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3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65" r:id="rId3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3740B6-497D-44B1-AF6E-D4E4956CB36C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983062-9FBE-452E-8237-C7372BBF231F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98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sz="36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1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9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80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86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151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9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4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333478D-FBAA-4589-9CE5-7D82467C70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utch" TargetMode="External"/><Relationship Id="rId7" Type="http://schemas.openxmlformats.org/officeDocument/2006/relationships/image" Target="../media/image2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br>
              <a:rPr lang="en-US" dirty="0" smtClean="0"/>
            </a:br>
            <a:r>
              <a:rPr lang="en-US" sz="2000" dirty="0"/>
              <a:t>CT051-3-M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Topic 7 </a:t>
            </a:r>
            <a:r>
              <a:rPr lang="en-US" dirty="0" smtClean="0"/>
              <a:t>– Hadoop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652" y="171274"/>
            <a:ext cx="7042150" cy="681368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What is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?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1066800"/>
            <a:ext cx="6629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/>
              <a:t>Hadoop</a:t>
            </a:r>
            <a:r>
              <a:rPr lang="en-US" b="1" u="sng" dirty="0"/>
              <a:t>: </a:t>
            </a:r>
            <a:endParaRPr lang="en-US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open-source software framework that supports data-intensive distributed applications, licensed under the Apache v2 </a:t>
            </a:r>
            <a:r>
              <a:rPr lang="en-US" dirty="0" smtClean="0"/>
              <a:t>license.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Goals / Requirements: </a:t>
            </a:r>
            <a:endParaRPr lang="en-US" b="1" u="sng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and facilitate the storage and processing of large and/or rapidly growing data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Structured and non-structured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Simple programming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</a:t>
            </a:r>
            <a:r>
              <a:rPr lang="en-US" dirty="0"/>
              <a:t>scalability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commodity </a:t>
            </a:r>
            <a:r>
              <a:rPr lang="en-US" dirty="0" smtClean="0"/>
              <a:t>(cheap!) hardware with little redundancy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Fault-tolerance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computation rather than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7655" y="213756"/>
            <a:ext cx="7042150" cy="716994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Hadoop Framework Tools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5" name="Picture 2" descr="http://rationalintelligence.com/wp_log/wp-content/uploads/2011/08/Picture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" y="1417638"/>
            <a:ext cx="8535563" cy="526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5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74918"/>
            <a:ext cx="7138988" cy="49053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Distributed, with some </a:t>
            </a:r>
            <a:r>
              <a:rPr lang="en-US" dirty="0" smtClean="0"/>
              <a:t>centralization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of cluster are where most of the computational power and storage of the system </a:t>
            </a:r>
            <a:r>
              <a:rPr lang="en-US" dirty="0" smtClean="0"/>
              <a:t>lies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nodes run </a:t>
            </a:r>
            <a:r>
              <a:rPr lang="en-US" dirty="0" err="1"/>
              <a:t>TaskTracker</a:t>
            </a:r>
            <a:r>
              <a:rPr lang="en-US" dirty="0"/>
              <a:t> to accept and reply to </a:t>
            </a:r>
            <a:r>
              <a:rPr lang="en-US" dirty="0" err="1"/>
              <a:t>MapReduce</a:t>
            </a:r>
            <a:r>
              <a:rPr lang="en-US" dirty="0"/>
              <a:t> tasks, and also </a:t>
            </a:r>
            <a:r>
              <a:rPr lang="en-US" dirty="0" err="1"/>
              <a:t>DataNode</a:t>
            </a:r>
            <a:r>
              <a:rPr lang="en-US" dirty="0"/>
              <a:t> to store needed blocks closely as </a:t>
            </a:r>
            <a:r>
              <a:rPr lang="en-US" dirty="0" smtClean="0"/>
              <a:t>possible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Central control node runs </a:t>
            </a:r>
            <a:r>
              <a:rPr lang="en-US" dirty="0" err="1"/>
              <a:t>NameNode</a:t>
            </a:r>
            <a:r>
              <a:rPr lang="en-US" dirty="0"/>
              <a:t> to keep track of HDFS directories &amp; files, and </a:t>
            </a:r>
            <a:r>
              <a:rPr lang="en-US" dirty="0" err="1"/>
              <a:t>JobTracker</a:t>
            </a:r>
            <a:r>
              <a:rPr lang="en-US" dirty="0"/>
              <a:t> to dispatch compute tasks to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Written in Java, also supports Python and Ruby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atlantbh.com/wp-content/uploads/2012/01/Hadoop-Clus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0" y="1513267"/>
            <a:ext cx="8009014" cy="4926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05" y="237506"/>
            <a:ext cx="7042150" cy="716994"/>
          </a:xfrm>
        </p:spPr>
        <p:txBody>
          <a:bodyPr/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85008"/>
            <a:ext cx="7042150" cy="71699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6629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u="sng" dirty="0" err="1" smtClean="0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 </a:t>
            </a:r>
            <a:r>
              <a:rPr lang="en-US" u="sng" dirty="0"/>
              <a:t>D</a:t>
            </a:r>
            <a:r>
              <a:rPr lang="en-US" dirty="0"/>
              <a:t>istributed </a:t>
            </a:r>
            <a:r>
              <a:rPr lang="en-US" u="sng" dirty="0" err="1" smtClean="0"/>
              <a:t>F</a:t>
            </a:r>
            <a:r>
              <a:rPr lang="en-US" dirty="0" err="1" smtClean="0"/>
              <a:t>ile</a:t>
            </a:r>
            <a:r>
              <a:rPr lang="en-US" u="sng" dirty="0" err="1" smtClean="0"/>
              <a:t>s</a:t>
            </a:r>
            <a:r>
              <a:rPr lang="en-US" dirty="0" err="1" smtClean="0"/>
              <a:t>ystem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Tailored to needs of </a:t>
            </a:r>
            <a:r>
              <a:rPr lang="en-US" dirty="0" err="1"/>
              <a:t>MapReduce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Targeted towards many reads of </a:t>
            </a:r>
            <a:r>
              <a:rPr lang="en-US" dirty="0" err="1" smtClean="0"/>
              <a:t>filestreams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are more costly </a:t>
            </a:r>
            <a:endParaRPr lang="en-US" dirty="0" smtClean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High degree of data replication (3x by default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 need for RAID on normal </a:t>
            </a:r>
            <a:r>
              <a:rPr lang="en-US" dirty="0" smtClean="0"/>
              <a:t>nodes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err="1" smtClean="0"/>
              <a:t>blocksize</a:t>
            </a:r>
            <a:r>
              <a:rPr lang="en-US" dirty="0" smtClean="0"/>
              <a:t> </a:t>
            </a:r>
            <a:r>
              <a:rPr lang="en-US" dirty="0"/>
              <a:t>(64MB</a:t>
            </a:r>
            <a:r>
              <a:rPr lang="en-US" dirty="0" smtClean="0"/>
              <a:t>)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Location awareness of </a:t>
            </a:r>
            <a:r>
              <a:rPr lang="en-US" dirty="0" err="1"/>
              <a:t>DataNodes</a:t>
            </a:r>
            <a:r>
              <a:rPr lang="en-US" dirty="0"/>
              <a:t> in network</a:t>
            </a:r>
          </a:p>
          <a:p>
            <a:pPr marL="285750" indent="-285750" algn="just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166254"/>
            <a:ext cx="7042150" cy="835747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6629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NameNode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167761"/>
            <a:ext cx="7042150" cy="1143000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6629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 smtClean="0"/>
              <a:t>DataNode</a:t>
            </a:r>
            <a:r>
              <a:rPr lang="en-US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4395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5013" y="0"/>
            <a:ext cx="7527925" cy="1143000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Architecture: </a:t>
            </a:r>
            <a:r>
              <a:rPr lang="en-US" dirty="0" err="1" smtClean="0">
                <a:latin typeface="Cambria" pitchFamily="18" charset="0"/>
              </a:rPr>
              <a:t>MapReduce</a:t>
            </a:r>
            <a:r>
              <a:rPr lang="en-US" dirty="0" smtClean="0">
                <a:latin typeface="Cambria" pitchFamily="18" charset="0"/>
              </a:rPr>
              <a:t> Engine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6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01" y="1417638"/>
            <a:ext cx="758952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5898" cy="3484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4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035" y="215262"/>
            <a:ext cx="7042150" cy="1143000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u="sng" dirty="0" err="1"/>
              <a:t>MapReduce</a:t>
            </a:r>
            <a:r>
              <a:rPr lang="en-US" b="1" u="sng" dirty="0"/>
              <a:t> </a:t>
            </a:r>
            <a:r>
              <a:rPr lang="en-US" b="1" u="sng" dirty="0" smtClean="0"/>
              <a:t>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&amp; 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JobTracker</a:t>
            </a:r>
            <a:r>
              <a:rPr lang="en-US" dirty="0"/>
              <a:t> splits up data into smaller tasks(“Map”) and sends it to the </a:t>
            </a:r>
            <a:r>
              <a:rPr lang="en-US" dirty="0" err="1"/>
              <a:t>TaskTracker</a:t>
            </a:r>
            <a:r>
              <a:rPr lang="en-US" dirty="0"/>
              <a:t> process in each </a:t>
            </a:r>
            <a:r>
              <a:rPr lang="en-US" dirty="0" smtClean="0"/>
              <a:t>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TaskTracker</a:t>
            </a:r>
            <a:r>
              <a:rPr lang="en-US" dirty="0"/>
              <a:t> reports back to the </a:t>
            </a:r>
            <a:r>
              <a:rPr lang="en-US" dirty="0" err="1"/>
              <a:t>JobTracker</a:t>
            </a:r>
            <a:r>
              <a:rPr lang="en-US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7060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Hadoop?</a:t>
            </a:r>
          </a:p>
          <a:p>
            <a:r>
              <a:rPr lang="en-US" dirty="0"/>
              <a:t>Hadoop Framework</a:t>
            </a:r>
          </a:p>
          <a:p>
            <a:r>
              <a:rPr lang="en-US" dirty="0"/>
              <a:t>Hadoop’s Architecture</a:t>
            </a:r>
          </a:p>
          <a:p>
            <a:r>
              <a:rPr lang="en-US" dirty="0"/>
              <a:t>Hadoop in the Wild</a:t>
            </a:r>
          </a:p>
          <a:p>
            <a:r>
              <a:rPr lang="en-US" smtClean="0"/>
              <a:t>Data warehouse </a:t>
            </a:r>
            <a:r>
              <a:rPr lang="en-US" dirty="0"/>
              <a:t>to Hadoop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Architecture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562600"/>
            <a:ext cx="1752219" cy="13506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1676400"/>
            <a:ext cx="662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None of these components are necessarily limited to using 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distributed file-systems with quite different architectures work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Many other software packages besides </a:t>
            </a:r>
            <a:r>
              <a:rPr lang="en-US" dirty="0" err="1" smtClean="0"/>
              <a:t>Hadoop's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platform make use of HDFS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5240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 is in use at most organizations that handle big data: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Facebook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Amazon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Netflix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Etc…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itchFamily="34" charset="0"/>
              <a:buChar char="•"/>
            </a:pPr>
            <a:r>
              <a:rPr lang="en-US" dirty="0" smtClean="0"/>
              <a:t>Some examples of scale: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Yahoo!’s Search </a:t>
            </a:r>
            <a:r>
              <a:rPr lang="en-US" dirty="0" err="1" smtClean="0"/>
              <a:t>Webmap</a:t>
            </a:r>
            <a:r>
              <a:rPr lang="en-US" dirty="0" smtClean="0"/>
              <a:t> runs on 10,000 core Linux cluster and powers Yahoo! Web search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FB’s </a:t>
            </a:r>
            <a:r>
              <a:rPr lang="en-US" dirty="0" err="1" smtClean="0"/>
              <a:t>Hadoop</a:t>
            </a:r>
            <a:r>
              <a:rPr lang="en-US" dirty="0" smtClean="0"/>
              <a:t> cluster hosts 100+ PB of data (July, 2012) &amp; growing at ½ PB/day (Nov,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436674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Advertisement (Mining user behavior to generate recommendations)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Searches (group related documents)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Security (search for uncommon patterns)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Three main applications of </a:t>
            </a:r>
            <a:r>
              <a:rPr lang="en-US" b="1" u="sng" dirty="0" err="1" smtClean="0"/>
              <a:t>Hadoop</a:t>
            </a:r>
            <a:r>
              <a:rPr lang="en-US" b="1" u="sng" dirty="0" smtClean="0"/>
              <a:t>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630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76400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Non-</a:t>
            </a:r>
            <a:r>
              <a:rPr lang="en-US" dirty="0" err="1" smtClean="0"/>
              <a:t>realtime</a:t>
            </a:r>
            <a:r>
              <a:rPr lang="en-US" dirty="0" smtClean="0"/>
              <a:t> large dataset computing: </a:t>
            </a: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NY Times was dynamically generating PDFs of articles from 1851-1922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anted to pre-generate &amp; statically serve articles to improve performance</a:t>
            </a:r>
          </a:p>
          <a:p>
            <a:pPr marL="285750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Using </a:t>
            </a: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 running on EC2 / S3, converted 4TB of TIFFs into 11 million PDF articles in 24 </a:t>
            </a:r>
            <a:r>
              <a:rPr lang="en-US" dirty="0" err="1" smtClean="0"/>
              <a:t>hrs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73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Wild: Facebook Messages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676400"/>
            <a:ext cx="464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Design requirements: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Integrate display of email, SMS and chat messages between pairs and groups of users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Strong control over who users receive messages from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Suited for production use between 500 million people immediately after launch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Stringent latency &amp; uptime requirements</a:t>
            </a:r>
          </a:p>
        </p:txBody>
      </p:sp>
      <p:pic>
        <p:nvPicPr>
          <p:cNvPr id="1026" name="Picture 2" descr="http://news.cnet.com/i/bto/20080407/popout_window_540x48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2033"/>
          <a:stretch/>
        </p:blipFill>
        <p:spPr bwMode="auto">
          <a:xfrm>
            <a:off x="5105400" y="1673352"/>
            <a:ext cx="385888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1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1219200"/>
            <a:ext cx="37737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System requirements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write throughput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Cheap, elastic storage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Low latency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High consistency (within a single data center good enough) 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 smtClean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Disk-efficient sequential and random read performance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http://www.digitaltrends.com/wp-content/uploads/2012/05/Facebook-Messenger-Read-Receip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157"/>
            <a:ext cx="4467725" cy="329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5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7277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Classic alternatives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These requirements typically met using large MySQL cluster &amp; caching tiers using </a:t>
            </a:r>
            <a:r>
              <a:rPr lang="en-US" dirty="0" err="1"/>
              <a:t>Memcached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Content on HDFS could be loaded into MySQL or </a:t>
            </a:r>
            <a:r>
              <a:rPr lang="en-US" dirty="0" err="1"/>
              <a:t>Memcached</a:t>
            </a:r>
            <a:r>
              <a:rPr lang="en-US" dirty="0"/>
              <a:t> if needed by web tier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Problems with previous solutions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has low random write </a:t>
            </a:r>
            <a:r>
              <a:rPr lang="en-US" dirty="0" smtClean="0"/>
              <a:t>throughput… BIG problem for messaging!</a:t>
            </a: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Difficult to scale MySQL clusters rapidly while maintaining performance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/>
              <a:t>MySQL clusters have high management overhead, require more expensive hardware </a:t>
            </a:r>
          </a:p>
        </p:txBody>
      </p:sp>
    </p:spTree>
    <p:extLst>
      <p:ext uri="{BB962C8B-B14F-4D97-AF65-F5344CB8AC3E}">
        <p14:creationId xmlns:p14="http://schemas.microsoft.com/office/powerpoint/2010/main" val="16167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in the Wild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295400"/>
            <a:ext cx="72771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Facebook’s solution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err="1" smtClean="0"/>
              <a:t>Hadoop</a:t>
            </a:r>
            <a:r>
              <a:rPr lang="en-US" dirty="0" smtClean="0"/>
              <a:t> + </a:t>
            </a:r>
            <a:r>
              <a:rPr lang="en-US" dirty="0" err="1" smtClean="0"/>
              <a:t>HBase</a:t>
            </a:r>
            <a:r>
              <a:rPr lang="en-US" dirty="0" smtClean="0"/>
              <a:t> as foundations</a:t>
            </a:r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endParaRPr lang="en-US" dirty="0"/>
          </a:p>
          <a:p>
            <a:pPr marL="742950" lvl="1" indent="-285750">
              <a:buSzPct val="100000"/>
              <a:buFont typeface="Courier New" pitchFamily="49" charset="0"/>
              <a:buChar char="o"/>
            </a:pPr>
            <a:r>
              <a:rPr lang="en-US" dirty="0" smtClean="0"/>
              <a:t>Improve &amp; adapt HDFS and </a:t>
            </a:r>
            <a:r>
              <a:rPr lang="en-US" dirty="0" err="1" smtClean="0"/>
              <a:t>HBase</a:t>
            </a:r>
            <a:r>
              <a:rPr lang="en-US" dirty="0" smtClean="0"/>
              <a:t> to scale to FB’s workload and operational considerations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Major concern was availability: </a:t>
            </a:r>
            <a:r>
              <a:rPr lang="en-US" dirty="0" err="1" smtClean="0"/>
              <a:t>NameNode</a:t>
            </a:r>
            <a:r>
              <a:rPr lang="en-US" dirty="0" smtClean="0"/>
              <a:t> is SPOF &amp; failover times are at least 20 minutes 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Proprietary “</a:t>
            </a:r>
            <a:r>
              <a:rPr lang="en-US" dirty="0" err="1" smtClean="0"/>
              <a:t>AvatarNode</a:t>
            </a:r>
            <a:r>
              <a:rPr lang="en-US" dirty="0" smtClean="0"/>
              <a:t>”: eliminates SPOF, makes HDFS safe to deploy even with 24/7 uptime requirement</a:t>
            </a:r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1200150" lvl="2" indent="-285750">
              <a:buSzPct val="100000"/>
              <a:buFont typeface="Wingdings" pitchFamily="2" charset="2"/>
              <a:buChar char="§"/>
            </a:pPr>
            <a:r>
              <a:rPr lang="en-US" dirty="0" smtClean="0"/>
              <a:t>Performance improvements for </a:t>
            </a:r>
            <a:r>
              <a:rPr lang="en-US" dirty="0" err="1" smtClean="0"/>
              <a:t>realtime</a:t>
            </a:r>
            <a:r>
              <a:rPr lang="en-US" dirty="0" smtClean="0"/>
              <a:t> workload: RPC timeout. Rather fail fast and try a different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5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Open Data Format</a:t>
            </a:r>
          </a:p>
          <a:p>
            <a:r>
              <a:rPr lang="en-US" dirty="0" smtClean="0"/>
              <a:t>Flexible Schema</a:t>
            </a:r>
          </a:p>
          <a:p>
            <a:r>
              <a:rPr lang="en-US" dirty="0" err="1" smtClean="0"/>
              <a:t>Queryable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417638"/>
            <a:ext cx="8229600" cy="5943600"/>
          </a:xfrm>
        </p:spPr>
        <p:txBody>
          <a:bodyPr/>
          <a:lstStyle/>
          <a:p>
            <a:r>
              <a:rPr lang="en-US" sz="2800" dirty="0" smtClean="0"/>
              <a:t>Need to process Multi Petabyte Datasets</a:t>
            </a:r>
          </a:p>
          <a:p>
            <a:r>
              <a:rPr lang="en-US" sz="2800" dirty="0" smtClean="0"/>
              <a:t>Data may not have strict schema</a:t>
            </a:r>
          </a:p>
          <a:p>
            <a:r>
              <a:rPr lang="en-US" sz="2800" dirty="0" smtClean="0"/>
              <a:t>Expensive to build reliability in each application</a:t>
            </a:r>
          </a:p>
          <a:p>
            <a:r>
              <a:rPr lang="en-US" sz="2800" dirty="0" smtClean="0"/>
              <a:t>Nodes fails everyday</a:t>
            </a:r>
          </a:p>
          <a:p>
            <a:r>
              <a:rPr lang="en-US" sz="2800" dirty="0" smtClean="0"/>
              <a:t>Need common infrastructure</a:t>
            </a:r>
          </a:p>
          <a:p>
            <a:r>
              <a:rPr lang="en-US" sz="2800" dirty="0" smtClean="0"/>
              <a:t>Very Large Distributed File System</a:t>
            </a:r>
          </a:p>
          <a:p>
            <a:r>
              <a:rPr lang="en-US" sz="2800" dirty="0" smtClean="0"/>
              <a:t>Assumes Commodity Hardware</a:t>
            </a:r>
          </a:p>
          <a:p>
            <a:r>
              <a:rPr lang="en-US" sz="2800" dirty="0" smtClean="0"/>
              <a:t>Optimized for Batch Processing</a:t>
            </a:r>
          </a:p>
          <a:p>
            <a:r>
              <a:rPr lang="en-US" sz="2800" dirty="0" smtClean="0"/>
              <a:t>Runs on heterogeneous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404" y="166472"/>
            <a:ext cx="7042150" cy="1143000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top level project, open-source implementation of frameworks for reliable, scalable, distributed </a:t>
            </a:r>
            <a:r>
              <a:rPr lang="en-US" dirty="0" smtClean="0"/>
              <a:t>computing, </a:t>
            </a:r>
            <a:r>
              <a:rPr lang="en-US" dirty="0"/>
              <a:t>and data storage.</a:t>
            </a:r>
          </a:p>
          <a:p>
            <a:r>
              <a:rPr lang="en-US" dirty="0"/>
              <a:t>It is a flexible and highly-available architecture for large scale computation and data processing on a network of commodity hardware.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4" y="102972"/>
            <a:ext cx="5080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608" y="1531072"/>
            <a:ext cx="7716838" cy="35966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A Block Sever</a:t>
            </a:r>
          </a:p>
          <a:p>
            <a:pPr lvl="1"/>
            <a:r>
              <a:rPr lang="en-US" sz="2900" dirty="0" smtClean="0"/>
              <a:t>Stores data in local file system</a:t>
            </a:r>
          </a:p>
          <a:p>
            <a:pPr lvl="1"/>
            <a:r>
              <a:rPr lang="en-US" sz="2900" dirty="0" smtClean="0"/>
              <a:t>Stores meta-data of a block - checksum</a:t>
            </a:r>
          </a:p>
          <a:p>
            <a:pPr lvl="1"/>
            <a:r>
              <a:rPr lang="en-US" sz="2900" dirty="0" smtClean="0"/>
              <a:t>Serves data and meta-data to clients</a:t>
            </a:r>
          </a:p>
          <a:p>
            <a:r>
              <a:rPr lang="en-US" sz="3200" dirty="0" smtClean="0"/>
              <a:t>Block Report</a:t>
            </a:r>
          </a:p>
          <a:p>
            <a:pPr lvl="1"/>
            <a:r>
              <a:rPr lang="en-US" sz="2900" dirty="0" smtClean="0"/>
              <a:t>Periodically sends a report of all existing blocks to </a:t>
            </a:r>
            <a:r>
              <a:rPr lang="en-US" sz="2900" dirty="0" err="1" smtClean="0"/>
              <a:t>NameNode</a:t>
            </a:r>
            <a:endParaRPr lang="en-US" sz="2900" dirty="0" smtClean="0"/>
          </a:p>
          <a:p>
            <a:r>
              <a:rPr lang="en-US" sz="3200" dirty="0" smtClean="0"/>
              <a:t>Facilitate Pipelining of Data</a:t>
            </a:r>
          </a:p>
          <a:p>
            <a:pPr lvl="1"/>
            <a:r>
              <a:rPr lang="en-US" sz="2900" dirty="0" smtClean="0"/>
              <a:t>Forwards data to other specified </a:t>
            </a:r>
            <a:r>
              <a:rPr lang="en-US" sz="2900" dirty="0" err="1" smtClean="0"/>
              <a:t>DataNodes</a:t>
            </a:r>
            <a:endParaRPr lang="en-US" sz="29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Strategy</a:t>
            </a:r>
          </a:p>
          <a:p>
            <a:pPr lvl="1"/>
            <a:r>
              <a:rPr lang="en-US" dirty="0" smtClean="0"/>
              <a:t>One replica on local node</a:t>
            </a:r>
          </a:p>
          <a:p>
            <a:pPr lvl="1"/>
            <a:r>
              <a:rPr lang="en-US" dirty="0" smtClean="0"/>
              <a:t>Second replica on a remote rack</a:t>
            </a:r>
          </a:p>
          <a:p>
            <a:pPr lvl="1"/>
            <a:r>
              <a:rPr lang="en-US" dirty="0" smtClean="0"/>
              <a:t>Third replica on same remote rack</a:t>
            </a:r>
          </a:p>
          <a:p>
            <a:pPr lvl="1"/>
            <a:r>
              <a:rPr lang="en-US" dirty="0" smtClean="0"/>
              <a:t>Additional replicas are randomly placed</a:t>
            </a:r>
          </a:p>
          <a:p>
            <a:r>
              <a:rPr lang="en-US" dirty="0" smtClean="0"/>
              <a:t>Clients read from nearest replica</a:t>
            </a:r>
          </a:p>
        </p:txBody>
      </p:sp>
    </p:spTree>
    <p:extLst>
      <p:ext uri="{BB962C8B-B14F-4D97-AF65-F5344CB8AC3E}">
        <p14:creationId xmlns:p14="http://schemas.microsoft.com/office/powerpoint/2010/main" val="31627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Checksums to validate data – CRC32</a:t>
            </a:r>
          </a:p>
          <a:p>
            <a:r>
              <a:rPr lang="en-US" dirty="0" smtClean="0"/>
              <a:t>File Creation</a:t>
            </a:r>
          </a:p>
          <a:p>
            <a:pPr lvl="1"/>
            <a:r>
              <a:rPr lang="en-US" dirty="0" smtClean="0"/>
              <a:t>Client computes checksum per 512 byte</a:t>
            </a:r>
          </a:p>
          <a:p>
            <a:pPr lvl="1"/>
            <a:r>
              <a:rPr lang="en-US" dirty="0" err="1" smtClean="0"/>
              <a:t>DataNode</a:t>
            </a:r>
            <a:r>
              <a:rPr lang="en-US" dirty="0" smtClean="0"/>
              <a:t> stores the checksum</a:t>
            </a:r>
          </a:p>
          <a:p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Client retrieves the data and checksum from </a:t>
            </a:r>
            <a:r>
              <a:rPr lang="en-US" dirty="0" err="1" smtClean="0"/>
              <a:t>DataNode</a:t>
            </a:r>
            <a:endParaRPr lang="en-US" dirty="0" smtClean="0"/>
          </a:p>
          <a:p>
            <a:pPr lvl="1"/>
            <a:r>
              <a:rPr lang="en-US" dirty="0" smtClean="0"/>
              <a:t>If validation fails, client tries other replicas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retrieves a list of </a:t>
            </a:r>
            <a:r>
              <a:rPr lang="en-US" dirty="0" err="1" smtClean="0"/>
              <a:t>DataNodes</a:t>
            </a:r>
            <a:r>
              <a:rPr lang="en-US" dirty="0" smtClean="0"/>
              <a:t> on which to place replicas of a block</a:t>
            </a:r>
          </a:p>
          <a:p>
            <a:r>
              <a:rPr lang="en-US" dirty="0" smtClean="0"/>
              <a:t>Client writes block to the first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smtClean="0"/>
              <a:t>The first </a:t>
            </a:r>
            <a:r>
              <a:rPr lang="en-US" dirty="0" err="1" smtClean="0"/>
              <a:t>DataNode</a:t>
            </a:r>
            <a:r>
              <a:rPr lang="en-US" dirty="0" smtClean="0"/>
              <a:t> forwards the data to the next </a:t>
            </a:r>
            <a:r>
              <a:rPr lang="en-US" dirty="0" err="1" smtClean="0"/>
              <a:t>DataNode</a:t>
            </a:r>
            <a:r>
              <a:rPr lang="en-US" dirty="0" smtClean="0"/>
              <a:t> in the Pipeline</a:t>
            </a:r>
          </a:p>
          <a:p>
            <a:r>
              <a:rPr lang="en-US" dirty="0" smtClean="0"/>
              <a:t>When all replicas are written, the client moves on to write the next block in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programming model</a:t>
            </a:r>
          </a:p>
          <a:p>
            <a:pPr lvl="1"/>
            <a:r>
              <a:rPr lang="en-US" dirty="0" smtClean="0"/>
              <a:t>Framework for distributed processing of large data sets</a:t>
            </a:r>
          </a:p>
          <a:p>
            <a:pPr lvl="1"/>
            <a:r>
              <a:rPr lang="en-US" dirty="0" smtClean="0"/>
              <a:t>Pluggable user code runs in generic framework</a:t>
            </a:r>
          </a:p>
          <a:p>
            <a:r>
              <a:rPr lang="en-US" dirty="0" smtClean="0"/>
              <a:t>Common design pattern in data processing</a:t>
            </a:r>
          </a:p>
          <a:p>
            <a:pPr lvl="1"/>
            <a:r>
              <a:rPr lang="en-US" dirty="0" smtClean="0"/>
              <a:t>cat *  | </a:t>
            </a:r>
            <a:r>
              <a:rPr lang="en-US" dirty="0" err="1" smtClean="0"/>
              <a:t>grep</a:t>
            </a:r>
            <a:r>
              <a:rPr lang="en-US" dirty="0" smtClean="0"/>
              <a:t> | sort      | </a:t>
            </a:r>
            <a:r>
              <a:rPr lang="en-US" dirty="0" err="1" smtClean="0"/>
              <a:t>uniq</a:t>
            </a:r>
            <a:r>
              <a:rPr lang="en-US" dirty="0" smtClean="0"/>
              <a:t> -c | cat &gt; file</a:t>
            </a:r>
          </a:p>
          <a:p>
            <a:pPr lvl="1"/>
            <a:r>
              <a:rPr lang="en-US" dirty="0" smtClean="0"/>
              <a:t>input | </a:t>
            </a:r>
            <a:r>
              <a:rPr lang="en-US" b="1" dirty="0" smtClean="0"/>
              <a:t>map</a:t>
            </a:r>
            <a:r>
              <a:rPr lang="en-US" dirty="0" smtClean="0"/>
              <a:t> | shuffle | </a:t>
            </a:r>
            <a:r>
              <a:rPr lang="en-US" b="1" dirty="0" smtClean="0"/>
              <a:t>reduce</a:t>
            </a:r>
            <a:r>
              <a:rPr lang="en-US" dirty="0" smtClean="0"/>
              <a:t> | output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processing</a:t>
            </a:r>
          </a:p>
          <a:p>
            <a:r>
              <a:rPr lang="en-US" dirty="0" smtClean="0"/>
              <a:t>Web search indexing</a:t>
            </a:r>
          </a:p>
          <a:p>
            <a:r>
              <a:rPr lang="en-US" dirty="0" smtClean="0"/>
              <a:t>Ad-hoc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887"/>
            <a:ext cx="9246655" cy="694223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Question &amp;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 smtClean="0"/>
              <a:t> </a:t>
            </a:r>
          </a:p>
          <a:p>
            <a:pPr marL="0" indent="0" algn="ctr">
              <a:buNone/>
            </a:pPr>
            <a:r>
              <a:rPr lang="en-US" altLang="en-US" sz="9600" smtClean="0"/>
              <a:t>Q </a:t>
            </a:r>
            <a:r>
              <a:rPr lang="en-US" altLang="en-US" sz="9600" dirty="0" smtClean="0"/>
              <a:t>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47032" y="262763"/>
            <a:ext cx="7042150" cy="877268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Brief History of </a:t>
            </a:r>
            <a:r>
              <a:rPr lang="en-US" dirty="0" err="1" smtClean="0">
                <a:latin typeface="Cambria" pitchFamily="18" charset="0"/>
              </a:rPr>
              <a:t>Hadoop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868" y="1417638"/>
            <a:ext cx="7215188" cy="1600199"/>
          </a:xfrm>
        </p:spPr>
        <p:txBody>
          <a:bodyPr/>
          <a:lstStyle/>
          <a:p>
            <a:r>
              <a:rPr lang="en-US" dirty="0" smtClean="0"/>
              <a:t>Designed to answer the question: </a:t>
            </a:r>
            <a:r>
              <a:rPr lang="en-US" b="1" dirty="0" smtClean="0"/>
              <a:t>“How to process big data with reasonable cost and time?”</a:t>
            </a:r>
            <a:endParaRPr lang="en-US" b="1" dirty="0"/>
          </a:p>
        </p:txBody>
      </p:sp>
      <p:pic>
        <p:nvPicPr>
          <p:cNvPr id="6" name="Picture 2" descr="http://2.bp.blogspot.com/-Y0yKsyAy3QQ/UGv2G6PLYBI/AAAAAAAAAOw/mG4diacSefQ/s320/web-crawl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86125" cy="289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6872" y="215005"/>
            <a:ext cx="7042150" cy="871373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Search engines in 1990s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05" b="53852"/>
          <a:stretch/>
        </p:blipFill>
        <p:spPr>
          <a:xfrm>
            <a:off x="4732341" y="1442644"/>
            <a:ext cx="4127787" cy="23295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5294" b="33824"/>
          <a:stretch/>
        </p:blipFill>
        <p:spPr>
          <a:xfrm>
            <a:off x="622396" y="3942867"/>
            <a:ext cx="3733800" cy="25165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548" b="54154"/>
          <a:stretch/>
        </p:blipFill>
        <p:spPr>
          <a:xfrm>
            <a:off x="4648200" y="4191000"/>
            <a:ext cx="4191000" cy="20202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245" y="617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9419" y="377218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89746" y="627473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9" b="25399"/>
          <a:stretch/>
        </p:blipFill>
        <p:spPr>
          <a:xfrm>
            <a:off x="908004" y="1271044"/>
            <a:ext cx="3733800" cy="2722253"/>
          </a:xfrm>
        </p:spPr>
      </p:pic>
      <p:sp>
        <p:nvSpPr>
          <p:cNvPr id="24" name="Rectangle 23"/>
          <p:cNvSpPr/>
          <p:nvPr/>
        </p:nvSpPr>
        <p:spPr>
          <a:xfrm>
            <a:off x="348076" y="357353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9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160" y="213755"/>
            <a:ext cx="7042150" cy="906999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</a:t>
            </a:r>
            <a:r>
              <a:rPr lang="en-US" smtClean="0">
                <a:latin typeface="Cambria" pitchFamily="18" charset="0"/>
              </a:rPr>
              <a:t>search engine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r="4486" b="43237"/>
          <a:stretch/>
        </p:blipFill>
        <p:spPr>
          <a:xfrm>
            <a:off x="1295401" y="1286502"/>
            <a:ext cx="5878286" cy="2833828"/>
          </a:xfrm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1" t="43719" r="3802" b="14336"/>
          <a:stretch/>
        </p:blipFill>
        <p:spPr bwMode="auto">
          <a:xfrm>
            <a:off x="1295401" y="4120330"/>
            <a:ext cx="5867399" cy="22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10522" y="27432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485313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2013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2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2034" y="280318"/>
            <a:ext cx="7042150" cy="874738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Google Origins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30325" r="15980" b="50000"/>
          <a:stretch/>
        </p:blipFill>
        <p:spPr bwMode="auto">
          <a:xfrm>
            <a:off x="1447800" y="1853402"/>
            <a:ext cx="3962400" cy="8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7977" r="20992" b="32709"/>
          <a:stretch/>
        </p:blipFill>
        <p:spPr bwMode="auto">
          <a:xfrm>
            <a:off x="1447800" y="2940472"/>
            <a:ext cx="3962400" cy="128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1000" y="21640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2003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33585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2004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://davidepalmisano.com/wp-content/uploads/2012/10/hdfs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90" y="1845090"/>
            <a:ext cx="2514600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562600" y="224932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http://fcl.uncc.edu/nhnguye1/cloud_compu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514600" cy="77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5638800" y="341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0" name="Picture 6" descr="https://si0.twimg.com/profile_images/1921741692/HBase-Twitter3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44" b="31153"/>
          <a:stretch/>
        </p:blipFill>
        <p:spPr bwMode="auto">
          <a:xfrm>
            <a:off x="6300788" y="4235193"/>
            <a:ext cx="251460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5673436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2" name="Picture 8" descr="Google BigTable Database Service Launch Rumour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94" y="4504333"/>
            <a:ext cx="3100906" cy="179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62742" y="48635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2006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9311" y="225228"/>
            <a:ext cx="7042150" cy="705119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Hadoop’s</a:t>
            </a:r>
            <a:r>
              <a:rPr lang="en-US" dirty="0" smtClean="0">
                <a:latin typeface="Cambria" pitchFamily="18" charset="0"/>
              </a:rPr>
              <a:t> Developers</a:t>
            </a:r>
            <a:endParaRPr lang="en-US" dirty="0">
              <a:latin typeface="Cambria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5" t="12286" r="24349" b="37429"/>
          <a:stretch/>
        </p:blipFill>
        <p:spPr bwMode="auto">
          <a:xfrm>
            <a:off x="838200" y="1219200"/>
            <a:ext cx="2100943" cy="2873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41148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Doug Cutting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083" y="4535367"/>
            <a:ext cx="6396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2005</a:t>
            </a:r>
            <a:r>
              <a:rPr lang="en-US" dirty="0" smtClean="0"/>
              <a:t>: Doug Cutting and </a:t>
            </a:r>
            <a:r>
              <a:rPr lang="en-US" dirty="0"/>
              <a:t> Michael J. </a:t>
            </a:r>
            <a:r>
              <a:rPr lang="en-US" dirty="0" err="1" smtClean="0"/>
              <a:t>Cafarella</a:t>
            </a:r>
            <a:r>
              <a:rPr lang="en-US" dirty="0" smtClean="0"/>
              <a:t> developed Hadoop to support </a:t>
            </a:r>
            <a:r>
              <a:rPr lang="en-US" dirty="0"/>
              <a:t>distribution for the </a:t>
            </a:r>
            <a:r>
              <a:rPr lang="en-US" dirty="0" err="1">
                <a:hlinkClick r:id="rId3" tooltip="Nutch"/>
              </a:rPr>
              <a:t>Nutch</a:t>
            </a:r>
            <a:r>
              <a:rPr lang="en-US" dirty="0"/>
              <a:t> search engine </a:t>
            </a:r>
            <a:r>
              <a:rPr lang="en-US" dirty="0" smtClean="0"/>
              <a:t>project. The project was funded by Yahoo.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2006</a:t>
            </a:r>
            <a:r>
              <a:rPr lang="en-US" dirty="0" smtClean="0"/>
              <a:t>: Yahoo gave the project to Apache </a:t>
            </a:r>
          </a:p>
          <a:p>
            <a:r>
              <a:rPr lang="en-US" dirty="0" smtClean="0"/>
              <a:t>Software Foundation.</a:t>
            </a:r>
            <a:endParaRPr lang="en-US" dirty="0"/>
          </a:p>
        </p:txBody>
      </p:sp>
      <p:pic>
        <p:nvPicPr>
          <p:cNvPr id="8" name="Picture 4" descr="Nut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4572000"/>
            <a:ext cx="128587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ucene Nutch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843" y="4060371"/>
            <a:ext cx="1152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04" y="5689529"/>
            <a:ext cx="3838334" cy="9077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982" y="1271074"/>
            <a:ext cx="1995324" cy="2810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4697593" y="4148239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J. </a:t>
            </a:r>
            <a:r>
              <a:rPr lang="en-US" dirty="0" err="1"/>
              <a:t>Cafarella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9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7038" y="249381"/>
            <a:ext cx="7042150" cy="75262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Some </a:t>
            </a:r>
            <a:r>
              <a:rPr lang="en-US" dirty="0" err="1" smtClean="0">
                <a:latin typeface="Cambria" pitchFamily="18" charset="0"/>
              </a:rPr>
              <a:t>Hadoop</a:t>
            </a:r>
            <a:r>
              <a:rPr lang="en-US" dirty="0" smtClean="0">
                <a:latin typeface="Cambria" pitchFamily="18" charset="0"/>
              </a:rPr>
              <a:t> Milestones 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67818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2008 - </a:t>
            </a:r>
            <a:r>
              <a:rPr lang="en-US" sz="1600" b="1" dirty="0" err="1" smtClean="0"/>
              <a:t>Hadoop</a:t>
            </a:r>
            <a:r>
              <a:rPr lang="en-US" sz="1600" b="1" dirty="0" smtClean="0"/>
              <a:t> Wins Terabyte Sort  Benchmark </a:t>
            </a:r>
            <a:r>
              <a:rPr lang="en-US" sz="1600" dirty="0" smtClean="0"/>
              <a:t>(sorted 1 terabyte of data in 209 seconds, compared to previous record of 297 seconds)</a:t>
            </a:r>
          </a:p>
          <a:p>
            <a:endParaRPr lang="en-US" sz="1600" dirty="0" smtClean="0"/>
          </a:p>
          <a:p>
            <a:r>
              <a:rPr lang="en-US" sz="1600" dirty="0" smtClean="0"/>
              <a:t>2009 - Avro and </a:t>
            </a:r>
            <a:r>
              <a:rPr lang="en-US" sz="1600" dirty="0" err="1" smtClean="0"/>
              <a:t>Chukwa</a:t>
            </a:r>
            <a:r>
              <a:rPr lang="en-US" sz="1600" dirty="0" smtClean="0"/>
              <a:t> became new members of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 family</a:t>
            </a:r>
          </a:p>
          <a:p>
            <a:endParaRPr lang="en-US" sz="1600" dirty="0" smtClean="0"/>
          </a:p>
          <a:p>
            <a:r>
              <a:rPr lang="en-US" sz="1600" dirty="0" smtClean="0"/>
              <a:t>2010 - </a:t>
            </a:r>
            <a:r>
              <a:rPr lang="en-US" sz="1600" dirty="0" err="1" smtClean="0"/>
              <a:t>Hadoop's</a:t>
            </a:r>
            <a:r>
              <a:rPr lang="en-US" sz="1600" dirty="0" smtClean="0"/>
              <a:t>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 and Pig subprojects completed, adding more computational power to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framework</a:t>
            </a:r>
          </a:p>
          <a:p>
            <a:endParaRPr lang="en-US" sz="1600" dirty="0" smtClean="0"/>
          </a:p>
          <a:p>
            <a:r>
              <a:rPr lang="en-US" sz="1600" dirty="0" smtClean="0"/>
              <a:t>2011 - </a:t>
            </a:r>
            <a:r>
              <a:rPr lang="en-US" sz="1600" dirty="0" err="1" smtClean="0"/>
              <a:t>ZooKeeper</a:t>
            </a:r>
            <a:r>
              <a:rPr lang="en-US" sz="1600" dirty="0" smtClean="0"/>
              <a:t> Completed</a:t>
            </a:r>
          </a:p>
          <a:p>
            <a:endParaRPr lang="en-US" sz="1600" dirty="0" smtClean="0"/>
          </a:p>
          <a:p>
            <a:r>
              <a:rPr lang="en-US" sz="1600" dirty="0" smtClean="0"/>
              <a:t>2013 -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1.1.2 and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2.0.3 alpha.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- </a:t>
            </a:r>
            <a:r>
              <a:rPr lang="en-US" sz="1600" dirty="0" err="1" smtClean="0"/>
              <a:t>Ambari</a:t>
            </a:r>
            <a:r>
              <a:rPr lang="en-US" sz="1600" dirty="0" smtClean="0"/>
              <a:t>, Cassandra, Mahout have been added </a:t>
            </a:r>
          </a:p>
          <a:p>
            <a:r>
              <a:rPr lang="en-US" sz="1600" dirty="0"/>
              <a:t>2015 – Hadoop </a:t>
            </a:r>
            <a:r>
              <a:rPr lang="en-US" sz="1600" dirty="0" smtClean="0"/>
              <a:t>Yarn</a:t>
            </a:r>
          </a:p>
          <a:p>
            <a:r>
              <a:rPr lang="en-US" sz="1600" dirty="0" smtClean="0"/>
              <a:t>2017 – Hadoop 3.0 (Alpha)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804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APUtemplate-Level_M</Template>
  <TotalTime>422</TotalTime>
  <Pages>11</Pages>
  <Words>1285</Words>
  <Application>Microsoft Office PowerPoint</Application>
  <PresentationFormat>On-screen Show (4:3)</PresentationFormat>
  <Paragraphs>263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</vt:lpstr>
      <vt:lpstr>Century Gothic</vt:lpstr>
      <vt:lpstr>Courier New</vt:lpstr>
      <vt:lpstr>新細明體</vt:lpstr>
      <vt:lpstr>Wingdings</vt:lpstr>
      <vt:lpstr>UCTI-Template-foundation-level</vt:lpstr>
      <vt:lpstr>Data Management CT051-3-M</vt:lpstr>
      <vt:lpstr>Topic &amp; Structure of Lesson</vt:lpstr>
      <vt:lpstr>What is Hadoop?</vt:lpstr>
      <vt:lpstr>Brief History of Hadoop</vt:lpstr>
      <vt:lpstr>Search engines in 1990s</vt:lpstr>
      <vt:lpstr>Google search engine</vt:lpstr>
      <vt:lpstr>Google Origins</vt:lpstr>
      <vt:lpstr>Hadoop’s Developers</vt:lpstr>
      <vt:lpstr>Some Hadoop Milestones </vt:lpstr>
      <vt:lpstr>What is Hadoop?</vt:lpstr>
      <vt:lpstr>Hadoop Framework Tools</vt:lpstr>
      <vt:lpstr>Hadoop’s Architecture</vt:lpstr>
      <vt:lpstr>Hadoop Architecture</vt:lpstr>
      <vt:lpstr>Hadoop’s Architecture</vt:lpstr>
      <vt:lpstr>Hadoop’s Architecture</vt:lpstr>
      <vt:lpstr>Hadoop’s Architecture</vt:lpstr>
      <vt:lpstr>Hadoop’s Architecture: MapReduce Engine</vt:lpstr>
      <vt:lpstr>PowerPoint Presentation</vt:lpstr>
      <vt:lpstr>Hadoop’s Architecture</vt:lpstr>
      <vt:lpstr>Hadoop’s Architecture</vt:lpstr>
      <vt:lpstr>Hadoop in the Wild</vt:lpstr>
      <vt:lpstr>Hadoop in the Wild</vt:lpstr>
      <vt:lpstr>Hadoop in the Wild</vt:lpstr>
      <vt:lpstr>Hadoop in the Wild: Facebook Messages</vt:lpstr>
      <vt:lpstr>Hadoop in the Wild</vt:lpstr>
      <vt:lpstr>Hadoop in the Wild</vt:lpstr>
      <vt:lpstr>Hadoop in the Wild</vt:lpstr>
      <vt:lpstr>Hadoop Highlights</vt:lpstr>
      <vt:lpstr>Why use Hadoop?</vt:lpstr>
      <vt:lpstr>DataNode</vt:lpstr>
      <vt:lpstr>Block Placement</vt:lpstr>
      <vt:lpstr>Data Correctness</vt:lpstr>
      <vt:lpstr>Data Pipelining</vt:lpstr>
      <vt:lpstr>Hadoop MapReduce</vt:lpstr>
      <vt:lpstr>MapReduce Usage</vt:lpstr>
      <vt:lpstr>PowerPoint Presentation</vt:lpstr>
      <vt:lpstr>Question &amp; Answer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CT051-3-M</dc:title>
  <dc:subject>MSc</dc:subject>
  <dc:creator>Manoj Jayabalan</dc:creator>
  <cp:lastModifiedBy>Dhason Padmakumar</cp:lastModifiedBy>
  <cp:revision>49</cp:revision>
  <cp:lastPrinted>1995-11-02T09:23:42Z</cp:lastPrinted>
  <dcterms:created xsi:type="dcterms:W3CDTF">2016-03-02T10:59:44Z</dcterms:created>
  <dcterms:modified xsi:type="dcterms:W3CDTF">2021-07-26T05:48:56Z</dcterms:modified>
</cp:coreProperties>
</file>