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51" r:id="rId1"/>
  </p:sldMasterIdLst>
  <p:notesMasterIdLst>
    <p:notesMasterId r:id="rId36"/>
  </p:notesMasterIdLst>
  <p:handoutMasterIdLst>
    <p:handoutMasterId r:id="rId37"/>
  </p:handoutMasterIdLst>
  <p:sldIdLst>
    <p:sldId id="256" r:id="rId2"/>
    <p:sldId id="303" r:id="rId3"/>
    <p:sldId id="304" r:id="rId4"/>
    <p:sldId id="305" r:id="rId5"/>
    <p:sldId id="306" r:id="rId6"/>
    <p:sldId id="307" r:id="rId7"/>
    <p:sldId id="308" r:id="rId8"/>
    <p:sldId id="309" r:id="rId9"/>
    <p:sldId id="310" r:id="rId10"/>
    <p:sldId id="311" r:id="rId11"/>
    <p:sldId id="312" r:id="rId12"/>
    <p:sldId id="313" r:id="rId13"/>
    <p:sldId id="314" r:id="rId14"/>
    <p:sldId id="315" r:id="rId15"/>
    <p:sldId id="316" r:id="rId16"/>
    <p:sldId id="317" r:id="rId17"/>
    <p:sldId id="318" r:id="rId18"/>
    <p:sldId id="319" r:id="rId19"/>
    <p:sldId id="320" r:id="rId20"/>
    <p:sldId id="321" r:id="rId21"/>
    <p:sldId id="322" r:id="rId22"/>
    <p:sldId id="324" r:id="rId23"/>
    <p:sldId id="325" r:id="rId24"/>
    <p:sldId id="326" r:id="rId25"/>
    <p:sldId id="327" r:id="rId26"/>
    <p:sldId id="323" r:id="rId27"/>
    <p:sldId id="328" r:id="rId28"/>
    <p:sldId id="329" r:id="rId29"/>
    <p:sldId id="330" r:id="rId30"/>
    <p:sldId id="331" r:id="rId31"/>
    <p:sldId id="332" r:id="rId32"/>
    <p:sldId id="333" r:id="rId33"/>
    <p:sldId id="334" r:id="rId34"/>
    <p:sldId id="265" r:id="rId35"/>
  </p:sldIdLst>
  <p:sldSz cx="9144000" cy="6858000" type="screen4x3"/>
  <p:notesSz cx="6858000" cy="9777413"/>
  <p:kinsoku lang="ja-JP" invalStChars="、。，．・：；？！゛゜ヽヾゝゞ々ー’”）〕］｝〉》」』】°‰′″℃￠％ぁぃぅぇぉっゃゅょゎァィゥェォッャュョヮヵヶ!%),.:;?]}｡｣､･ｧｨｩｪｫｬｭｮｯｰﾞﾟ" invalEndChars="‘“（〔［｛〈《「『【￥＄$([\{｢￡"/>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B6B53"/>
    <a:srgbClr val="EE6E60"/>
    <a:srgbClr val="E83320"/>
    <a:srgbClr val="EF1928"/>
    <a:srgbClr val="D83048"/>
    <a:srgbClr val="CC0000"/>
    <a:srgbClr val="FF2929"/>
    <a:srgbClr val="A2C1F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80055CE-DCFA-4D1B-B1D8-438DEB459BCE}" v="1" dt="2022-08-10T03:01:24.31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4493" autoAdjust="0"/>
    <p:restoredTop sz="95226" autoAdjust="0"/>
  </p:normalViewPr>
  <p:slideViewPr>
    <p:cSldViewPr snapToGrid="0">
      <p:cViewPr varScale="1">
        <p:scale>
          <a:sx n="105" d="100"/>
          <a:sy n="105" d="100"/>
        </p:scale>
        <p:origin x="2436" y="114"/>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1" d="100"/>
          <a:sy n="61" d="100"/>
        </p:scale>
        <p:origin x="3245" y="53"/>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42"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microsoft.com/office/2015/10/relationships/revisionInfo" Target="revisionInfo.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UHAMMAD ARIF BIN JAMALUDDIN" userId="3aa1bc33-a24c-4531-9959-9b0f6497d211" providerId="ADAL" clId="{280055CE-DCFA-4D1B-B1D8-438DEB459BCE}"/>
    <pc:docChg chg="modSld">
      <pc:chgData name="MUHAMMAD ARIF BIN JAMALUDDIN" userId="3aa1bc33-a24c-4531-9959-9b0f6497d211" providerId="ADAL" clId="{280055CE-DCFA-4D1B-B1D8-438DEB459BCE}" dt="2022-08-10T03:01:24.312" v="0" actId="1036"/>
      <pc:docMkLst>
        <pc:docMk/>
      </pc:docMkLst>
      <pc:sldChg chg="modSp">
        <pc:chgData name="MUHAMMAD ARIF BIN JAMALUDDIN" userId="3aa1bc33-a24c-4531-9959-9b0f6497d211" providerId="ADAL" clId="{280055CE-DCFA-4D1B-B1D8-438DEB459BCE}" dt="2022-08-10T03:01:24.312" v="0" actId="1036"/>
        <pc:sldMkLst>
          <pc:docMk/>
          <pc:sldMk cId="1688632231" sldId="326"/>
        </pc:sldMkLst>
        <pc:picChg chg="mod">
          <ac:chgData name="MUHAMMAD ARIF BIN JAMALUDDIN" userId="3aa1bc33-a24c-4531-9959-9b0f6497d211" providerId="ADAL" clId="{280055CE-DCFA-4D1B-B1D8-438DEB459BCE}" dt="2022-08-10T03:01:24.312" v="0" actId="1036"/>
          <ac:picMkLst>
            <pc:docMk/>
            <pc:sldMk cId="1688632231" sldId="326"/>
            <ac:picMk id="6" creationId="{D52F18FD-8425-AE34-D9CD-BFE1D8FCB913}"/>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auto">
          <a:xfrm>
            <a:off x="63500" y="107950"/>
            <a:ext cx="6794500" cy="304800"/>
          </a:xfrm>
          <a:prstGeom prst="rect">
            <a:avLst/>
          </a:prstGeom>
          <a:noFill/>
          <a:ln w="12700">
            <a:noFill/>
            <a:miter lim="800000"/>
            <a:headEnd/>
            <a:tailEnd/>
          </a:ln>
          <a:effectLst/>
        </p:spPr>
        <p:txBody>
          <a:bodyPr lIns="90488" tIns="44450" rIns="90488" bIns="44450" anchor="ctr">
            <a:spAutoFit/>
          </a:bodyPr>
          <a:lstStyle/>
          <a:p>
            <a:pPr algn="ctr" eaLnBrk="0" hangingPunct="0">
              <a:defRPr/>
            </a:pPr>
            <a:r>
              <a:rPr lang="en-GB" sz="1400" dirty="0">
                <a:latin typeface="Calibri" pitchFamily="34" charset="0"/>
                <a:cs typeface="Calibri" pitchFamily="34" charset="0"/>
              </a:rPr>
              <a:t>Asia Pacific University of Technology and Innovation</a:t>
            </a:r>
          </a:p>
        </p:txBody>
      </p:sp>
      <p:sp>
        <p:nvSpPr>
          <p:cNvPr id="3075" name="Rectangle 3"/>
          <p:cNvSpPr>
            <a:spLocks noChangeArrowheads="1"/>
          </p:cNvSpPr>
          <p:nvPr/>
        </p:nvSpPr>
        <p:spPr bwMode="auto">
          <a:xfrm>
            <a:off x="6400800" y="9364663"/>
            <a:ext cx="393700" cy="304800"/>
          </a:xfrm>
          <a:prstGeom prst="rect">
            <a:avLst/>
          </a:prstGeom>
          <a:noFill/>
          <a:ln w="12700">
            <a:noFill/>
            <a:miter lim="800000"/>
            <a:headEnd/>
            <a:tailEnd/>
          </a:ln>
          <a:effectLst/>
        </p:spPr>
        <p:txBody>
          <a:bodyPr wrap="none" lIns="90488" tIns="44450" rIns="90488" bIns="44450"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2A3740B6-497D-44B1-AF6E-D4E4956CB36C}" type="slidenum">
              <a:rPr lang="en-US" altLang="en-US" sz="1400">
                <a:latin typeface="Calibri" panose="020F0502020204030204" pitchFamily="34" charset="0"/>
                <a:ea typeface="Calibri" panose="020F0502020204030204" pitchFamily="34" charset="0"/>
                <a:cs typeface="Calibri" panose="020F0502020204030204" pitchFamily="34" charset="0"/>
              </a:rPr>
              <a:pPr algn="r"/>
              <a:t>‹#›</a:t>
            </a:fld>
            <a:endParaRPr lang="en-US" altLang="en-US" sz="140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509514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914400" y="4648200"/>
            <a:ext cx="5029200" cy="4114800"/>
          </a:xfrm>
          <a:prstGeom prst="rect">
            <a:avLst/>
          </a:prstGeom>
          <a:noFill/>
          <a:ln w="12700">
            <a:noFill/>
            <a:miter lim="800000"/>
            <a:headEnd/>
            <a:tailEnd/>
          </a:ln>
          <a:effectLst/>
        </p:spPr>
        <p:txBody>
          <a:bodyPr vert="horz" wrap="square" lIns="90488" tIns="44450" rIns="90488" bIns="44450" numCol="1" anchor="t" anchorCtr="0" compatLnSpc="1">
            <a:prstTxWarp prst="textNoShape">
              <a:avLst/>
            </a:prstTxWarp>
          </a:bodyPr>
          <a:lstStyle/>
          <a:p>
            <a:pPr lvl="0"/>
            <a:r>
              <a:rPr lang="en-GB" noProof="0" dirty="0"/>
              <a:t>Click to edit Master notes styles</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13315" name="Rectangle 3"/>
          <p:cNvSpPr>
            <a:spLocks noGrp="1" noRot="1" noChangeAspect="1" noChangeArrowheads="1" noTextEdit="1"/>
          </p:cNvSpPr>
          <p:nvPr>
            <p:ph type="sldImg" idx="2"/>
          </p:nvPr>
        </p:nvSpPr>
        <p:spPr bwMode="auto">
          <a:xfrm>
            <a:off x="1144588" y="854075"/>
            <a:ext cx="4568825" cy="342582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2052" name="Rectangle 4"/>
          <p:cNvSpPr>
            <a:spLocks noChangeArrowheads="1"/>
          </p:cNvSpPr>
          <p:nvPr/>
        </p:nvSpPr>
        <p:spPr bwMode="auto">
          <a:xfrm>
            <a:off x="63500" y="107950"/>
            <a:ext cx="6794500" cy="304800"/>
          </a:xfrm>
          <a:prstGeom prst="rect">
            <a:avLst/>
          </a:prstGeom>
          <a:noFill/>
          <a:ln w="12700">
            <a:noFill/>
            <a:miter lim="800000"/>
            <a:headEnd/>
            <a:tailEnd/>
          </a:ln>
          <a:effectLst/>
        </p:spPr>
        <p:txBody>
          <a:bodyPr lIns="90488" tIns="44450" rIns="90488" bIns="44450" anchor="ctr">
            <a:spAutoFit/>
          </a:bodyPr>
          <a:lstStyle/>
          <a:p>
            <a:pPr algn="ctr" eaLnBrk="0" hangingPunct="0">
              <a:defRPr/>
            </a:pPr>
            <a:r>
              <a:rPr lang="en-GB" sz="1400" dirty="0">
                <a:latin typeface="Calibri" pitchFamily="34" charset="0"/>
                <a:cs typeface="Calibri" pitchFamily="34" charset="0"/>
              </a:rPr>
              <a:t>Asia Pacific University of Technology and Innovation</a:t>
            </a:r>
          </a:p>
        </p:txBody>
      </p:sp>
      <p:sp>
        <p:nvSpPr>
          <p:cNvPr id="2053" name="Rectangle 5"/>
          <p:cNvSpPr>
            <a:spLocks noChangeArrowheads="1"/>
          </p:cNvSpPr>
          <p:nvPr/>
        </p:nvSpPr>
        <p:spPr bwMode="auto">
          <a:xfrm>
            <a:off x="6400800" y="9364663"/>
            <a:ext cx="393700" cy="304800"/>
          </a:xfrm>
          <a:prstGeom prst="rect">
            <a:avLst/>
          </a:prstGeom>
          <a:noFill/>
          <a:ln w="12700">
            <a:noFill/>
            <a:miter lim="800000"/>
            <a:headEnd/>
            <a:tailEnd/>
          </a:ln>
          <a:effectLst/>
        </p:spPr>
        <p:txBody>
          <a:bodyPr wrap="none" lIns="90488" tIns="44450" rIns="90488" bIns="44450"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BC983062-9FBE-452E-8237-C7372BBF231F}" type="slidenum">
              <a:rPr lang="en-US" altLang="en-US" sz="1400">
                <a:latin typeface="Calibri" panose="020F0502020204030204" pitchFamily="34" charset="0"/>
                <a:ea typeface="Calibri" panose="020F0502020204030204" pitchFamily="34" charset="0"/>
                <a:cs typeface="Calibri" panose="020F0502020204030204" pitchFamily="34" charset="0"/>
              </a:rPr>
              <a:pPr algn="r"/>
              <a:t>‹#›</a:t>
            </a:fld>
            <a:endParaRPr lang="en-US" altLang="en-US" sz="140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36485235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itchFamily="34" charset="0"/>
        <a:ea typeface="Calibri" panose="020F0502020204030204" pitchFamily="34" charset="0"/>
        <a:cs typeface="Calibri" pitchFamily="34" charset="0"/>
      </a:defRPr>
    </a:lvl1pPr>
    <a:lvl2pPr marL="457200" algn="l" rtl="0" eaLnBrk="0" fontAlgn="base" hangingPunct="0">
      <a:spcBef>
        <a:spcPct val="30000"/>
      </a:spcBef>
      <a:spcAft>
        <a:spcPct val="0"/>
      </a:spcAft>
      <a:defRPr sz="1200" kern="1200">
        <a:solidFill>
          <a:schemeClr val="tx1"/>
        </a:solidFill>
        <a:latin typeface="Calibri" pitchFamily="34" charset="0"/>
        <a:ea typeface="Calibri" panose="020F0502020204030204" pitchFamily="34" charset="0"/>
        <a:cs typeface="Calibri" pitchFamily="34" charset="0"/>
      </a:defRPr>
    </a:lvl2pPr>
    <a:lvl3pPr marL="914400" algn="l" rtl="0" eaLnBrk="0" fontAlgn="base" hangingPunct="0">
      <a:spcBef>
        <a:spcPct val="30000"/>
      </a:spcBef>
      <a:spcAft>
        <a:spcPct val="0"/>
      </a:spcAft>
      <a:defRPr sz="1200" kern="1200">
        <a:solidFill>
          <a:schemeClr val="tx1"/>
        </a:solidFill>
        <a:latin typeface="Calibri" pitchFamily="34" charset="0"/>
        <a:ea typeface="Calibri" panose="020F0502020204030204" pitchFamily="34" charset="0"/>
        <a:cs typeface="Calibri" pitchFamily="34" charset="0"/>
      </a:defRPr>
    </a:lvl3pPr>
    <a:lvl4pPr marL="1371600" algn="l" rtl="0" eaLnBrk="0" fontAlgn="base" hangingPunct="0">
      <a:spcBef>
        <a:spcPct val="30000"/>
      </a:spcBef>
      <a:spcAft>
        <a:spcPct val="0"/>
      </a:spcAft>
      <a:defRPr sz="1200" kern="1200">
        <a:solidFill>
          <a:schemeClr val="tx1"/>
        </a:solidFill>
        <a:latin typeface="Calibri" pitchFamily="34" charset="0"/>
        <a:ea typeface="Calibri" panose="020F0502020204030204" pitchFamily="34" charset="0"/>
        <a:cs typeface="Calibri" pitchFamily="34" charset="0"/>
      </a:defRPr>
    </a:lvl4pPr>
    <a:lvl5pPr marL="1828800" algn="l" rtl="0" eaLnBrk="0" fontAlgn="base" hangingPunct="0">
      <a:spcBef>
        <a:spcPct val="30000"/>
      </a:spcBef>
      <a:spcAft>
        <a:spcPct val="0"/>
      </a:spcAft>
      <a:defRPr sz="1200" kern="1200">
        <a:solidFill>
          <a:schemeClr val="tx1"/>
        </a:solidFill>
        <a:latin typeface="Calibri" pitchFamily="34" charset="0"/>
        <a:ea typeface="Calibri" panose="020F0502020204030204" pitchFamily="34" charset="0"/>
        <a:cs typeface="Calibri"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effectLst/>
                <a:latin typeface="+mn-lt"/>
                <a:ea typeface="+mn-ea"/>
                <a:cs typeface="+mn-cs"/>
              </a:rPr>
              <a:t>Apache Hive is a data warehouse system for Hadoop. Hive is not a relational database; it only maintains metadata information about your big data stored on HDFS. </a:t>
            </a:r>
            <a:endParaRPr lang="en-US" dirty="0"/>
          </a:p>
          <a:p>
            <a:endParaRPr lang="en-MY" dirty="0"/>
          </a:p>
        </p:txBody>
      </p:sp>
    </p:spTree>
    <p:extLst>
      <p:ext uri="{BB962C8B-B14F-4D97-AF65-F5344CB8AC3E}">
        <p14:creationId xmlns:p14="http://schemas.microsoft.com/office/powerpoint/2010/main" val="10011062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kern="1200" dirty="0">
                <a:solidFill>
                  <a:schemeClr val="tx1"/>
                </a:solidFill>
                <a:effectLst/>
                <a:latin typeface="+mn-lt"/>
                <a:ea typeface="+mn-ea"/>
                <a:cs typeface="+mn-cs"/>
              </a:rPr>
              <a:t>- Shuffle joins always work in the sense that if you cannot perform a more efficient type of join, two tables can always be joined using a shuffle join</a:t>
            </a:r>
          </a:p>
          <a:p>
            <a:pPr lvl="0"/>
            <a:r>
              <a:rPr lang="en-US" sz="1200" kern="1200" dirty="0">
                <a:solidFill>
                  <a:schemeClr val="tx1"/>
                </a:solidFill>
                <a:effectLst/>
                <a:latin typeface="+mn-lt"/>
                <a:ea typeface="+mn-ea"/>
                <a:cs typeface="+mn-cs"/>
              </a:rPr>
              <a:t>- A map join is very efficient and ideal if one side of the join is a small enough dataset to fit into memory</a:t>
            </a:r>
          </a:p>
          <a:p>
            <a:pPr lvl="0"/>
            <a:r>
              <a:rPr lang="en-US" sz="1200" kern="1200" dirty="0">
                <a:solidFill>
                  <a:schemeClr val="tx1"/>
                </a:solidFill>
                <a:effectLst/>
                <a:latin typeface="+mn-lt"/>
                <a:ea typeface="+mn-ea"/>
                <a:cs typeface="+mn-cs"/>
              </a:rPr>
              <a:t>- If a map join is not an option, then the next best option is a sort-merge-bucket join, which we will discuss in more detail.</a:t>
            </a:r>
          </a:p>
          <a:p>
            <a:endParaRPr lang="en-MY" dirty="0"/>
          </a:p>
        </p:txBody>
      </p:sp>
    </p:spTree>
    <p:extLst>
      <p:ext uri="{BB962C8B-B14F-4D97-AF65-F5344CB8AC3E}">
        <p14:creationId xmlns:p14="http://schemas.microsoft.com/office/powerpoint/2010/main" val="10839169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This is the first of</a:t>
            </a:r>
            <a:r>
              <a:rPr lang="en-US" baseline="0" dirty="0"/>
              <a:t> 3 slides that have the exact same SELECT query, but each one executes differently. This one runs as a shuffle join. </a:t>
            </a:r>
            <a:r>
              <a:rPr lang="en-US" sz="1200" kern="1200" dirty="0">
                <a:solidFill>
                  <a:schemeClr val="tx1"/>
                </a:solidFill>
                <a:effectLst/>
                <a:latin typeface="+mn-lt"/>
                <a:ea typeface="+mn-ea"/>
                <a:cs typeface="+mn-cs"/>
              </a:rPr>
              <a:t>A shuffle join is the default join technique for Hive, and it works with any data sets (no matter how large).</a:t>
            </a:r>
            <a:r>
              <a:rPr lang="en-US" dirty="0">
                <a:effectLst/>
              </a:rPr>
              <a:t> </a:t>
            </a:r>
            <a:endParaRPr lang="en-US" dirty="0"/>
          </a:p>
          <a:p>
            <a:endParaRPr lang="en-MY" dirty="0"/>
          </a:p>
        </p:txBody>
      </p:sp>
    </p:spTree>
    <p:extLst>
      <p:ext uri="{BB962C8B-B14F-4D97-AF65-F5344CB8AC3E}">
        <p14:creationId xmlns:p14="http://schemas.microsoft.com/office/powerpoint/2010/main" val="28551862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If one of the datasets is small enough to fit into memory, then it can be distributed (broadcast) to each </a:t>
            </a:r>
            <a:r>
              <a:rPr lang="en-US" sz="1200" b="0" i="0" kern="1200" dirty="0">
                <a:solidFill>
                  <a:schemeClr val="tx1"/>
                </a:solidFill>
                <a:effectLst/>
                <a:latin typeface="+mn-lt"/>
                <a:ea typeface="+mn-ea"/>
                <a:cs typeface="+mn-cs"/>
              </a:rPr>
              <a:t>mapper</a:t>
            </a:r>
            <a:r>
              <a:rPr lang="en-US" sz="1200" kern="1200" dirty="0">
                <a:solidFill>
                  <a:schemeClr val="tx1"/>
                </a:solidFill>
                <a:effectLst/>
                <a:latin typeface="+mn-lt"/>
                <a:ea typeface="+mn-ea"/>
                <a:cs typeface="+mn-cs"/>
              </a:rPr>
              <a:t> and perform the join in the </a:t>
            </a:r>
            <a:r>
              <a:rPr lang="en-US" sz="1200" b="0" i="0" kern="1200" dirty="0">
                <a:solidFill>
                  <a:schemeClr val="tx1"/>
                </a:solidFill>
                <a:effectLst/>
                <a:latin typeface="+mn-lt"/>
                <a:ea typeface="+mn-ea"/>
                <a:cs typeface="+mn-cs"/>
              </a:rPr>
              <a:t>map</a:t>
            </a:r>
            <a:r>
              <a:rPr lang="en-US" sz="1200" kern="1200" dirty="0">
                <a:solidFill>
                  <a:schemeClr val="tx1"/>
                </a:solidFill>
                <a:effectLst/>
                <a:latin typeface="+mn-lt"/>
                <a:ea typeface="+mn-ea"/>
                <a:cs typeface="+mn-cs"/>
              </a:rPr>
              <a:t> phase.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In HDP 2.x, Hive joins are automatically optimized without the need for providing hints.</a:t>
            </a:r>
            <a:r>
              <a:rPr lang="en-US" dirty="0">
                <a:effectLst/>
              </a:rPr>
              <a:t> </a:t>
            </a:r>
            <a:endParaRPr lang="en-US" dirty="0"/>
          </a:p>
          <a:p>
            <a:endParaRPr lang="en-MY" dirty="0"/>
          </a:p>
        </p:txBody>
      </p:sp>
    </p:spTree>
    <p:extLst>
      <p:ext uri="{BB962C8B-B14F-4D97-AF65-F5344CB8AC3E}">
        <p14:creationId xmlns:p14="http://schemas.microsoft.com/office/powerpoint/2010/main" val="12663095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effectLst/>
                <a:latin typeface="+mn-lt"/>
                <a:ea typeface="+mn-ea"/>
                <a:cs typeface="+mn-cs"/>
              </a:rPr>
              <a:t>If you have two datasets that are too large for a map-side join, an efficient technique for joining them is to sort the two datasets into buckets. The trick is to cluster and sort by the same join key.</a:t>
            </a:r>
          </a:p>
          <a:p>
            <a:endParaRPr lang="en-MY" dirty="0"/>
          </a:p>
        </p:txBody>
      </p:sp>
    </p:spTree>
    <p:extLst>
      <p:ext uri="{BB962C8B-B14F-4D97-AF65-F5344CB8AC3E}">
        <p14:creationId xmlns:p14="http://schemas.microsoft.com/office/powerpoint/2010/main" val="5148353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kern="1200" dirty="0">
                <a:solidFill>
                  <a:schemeClr val="tx1"/>
                </a:solidFill>
                <a:effectLst/>
                <a:latin typeface="+mn-lt"/>
                <a:ea typeface="+mn-ea"/>
                <a:cs typeface="+mn-cs"/>
              </a:rPr>
              <a:t>Makes the Hive </a:t>
            </a:r>
            <a:r>
              <a:rPr lang="en-US" sz="1200" kern="1200" dirty="0" err="1">
                <a:solidFill>
                  <a:schemeClr val="tx1"/>
                </a:solidFill>
                <a:effectLst/>
                <a:latin typeface="+mn-lt"/>
                <a:ea typeface="+mn-ea"/>
                <a:cs typeface="+mn-cs"/>
              </a:rPr>
              <a:t>metastore</a:t>
            </a:r>
            <a:r>
              <a:rPr lang="en-US" sz="1200" kern="1200" dirty="0">
                <a:solidFill>
                  <a:schemeClr val="tx1"/>
                </a:solidFill>
                <a:effectLst/>
                <a:latin typeface="+mn-lt"/>
                <a:ea typeface="+mn-ea"/>
                <a:cs typeface="+mn-cs"/>
              </a:rPr>
              <a:t> available to users of other tools on Hadoop</a:t>
            </a:r>
          </a:p>
          <a:p>
            <a:pPr lvl="0"/>
            <a:r>
              <a:rPr lang="en-US" sz="1200" kern="1200" dirty="0">
                <a:solidFill>
                  <a:schemeClr val="tx1"/>
                </a:solidFill>
                <a:effectLst/>
                <a:latin typeface="+mn-lt"/>
                <a:ea typeface="+mn-ea"/>
                <a:cs typeface="+mn-cs"/>
              </a:rPr>
              <a:t>Provides connectors for MapReduce and Pig so that users of those tools can read data from and write data to Hive’s warehouse</a:t>
            </a:r>
          </a:p>
          <a:p>
            <a:pPr lvl="0"/>
            <a:r>
              <a:rPr lang="en-US" sz="1200" kern="1200" dirty="0">
                <a:solidFill>
                  <a:schemeClr val="tx1"/>
                </a:solidFill>
                <a:effectLst/>
                <a:latin typeface="+mn-lt"/>
                <a:ea typeface="+mn-ea"/>
                <a:cs typeface="+mn-cs"/>
              </a:rPr>
              <a:t>Allows users to share data and metadata across Hive, Pig, and MapReduce</a:t>
            </a:r>
          </a:p>
          <a:p>
            <a:pPr lvl="0"/>
            <a:r>
              <a:rPr lang="en-US" sz="1200" kern="1200" dirty="0">
                <a:solidFill>
                  <a:schemeClr val="tx1"/>
                </a:solidFill>
                <a:effectLst/>
                <a:latin typeface="+mn-lt"/>
                <a:ea typeface="+mn-ea"/>
                <a:cs typeface="+mn-cs"/>
              </a:rPr>
              <a:t>Provides a relational view through an SQL-like language (HiveQL) to data within Hadoop</a:t>
            </a:r>
          </a:p>
          <a:p>
            <a:pPr lvl="0"/>
            <a:r>
              <a:rPr lang="en-US" sz="1200" kern="1200" dirty="0">
                <a:solidFill>
                  <a:schemeClr val="tx1"/>
                </a:solidFill>
                <a:effectLst/>
                <a:latin typeface="+mn-lt"/>
                <a:ea typeface="+mn-ea"/>
                <a:cs typeface="+mn-cs"/>
              </a:rPr>
              <a:t>Allows users to write their applications without being concerned about how or where the data is stored</a:t>
            </a:r>
          </a:p>
          <a:p>
            <a:pPr lvl="0"/>
            <a:r>
              <a:rPr lang="en-US" sz="1200" kern="1200" dirty="0">
                <a:solidFill>
                  <a:schemeClr val="tx1"/>
                </a:solidFill>
                <a:effectLst/>
                <a:latin typeface="+mn-lt"/>
                <a:ea typeface="+mn-ea"/>
                <a:cs typeface="+mn-cs"/>
              </a:rPr>
              <a:t>Insulates users from schema- and storage-format changes</a:t>
            </a:r>
          </a:p>
          <a:p>
            <a:endParaRPr lang="en-MY" dirty="0"/>
          </a:p>
        </p:txBody>
      </p:sp>
    </p:spTree>
    <p:extLst>
      <p:ext uri="{BB962C8B-B14F-4D97-AF65-F5344CB8AC3E}">
        <p14:creationId xmlns:p14="http://schemas.microsoft.com/office/powerpoint/2010/main" val="21554826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err="1">
                <a:solidFill>
                  <a:schemeClr val="tx1"/>
                </a:solidFill>
                <a:effectLst/>
                <a:latin typeface="+mn-lt"/>
                <a:ea typeface="+mn-ea"/>
                <a:cs typeface="+mn-cs"/>
              </a:rPr>
              <a:t>HCatalog</a:t>
            </a:r>
            <a:r>
              <a:rPr lang="en-US" sz="1200" b="0" i="0" kern="120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provides a consistent data model for the various tools that use Hadoop. It also provides table abstraction, which abstracts some of the details about your data like:</a:t>
            </a:r>
          </a:p>
          <a:p>
            <a:pPr lvl="0"/>
            <a:r>
              <a:rPr lang="en-US" sz="1200" kern="1200" dirty="0">
                <a:solidFill>
                  <a:schemeClr val="tx1"/>
                </a:solidFill>
                <a:effectLst/>
                <a:latin typeface="+mn-lt"/>
                <a:ea typeface="+mn-ea"/>
                <a:cs typeface="+mn-cs"/>
              </a:rPr>
              <a:t>How the data is stored</a:t>
            </a:r>
          </a:p>
          <a:p>
            <a:pPr lvl="0"/>
            <a:r>
              <a:rPr lang="en-US" sz="1200" kern="1200" dirty="0">
                <a:solidFill>
                  <a:schemeClr val="tx1"/>
                </a:solidFill>
                <a:effectLst/>
                <a:latin typeface="+mn-lt"/>
                <a:ea typeface="+mn-ea"/>
                <a:cs typeface="+mn-cs"/>
              </a:rPr>
              <a:t>Where the data resides on the </a:t>
            </a:r>
            <a:r>
              <a:rPr lang="en-US" sz="1200" b="0" i="0" kern="1200" dirty="0">
                <a:solidFill>
                  <a:schemeClr val="tx1"/>
                </a:solidFill>
                <a:effectLst/>
                <a:latin typeface="+mn-lt"/>
                <a:ea typeface="+mn-ea"/>
                <a:cs typeface="+mn-cs"/>
              </a:rPr>
              <a:t>filesystem</a:t>
            </a:r>
            <a:endParaRPr lang="en-US"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What format that data is in</a:t>
            </a:r>
          </a:p>
          <a:p>
            <a:pPr lvl="0"/>
            <a:r>
              <a:rPr lang="en-US" sz="1200" kern="1200" dirty="0">
                <a:solidFill>
                  <a:schemeClr val="tx1"/>
                </a:solidFill>
                <a:effectLst/>
                <a:latin typeface="+mn-lt"/>
                <a:ea typeface="+mn-ea"/>
                <a:cs typeface="+mn-cs"/>
              </a:rPr>
              <a:t>What the schema is of the data</a:t>
            </a:r>
          </a:p>
          <a:p>
            <a:endParaRPr lang="en-MY" dirty="0"/>
          </a:p>
        </p:txBody>
      </p:sp>
    </p:spTree>
    <p:extLst>
      <p:ext uri="{BB962C8B-B14F-4D97-AF65-F5344CB8AC3E}">
        <p14:creationId xmlns:p14="http://schemas.microsoft.com/office/powerpoint/2010/main" val="251945083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 new Hadoop infrastructure provides for multiple </a:t>
            </a:r>
            <a:r>
              <a:rPr lang="en-US" sz="1200" b="0" i="0" kern="1200" dirty="0" err="1">
                <a:solidFill>
                  <a:schemeClr val="tx1"/>
                </a:solidFill>
                <a:effectLst/>
                <a:latin typeface="+mn-lt"/>
                <a:ea typeface="+mn-ea"/>
                <a:cs typeface="+mn-cs"/>
              </a:rPr>
              <a:t>NameNodes</a:t>
            </a:r>
            <a:r>
              <a:rPr lang="en-US" sz="1200" kern="1200" dirty="0">
                <a:solidFill>
                  <a:schemeClr val="tx1"/>
                </a:solidFill>
                <a:effectLst/>
                <a:latin typeface="+mn-lt"/>
                <a:ea typeface="+mn-ea"/>
                <a:cs typeface="+mn-cs"/>
              </a:rPr>
              <a:t> that run independently of each other providing:</a:t>
            </a:r>
          </a:p>
          <a:p>
            <a:r>
              <a:rPr lang="en-US" sz="1200" b="0" i="0" kern="1200" dirty="0">
                <a:solidFill>
                  <a:schemeClr val="tx1"/>
                </a:solidFill>
                <a:effectLst/>
                <a:latin typeface="+mn-lt"/>
                <a:ea typeface="+mn-ea"/>
                <a:cs typeface="+mn-cs"/>
              </a:rPr>
              <a:t>-Scalability</a:t>
            </a:r>
            <a:endParaRPr lang="en-US" sz="1200" kern="1200" dirty="0">
              <a:solidFill>
                <a:schemeClr val="tx1"/>
              </a:solidFill>
              <a:effectLst/>
              <a:latin typeface="+mn-lt"/>
              <a:ea typeface="+mn-ea"/>
              <a:cs typeface="+mn-cs"/>
            </a:endParaRPr>
          </a:p>
          <a:p>
            <a:r>
              <a:rPr lang="en-US" sz="1200" b="0" i="0" kern="1200" dirty="0" err="1">
                <a:solidFill>
                  <a:schemeClr val="tx1"/>
                </a:solidFill>
                <a:effectLst/>
                <a:latin typeface="+mn-lt"/>
                <a:ea typeface="+mn-ea"/>
                <a:cs typeface="+mn-cs"/>
              </a:rPr>
              <a:t>NameNodes</a:t>
            </a:r>
            <a:r>
              <a:rPr lang="en-US" sz="1200" kern="1200" dirty="0">
                <a:solidFill>
                  <a:schemeClr val="tx1"/>
                </a:solidFill>
                <a:effectLst/>
                <a:latin typeface="+mn-lt"/>
                <a:ea typeface="+mn-ea"/>
                <a:cs typeface="+mn-cs"/>
              </a:rPr>
              <a:t> can now scale horizontally, allowing you to improve the performance of </a:t>
            </a:r>
            <a:r>
              <a:rPr lang="en-US" sz="1200" b="0" i="0" kern="1200" dirty="0" err="1">
                <a:solidFill>
                  <a:schemeClr val="tx1"/>
                </a:solidFill>
                <a:effectLst/>
                <a:latin typeface="+mn-lt"/>
                <a:ea typeface="+mn-ea"/>
                <a:cs typeface="+mn-cs"/>
              </a:rPr>
              <a:t>NameNode</a:t>
            </a:r>
            <a:r>
              <a:rPr lang="en-US" sz="1200" kern="1200" dirty="0">
                <a:solidFill>
                  <a:schemeClr val="tx1"/>
                </a:solidFill>
                <a:effectLst/>
                <a:latin typeface="+mn-lt"/>
                <a:ea typeface="+mn-ea"/>
                <a:cs typeface="+mn-cs"/>
              </a:rPr>
              <a:t> tasks by distributing reads and writes across a cluster of </a:t>
            </a:r>
            <a:r>
              <a:rPr lang="en-US" sz="1200" b="0" i="0" kern="1200" dirty="0" err="1">
                <a:solidFill>
                  <a:schemeClr val="tx1"/>
                </a:solidFill>
                <a:effectLst/>
                <a:latin typeface="+mn-lt"/>
                <a:ea typeface="+mn-ea"/>
                <a:cs typeface="+mn-cs"/>
              </a:rPr>
              <a:t>NameNodes</a:t>
            </a:r>
            <a:endParaRPr lang="en-US" sz="120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-Namespaces</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 ability to define multiple </a:t>
            </a:r>
            <a:r>
              <a:rPr lang="en-US" sz="1200" b="0" i="0" kern="1200" dirty="0">
                <a:solidFill>
                  <a:schemeClr val="tx1"/>
                </a:solidFill>
                <a:effectLst/>
                <a:latin typeface="+mn-lt"/>
                <a:ea typeface="+mn-ea"/>
                <a:cs typeface="+mn-cs"/>
              </a:rPr>
              <a:t>Namespaces</a:t>
            </a:r>
            <a:r>
              <a:rPr lang="en-US" sz="1200" kern="1200" dirty="0">
                <a:solidFill>
                  <a:schemeClr val="tx1"/>
                </a:solidFill>
                <a:effectLst/>
                <a:latin typeface="+mn-lt"/>
                <a:ea typeface="+mn-ea"/>
                <a:cs typeface="+mn-cs"/>
              </a:rPr>
              <a:t> allows for the organizing and separating of your big data</a:t>
            </a:r>
          </a:p>
          <a:p>
            <a:endParaRPr lang="en-US" dirty="0"/>
          </a:p>
          <a:p>
            <a:r>
              <a:rPr lang="en-US" dirty="0"/>
              <a:t>Federation</a:t>
            </a:r>
            <a:r>
              <a:rPr lang="en-US" baseline="0" dirty="0"/>
              <a:t> is not officially supported in HDP yet.</a:t>
            </a:r>
            <a:endParaRPr lang="en-US" dirty="0"/>
          </a:p>
          <a:p>
            <a:endParaRPr lang="en-MY" dirty="0"/>
          </a:p>
        </p:txBody>
      </p:sp>
    </p:spTree>
    <p:extLst>
      <p:ext uri="{BB962C8B-B14F-4D97-AF65-F5344CB8AC3E}">
        <p14:creationId xmlns:p14="http://schemas.microsoft.com/office/powerpoint/2010/main" val="209166621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 </a:t>
            </a:r>
            <a:r>
              <a:rPr lang="en-US" sz="1200" b="0" i="0" kern="1200" dirty="0" err="1">
                <a:solidFill>
                  <a:schemeClr val="tx1"/>
                </a:solidFill>
                <a:effectLst/>
                <a:latin typeface="+mn-lt"/>
                <a:ea typeface="+mn-ea"/>
                <a:cs typeface="+mn-cs"/>
              </a:rPr>
              <a:t>NameNodes</a:t>
            </a:r>
            <a:r>
              <a:rPr lang="en-US" sz="1200" kern="1200" dirty="0">
                <a:solidFill>
                  <a:schemeClr val="tx1"/>
                </a:solidFill>
                <a:effectLst/>
                <a:latin typeface="+mn-lt"/>
                <a:ea typeface="+mn-ea"/>
                <a:cs typeface="+mn-cs"/>
              </a:rPr>
              <a:t> are federated: that is, the </a:t>
            </a:r>
            <a:r>
              <a:rPr lang="en-US" sz="1200" b="0" i="0" kern="1200" dirty="0" err="1">
                <a:solidFill>
                  <a:schemeClr val="tx1"/>
                </a:solidFill>
                <a:effectLst/>
                <a:latin typeface="+mn-lt"/>
                <a:ea typeface="+mn-ea"/>
                <a:cs typeface="+mn-cs"/>
              </a:rPr>
              <a:t>NameNodes</a:t>
            </a:r>
            <a:r>
              <a:rPr lang="en-US" sz="1200" kern="1200" dirty="0">
                <a:solidFill>
                  <a:schemeClr val="tx1"/>
                </a:solidFill>
                <a:effectLst/>
                <a:latin typeface="+mn-lt"/>
                <a:ea typeface="+mn-ea"/>
                <a:cs typeface="+mn-cs"/>
              </a:rPr>
              <a:t> are independent and don’t require coordination with each other. </a:t>
            </a:r>
          </a:p>
          <a:p>
            <a:r>
              <a:rPr lang="en-US" sz="1200" kern="1200" dirty="0">
                <a:solidFill>
                  <a:schemeClr val="tx1"/>
                </a:solidFill>
                <a:effectLst/>
                <a:latin typeface="+mn-lt"/>
                <a:ea typeface="+mn-ea"/>
                <a:cs typeface="+mn-cs"/>
              </a:rPr>
              <a:t>The </a:t>
            </a:r>
            <a:r>
              <a:rPr lang="en-US" sz="1200" b="0" i="0" kern="1200" dirty="0" err="1">
                <a:solidFill>
                  <a:schemeClr val="tx1"/>
                </a:solidFill>
                <a:effectLst/>
                <a:latin typeface="+mn-lt"/>
                <a:ea typeface="+mn-ea"/>
                <a:cs typeface="+mn-cs"/>
              </a:rPr>
              <a:t>DataNodes</a:t>
            </a:r>
            <a:r>
              <a:rPr lang="en-US" sz="1200" kern="1200" dirty="0">
                <a:solidFill>
                  <a:schemeClr val="tx1"/>
                </a:solidFill>
                <a:effectLst/>
                <a:latin typeface="+mn-lt"/>
                <a:ea typeface="+mn-ea"/>
                <a:cs typeface="+mn-cs"/>
              </a:rPr>
              <a:t> are used as common storage for blocks by all of the </a:t>
            </a:r>
            <a:r>
              <a:rPr lang="en-US" sz="1200" b="0" i="0" kern="1200" dirty="0" err="1">
                <a:solidFill>
                  <a:schemeClr val="tx1"/>
                </a:solidFill>
                <a:effectLst/>
                <a:latin typeface="+mn-lt"/>
                <a:ea typeface="+mn-ea"/>
                <a:cs typeface="+mn-cs"/>
              </a:rPr>
              <a:t>NameNodes</a:t>
            </a:r>
            <a:r>
              <a:rPr lang="en-US" sz="1200" kern="1200" dirty="0">
                <a:solidFill>
                  <a:schemeClr val="tx1"/>
                </a:solidFill>
                <a:effectLst/>
                <a:latin typeface="+mn-lt"/>
                <a:ea typeface="+mn-ea"/>
                <a:cs typeface="+mn-cs"/>
              </a:rPr>
              <a:t>.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As of HDP 2.3,</a:t>
            </a:r>
            <a:r>
              <a:rPr lang="en-US" sz="1200" kern="1200" baseline="0" dirty="0">
                <a:solidFill>
                  <a:schemeClr val="tx1"/>
                </a:solidFill>
                <a:effectLst/>
                <a:latin typeface="+mn-lt"/>
                <a:ea typeface="+mn-ea"/>
                <a:cs typeface="+mn-cs"/>
              </a:rPr>
              <a:t> Hortonworks does NOT support the use of HDFS Federation</a:t>
            </a:r>
            <a:endParaRPr lang="en-US" dirty="0"/>
          </a:p>
          <a:p>
            <a:endParaRPr lang="en-MY" dirty="0"/>
          </a:p>
        </p:txBody>
      </p:sp>
    </p:spTree>
    <p:extLst>
      <p:ext uri="{BB962C8B-B14F-4D97-AF65-F5344CB8AC3E}">
        <p14:creationId xmlns:p14="http://schemas.microsoft.com/office/powerpoint/2010/main" val="32877422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Benefits of multiple </a:t>
            </a:r>
            <a:r>
              <a:rPr lang="en-US" sz="1200" b="0" i="0" kern="1200" dirty="0">
                <a:solidFill>
                  <a:schemeClr val="tx1"/>
                </a:solidFill>
                <a:effectLst/>
                <a:latin typeface="+mn-lt"/>
                <a:ea typeface="+mn-ea"/>
                <a:cs typeface="+mn-cs"/>
              </a:rPr>
              <a:t>Namespaces</a:t>
            </a:r>
            <a:r>
              <a:rPr lang="en-US" sz="1200" kern="1200" dirty="0">
                <a:solidFill>
                  <a:schemeClr val="tx1"/>
                </a:solidFill>
                <a:effectLst/>
                <a:latin typeface="+mn-lt"/>
                <a:ea typeface="+mn-ea"/>
                <a:cs typeface="+mn-cs"/>
              </a:rPr>
              <a:t> include:</a:t>
            </a:r>
          </a:p>
          <a:p>
            <a:r>
              <a:rPr lang="en-US" sz="1200" b="1" kern="1200" dirty="0">
                <a:solidFill>
                  <a:schemeClr val="tx1"/>
                </a:solidFill>
                <a:effectLst/>
                <a:latin typeface="+mn-lt"/>
                <a:ea typeface="+mn-ea"/>
                <a:cs typeface="+mn-cs"/>
              </a:rPr>
              <a:t>Scalability</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Having multiple independent </a:t>
            </a:r>
            <a:r>
              <a:rPr lang="en-US" sz="1200" b="0" i="0" kern="1200" dirty="0">
                <a:solidFill>
                  <a:schemeClr val="tx1"/>
                </a:solidFill>
                <a:effectLst/>
                <a:latin typeface="+mn-lt"/>
                <a:ea typeface="+mn-ea"/>
                <a:cs typeface="+mn-cs"/>
              </a:rPr>
              <a:t>Namespaces</a:t>
            </a:r>
            <a:r>
              <a:rPr lang="en-US" sz="1200" kern="1200" dirty="0">
                <a:solidFill>
                  <a:schemeClr val="tx1"/>
                </a:solidFill>
                <a:effectLst/>
                <a:latin typeface="+mn-lt"/>
                <a:ea typeface="+mn-ea"/>
                <a:cs typeface="+mn-cs"/>
              </a:rPr>
              <a:t> is what makes scaling possible in Hadoop 2.x</a:t>
            </a:r>
          </a:p>
          <a:p>
            <a:r>
              <a:rPr lang="en-US" sz="1200" b="1" kern="1200" dirty="0">
                <a:solidFill>
                  <a:schemeClr val="tx1"/>
                </a:solidFill>
                <a:effectLst/>
                <a:latin typeface="+mn-lt"/>
                <a:ea typeface="+mn-ea"/>
                <a:cs typeface="+mn-cs"/>
              </a:rPr>
              <a:t>File Management</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You can now associate your big data with a </a:t>
            </a:r>
            <a:r>
              <a:rPr lang="en-US" sz="1200" b="0" i="0" kern="1200" dirty="0">
                <a:solidFill>
                  <a:schemeClr val="tx1"/>
                </a:solidFill>
                <a:effectLst/>
                <a:latin typeface="+mn-lt"/>
                <a:ea typeface="+mn-ea"/>
                <a:cs typeface="+mn-cs"/>
              </a:rPr>
              <a:t>Namespace</a:t>
            </a:r>
            <a:r>
              <a:rPr lang="en-US" sz="1200" kern="1200" dirty="0">
                <a:solidFill>
                  <a:schemeClr val="tx1"/>
                </a:solidFill>
                <a:effectLst/>
                <a:latin typeface="+mn-lt"/>
                <a:ea typeface="+mn-ea"/>
                <a:cs typeface="+mn-cs"/>
              </a:rPr>
              <a:t>, making it easier to manage and maintain files</a:t>
            </a:r>
          </a:p>
          <a:p>
            <a:endParaRPr lang="en-MY" dirty="0"/>
          </a:p>
        </p:txBody>
      </p:sp>
    </p:spTree>
    <p:extLst>
      <p:ext uri="{BB962C8B-B14F-4D97-AF65-F5344CB8AC3E}">
        <p14:creationId xmlns:p14="http://schemas.microsoft.com/office/powerpoint/2010/main" val="325230430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b="0" i="0" kern="1200" dirty="0">
                <a:solidFill>
                  <a:schemeClr val="tx1"/>
                </a:solidFill>
                <a:effectLst/>
                <a:latin typeface="+mn-lt"/>
                <a:ea typeface="+mn-ea"/>
                <a:cs typeface="+mn-cs"/>
              </a:rPr>
              <a:t>YARN</a:t>
            </a:r>
            <a:r>
              <a:rPr lang="en-US" sz="1200" kern="1200" dirty="0">
                <a:solidFill>
                  <a:schemeClr val="tx1"/>
                </a:solidFill>
                <a:effectLst/>
                <a:latin typeface="+mn-lt"/>
                <a:ea typeface="+mn-ea"/>
                <a:cs typeface="+mn-cs"/>
              </a:rPr>
              <a:t> takes Hadoop beyond just MapReduce for data processing. You will still be able to execute MapReduce jobs across your Hadoop cluster, but </a:t>
            </a:r>
            <a:r>
              <a:rPr lang="en-US" sz="1200" b="0" i="0" kern="1200" dirty="0">
                <a:solidFill>
                  <a:schemeClr val="tx1"/>
                </a:solidFill>
                <a:effectLst/>
                <a:latin typeface="+mn-lt"/>
                <a:ea typeface="+mn-ea"/>
                <a:cs typeface="+mn-cs"/>
              </a:rPr>
              <a:t>YARN</a:t>
            </a:r>
            <a:r>
              <a:rPr lang="en-US" sz="1200" kern="1200" dirty="0">
                <a:solidFill>
                  <a:schemeClr val="tx1"/>
                </a:solidFill>
                <a:effectLst/>
                <a:latin typeface="+mn-lt"/>
                <a:ea typeface="+mn-ea"/>
                <a:cs typeface="+mn-cs"/>
              </a:rPr>
              <a:t> provides a generic framework that allows for any type of application to execute on the big data across your clusters.</a:t>
            </a:r>
          </a:p>
          <a:p>
            <a:endParaRPr lang="en-MY" dirty="0"/>
          </a:p>
        </p:txBody>
      </p:sp>
    </p:spTree>
    <p:extLst>
      <p:ext uri="{BB962C8B-B14F-4D97-AF65-F5344CB8AC3E}">
        <p14:creationId xmlns:p14="http://schemas.microsoft.com/office/powerpoint/2010/main" val="25853270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For most use cases:</a:t>
            </a:r>
          </a:p>
          <a:p>
            <a:pPr lvl="0"/>
            <a:r>
              <a:rPr lang="en-US" sz="1200" kern="1200" dirty="0">
                <a:solidFill>
                  <a:schemeClr val="tx1"/>
                </a:solidFill>
                <a:effectLst/>
                <a:latin typeface="+mn-lt"/>
                <a:ea typeface="+mn-ea"/>
                <a:cs typeface="+mn-cs"/>
              </a:rPr>
              <a:t>- Pig is a good choice for ETL jobs, where unstructured data is reformatted so that it is easier to define a structure to it</a:t>
            </a:r>
          </a:p>
          <a:p>
            <a:pPr lvl="0"/>
            <a:r>
              <a:rPr lang="en-US" sz="1200" kern="1200" dirty="0">
                <a:solidFill>
                  <a:schemeClr val="tx1"/>
                </a:solidFill>
                <a:effectLst/>
                <a:latin typeface="+mn-lt"/>
                <a:ea typeface="+mn-ea"/>
                <a:cs typeface="+mn-cs"/>
              </a:rPr>
              <a:t>- Hive is a good choice when you want to query data that has a certain known structure to it</a:t>
            </a:r>
          </a:p>
          <a:p>
            <a:endParaRPr lang="en-MY" dirty="0"/>
          </a:p>
        </p:txBody>
      </p:sp>
    </p:spTree>
    <p:extLst>
      <p:ext uri="{BB962C8B-B14F-4D97-AF65-F5344CB8AC3E}">
        <p14:creationId xmlns:p14="http://schemas.microsoft.com/office/powerpoint/2010/main" val="245860212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MY" dirty="0"/>
          </a:p>
        </p:txBody>
      </p:sp>
    </p:spTree>
    <p:extLst>
      <p:ext uri="{BB962C8B-B14F-4D97-AF65-F5344CB8AC3E}">
        <p14:creationId xmlns:p14="http://schemas.microsoft.com/office/powerpoint/2010/main" val="6769044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effectLst/>
                <a:latin typeface="+mn-lt"/>
                <a:ea typeface="+mn-ea"/>
                <a:cs typeface="+mn-cs"/>
              </a:rPr>
              <a:t>The </a:t>
            </a:r>
            <a:r>
              <a:rPr lang="en-US" sz="1200" b="0" i="0" kern="1200" dirty="0" err="1">
                <a:solidFill>
                  <a:schemeClr val="tx1"/>
                </a:solidFill>
                <a:effectLst/>
                <a:latin typeface="+mn-lt"/>
                <a:ea typeface="+mn-ea"/>
                <a:cs typeface="+mn-cs"/>
              </a:rPr>
              <a:t>ResourceManager</a:t>
            </a:r>
            <a:r>
              <a:rPr lang="en-US" sz="1200" kern="1200" dirty="0">
                <a:solidFill>
                  <a:schemeClr val="tx1"/>
                </a:solidFill>
                <a:effectLst/>
                <a:latin typeface="+mn-lt"/>
                <a:ea typeface="+mn-ea"/>
                <a:cs typeface="+mn-cs"/>
              </a:rPr>
              <a:t> allocates resources for applications but does not manage the lifecycle of applications. Instead, applications are managed by an </a:t>
            </a:r>
            <a:r>
              <a:rPr lang="en-US" sz="1200" b="0" i="0" kern="1200" dirty="0" err="1">
                <a:solidFill>
                  <a:schemeClr val="tx1"/>
                </a:solidFill>
                <a:effectLst/>
                <a:latin typeface="+mn-lt"/>
                <a:ea typeface="+mn-ea"/>
                <a:cs typeface="+mn-cs"/>
              </a:rPr>
              <a:t>ApplicationMaster</a:t>
            </a:r>
            <a:r>
              <a:rPr lang="en-US" sz="1200" kern="1200" dirty="0">
                <a:solidFill>
                  <a:schemeClr val="tx1"/>
                </a:solidFill>
                <a:effectLst/>
                <a:latin typeface="+mn-lt"/>
                <a:ea typeface="+mn-ea"/>
                <a:cs typeface="+mn-cs"/>
              </a:rPr>
              <a:t> that runs on a node in the cluster. Each application running in the cluster requires its own </a:t>
            </a:r>
            <a:r>
              <a:rPr lang="en-US" sz="1200" b="0" i="0" kern="1200" dirty="0" err="1">
                <a:solidFill>
                  <a:schemeClr val="tx1"/>
                </a:solidFill>
                <a:effectLst/>
                <a:latin typeface="+mn-lt"/>
                <a:ea typeface="+mn-ea"/>
                <a:cs typeface="+mn-cs"/>
              </a:rPr>
              <a:t>ApplicationMaster</a:t>
            </a:r>
            <a:r>
              <a:rPr lang="en-US" sz="1200" kern="1200" dirty="0">
                <a:solidFill>
                  <a:schemeClr val="tx1"/>
                </a:solidFill>
                <a:effectLst/>
                <a:latin typeface="+mn-lt"/>
                <a:ea typeface="+mn-ea"/>
                <a:cs typeface="+mn-cs"/>
              </a:rPr>
              <a:t>.</a:t>
            </a:r>
          </a:p>
          <a:p>
            <a:endParaRPr lang="en-MY" dirty="0"/>
          </a:p>
        </p:txBody>
      </p:sp>
    </p:spTree>
    <p:extLst>
      <p:ext uri="{BB962C8B-B14F-4D97-AF65-F5344CB8AC3E}">
        <p14:creationId xmlns:p14="http://schemas.microsoft.com/office/powerpoint/2010/main" val="319883484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kern="1200" dirty="0">
                <a:solidFill>
                  <a:schemeClr val="tx1"/>
                </a:solidFill>
                <a:effectLst/>
                <a:latin typeface="+mn-lt"/>
                <a:ea typeface="+mn-ea"/>
                <a:cs typeface="+mn-cs"/>
              </a:rPr>
              <a:t>1. How many applications are running on the cluster above? </a:t>
            </a:r>
          </a:p>
          <a:p>
            <a:pPr lvl="0"/>
            <a:r>
              <a:rPr lang="en-US" sz="1200" kern="1200" dirty="0">
                <a:solidFill>
                  <a:schemeClr val="tx1"/>
                </a:solidFill>
                <a:effectLst/>
                <a:latin typeface="+mn-lt"/>
                <a:ea typeface="+mn-ea"/>
                <a:cs typeface="+mn-cs"/>
              </a:rPr>
              <a:t>2. How many containers are being used by the application controlled by the </a:t>
            </a:r>
            <a:r>
              <a:rPr lang="en-US" sz="1200" b="0" i="0" kern="1200" dirty="0">
                <a:solidFill>
                  <a:schemeClr val="tx1"/>
                </a:solidFill>
                <a:effectLst/>
                <a:latin typeface="+mn-lt"/>
                <a:ea typeface="+mn-ea"/>
                <a:cs typeface="+mn-cs"/>
              </a:rPr>
              <a:t>AM</a:t>
            </a:r>
            <a:r>
              <a:rPr lang="en-US" sz="1200" kern="1200" dirty="0">
                <a:solidFill>
                  <a:schemeClr val="tx1"/>
                </a:solidFill>
                <a:effectLst/>
                <a:latin typeface="+mn-lt"/>
                <a:ea typeface="+mn-ea"/>
                <a:cs typeface="+mn-cs"/>
              </a:rPr>
              <a:t> on Node 2? </a:t>
            </a:r>
          </a:p>
          <a:p>
            <a:pPr lvl="0"/>
            <a:r>
              <a:rPr lang="en-US" sz="1200" kern="1200" dirty="0">
                <a:solidFill>
                  <a:schemeClr val="tx1"/>
                </a:solidFill>
                <a:effectLst/>
                <a:latin typeface="+mn-lt"/>
                <a:ea typeface="+mn-ea"/>
                <a:cs typeface="+mn-cs"/>
              </a:rPr>
              <a:t>3. Node 8 appears to have two </a:t>
            </a:r>
            <a:r>
              <a:rPr lang="en-US" sz="1200" b="0" i="0" kern="1200" dirty="0">
                <a:solidFill>
                  <a:schemeClr val="tx1"/>
                </a:solidFill>
                <a:effectLst/>
                <a:latin typeface="+mn-lt"/>
                <a:ea typeface="+mn-ea"/>
                <a:cs typeface="+mn-cs"/>
              </a:rPr>
              <a:t>Containers</a:t>
            </a:r>
            <a:r>
              <a:rPr lang="en-US" sz="1200" kern="1200" dirty="0">
                <a:solidFill>
                  <a:schemeClr val="tx1"/>
                </a:solidFill>
                <a:effectLst/>
                <a:latin typeface="+mn-lt"/>
                <a:ea typeface="+mn-ea"/>
                <a:cs typeface="+mn-cs"/>
              </a:rPr>
              <a:t> running on it. Is this allowed in </a:t>
            </a:r>
            <a:r>
              <a:rPr lang="en-US" sz="1200" b="0" i="0" kern="1200" dirty="0">
                <a:solidFill>
                  <a:schemeClr val="tx1"/>
                </a:solidFill>
                <a:effectLst/>
                <a:latin typeface="+mn-lt"/>
                <a:ea typeface="+mn-ea"/>
                <a:cs typeface="+mn-cs"/>
              </a:rPr>
              <a:t>YARN</a:t>
            </a:r>
            <a:r>
              <a:rPr lang="en-US" sz="1200" kern="1200" dirty="0">
                <a:solidFill>
                  <a:schemeClr val="tx1"/>
                </a:solidFill>
                <a:effectLst/>
                <a:latin typeface="+mn-lt"/>
                <a:ea typeface="+mn-ea"/>
                <a:cs typeface="+mn-cs"/>
              </a:rPr>
              <a:t>? </a:t>
            </a:r>
          </a:p>
          <a:p>
            <a:pPr lvl="0"/>
            <a:r>
              <a:rPr lang="en-US" sz="1200" kern="1200" dirty="0">
                <a:solidFill>
                  <a:schemeClr val="tx1"/>
                </a:solidFill>
                <a:effectLst/>
                <a:latin typeface="+mn-lt"/>
                <a:ea typeface="+mn-ea"/>
                <a:cs typeface="+mn-cs"/>
              </a:rPr>
              <a:t>4. Is it possible that a </a:t>
            </a:r>
            <a:r>
              <a:rPr lang="en-US" sz="1200" b="0" i="0" kern="1200" dirty="0">
                <a:solidFill>
                  <a:schemeClr val="tx1"/>
                </a:solidFill>
                <a:effectLst/>
                <a:latin typeface="+mn-lt"/>
                <a:ea typeface="+mn-ea"/>
                <a:cs typeface="+mn-cs"/>
              </a:rPr>
              <a:t>Container</a:t>
            </a:r>
            <a:r>
              <a:rPr lang="en-US" sz="1200" kern="1200" dirty="0">
                <a:solidFill>
                  <a:schemeClr val="tx1"/>
                </a:solidFill>
                <a:effectLst/>
                <a:latin typeface="+mn-lt"/>
                <a:ea typeface="+mn-ea"/>
                <a:cs typeface="+mn-cs"/>
              </a:rPr>
              <a:t> could be executed on the same node as its corresponding </a:t>
            </a:r>
            <a:r>
              <a:rPr lang="en-US" sz="1200" b="0" i="0" kern="1200" dirty="0">
                <a:solidFill>
                  <a:schemeClr val="tx1"/>
                </a:solidFill>
                <a:effectLst/>
                <a:latin typeface="+mn-lt"/>
                <a:ea typeface="+mn-ea"/>
                <a:cs typeface="+mn-cs"/>
              </a:rPr>
              <a:t>AM</a:t>
            </a:r>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 </a:t>
            </a:r>
          </a:p>
          <a:p>
            <a:r>
              <a:rPr lang="en-US" sz="1200" i="1" kern="1200" dirty="0">
                <a:solidFill>
                  <a:schemeClr val="tx1"/>
                </a:solidFill>
                <a:effectLst/>
                <a:latin typeface="+mn-lt"/>
                <a:ea typeface="+mn-ea"/>
                <a:cs typeface="+mn-cs"/>
              </a:rPr>
              <a:t>Answers:</a:t>
            </a:r>
            <a:endParaRPr lang="en-US"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Two</a:t>
            </a:r>
          </a:p>
          <a:p>
            <a:pPr lvl="0"/>
            <a:r>
              <a:rPr lang="en-US" sz="1200" kern="1200" dirty="0">
                <a:solidFill>
                  <a:schemeClr val="tx1"/>
                </a:solidFill>
                <a:effectLst/>
                <a:latin typeface="+mn-lt"/>
                <a:ea typeface="+mn-ea"/>
                <a:cs typeface="+mn-cs"/>
              </a:rPr>
              <a:t>Four</a:t>
            </a:r>
          </a:p>
          <a:p>
            <a:pPr lvl="0"/>
            <a:r>
              <a:rPr lang="en-US" sz="1200" kern="1200" dirty="0">
                <a:solidFill>
                  <a:schemeClr val="tx1"/>
                </a:solidFill>
                <a:effectLst/>
                <a:latin typeface="+mn-lt"/>
                <a:ea typeface="+mn-ea"/>
                <a:cs typeface="+mn-cs"/>
              </a:rPr>
              <a:t>Certainly</a:t>
            </a:r>
          </a:p>
          <a:p>
            <a:pPr lvl="0"/>
            <a:r>
              <a:rPr lang="en-US" sz="1200" kern="1200" dirty="0">
                <a:solidFill>
                  <a:schemeClr val="tx1"/>
                </a:solidFill>
                <a:effectLst/>
                <a:latin typeface="+mn-lt"/>
                <a:ea typeface="+mn-ea"/>
                <a:cs typeface="+mn-cs"/>
              </a:rPr>
              <a:t>Yes. It all depends on the availability of resources on a node.</a:t>
            </a:r>
          </a:p>
          <a:p>
            <a:endParaRPr lang="en-MY" dirty="0"/>
          </a:p>
        </p:txBody>
      </p:sp>
    </p:spTree>
    <p:extLst>
      <p:ext uri="{BB962C8B-B14F-4D97-AF65-F5344CB8AC3E}">
        <p14:creationId xmlns:p14="http://schemas.microsoft.com/office/powerpoint/2010/main" val="4536816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MY" dirty="0"/>
          </a:p>
        </p:txBody>
      </p:sp>
    </p:spTree>
    <p:extLst>
      <p:ext uri="{BB962C8B-B14F-4D97-AF65-F5344CB8AC3E}">
        <p14:creationId xmlns:p14="http://schemas.microsoft.com/office/powerpoint/2010/main" val="12110506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MY" dirty="0"/>
          </a:p>
        </p:txBody>
      </p:sp>
    </p:spTree>
    <p:extLst>
      <p:ext uri="{BB962C8B-B14F-4D97-AF65-F5344CB8AC3E}">
        <p14:creationId xmlns:p14="http://schemas.microsoft.com/office/powerpoint/2010/main" val="8605378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MY" dirty="0"/>
          </a:p>
        </p:txBody>
      </p:sp>
    </p:spTree>
    <p:extLst>
      <p:ext uri="{BB962C8B-B14F-4D97-AF65-F5344CB8AC3E}">
        <p14:creationId xmlns:p14="http://schemas.microsoft.com/office/powerpoint/2010/main" val="11069241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 data does not actually get “loaded” into anything, but the data does get moved:</a:t>
            </a:r>
          </a:p>
          <a:p>
            <a:pPr lvl="0"/>
            <a:r>
              <a:rPr lang="en-US" sz="1200" kern="1200" dirty="0">
                <a:solidFill>
                  <a:schemeClr val="tx1"/>
                </a:solidFill>
                <a:effectLst/>
                <a:latin typeface="+mn-lt"/>
                <a:ea typeface="+mn-ea"/>
                <a:cs typeface="+mn-cs"/>
              </a:rPr>
              <a:t>- For Hive-managed tables, the data is moved into a special Hive subfolders of </a:t>
            </a:r>
            <a:r>
              <a:rPr lang="en-US" sz="1200" b="0" i="0" kern="1200" dirty="0">
                <a:solidFill>
                  <a:schemeClr val="tx1"/>
                </a:solidFill>
                <a:effectLst/>
                <a:latin typeface="+mn-lt"/>
                <a:ea typeface="+mn-ea"/>
                <a:cs typeface="+mn-cs"/>
              </a:rPr>
              <a:t>/apps/hive/warehouse</a:t>
            </a:r>
            <a:endParaRPr lang="en-US"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 For external tables, the data is moved to the folder specified by the </a:t>
            </a:r>
            <a:r>
              <a:rPr lang="en-US" sz="1200" b="0" i="0" kern="1200" dirty="0">
                <a:solidFill>
                  <a:schemeClr val="tx1"/>
                </a:solidFill>
                <a:effectLst/>
                <a:latin typeface="+mn-lt"/>
                <a:ea typeface="+mn-ea"/>
                <a:cs typeface="+mn-cs"/>
              </a:rPr>
              <a:t>LOCATION</a:t>
            </a:r>
            <a:r>
              <a:rPr lang="en-US" sz="1200" kern="1200" dirty="0">
                <a:solidFill>
                  <a:schemeClr val="tx1"/>
                </a:solidFill>
                <a:effectLst/>
                <a:latin typeface="+mn-lt"/>
                <a:ea typeface="+mn-ea"/>
                <a:cs typeface="+mn-cs"/>
              </a:rPr>
              <a:t> clause in the table’s definition</a:t>
            </a:r>
          </a:p>
          <a:p>
            <a:endParaRPr lang="en-MY" dirty="0"/>
          </a:p>
        </p:txBody>
      </p:sp>
    </p:spTree>
    <p:extLst>
      <p:ext uri="{BB962C8B-B14F-4D97-AF65-F5344CB8AC3E}">
        <p14:creationId xmlns:p14="http://schemas.microsoft.com/office/powerpoint/2010/main" val="29939184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MY" dirty="0"/>
          </a:p>
        </p:txBody>
      </p:sp>
    </p:spTree>
    <p:extLst>
      <p:ext uri="{BB962C8B-B14F-4D97-AF65-F5344CB8AC3E}">
        <p14:creationId xmlns:p14="http://schemas.microsoft.com/office/powerpoint/2010/main" val="32052265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effectLst/>
                <a:latin typeface="+mn-lt"/>
                <a:ea typeface="+mn-ea"/>
                <a:cs typeface="+mn-cs"/>
              </a:rPr>
              <a:t>By specifying the values with heavy skew, Hive will split those out into separate files automatically and take this fact into account during queries so that it can skip whole files if possible.</a:t>
            </a:r>
          </a:p>
          <a:p>
            <a:endParaRPr lang="en-MY" dirty="0"/>
          </a:p>
        </p:txBody>
      </p:sp>
    </p:spTree>
    <p:extLst>
      <p:ext uri="{BB962C8B-B14F-4D97-AF65-F5344CB8AC3E}">
        <p14:creationId xmlns:p14="http://schemas.microsoft.com/office/powerpoint/2010/main" val="20984929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MY" dirty="0"/>
          </a:p>
        </p:txBody>
      </p:sp>
    </p:spTree>
    <p:extLst>
      <p:ext uri="{BB962C8B-B14F-4D97-AF65-F5344CB8AC3E}">
        <p14:creationId xmlns:p14="http://schemas.microsoft.com/office/powerpoint/2010/main" val="236905178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5"/>
          <p:cNvSpPr>
            <a:spLocks noChangeArrowheads="1"/>
          </p:cNvSpPr>
          <p:nvPr/>
        </p:nvSpPr>
        <p:spPr bwMode="auto">
          <a:xfrm>
            <a:off x="0" y="0"/>
            <a:ext cx="9144000" cy="3429000"/>
          </a:xfrm>
          <a:prstGeom prst="rect">
            <a:avLst/>
          </a:prstGeom>
          <a:solidFill>
            <a:schemeClr val="bg1">
              <a:lumMod val="50000"/>
            </a:schemeClr>
          </a:solidFill>
          <a:ln w="9525">
            <a:noFill/>
            <a:miter lim="800000"/>
            <a:headEnd/>
            <a:tailEnd/>
          </a:ln>
          <a:effectLst/>
        </p:spPr>
        <p:txBody>
          <a:bodyPr wrap="none" anchor="ctr"/>
          <a:lstStyle/>
          <a:p>
            <a:pPr algn="ctr">
              <a:defRPr/>
            </a:pPr>
            <a:endParaRPr lang="en-US">
              <a:latin typeface="Arial" charset="0"/>
            </a:endParaRPr>
          </a:p>
        </p:txBody>
      </p:sp>
      <p:pic>
        <p:nvPicPr>
          <p:cNvPr id="5" name="Picture 10" descr="APU Logo_Final_Vertical_V1_HR1 copy.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5888" y="2514600"/>
            <a:ext cx="2530476" cy="2389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7042" name="Rectangle 2"/>
          <p:cNvSpPr>
            <a:spLocks noGrp="1" noChangeArrowheads="1"/>
          </p:cNvSpPr>
          <p:nvPr>
            <p:ph type="ctrTitle"/>
          </p:nvPr>
        </p:nvSpPr>
        <p:spPr>
          <a:xfrm>
            <a:off x="2389188" y="1952625"/>
            <a:ext cx="6754812" cy="1470025"/>
          </a:xfrm>
        </p:spPr>
        <p:txBody>
          <a:bodyPr/>
          <a:lstStyle>
            <a:lvl1pPr>
              <a:defRPr/>
            </a:lvl1pPr>
          </a:lstStyle>
          <a:p>
            <a:r>
              <a:rPr lang="en-US"/>
              <a:t>Click to edit Master title style</a:t>
            </a:r>
            <a:endParaRPr lang="en-GB"/>
          </a:p>
        </p:txBody>
      </p:sp>
      <p:sp>
        <p:nvSpPr>
          <p:cNvPr id="87043" name="Rectangle 3"/>
          <p:cNvSpPr>
            <a:spLocks noGrp="1" noChangeArrowheads="1"/>
          </p:cNvSpPr>
          <p:nvPr>
            <p:ph type="subTitle" idx="1"/>
          </p:nvPr>
        </p:nvSpPr>
        <p:spPr>
          <a:xfrm>
            <a:off x="2374900" y="3886200"/>
            <a:ext cx="6769100" cy="1752600"/>
          </a:xfrm>
        </p:spPr>
        <p:txBody>
          <a:bodyPr/>
          <a:lstStyle>
            <a:lvl1pPr marL="0" indent="0" algn="ctr">
              <a:buFontTx/>
              <a:buNone/>
              <a:defRPr/>
            </a:lvl1pPr>
          </a:lstStyle>
          <a:p>
            <a:r>
              <a:rPr lang="en-US"/>
              <a:t>Click to edit Master subtitle style</a:t>
            </a:r>
            <a:endParaRPr lang="en-GB"/>
          </a:p>
        </p:txBody>
      </p:sp>
    </p:spTree>
    <p:extLst>
      <p:ext uri="{BB962C8B-B14F-4D97-AF65-F5344CB8AC3E}">
        <p14:creationId xmlns:p14="http://schemas.microsoft.com/office/powerpoint/2010/main" val="36778643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Footer Placeholder 3"/>
          <p:cNvSpPr>
            <a:spLocks noGrp="1"/>
          </p:cNvSpPr>
          <p:nvPr>
            <p:ph type="ftr" sz="quarter" idx="10"/>
          </p:nvPr>
        </p:nvSpPr>
        <p:spPr/>
        <p:txBody>
          <a:bodyPr/>
          <a:lstStyle>
            <a:lvl1pPr>
              <a:defRPr>
                <a:ea typeface="+mn-ea"/>
              </a:defRPr>
            </a:lvl1pPr>
          </a:lstStyle>
          <a:p>
            <a:pPr>
              <a:defRPr/>
            </a:pPr>
            <a:r>
              <a:rPr lang="en-GB"/>
              <a:t>‹#›</a:t>
            </a:r>
          </a:p>
        </p:txBody>
      </p:sp>
    </p:spTree>
    <p:extLst>
      <p:ext uri="{BB962C8B-B14F-4D97-AF65-F5344CB8AC3E}">
        <p14:creationId xmlns:p14="http://schemas.microsoft.com/office/powerpoint/2010/main" val="7078922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59563" y="274638"/>
            <a:ext cx="2057400" cy="5948362"/>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85775" y="274638"/>
            <a:ext cx="6021388" cy="59483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Footer Placeholder 3"/>
          <p:cNvSpPr>
            <a:spLocks noGrp="1"/>
          </p:cNvSpPr>
          <p:nvPr>
            <p:ph type="ftr" sz="quarter" idx="10"/>
          </p:nvPr>
        </p:nvSpPr>
        <p:spPr/>
        <p:txBody>
          <a:bodyPr/>
          <a:lstStyle>
            <a:lvl1pPr>
              <a:defRPr>
                <a:ea typeface="+mn-ea"/>
              </a:defRPr>
            </a:lvl1pPr>
          </a:lstStyle>
          <a:p>
            <a:pPr>
              <a:defRPr/>
            </a:pPr>
            <a:r>
              <a:rPr lang="en-GB"/>
              <a:t>‹#›</a:t>
            </a:r>
          </a:p>
        </p:txBody>
      </p:sp>
    </p:spTree>
    <p:extLst>
      <p:ext uri="{BB962C8B-B14F-4D97-AF65-F5344CB8AC3E}">
        <p14:creationId xmlns:p14="http://schemas.microsoft.com/office/powerpoint/2010/main" val="4698087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lang="en-GB" sz="3600" b="1" u="sng" dirty="0">
                <a:solidFill>
                  <a:schemeClr val="accent2">
                    <a:lumMod val="75000"/>
                  </a:schemeClr>
                </a:solidFill>
                <a:latin typeface="Century Gothic" panose="020B0502020202020204" pitchFamily="34" charset="0"/>
                <a:ea typeface="新細明體" pitchFamily="18" charset="-120"/>
                <a:cs typeface="+mj-cs"/>
              </a:defRPr>
            </a:lvl1pPr>
          </a:lstStyle>
          <a:p>
            <a:r>
              <a:rPr lang="en-US" dirty="0"/>
              <a:t>Click to edit Master title style</a:t>
            </a:r>
            <a:endParaRPr lang="en-GB"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Footer Placeholder 3"/>
          <p:cNvSpPr>
            <a:spLocks noGrp="1"/>
          </p:cNvSpPr>
          <p:nvPr>
            <p:ph type="ftr" sz="quarter" idx="10"/>
          </p:nvPr>
        </p:nvSpPr>
        <p:spPr/>
        <p:txBody>
          <a:bodyPr/>
          <a:lstStyle>
            <a:lvl1pPr>
              <a:defRPr>
                <a:ea typeface="+mn-ea"/>
              </a:defRPr>
            </a:lvl1pPr>
          </a:lstStyle>
          <a:p>
            <a:pPr>
              <a:defRPr/>
            </a:pPr>
            <a:r>
              <a:rPr lang="en-GB"/>
              <a:t>‹#›</a:t>
            </a:r>
          </a:p>
        </p:txBody>
      </p:sp>
    </p:spTree>
    <p:extLst>
      <p:ext uri="{BB962C8B-B14F-4D97-AF65-F5344CB8AC3E}">
        <p14:creationId xmlns:p14="http://schemas.microsoft.com/office/powerpoint/2010/main" val="24515482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Footer Placeholder 3"/>
          <p:cNvSpPr>
            <a:spLocks noGrp="1"/>
          </p:cNvSpPr>
          <p:nvPr>
            <p:ph type="ftr" sz="quarter" idx="10"/>
          </p:nvPr>
        </p:nvSpPr>
        <p:spPr/>
        <p:txBody>
          <a:bodyPr/>
          <a:lstStyle>
            <a:lvl1pPr>
              <a:defRPr>
                <a:ea typeface="+mn-ea"/>
              </a:defRPr>
            </a:lvl1pPr>
          </a:lstStyle>
          <a:p>
            <a:pPr>
              <a:defRPr/>
            </a:pPr>
            <a:r>
              <a:rPr lang="en-GB"/>
              <a:t>‹#›</a:t>
            </a:r>
          </a:p>
        </p:txBody>
      </p:sp>
    </p:spTree>
    <p:extLst>
      <p:ext uri="{BB962C8B-B14F-4D97-AF65-F5344CB8AC3E}">
        <p14:creationId xmlns:p14="http://schemas.microsoft.com/office/powerpoint/2010/main" val="37879760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87363" y="1697038"/>
            <a:ext cx="40386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78363" y="1697038"/>
            <a:ext cx="40386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Footer Placeholder 4"/>
          <p:cNvSpPr>
            <a:spLocks noGrp="1"/>
          </p:cNvSpPr>
          <p:nvPr>
            <p:ph type="ftr" sz="quarter" idx="10"/>
          </p:nvPr>
        </p:nvSpPr>
        <p:spPr/>
        <p:txBody>
          <a:bodyPr/>
          <a:lstStyle>
            <a:lvl1pPr>
              <a:defRPr>
                <a:ea typeface="+mn-ea"/>
              </a:defRPr>
            </a:lvl1pPr>
          </a:lstStyle>
          <a:p>
            <a:pPr>
              <a:defRPr/>
            </a:pPr>
            <a:r>
              <a:rPr lang="en-GB"/>
              <a:t>‹#›</a:t>
            </a:r>
          </a:p>
        </p:txBody>
      </p:sp>
    </p:spTree>
    <p:extLst>
      <p:ext uri="{BB962C8B-B14F-4D97-AF65-F5344CB8AC3E}">
        <p14:creationId xmlns:p14="http://schemas.microsoft.com/office/powerpoint/2010/main" val="182386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Footer Placeholder 6"/>
          <p:cNvSpPr>
            <a:spLocks noGrp="1"/>
          </p:cNvSpPr>
          <p:nvPr>
            <p:ph type="ftr" sz="quarter" idx="10"/>
          </p:nvPr>
        </p:nvSpPr>
        <p:spPr/>
        <p:txBody>
          <a:bodyPr/>
          <a:lstStyle>
            <a:lvl1pPr>
              <a:defRPr>
                <a:ea typeface="+mn-ea"/>
              </a:defRPr>
            </a:lvl1pPr>
          </a:lstStyle>
          <a:p>
            <a:pPr>
              <a:defRPr/>
            </a:pPr>
            <a:r>
              <a:rPr lang="en-GB"/>
              <a:t>‹#›</a:t>
            </a:r>
          </a:p>
        </p:txBody>
      </p:sp>
    </p:spTree>
    <p:extLst>
      <p:ext uri="{BB962C8B-B14F-4D97-AF65-F5344CB8AC3E}">
        <p14:creationId xmlns:p14="http://schemas.microsoft.com/office/powerpoint/2010/main" val="22806596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Footer Placeholder 2"/>
          <p:cNvSpPr>
            <a:spLocks noGrp="1"/>
          </p:cNvSpPr>
          <p:nvPr>
            <p:ph type="ftr" sz="quarter" idx="10"/>
          </p:nvPr>
        </p:nvSpPr>
        <p:spPr/>
        <p:txBody>
          <a:bodyPr/>
          <a:lstStyle>
            <a:lvl1pPr>
              <a:defRPr>
                <a:ea typeface="+mn-ea"/>
              </a:defRPr>
            </a:lvl1pPr>
          </a:lstStyle>
          <a:p>
            <a:pPr>
              <a:defRPr/>
            </a:pPr>
            <a:r>
              <a:rPr lang="en-GB"/>
              <a:t>‹#›</a:t>
            </a:r>
          </a:p>
        </p:txBody>
      </p:sp>
    </p:spTree>
    <p:extLst>
      <p:ext uri="{BB962C8B-B14F-4D97-AF65-F5344CB8AC3E}">
        <p14:creationId xmlns:p14="http://schemas.microsoft.com/office/powerpoint/2010/main" val="27886741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ea typeface="+mn-ea"/>
              </a:defRPr>
            </a:lvl1pPr>
          </a:lstStyle>
          <a:p>
            <a:pPr>
              <a:defRPr/>
            </a:pPr>
            <a:r>
              <a:rPr lang="en-GB"/>
              <a:t>‹#›</a:t>
            </a:r>
          </a:p>
        </p:txBody>
      </p:sp>
    </p:spTree>
    <p:extLst>
      <p:ext uri="{BB962C8B-B14F-4D97-AF65-F5344CB8AC3E}">
        <p14:creationId xmlns:p14="http://schemas.microsoft.com/office/powerpoint/2010/main" val="22151315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Footer Placeholder 4"/>
          <p:cNvSpPr>
            <a:spLocks noGrp="1"/>
          </p:cNvSpPr>
          <p:nvPr>
            <p:ph type="ftr" sz="quarter" idx="10"/>
          </p:nvPr>
        </p:nvSpPr>
        <p:spPr/>
        <p:txBody>
          <a:bodyPr/>
          <a:lstStyle>
            <a:lvl1pPr>
              <a:defRPr>
                <a:ea typeface="+mn-ea"/>
              </a:defRPr>
            </a:lvl1pPr>
          </a:lstStyle>
          <a:p>
            <a:pPr>
              <a:defRPr/>
            </a:pPr>
            <a:r>
              <a:rPr lang="en-GB"/>
              <a:t>‹#›</a:t>
            </a:r>
          </a:p>
        </p:txBody>
      </p:sp>
    </p:spTree>
    <p:extLst>
      <p:ext uri="{BB962C8B-B14F-4D97-AF65-F5344CB8AC3E}">
        <p14:creationId xmlns:p14="http://schemas.microsoft.com/office/powerpoint/2010/main" val="24990012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GB"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Footer Placeholder 4"/>
          <p:cNvSpPr>
            <a:spLocks noGrp="1"/>
          </p:cNvSpPr>
          <p:nvPr>
            <p:ph type="ftr" sz="quarter" idx="10"/>
          </p:nvPr>
        </p:nvSpPr>
        <p:spPr/>
        <p:txBody>
          <a:bodyPr/>
          <a:lstStyle>
            <a:lvl1pPr>
              <a:defRPr>
                <a:ea typeface="+mn-ea"/>
              </a:defRPr>
            </a:lvl1pPr>
          </a:lstStyle>
          <a:p>
            <a:pPr>
              <a:defRPr/>
            </a:pPr>
            <a:r>
              <a:rPr lang="en-GB"/>
              <a:t>‹#›</a:t>
            </a:r>
          </a:p>
        </p:txBody>
      </p:sp>
    </p:spTree>
    <p:extLst>
      <p:ext uri="{BB962C8B-B14F-4D97-AF65-F5344CB8AC3E}">
        <p14:creationId xmlns:p14="http://schemas.microsoft.com/office/powerpoint/2010/main" val="494663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17" descr="ucti_globe1_transparent_small"/>
          <p:cNvPicPr>
            <a:picLocks noChangeAspect="1" noChangeArrowheads="1"/>
          </p:cNvPicPr>
          <p:nvPr/>
        </p:nvPicPr>
        <p:blipFill>
          <a:blip r:embed="rId13">
            <a:lum bright="80000" contrast="-90000"/>
            <a:extLst>
              <a:ext uri="{28A0092B-C50C-407E-A947-70E740481C1C}">
                <a14:useLocalDpi xmlns:a14="http://schemas.microsoft.com/office/drawing/2010/main" val="0"/>
              </a:ext>
            </a:extLst>
          </a:blip>
          <a:srcRect/>
          <a:stretch>
            <a:fillRect/>
          </a:stretch>
        </p:blipFill>
        <p:spPr bwMode="auto">
          <a:xfrm>
            <a:off x="-1441450" y="2570163"/>
            <a:ext cx="7207250" cy="409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6019" name="Rectangle 3"/>
          <p:cNvSpPr>
            <a:spLocks noChangeArrowheads="1"/>
          </p:cNvSpPr>
          <p:nvPr/>
        </p:nvSpPr>
        <p:spPr bwMode="auto">
          <a:xfrm>
            <a:off x="0" y="6621463"/>
            <a:ext cx="9144000" cy="236537"/>
          </a:xfrm>
          <a:prstGeom prst="rect">
            <a:avLst/>
          </a:prstGeom>
          <a:solidFill>
            <a:schemeClr val="bg1">
              <a:lumMod val="50000"/>
            </a:schemeClr>
          </a:solidFill>
          <a:ln w="9525">
            <a:noFill/>
            <a:miter lim="800000"/>
            <a:headEnd/>
            <a:tailEnd/>
          </a:ln>
          <a:effectLst/>
        </p:spPr>
        <p:txBody>
          <a:bodyPr wrap="none" anchor="ctr"/>
          <a:lstStyle/>
          <a:p>
            <a:pPr>
              <a:defRPr/>
            </a:pPr>
            <a:endParaRPr lang="en-GB">
              <a:latin typeface="Arial" charset="0"/>
            </a:endParaRPr>
          </a:p>
        </p:txBody>
      </p:sp>
      <p:sp>
        <p:nvSpPr>
          <p:cNvPr id="1028" name="Rectangle 4"/>
          <p:cNvSpPr>
            <a:spLocks noGrp="1" noChangeArrowheads="1"/>
          </p:cNvSpPr>
          <p:nvPr>
            <p:ph type="body" idx="1"/>
          </p:nvPr>
        </p:nvSpPr>
        <p:spPr bwMode="auto">
          <a:xfrm>
            <a:off x="487363" y="1697038"/>
            <a:ext cx="82296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9" name="Rectangle 6"/>
          <p:cNvSpPr>
            <a:spLocks noGrp="1" noChangeArrowheads="1"/>
          </p:cNvSpPr>
          <p:nvPr>
            <p:ph type="title"/>
          </p:nvPr>
        </p:nvSpPr>
        <p:spPr bwMode="auto">
          <a:xfrm>
            <a:off x="485775" y="274638"/>
            <a:ext cx="70421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86023" name="Rectangle 7"/>
          <p:cNvSpPr>
            <a:spLocks noChangeArrowheads="1"/>
          </p:cNvSpPr>
          <p:nvPr/>
        </p:nvSpPr>
        <p:spPr bwMode="auto">
          <a:xfrm>
            <a:off x="0" y="6597650"/>
            <a:ext cx="2711450" cy="260350"/>
          </a:xfrm>
          <a:prstGeom prst="rect">
            <a:avLst/>
          </a:prstGeom>
          <a:noFill/>
          <a:ln w="9525">
            <a:noFill/>
            <a:miter lim="800000"/>
            <a:headEnd/>
            <a:tailEnd/>
          </a:ln>
          <a:effectLst/>
        </p:spPr>
        <p:txBody>
          <a:bodyPr/>
          <a:lstStyle/>
          <a:p>
            <a:pPr>
              <a:defRPr/>
            </a:pPr>
            <a:r>
              <a:rPr lang="en-GB" sz="800" dirty="0">
                <a:latin typeface="Calibri" pitchFamily="34" charset="0"/>
                <a:cs typeface="Calibri" pitchFamily="34" charset="0"/>
              </a:rPr>
              <a:t>Module Code and Module Title</a:t>
            </a:r>
          </a:p>
        </p:txBody>
      </p:sp>
      <p:sp>
        <p:nvSpPr>
          <p:cNvPr id="86024" name="Rectangle 8"/>
          <p:cNvSpPr>
            <a:spLocks noGrp="1" noChangeArrowheads="1"/>
          </p:cNvSpPr>
          <p:nvPr>
            <p:ph type="ftr" sz="quarter" idx="3"/>
          </p:nvPr>
        </p:nvSpPr>
        <p:spPr bwMode="auto">
          <a:xfrm>
            <a:off x="6248400" y="6623050"/>
            <a:ext cx="2895600" cy="2349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800">
                <a:latin typeface="Calibri" panose="020F0502020204030204" pitchFamily="34" charset="0"/>
                <a:ea typeface="Calibri" panose="020F0502020204030204" pitchFamily="34" charset="0"/>
                <a:cs typeface="Calibri" panose="020F0502020204030204" pitchFamily="34" charset="0"/>
              </a:defRPr>
            </a:lvl1pPr>
          </a:lstStyle>
          <a:p>
            <a:fld id="{A333478D-FBAA-4589-9CE5-7D82467C701E}" type="slidenum">
              <a:rPr lang="en-US" altLang="en-US"/>
              <a:pPr/>
              <a:t>‹#›</a:t>
            </a:fld>
            <a:endParaRPr lang="en-US" altLang="en-US"/>
          </a:p>
        </p:txBody>
      </p:sp>
      <p:sp>
        <p:nvSpPr>
          <p:cNvPr id="86025" name="Rectangle 9"/>
          <p:cNvSpPr>
            <a:spLocks noChangeArrowheads="1"/>
          </p:cNvSpPr>
          <p:nvPr/>
        </p:nvSpPr>
        <p:spPr bwMode="auto">
          <a:xfrm>
            <a:off x="3175000" y="6597650"/>
            <a:ext cx="2711450" cy="260350"/>
          </a:xfrm>
          <a:prstGeom prst="rect">
            <a:avLst/>
          </a:prstGeom>
          <a:noFill/>
          <a:ln w="9525">
            <a:noFill/>
            <a:miter lim="800000"/>
            <a:headEnd/>
            <a:tailEnd/>
          </a:ln>
          <a:effectLst/>
        </p:spPr>
        <p:txBody>
          <a:bodyPr/>
          <a:lstStyle/>
          <a:p>
            <a:pPr algn="ctr">
              <a:defRPr/>
            </a:pPr>
            <a:r>
              <a:rPr lang="en-GB" sz="800" dirty="0">
                <a:latin typeface="Calibri" pitchFamily="34" charset="0"/>
                <a:cs typeface="Calibri" pitchFamily="34" charset="0"/>
              </a:rPr>
              <a:t>Title of Slides</a:t>
            </a:r>
          </a:p>
        </p:txBody>
      </p:sp>
      <p:pic>
        <p:nvPicPr>
          <p:cNvPr id="1033" name="Picture 10" descr="APU Logo Final-medium.jpg"/>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7629525" y="0"/>
            <a:ext cx="1514475" cy="151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Lst>
  <p:hf hdr="0" dt="0"/>
  <p:txStyles>
    <p:titleStyle>
      <a:lvl1pPr algn="ctr" rtl="0" eaLnBrk="1" fontAlgn="base" hangingPunct="1">
        <a:spcBef>
          <a:spcPct val="0"/>
        </a:spcBef>
        <a:spcAft>
          <a:spcPct val="0"/>
        </a:spcAft>
        <a:defRPr sz="3600">
          <a:solidFill>
            <a:schemeClr val="tx2"/>
          </a:solidFill>
          <a:latin typeface="+mj-lt"/>
          <a:ea typeface="+mj-ea"/>
          <a:cs typeface="+mj-cs"/>
        </a:defRPr>
      </a:lvl1pPr>
      <a:lvl2pPr algn="ctr" rtl="0" eaLnBrk="1" fontAlgn="base" hangingPunct="1">
        <a:spcBef>
          <a:spcPct val="0"/>
        </a:spcBef>
        <a:spcAft>
          <a:spcPct val="0"/>
        </a:spcAft>
        <a:defRPr sz="3600">
          <a:solidFill>
            <a:schemeClr val="tx2"/>
          </a:solidFill>
          <a:latin typeface="Arial" charset="0"/>
        </a:defRPr>
      </a:lvl2pPr>
      <a:lvl3pPr algn="ctr" rtl="0" eaLnBrk="1" fontAlgn="base" hangingPunct="1">
        <a:spcBef>
          <a:spcPct val="0"/>
        </a:spcBef>
        <a:spcAft>
          <a:spcPct val="0"/>
        </a:spcAft>
        <a:defRPr sz="3600">
          <a:solidFill>
            <a:schemeClr val="tx2"/>
          </a:solidFill>
          <a:latin typeface="Arial" charset="0"/>
        </a:defRPr>
      </a:lvl3pPr>
      <a:lvl4pPr algn="ctr" rtl="0" eaLnBrk="1" fontAlgn="base" hangingPunct="1">
        <a:spcBef>
          <a:spcPct val="0"/>
        </a:spcBef>
        <a:spcAft>
          <a:spcPct val="0"/>
        </a:spcAft>
        <a:defRPr sz="3600">
          <a:solidFill>
            <a:schemeClr val="tx2"/>
          </a:solidFill>
          <a:latin typeface="Arial" charset="0"/>
        </a:defRPr>
      </a:lvl4pPr>
      <a:lvl5pPr algn="ctr" rtl="0" eaLnBrk="1" fontAlgn="base" hangingPunct="1">
        <a:spcBef>
          <a:spcPct val="0"/>
        </a:spcBef>
        <a:spcAft>
          <a:spcPct val="0"/>
        </a:spcAft>
        <a:defRPr sz="3600">
          <a:solidFill>
            <a:schemeClr val="tx2"/>
          </a:solidFill>
          <a:latin typeface="Arial" charset="0"/>
        </a:defRPr>
      </a:lvl5pPr>
      <a:lvl6pPr marL="457200" algn="ctr" rtl="0" eaLnBrk="1" fontAlgn="base" hangingPunct="1">
        <a:spcBef>
          <a:spcPct val="0"/>
        </a:spcBef>
        <a:spcAft>
          <a:spcPct val="0"/>
        </a:spcAft>
        <a:defRPr sz="3600">
          <a:solidFill>
            <a:schemeClr val="tx2"/>
          </a:solidFill>
          <a:latin typeface="Arial" charset="0"/>
        </a:defRPr>
      </a:lvl6pPr>
      <a:lvl7pPr marL="914400" algn="ctr" rtl="0" eaLnBrk="1" fontAlgn="base" hangingPunct="1">
        <a:spcBef>
          <a:spcPct val="0"/>
        </a:spcBef>
        <a:spcAft>
          <a:spcPct val="0"/>
        </a:spcAft>
        <a:defRPr sz="3600">
          <a:solidFill>
            <a:schemeClr val="tx2"/>
          </a:solidFill>
          <a:latin typeface="Arial" charset="0"/>
        </a:defRPr>
      </a:lvl7pPr>
      <a:lvl8pPr marL="1371600" algn="ctr" rtl="0" eaLnBrk="1" fontAlgn="base" hangingPunct="1">
        <a:spcBef>
          <a:spcPct val="0"/>
        </a:spcBef>
        <a:spcAft>
          <a:spcPct val="0"/>
        </a:spcAft>
        <a:defRPr sz="3600">
          <a:solidFill>
            <a:schemeClr val="tx2"/>
          </a:solidFill>
          <a:latin typeface="Arial" charset="0"/>
        </a:defRPr>
      </a:lvl8pPr>
      <a:lvl9pPr marL="1828800" algn="ctr" rtl="0" eaLnBrk="1" fontAlgn="base" hangingPunct="1">
        <a:spcBef>
          <a:spcPct val="0"/>
        </a:spcBef>
        <a:spcAft>
          <a:spcPct val="0"/>
        </a:spcAft>
        <a:defRPr sz="3600">
          <a:solidFill>
            <a:schemeClr val="tx2"/>
          </a:solidFill>
          <a:latin typeface="Arial"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Data Management</a:t>
            </a:r>
            <a:br>
              <a:rPr lang="en-US" dirty="0"/>
            </a:br>
            <a:r>
              <a:rPr lang="en-US" sz="2000" dirty="0"/>
              <a:t>CT051-3-M</a:t>
            </a:r>
          </a:p>
        </p:txBody>
      </p:sp>
      <p:sp>
        <p:nvSpPr>
          <p:cNvPr id="3" name="Subtitle 2"/>
          <p:cNvSpPr>
            <a:spLocks noGrp="1"/>
          </p:cNvSpPr>
          <p:nvPr>
            <p:ph type="subTitle" idx="1"/>
          </p:nvPr>
        </p:nvSpPr>
        <p:spPr/>
        <p:txBody>
          <a:bodyPr/>
          <a:lstStyle/>
          <a:p>
            <a:r>
              <a:rPr lang="en-US" dirty="0"/>
              <a:t>Topic 8 – HIVE</a:t>
            </a:r>
          </a:p>
          <a:p>
            <a:endParaRPr lang="en-US" dirty="0"/>
          </a:p>
        </p:txBody>
      </p:sp>
    </p:spTree>
    <p:extLst>
      <p:ext uri="{BB962C8B-B14F-4D97-AF65-F5344CB8AC3E}">
        <p14:creationId xmlns:p14="http://schemas.microsoft.com/office/powerpoint/2010/main" val="11282321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C9821E-5D94-3CC6-42B0-77A57B590792}"/>
              </a:ext>
            </a:extLst>
          </p:cNvPr>
          <p:cNvSpPr>
            <a:spLocks noGrp="1"/>
          </p:cNvSpPr>
          <p:nvPr>
            <p:ph type="title"/>
          </p:nvPr>
        </p:nvSpPr>
        <p:spPr/>
        <p:txBody>
          <a:bodyPr/>
          <a:lstStyle/>
          <a:p>
            <a:r>
              <a:rPr lang="en-US" dirty="0"/>
              <a:t>Defining a Table LOCATION</a:t>
            </a:r>
            <a:endParaRPr lang="en-MY" dirty="0"/>
          </a:p>
        </p:txBody>
      </p:sp>
      <p:pic>
        <p:nvPicPr>
          <p:cNvPr id="6" name="Content Placeholder 5">
            <a:extLst>
              <a:ext uri="{FF2B5EF4-FFF2-40B4-BE49-F238E27FC236}">
                <a16:creationId xmlns:a16="http://schemas.microsoft.com/office/drawing/2014/main" id="{FEFAAE35-5BA4-5046-9C5E-6A799EE240F9}"/>
              </a:ext>
            </a:extLst>
          </p:cNvPr>
          <p:cNvPicPr>
            <a:picLocks noGrp="1" noChangeAspect="1"/>
          </p:cNvPicPr>
          <p:nvPr>
            <p:ph idx="1"/>
          </p:nvPr>
        </p:nvPicPr>
        <p:blipFill>
          <a:blip r:embed="rId2"/>
          <a:stretch>
            <a:fillRect/>
          </a:stretch>
        </p:blipFill>
        <p:spPr>
          <a:xfrm>
            <a:off x="823277" y="1417638"/>
            <a:ext cx="8173591" cy="3629532"/>
          </a:xfrm>
        </p:spPr>
      </p:pic>
      <p:sp>
        <p:nvSpPr>
          <p:cNvPr id="4" name="Footer Placeholder 3">
            <a:extLst>
              <a:ext uri="{FF2B5EF4-FFF2-40B4-BE49-F238E27FC236}">
                <a16:creationId xmlns:a16="http://schemas.microsoft.com/office/drawing/2014/main" id="{442EAF93-E9AC-A5CA-E72A-D8259DC40811}"/>
              </a:ext>
            </a:extLst>
          </p:cNvPr>
          <p:cNvSpPr>
            <a:spLocks noGrp="1"/>
          </p:cNvSpPr>
          <p:nvPr>
            <p:ph type="ftr" sz="quarter" idx="10"/>
          </p:nvPr>
        </p:nvSpPr>
        <p:spPr/>
        <p:txBody>
          <a:bodyPr/>
          <a:lstStyle/>
          <a:p>
            <a:pPr>
              <a:defRPr/>
            </a:pPr>
            <a:r>
              <a:rPr lang="en-GB"/>
              <a:t>‹#›</a:t>
            </a:r>
          </a:p>
        </p:txBody>
      </p:sp>
    </p:spTree>
    <p:extLst>
      <p:ext uri="{BB962C8B-B14F-4D97-AF65-F5344CB8AC3E}">
        <p14:creationId xmlns:p14="http://schemas.microsoft.com/office/powerpoint/2010/main" val="2786290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F0A22-4121-AE0C-2299-6443CAE33D6B}"/>
              </a:ext>
            </a:extLst>
          </p:cNvPr>
          <p:cNvSpPr>
            <a:spLocks noGrp="1"/>
          </p:cNvSpPr>
          <p:nvPr>
            <p:ph type="title"/>
          </p:nvPr>
        </p:nvSpPr>
        <p:spPr/>
        <p:txBody>
          <a:bodyPr/>
          <a:lstStyle/>
          <a:p>
            <a:r>
              <a:rPr lang="en-US" dirty="0"/>
              <a:t>Loading Data into Hive</a:t>
            </a:r>
            <a:endParaRPr lang="en-MY" dirty="0"/>
          </a:p>
        </p:txBody>
      </p:sp>
      <p:pic>
        <p:nvPicPr>
          <p:cNvPr id="6" name="Content Placeholder 5">
            <a:extLst>
              <a:ext uri="{FF2B5EF4-FFF2-40B4-BE49-F238E27FC236}">
                <a16:creationId xmlns:a16="http://schemas.microsoft.com/office/drawing/2014/main" id="{C90303AC-D0EF-B5DF-652D-0B7F81BE2DCA}"/>
              </a:ext>
            </a:extLst>
          </p:cNvPr>
          <p:cNvPicPr>
            <a:picLocks noGrp="1" noChangeAspect="1"/>
          </p:cNvPicPr>
          <p:nvPr>
            <p:ph idx="1"/>
          </p:nvPr>
        </p:nvPicPr>
        <p:blipFill>
          <a:blip r:embed="rId3"/>
          <a:stretch>
            <a:fillRect/>
          </a:stretch>
        </p:blipFill>
        <p:spPr>
          <a:xfrm>
            <a:off x="651297" y="1697038"/>
            <a:ext cx="7901731" cy="4525962"/>
          </a:xfrm>
        </p:spPr>
      </p:pic>
      <p:sp>
        <p:nvSpPr>
          <p:cNvPr id="4" name="Footer Placeholder 3">
            <a:extLst>
              <a:ext uri="{FF2B5EF4-FFF2-40B4-BE49-F238E27FC236}">
                <a16:creationId xmlns:a16="http://schemas.microsoft.com/office/drawing/2014/main" id="{551B2D0E-D893-A052-C960-9B6CDE6B4B98}"/>
              </a:ext>
            </a:extLst>
          </p:cNvPr>
          <p:cNvSpPr>
            <a:spLocks noGrp="1"/>
          </p:cNvSpPr>
          <p:nvPr>
            <p:ph type="ftr" sz="quarter" idx="10"/>
          </p:nvPr>
        </p:nvSpPr>
        <p:spPr/>
        <p:txBody>
          <a:bodyPr/>
          <a:lstStyle/>
          <a:p>
            <a:pPr>
              <a:defRPr/>
            </a:pPr>
            <a:r>
              <a:rPr lang="en-GB"/>
              <a:t>‹#›</a:t>
            </a:r>
          </a:p>
        </p:txBody>
      </p:sp>
    </p:spTree>
    <p:extLst>
      <p:ext uri="{BB962C8B-B14F-4D97-AF65-F5344CB8AC3E}">
        <p14:creationId xmlns:p14="http://schemas.microsoft.com/office/powerpoint/2010/main" val="6418903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C9821E-5D94-3CC6-42B0-77A57B590792}"/>
              </a:ext>
            </a:extLst>
          </p:cNvPr>
          <p:cNvSpPr>
            <a:spLocks noGrp="1"/>
          </p:cNvSpPr>
          <p:nvPr>
            <p:ph type="title"/>
          </p:nvPr>
        </p:nvSpPr>
        <p:spPr>
          <a:xfrm>
            <a:off x="485775" y="274638"/>
            <a:ext cx="7042150" cy="1143000"/>
          </a:xfrm>
        </p:spPr>
        <p:txBody>
          <a:bodyPr wrap="square" anchor="ctr">
            <a:normAutofit/>
          </a:bodyPr>
          <a:lstStyle/>
          <a:p>
            <a:r>
              <a:rPr lang="en-US" dirty="0"/>
              <a:t>Performing Queries</a:t>
            </a:r>
            <a:endParaRPr lang="en-MY" dirty="0"/>
          </a:p>
        </p:txBody>
      </p:sp>
      <p:pic>
        <p:nvPicPr>
          <p:cNvPr id="6" name="Content Placeholder 5" descr="Graphical user interface, text, application&#10;&#10;Description automatically generated">
            <a:extLst>
              <a:ext uri="{FF2B5EF4-FFF2-40B4-BE49-F238E27FC236}">
                <a16:creationId xmlns:a16="http://schemas.microsoft.com/office/drawing/2014/main" id="{2CD80CB3-C51F-DC07-E368-5044F362F30A}"/>
              </a:ext>
            </a:extLst>
          </p:cNvPr>
          <p:cNvPicPr>
            <a:picLocks noGrp="1" noChangeAspect="1"/>
          </p:cNvPicPr>
          <p:nvPr>
            <p:ph idx="1"/>
          </p:nvPr>
        </p:nvPicPr>
        <p:blipFill>
          <a:blip r:embed="rId2"/>
          <a:stretch>
            <a:fillRect/>
          </a:stretch>
        </p:blipFill>
        <p:spPr>
          <a:xfrm>
            <a:off x="543003" y="1697038"/>
            <a:ext cx="8118319" cy="4525962"/>
          </a:xfrm>
          <a:noFill/>
        </p:spPr>
      </p:pic>
      <p:sp>
        <p:nvSpPr>
          <p:cNvPr id="4" name="Footer Placeholder 3">
            <a:extLst>
              <a:ext uri="{FF2B5EF4-FFF2-40B4-BE49-F238E27FC236}">
                <a16:creationId xmlns:a16="http://schemas.microsoft.com/office/drawing/2014/main" id="{442EAF93-E9AC-A5CA-E72A-D8259DC40811}"/>
              </a:ext>
            </a:extLst>
          </p:cNvPr>
          <p:cNvSpPr>
            <a:spLocks noGrp="1"/>
          </p:cNvSpPr>
          <p:nvPr>
            <p:ph type="ftr" sz="quarter" idx="10"/>
          </p:nvPr>
        </p:nvSpPr>
        <p:spPr>
          <a:xfrm>
            <a:off x="6248400" y="6623050"/>
            <a:ext cx="2895600" cy="234950"/>
          </a:xfrm>
        </p:spPr>
        <p:txBody>
          <a:bodyPr wrap="square" anchor="t">
            <a:normAutofit/>
          </a:bodyPr>
          <a:lstStyle/>
          <a:p>
            <a:pPr>
              <a:spcAft>
                <a:spcPts val="600"/>
              </a:spcAft>
              <a:defRPr/>
            </a:pPr>
            <a:r>
              <a:rPr lang="en-GB"/>
              <a:t>‹#›</a:t>
            </a:r>
          </a:p>
        </p:txBody>
      </p:sp>
    </p:spTree>
    <p:extLst>
      <p:ext uri="{BB962C8B-B14F-4D97-AF65-F5344CB8AC3E}">
        <p14:creationId xmlns:p14="http://schemas.microsoft.com/office/powerpoint/2010/main" val="20576892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F0A22-4121-AE0C-2299-6443CAE33D6B}"/>
              </a:ext>
            </a:extLst>
          </p:cNvPr>
          <p:cNvSpPr>
            <a:spLocks noGrp="1"/>
          </p:cNvSpPr>
          <p:nvPr>
            <p:ph type="title"/>
          </p:nvPr>
        </p:nvSpPr>
        <p:spPr/>
        <p:txBody>
          <a:bodyPr/>
          <a:lstStyle/>
          <a:p>
            <a:r>
              <a:rPr lang="en-US" sz="3200" dirty="0"/>
              <a:t>Lab: Understanding Hive Tables</a:t>
            </a:r>
            <a:endParaRPr lang="en-MY" sz="3200" dirty="0"/>
          </a:p>
        </p:txBody>
      </p:sp>
      <p:pic>
        <p:nvPicPr>
          <p:cNvPr id="6" name="Content Placeholder 5">
            <a:extLst>
              <a:ext uri="{FF2B5EF4-FFF2-40B4-BE49-F238E27FC236}">
                <a16:creationId xmlns:a16="http://schemas.microsoft.com/office/drawing/2014/main" id="{0DFA5C46-B967-B56D-E321-D79E18264752}"/>
              </a:ext>
            </a:extLst>
          </p:cNvPr>
          <p:cNvPicPr>
            <a:picLocks noGrp="1" noChangeAspect="1"/>
          </p:cNvPicPr>
          <p:nvPr>
            <p:ph idx="1"/>
          </p:nvPr>
        </p:nvPicPr>
        <p:blipFill>
          <a:blip r:embed="rId3"/>
          <a:stretch>
            <a:fillRect/>
          </a:stretch>
        </p:blipFill>
        <p:spPr>
          <a:xfrm>
            <a:off x="485776" y="1417637"/>
            <a:ext cx="8172450" cy="4908517"/>
          </a:xfrm>
        </p:spPr>
      </p:pic>
      <p:sp>
        <p:nvSpPr>
          <p:cNvPr id="4" name="Footer Placeholder 3">
            <a:extLst>
              <a:ext uri="{FF2B5EF4-FFF2-40B4-BE49-F238E27FC236}">
                <a16:creationId xmlns:a16="http://schemas.microsoft.com/office/drawing/2014/main" id="{551B2D0E-D893-A052-C960-9B6CDE6B4B98}"/>
              </a:ext>
            </a:extLst>
          </p:cNvPr>
          <p:cNvSpPr>
            <a:spLocks noGrp="1"/>
          </p:cNvSpPr>
          <p:nvPr>
            <p:ph type="ftr" sz="quarter" idx="10"/>
          </p:nvPr>
        </p:nvSpPr>
        <p:spPr/>
        <p:txBody>
          <a:bodyPr/>
          <a:lstStyle/>
          <a:p>
            <a:pPr>
              <a:defRPr/>
            </a:pPr>
            <a:r>
              <a:rPr lang="en-GB"/>
              <a:t>‹#›</a:t>
            </a:r>
          </a:p>
        </p:txBody>
      </p:sp>
    </p:spTree>
    <p:extLst>
      <p:ext uri="{BB962C8B-B14F-4D97-AF65-F5344CB8AC3E}">
        <p14:creationId xmlns:p14="http://schemas.microsoft.com/office/powerpoint/2010/main" val="13441229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C9821E-5D94-3CC6-42B0-77A57B590792}"/>
              </a:ext>
            </a:extLst>
          </p:cNvPr>
          <p:cNvSpPr>
            <a:spLocks noGrp="1"/>
          </p:cNvSpPr>
          <p:nvPr>
            <p:ph type="title"/>
          </p:nvPr>
        </p:nvSpPr>
        <p:spPr/>
        <p:txBody>
          <a:bodyPr/>
          <a:lstStyle/>
          <a:p>
            <a:r>
              <a:rPr lang="en-US" dirty="0"/>
              <a:t>Hive Buckets</a:t>
            </a:r>
            <a:endParaRPr lang="en-MY" dirty="0"/>
          </a:p>
        </p:txBody>
      </p:sp>
      <p:pic>
        <p:nvPicPr>
          <p:cNvPr id="6" name="Content Placeholder 5">
            <a:extLst>
              <a:ext uri="{FF2B5EF4-FFF2-40B4-BE49-F238E27FC236}">
                <a16:creationId xmlns:a16="http://schemas.microsoft.com/office/drawing/2014/main" id="{B5A251CC-BA4B-4D6C-6682-4805E1BEC31C}"/>
              </a:ext>
            </a:extLst>
          </p:cNvPr>
          <p:cNvPicPr>
            <a:picLocks noGrp="1" noChangeAspect="1"/>
          </p:cNvPicPr>
          <p:nvPr>
            <p:ph idx="1"/>
          </p:nvPr>
        </p:nvPicPr>
        <p:blipFill>
          <a:blip r:embed="rId2"/>
          <a:stretch>
            <a:fillRect/>
          </a:stretch>
        </p:blipFill>
        <p:spPr>
          <a:xfrm>
            <a:off x="651934" y="1631939"/>
            <a:ext cx="8049748" cy="4096322"/>
          </a:xfrm>
        </p:spPr>
      </p:pic>
      <p:sp>
        <p:nvSpPr>
          <p:cNvPr id="4" name="Footer Placeholder 3">
            <a:extLst>
              <a:ext uri="{FF2B5EF4-FFF2-40B4-BE49-F238E27FC236}">
                <a16:creationId xmlns:a16="http://schemas.microsoft.com/office/drawing/2014/main" id="{442EAF93-E9AC-A5CA-E72A-D8259DC40811}"/>
              </a:ext>
            </a:extLst>
          </p:cNvPr>
          <p:cNvSpPr>
            <a:spLocks noGrp="1"/>
          </p:cNvSpPr>
          <p:nvPr>
            <p:ph type="ftr" sz="quarter" idx="10"/>
          </p:nvPr>
        </p:nvSpPr>
        <p:spPr/>
        <p:txBody>
          <a:bodyPr/>
          <a:lstStyle/>
          <a:p>
            <a:pPr>
              <a:defRPr/>
            </a:pPr>
            <a:r>
              <a:rPr lang="en-GB"/>
              <a:t>‹#›</a:t>
            </a:r>
          </a:p>
        </p:txBody>
      </p:sp>
    </p:spTree>
    <p:extLst>
      <p:ext uri="{BB962C8B-B14F-4D97-AF65-F5344CB8AC3E}">
        <p14:creationId xmlns:p14="http://schemas.microsoft.com/office/powerpoint/2010/main" val="39706512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F0A22-4121-AE0C-2299-6443CAE33D6B}"/>
              </a:ext>
            </a:extLst>
          </p:cNvPr>
          <p:cNvSpPr>
            <a:spLocks noGrp="1"/>
          </p:cNvSpPr>
          <p:nvPr>
            <p:ph type="title"/>
          </p:nvPr>
        </p:nvSpPr>
        <p:spPr/>
        <p:txBody>
          <a:bodyPr/>
          <a:lstStyle/>
          <a:p>
            <a:r>
              <a:rPr lang="en-US" dirty="0"/>
              <a:t>Skewed Tables</a:t>
            </a:r>
            <a:endParaRPr lang="en-MY" dirty="0"/>
          </a:p>
        </p:txBody>
      </p:sp>
      <p:pic>
        <p:nvPicPr>
          <p:cNvPr id="6" name="Content Placeholder 5">
            <a:extLst>
              <a:ext uri="{FF2B5EF4-FFF2-40B4-BE49-F238E27FC236}">
                <a16:creationId xmlns:a16="http://schemas.microsoft.com/office/drawing/2014/main" id="{9CFEB975-A025-7114-B434-B835C2F82046}"/>
              </a:ext>
            </a:extLst>
          </p:cNvPr>
          <p:cNvPicPr>
            <a:picLocks noGrp="1" noChangeAspect="1"/>
          </p:cNvPicPr>
          <p:nvPr>
            <p:ph idx="1"/>
          </p:nvPr>
        </p:nvPicPr>
        <p:blipFill>
          <a:blip r:embed="rId3"/>
          <a:stretch>
            <a:fillRect/>
          </a:stretch>
        </p:blipFill>
        <p:spPr>
          <a:xfrm>
            <a:off x="552678" y="1505383"/>
            <a:ext cx="8229600" cy="3509682"/>
          </a:xfrm>
        </p:spPr>
      </p:pic>
      <p:sp>
        <p:nvSpPr>
          <p:cNvPr id="4" name="Footer Placeholder 3">
            <a:extLst>
              <a:ext uri="{FF2B5EF4-FFF2-40B4-BE49-F238E27FC236}">
                <a16:creationId xmlns:a16="http://schemas.microsoft.com/office/drawing/2014/main" id="{551B2D0E-D893-A052-C960-9B6CDE6B4B98}"/>
              </a:ext>
            </a:extLst>
          </p:cNvPr>
          <p:cNvSpPr>
            <a:spLocks noGrp="1"/>
          </p:cNvSpPr>
          <p:nvPr>
            <p:ph type="ftr" sz="quarter" idx="10"/>
          </p:nvPr>
        </p:nvSpPr>
        <p:spPr/>
        <p:txBody>
          <a:bodyPr/>
          <a:lstStyle/>
          <a:p>
            <a:pPr>
              <a:defRPr/>
            </a:pPr>
            <a:r>
              <a:rPr lang="en-GB"/>
              <a:t>‹#›</a:t>
            </a:r>
          </a:p>
        </p:txBody>
      </p:sp>
    </p:spTree>
    <p:extLst>
      <p:ext uri="{BB962C8B-B14F-4D97-AF65-F5344CB8AC3E}">
        <p14:creationId xmlns:p14="http://schemas.microsoft.com/office/powerpoint/2010/main" val="1557147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C9821E-5D94-3CC6-42B0-77A57B590792}"/>
              </a:ext>
            </a:extLst>
          </p:cNvPr>
          <p:cNvSpPr>
            <a:spLocks noGrp="1"/>
          </p:cNvSpPr>
          <p:nvPr>
            <p:ph type="title"/>
          </p:nvPr>
        </p:nvSpPr>
        <p:spPr/>
        <p:txBody>
          <a:bodyPr/>
          <a:lstStyle/>
          <a:p>
            <a:r>
              <a:rPr lang="en-US" sz="3200" dirty="0"/>
              <a:t>Understanding Partitions and Skew</a:t>
            </a:r>
            <a:endParaRPr lang="en-MY" sz="3200" dirty="0"/>
          </a:p>
        </p:txBody>
      </p:sp>
      <p:sp>
        <p:nvSpPr>
          <p:cNvPr id="4" name="Footer Placeholder 3">
            <a:extLst>
              <a:ext uri="{FF2B5EF4-FFF2-40B4-BE49-F238E27FC236}">
                <a16:creationId xmlns:a16="http://schemas.microsoft.com/office/drawing/2014/main" id="{442EAF93-E9AC-A5CA-E72A-D8259DC40811}"/>
              </a:ext>
            </a:extLst>
          </p:cNvPr>
          <p:cNvSpPr>
            <a:spLocks noGrp="1"/>
          </p:cNvSpPr>
          <p:nvPr>
            <p:ph type="ftr" sz="quarter" idx="10"/>
          </p:nvPr>
        </p:nvSpPr>
        <p:spPr/>
        <p:txBody>
          <a:bodyPr/>
          <a:lstStyle/>
          <a:p>
            <a:pPr>
              <a:defRPr/>
            </a:pPr>
            <a:r>
              <a:rPr lang="en-GB"/>
              <a:t>‹#›</a:t>
            </a:r>
          </a:p>
        </p:txBody>
      </p:sp>
      <p:sp>
        <p:nvSpPr>
          <p:cNvPr id="5" name="Title 2">
            <a:extLst>
              <a:ext uri="{FF2B5EF4-FFF2-40B4-BE49-F238E27FC236}">
                <a16:creationId xmlns:a16="http://schemas.microsoft.com/office/drawing/2014/main" id="{F92B93D7-2466-4EA9-59F9-CBC2E9A3234E}"/>
              </a:ext>
            </a:extLst>
          </p:cNvPr>
          <p:cNvSpPr>
            <a:spLocks noGrp="1"/>
          </p:cNvSpPr>
          <p:nvPr>
            <p:ph idx="1"/>
          </p:nvPr>
        </p:nvSpPr>
        <p:spPr>
          <a:xfrm>
            <a:off x="487363" y="1697038"/>
            <a:ext cx="8229600" cy="4525962"/>
          </a:xfrm>
        </p:spPr>
        <p:txBody>
          <a:bodyPr/>
          <a:lstStyle/>
          <a:p>
            <a:r>
              <a:rPr lang="en-US" sz="2800" dirty="0"/>
              <a:t>Sorting Data</a:t>
            </a:r>
          </a:p>
        </p:txBody>
      </p:sp>
      <p:pic>
        <p:nvPicPr>
          <p:cNvPr id="7" name="Picture 6">
            <a:extLst>
              <a:ext uri="{FF2B5EF4-FFF2-40B4-BE49-F238E27FC236}">
                <a16:creationId xmlns:a16="http://schemas.microsoft.com/office/drawing/2014/main" id="{A74AF75E-AF52-F02F-EB36-A2BA4A34298D}"/>
              </a:ext>
            </a:extLst>
          </p:cNvPr>
          <p:cNvPicPr>
            <a:picLocks noChangeAspect="1"/>
          </p:cNvPicPr>
          <p:nvPr/>
        </p:nvPicPr>
        <p:blipFill>
          <a:blip r:embed="rId2"/>
          <a:stretch>
            <a:fillRect/>
          </a:stretch>
        </p:blipFill>
        <p:spPr>
          <a:xfrm>
            <a:off x="1175214" y="2369747"/>
            <a:ext cx="7763958" cy="2791215"/>
          </a:xfrm>
          <a:prstGeom prst="rect">
            <a:avLst/>
          </a:prstGeom>
        </p:spPr>
      </p:pic>
    </p:spTree>
    <p:extLst>
      <p:ext uri="{BB962C8B-B14F-4D97-AF65-F5344CB8AC3E}">
        <p14:creationId xmlns:p14="http://schemas.microsoft.com/office/powerpoint/2010/main" val="16035272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F0A22-4121-AE0C-2299-6443CAE33D6B}"/>
              </a:ext>
            </a:extLst>
          </p:cNvPr>
          <p:cNvSpPr>
            <a:spLocks noGrp="1"/>
          </p:cNvSpPr>
          <p:nvPr>
            <p:ph type="title"/>
          </p:nvPr>
        </p:nvSpPr>
        <p:spPr/>
        <p:txBody>
          <a:bodyPr/>
          <a:lstStyle/>
          <a:p>
            <a:r>
              <a:rPr lang="en-US" dirty="0"/>
              <a:t>Using Distribute By</a:t>
            </a:r>
            <a:endParaRPr lang="en-MY" dirty="0"/>
          </a:p>
        </p:txBody>
      </p:sp>
      <p:pic>
        <p:nvPicPr>
          <p:cNvPr id="6" name="Content Placeholder 5">
            <a:extLst>
              <a:ext uri="{FF2B5EF4-FFF2-40B4-BE49-F238E27FC236}">
                <a16:creationId xmlns:a16="http://schemas.microsoft.com/office/drawing/2014/main" id="{0C1AE6F1-A924-A7A4-81EC-BEFAB9F47A4F}"/>
              </a:ext>
            </a:extLst>
          </p:cNvPr>
          <p:cNvPicPr>
            <a:picLocks noGrp="1" noChangeAspect="1"/>
          </p:cNvPicPr>
          <p:nvPr>
            <p:ph idx="1"/>
          </p:nvPr>
        </p:nvPicPr>
        <p:blipFill>
          <a:blip r:embed="rId3"/>
          <a:stretch>
            <a:fillRect/>
          </a:stretch>
        </p:blipFill>
        <p:spPr>
          <a:xfrm>
            <a:off x="775384" y="1577588"/>
            <a:ext cx="7840169" cy="4391638"/>
          </a:xfrm>
        </p:spPr>
      </p:pic>
      <p:sp>
        <p:nvSpPr>
          <p:cNvPr id="4" name="Footer Placeholder 3">
            <a:extLst>
              <a:ext uri="{FF2B5EF4-FFF2-40B4-BE49-F238E27FC236}">
                <a16:creationId xmlns:a16="http://schemas.microsoft.com/office/drawing/2014/main" id="{551B2D0E-D893-A052-C960-9B6CDE6B4B98}"/>
              </a:ext>
            </a:extLst>
          </p:cNvPr>
          <p:cNvSpPr>
            <a:spLocks noGrp="1"/>
          </p:cNvSpPr>
          <p:nvPr>
            <p:ph type="ftr" sz="quarter" idx="10"/>
          </p:nvPr>
        </p:nvSpPr>
        <p:spPr/>
        <p:txBody>
          <a:bodyPr/>
          <a:lstStyle/>
          <a:p>
            <a:pPr>
              <a:defRPr/>
            </a:pPr>
            <a:r>
              <a:rPr lang="en-GB"/>
              <a:t>‹#›</a:t>
            </a:r>
          </a:p>
        </p:txBody>
      </p:sp>
    </p:spTree>
    <p:extLst>
      <p:ext uri="{BB962C8B-B14F-4D97-AF65-F5344CB8AC3E}">
        <p14:creationId xmlns:p14="http://schemas.microsoft.com/office/powerpoint/2010/main" val="10774759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C9821E-5D94-3CC6-42B0-77A57B590792}"/>
              </a:ext>
            </a:extLst>
          </p:cNvPr>
          <p:cNvSpPr>
            <a:spLocks noGrp="1"/>
          </p:cNvSpPr>
          <p:nvPr>
            <p:ph type="title"/>
          </p:nvPr>
        </p:nvSpPr>
        <p:spPr/>
        <p:txBody>
          <a:bodyPr/>
          <a:lstStyle/>
          <a:p>
            <a:r>
              <a:rPr lang="en-US" sz="3200" dirty="0"/>
              <a:t>Analyzing</a:t>
            </a:r>
            <a:r>
              <a:rPr lang="en-US" sz="3600" dirty="0"/>
              <a:t> Big Data with Hive</a:t>
            </a:r>
            <a:endParaRPr lang="en-MY" dirty="0"/>
          </a:p>
        </p:txBody>
      </p:sp>
      <p:pic>
        <p:nvPicPr>
          <p:cNvPr id="6" name="Content Placeholder 5">
            <a:extLst>
              <a:ext uri="{FF2B5EF4-FFF2-40B4-BE49-F238E27FC236}">
                <a16:creationId xmlns:a16="http://schemas.microsoft.com/office/drawing/2014/main" id="{A4674849-5851-B94A-E2C1-0C23B7A9FEC8}"/>
              </a:ext>
            </a:extLst>
          </p:cNvPr>
          <p:cNvPicPr>
            <a:picLocks noGrp="1" noChangeAspect="1"/>
          </p:cNvPicPr>
          <p:nvPr>
            <p:ph idx="1"/>
          </p:nvPr>
        </p:nvPicPr>
        <p:blipFill>
          <a:blip r:embed="rId3"/>
          <a:stretch>
            <a:fillRect/>
          </a:stretch>
        </p:blipFill>
        <p:spPr>
          <a:xfrm>
            <a:off x="238433" y="1539551"/>
            <a:ext cx="8905567" cy="4683449"/>
          </a:xfrm>
        </p:spPr>
      </p:pic>
      <p:sp>
        <p:nvSpPr>
          <p:cNvPr id="4" name="Footer Placeholder 3">
            <a:extLst>
              <a:ext uri="{FF2B5EF4-FFF2-40B4-BE49-F238E27FC236}">
                <a16:creationId xmlns:a16="http://schemas.microsoft.com/office/drawing/2014/main" id="{442EAF93-E9AC-A5CA-E72A-D8259DC40811}"/>
              </a:ext>
            </a:extLst>
          </p:cNvPr>
          <p:cNvSpPr>
            <a:spLocks noGrp="1"/>
          </p:cNvSpPr>
          <p:nvPr>
            <p:ph type="ftr" sz="quarter" idx="10"/>
          </p:nvPr>
        </p:nvSpPr>
        <p:spPr/>
        <p:txBody>
          <a:bodyPr/>
          <a:lstStyle/>
          <a:p>
            <a:pPr>
              <a:defRPr/>
            </a:pPr>
            <a:r>
              <a:rPr lang="en-GB"/>
              <a:t>‹#›</a:t>
            </a:r>
          </a:p>
        </p:txBody>
      </p:sp>
    </p:spTree>
    <p:extLst>
      <p:ext uri="{BB962C8B-B14F-4D97-AF65-F5344CB8AC3E}">
        <p14:creationId xmlns:p14="http://schemas.microsoft.com/office/powerpoint/2010/main" val="18876839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F0A22-4121-AE0C-2299-6443CAE33D6B}"/>
              </a:ext>
            </a:extLst>
          </p:cNvPr>
          <p:cNvSpPr>
            <a:spLocks noGrp="1"/>
          </p:cNvSpPr>
          <p:nvPr>
            <p:ph type="title"/>
          </p:nvPr>
        </p:nvSpPr>
        <p:spPr/>
        <p:txBody>
          <a:bodyPr/>
          <a:lstStyle/>
          <a:p>
            <a:pPr algn="l"/>
            <a:r>
              <a:rPr lang="en-US" sz="3200" dirty="0"/>
              <a:t>Shuffle Joins</a:t>
            </a:r>
            <a:endParaRPr lang="en-MY" sz="3200" dirty="0"/>
          </a:p>
        </p:txBody>
      </p:sp>
      <p:pic>
        <p:nvPicPr>
          <p:cNvPr id="6" name="Content Placeholder 5">
            <a:extLst>
              <a:ext uri="{FF2B5EF4-FFF2-40B4-BE49-F238E27FC236}">
                <a16:creationId xmlns:a16="http://schemas.microsoft.com/office/drawing/2014/main" id="{D6E96CB3-4B3B-653D-81C8-64393DC23412}"/>
              </a:ext>
            </a:extLst>
          </p:cNvPr>
          <p:cNvPicPr>
            <a:picLocks noGrp="1" noChangeAspect="1"/>
          </p:cNvPicPr>
          <p:nvPr>
            <p:ph idx="1"/>
          </p:nvPr>
        </p:nvPicPr>
        <p:blipFill>
          <a:blip r:embed="rId3"/>
          <a:stretch>
            <a:fillRect/>
          </a:stretch>
        </p:blipFill>
        <p:spPr>
          <a:xfrm>
            <a:off x="753525" y="1604865"/>
            <a:ext cx="7923943" cy="4384262"/>
          </a:xfrm>
        </p:spPr>
      </p:pic>
      <p:sp>
        <p:nvSpPr>
          <p:cNvPr id="4" name="Footer Placeholder 3">
            <a:extLst>
              <a:ext uri="{FF2B5EF4-FFF2-40B4-BE49-F238E27FC236}">
                <a16:creationId xmlns:a16="http://schemas.microsoft.com/office/drawing/2014/main" id="{551B2D0E-D893-A052-C960-9B6CDE6B4B98}"/>
              </a:ext>
            </a:extLst>
          </p:cNvPr>
          <p:cNvSpPr>
            <a:spLocks noGrp="1"/>
          </p:cNvSpPr>
          <p:nvPr>
            <p:ph type="ftr" sz="quarter" idx="10"/>
          </p:nvPr>
        </p:nvSpPr>
        <p:spPr/>
        <p:txBody>
          <a:bodyPr/>
          <a:lstStyle/>
          <a:p>
            <a:pPr>
              <a:defRPr/>
            </a:pPr>
            <a:r>
              <a:rPr lang="en-GB"/>
              <a:t>‹#›</a:t>
            </a:r>
          </a:p>
        </p:txBody>
      </p:sp>
    </p:spTree>
    <p:extLst>
      <p:ext uri="{BB962C8B-B14F-4D97-AF65-F5344CB8AC3E}">
        <p14:creationId xmlns:p14="http://schemas.microsoft.com/office/powerpoint/2010/main" val="27838124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Topic &amp; Structure of Lesson</a:t>
            </a:r>
            <a:endParaRPr lang="en-US" dirty="0"/>
          </a:p>
        </p:txBody>
      </p:sp>
      <p:sp>
        <p:nvSpPr>
          <p:cNvPr id="3" name="Content Placeholder 2"/>
          <p:cNvSpPr>
            <a:spLocks noGrp="1"/>
          </p:cNvSpPr>
          <p:nvPr>
            <p:ph idx="1"/>
          </p:nvPr>
        </p:nvSpPr>
        <p:spPr/>
        <p:txBody>
          <a:bodyPr/>
          <a:lstStyle/>
          <a:p>
            <a:r>
              <a:rPr lang="en-US" dirty="0"/>
              <a:t>What is Hive?</a:t>
            </a:r>
          </a:p>
          <a:p>
            <a:r>
              <a:rPr lang="en-US" dirty="0"/>
              <a:t>Hadoop Framework</a:t>
            </a:r>
          </a:p>
          <a:p>
            <a:r>
              <a:rPr lang="en-US" dirty="0"/>
              <a:t>Hadoop’s Architecture</a:t>
            </a:r>
          </a:p>
          <a:p>
            <a:r>
              <a:rPr lang="en-US" dirty="0"/>
              <a:t>Hadoop in the Wild</a:t>
            </a:r>
          </a:p>
          <a:p>
            <a:r>
              <a:rPr lang="en-US" dirty="0"/>
              <a:t>Data warehouse to Hadoop</a:t>
            </a:r>
          </a:p>
        </p:txBody>
      </p:sp>
      <p:sp>
        <p:nvSpPr>
          <p:cNvPr id="4" name="Footer Placeholder 3"/>
          <p:cNvSpPr>
            <a:spLocks noGrp="1"/>
          </p:cNvSpPr>
          <p:nvPr>
            <p:ph type="ftr" sz="quarter" idx="10"/>
          </p:nvPr>
        </p:nvSpPr>
        <p:spPr/>
        <p:txBody>
          <a:bodyPr/>
          <a:lstStyle/>
          <a:p>
            <a:pPr>
              <a:defRPr/>
            </a:pPr>
            <a:r>
              <a:rPr lang="en-GB"/>
              <a:t>‹#›</a:t>
            </a:r>
          </a:p>
        </p:txBody>
      </p:sp>
    </p:spTree>
    <p:extLst>
      <p:ext uri="{BB962C8B-B14F-4D97-AF65-F5344CB8AC3E}">
        <p14:creationId xmlns:p14="http://schemas.microsoft.com/office/powerpoint/2010/main" val="28783823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C9821E-5D94-3CC6-42B0-77A57B590792}"/>
              </a:ext>
            </a:extLst>
          </p:cNvPr>
          <p:cNvSpPr>
            <a:spLocks noGrp="1"/>
          </p:cNvSpPr>
          <p:nvPr>
            <p:ph type="title"/>
          </p:nvPr>
        </p:nvSpPr>
        <p:spPr/>
        <p:txBody>
          <a:bodyPr/>
          <a:lstStyle/>
          <a:p>
            <a:pPr algn="l"/>
            <a:r>
              <a:rPr lang="en-US" sz="2800" dirty="0"/>
              <a:t>Map (Broadcast) Joins</a:t>
            </a:r>
            <a:endParaRPr lang="en-MY" sz="2800" dirty="0"/>
          </a:p>
        </p:txBody>
      </p:sp>
      <p:pic>
        <p:nvPicPr>
          <p:cNvPr id="6" name="Content Placeholder 5">
            <a:extLst>
              <a:ext uri="{FF2B5EF4-FFF2-40B4-BE49-F238E27FC236}">
                <a16:creationId xmlns:a16="http://schemas.microsoft.com/office/drawing/2014/main" id="{4427C300-4410-15F8-D01D-02FCE27090DB}"/>
              </a:ext>
            </a:extLst>
          </p:cNvPr>
          <p:cNvPicPr>
            <a:picLocks noGrp="1" noChangeAspect="1"/>
          </p:cNvPicPr>
          <p:nvPr>
            <p:ph idx="1"/>
          </p:nvPr>
        </p:nvPicPr>
        <p:blipFill>
          <a:blip r:embed="rId3"/>
          <a:stretch>
            <a:fillRect/>
          </a:stretch>
        </p:blipFill>
        <p:spPr>
          <a:xfrm>
            <a:off x="391886" y="1417639"/>
            <a:ext cx="8481526" cy="4484566"/>
          </a:xfrm>
        </p:spPr>
      </p:pic>
      <p:sp>
        <p:nvSpPr>
          <p:cNvPr id="4" name="Footer Placeholder 3">
            <a:extLst>
              <a:ext uri="{FF2B5EF4-FFF2-40B4-BE49-F238E27FC236}">
                <a16:creationId xmlns:a16="http://schemas.microsoft.com/office/drawing/2014/main" id="{442EAF93-E9AC-A5CA-E72A-D8259DC40811}"/>
              </a:ext>
            </a:extLst>
          </p:cNvPr>
          <p:cNvSpPr>
            <a:spLocks noGrp="1"/>
          </p:cNvSpPr>
          <p:nvPr>
            <p:ph type="ftr" sz="quarter" idx="10"/>
          </p:nvPr>
        </p:nvSpPr>
        <p:spPr/>
        <p:txBody>
          <a:bodyPr/>
          <a:lstStyle/>
          <a:p>
            <a:pPr>
              <a:defRPr/>
            </a:pPr>
            <a:r>
              <a:rPr lang="en-GB"/>
              <a:t>‹#›</a:t>
            </a:r>
          </a:p>
        </p:txBody>
      </p:sp>
    </p:spTree>
    <p:extLst>
      <p:ext uri="{BB962C8B-B14F-4D97-AF65-F5344CB8AC3E}">
        <p14:creationId xmlns:p14="http://schemas.microsoft.com/office/powerpoint/2010/main" val="23159006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F0A22-4121-AE0C-2299-6443CAE33D6B}"/>
              </a:ext>
            </a:extLst>
          </p:cNvPr>
          <p:cNvSpPr>
            <a:spLocks noGrp="1"/>
          </p:cNvSpPr>
          <p:nvPr>
            <p:ph type="title"/>
          </p:nvPr>
        </p:nvSpPr>
        <p:spPr/>
        <p:txBody>
          <a:bodyPr/>
          <a:lstStyle/>
          <a:p>
            <a:pPr algn="l"/>
            <a:r>
              <a:rPr lang="en-US" sz="2800" dirty="0"/>
              <a:t>Sort-Merge-Bucket</a:t>
            </a:r>
            <a:r>
              <a:rPr lang="en-US" dirty="0"/>
              <a:t> Joins</a:t>
            </a:r>
            <a:endParaRPr lang="en-MY" dirty="0"/>
          </a:p>
        </p:txBody>
      </p:sp>
      <p:pic>
        <p:nvPicPr>
          <p:cNvPr id="6" name="Content Placeholder 5">
            <a:extLst>
              <a:ext uri="{FF2B5EF4-FFF2-40B4-BE49-F238E27FC236}">
                <a16:creationId xmlns:a16="http://schemas.microsoft.com/office/drawing/2014/main" id="{869A9567-C2AD-5117-5D68-E0A23423188E}"/>
              </a:ext>
            </a:extLst>
          </p:cNvPr>
          <p:cNvPicPr>
            <a:picLocks noGrp="1" noChangeAspect="1"/>
          </p:cNvPicPr>
          <p:nvPr>
            <p:ph idx="1"/>
          </p:nvPr>
        </p:nvPicPr>
        <p:blipFill>
          <a:blip r:embed="rId3"/>
          <a:stretch>
            <a:fillRect/>
          </a:stretch>
        </p:blipFill>
        <p:spPr>
          <a:xfrm>
            <a:off x="624920" y="1417638"/>
            <a:ext cx="8127194" cy="4695331"/>
          </a:xfrm>
        </p:spPr>
      </p:pic>
      <p:sp>
        <p:nvSpPr>
          <p:cNvPr id="4" name="Footer Placeholder 3">
            <a:extLst>
              <a:ext uri="{FF2B5EF4-FFF2-40B4-BE49-F238E27FC236}">
                <a16:creationId xmlns:a16="http://schemas.microsoft.com/office/drawing/2014/main" id="{551B2D0E-D893-A052-C960-9B6CDE6B4B98}"/>
              </a:ext>
            </a:extLst>
          </p:cNvPr>
          <p:cNvSpPr>
            <a:spLocks noGrp="1"/>
          </p:cNvSpPr>
          <p:nvPr>
            <p:ph type="ftr" sz="quarter" idx="10"/>
          </p:nvPr>
        </p:nvSpPr>
        <p:spPr/>
        <p:txBody>
          <a:bodyPr/>
          <a:lstStyle/>
          <a:p>
            <a:pPr>
              <a:defRPr/>
            </a:pPr>
            <a:r>
              <a:rPr lang="en-GB"/>
              <a:t>‹#›</a:t>
            </a:r>
          </a:p>
        </p:txBody>
      </p:sp>
    </p:spTree>
    <p:extLst>
      <p:ext uri="{BB962C8B-B14F-4D97-AF65-F5344CB8AC3E}">
        <p14:creationId xmlns:p14="http://schemas.microsoft.com/office/powerpoint/2010/main" val="8649019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442EAF93-E9AC-A5CA-E72A-D8259DC40811}"/>
              </a:ext>
            </a:extLst>
          </p:cNvPr>
          <p:cNvSpPr>
            <a:spLocks noGrp="1"/>
          </p:cNvSpPr>
          <p:nvPr>
            <p:ph type="ftr" sz="quarter" idx="10"/>
          </p:nvPr>
        </p:nvSpPr>
        <p:spPr/>
        <p:txBody>
          <a:bodyPr/>
          <a:lstStyle/>
          <a:p>
            <a:pPr>
              <a:defRPr/>
            </a:pPr>
            <a:r>
              <a:rPr lang="en-GB"/>
              <a:t>‹#›</a:t>
            </a:r>
          </a:p>
        </p:txBody>
      </p:sp>
      <p:pic>
        <p:nvPicPr>
          <p:cNvPr id="6" name="Picture 5">
            <a:extLst>
              <a:ext uri="{FF2B5EF4-FFF2-40B4-BE49-F238E27FC236}">
                <a16:creationId xmlns:a16="http://schemas.microsoft.com/office/drawing/2014/main" id="{AE379160-B7A1-94E3-46DB-1A27FB7CB145}"/>
              </a:ext>
            </a:extLst>
          </p:cNvPr>
          <p:cNvPicPr>
            <a:picLocks noChangeAspect="1"/>
          </p:cNvPicPr>
          <p:nvPr/>
        </p:nvPicPr>
        <p:blipFill>
          <a:blip r:embed="rId2"/>
          <a:stretch>
            <a:fillRect/>
          </a:stretch>
        </p:blipFill>
        <p:spPr>
          <a:xfrm>
            <a:off x="604284" y="1453984"/>
            <a:ext cx="7935432" cy="4696480"/>
          </a:xfrm>
          <a:prstGeom prst="rect">
            <a:avLst/>
          </a:prstGeom>
        </p:spPr>
      </p:pic>
    </p:spTree>
    <p:extLst>
      <p:ext uri="{BB962C8B-B14F-4D97-AF65-F5344CB8AC3E}">
        <p14:creationId xmlns:p14="http://schemas.microsoft.com/office/powerpoint/2010/main" val="2161275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C9821E-5D94-3CC6-42B0-77A57B590792}"/>
              </a:ext>
            </a:extLst>
          </p:cNvPr>
          <p:cNvSpPr>
            <a:spLocks noGrp="1"/>
          </p:cNvSpPr>
          <p:nvPr>
            <p:ph type="title"/>
          </p:nvPr>
        </p:nvSpPr>
        <p:spPr/>
        <p:txBody>
          <a:bodyPr/>
          <a:lstStyle/>
          <a:p>
            <a:pPr algn="l"/>
            <a:r>
              <a:rPr lang="en-US" sz="3200" dirty="0"/>
              <a:t>About </a:t>
            </a:r>
            <a:r>
              <a:rPr lang="en-US" sz="3200" dirty="0" err="1"/>
              <a:t>HCatalog</a:t>
            </a:r>
            <a:endParaRPr lang="en-MY" sz="3200" dirty="0"/>
          </a:p>
        </p:txBody>
      </p:sp>
      <p:pic>
        <p:nvPicPr>
          <p:cNvPr id="6" name="Content Placeholder 5">
            <a:extLst>
              <a:ext uri="{FF2B5EF4-FFF2-40B4-BE49-F238E27FC236}">
                <a16:creationId xmlns:a16="http://schemas.microsoft.com/office/drawing/2014/main" id="{F940DF19-E272-284E-586D-513F3DE43099}"/>
              </a:ext>
            </a:extLst>
          </p:cNvPr>
          <p:cNvPicPr>
            <a:picLocks noGrp="1" noChangeAspect="1"/>
          </p:cNvPicPr>
          <p:nvPr>
            <p:ph idx="1"/>
          </p:nvPr>
        </p:nvPicPr>
        <p:blipFill>
          <a:blip r:embed="rId3"/>
          <a:stretch>
            <a:fillRect/>
          </a:stretch>
        </p:blipFill>
        <p:spPr>
          <a:xfrm>
            <a:off x="335902" y="1417638"/>
            <a:ext cx="8612155" cy="4762697"/>
          </a:xfrm>
        </p:spPr>
      </p:pic>
      <p:sp>
        <p:nvSpPr>
          <p:cNvPr id="4" name="Footer Placeholder 3">
            <a:extLst>
              <a:ext uri="{FF2B5EF4-FFF2-40B4-BE49-F238E27FC236}">
                <a16:creationId xmlns:a16="http://schemas.microsoft.com/office/drawing/2014/main" id="{442EAF93-E9AC-A5CA-E72A-D8259DC40811}"/>
              </a:ext>
            </a:extLst>
          </p:cNvPr>
          <p:cNvSpPr>
            <a:spLocks noGrp="1"/>
          </p:cNvSpPr>
          <p:nvPr>
            <p:ph type="ftr" sz="quarter" idx="10"/>
          </p:nvPr>
        </p:nvSpPr>
        <p:spPr/>
        <p:txBody>
          <a:bodyPr/>
          <a:lstStyle/>
          <a:p>
            <a:pPr>
              <a:defRPr/>
            </a:pPr>
            <a:r>
              <a:rPr lang="en-GB"/>
              <a:t>‹#›</a:t>
            </a:r>
          </a:p>
        </p:txBody>
      </p:sp>
    </p:spTree>
    <p:extLst>
      <p:ext uri="{BB962C8B-B14F-4D97-AF65-F5344CB8AC3E}">
        <p14:creationId xmlns:p14="http://schemas.microsoft.com/office/powerpoint/2010/main" val="36325684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C9821E-5D94-3CC6-42B0-77A57B590792}"/>
              </a:ext>
            </a:extLst>
          </p:cNvPr>
          <p:cNvSpPr>
            <a:spLocks noGrp="1"/>
          </p:cNvSpPr>
          <p:nvPr>
            <p:ph type="title"/>
          </p:nvPr>
        </p:nvSpPr>
        <p:spPr/>
        <p:txBody>
          <a:bodyPr/>
          <a:lstStyle/>
          <a:p>
            <a:pPr algn="l"/>
            <a:r>
              <a:rPr lang="en-US" sz="3200" dirty="0" err="1"/>
              <a:t>HCatalog</a:t>
            </a:r>
            <a:r>
              <a:rPr lang="en-US" sz="3200" dirty="0"/>
              <a:t> in the Ecosystem</a:t>
            </a:r>
            <a:endParaRPr lang="en-MY" sz="3200" dirty="0"/>
          </a:p>
        </p:txBody>
      </p:sp>
      <p:pic>
        <p:nvPicPr>
          <p:cNvPr id="6" name="Content Placeholder 5">
            <a:extLst>
              <a:ext uri="{FF2B5EF4-FFF2-40B4-BE49-F238E27FC236}">
                <a16:creationId xmlns:a16="http://schemas.microsoft.com/office/drawing/2014/main" id="{D52F18FD-8425-AE34-D9CD-BFE1D8FCB913}"/>
              </a:ext>
            </a:extLst>
          </p:cNvPr>
          <p:cNvPicPr>
            <a:picLocks noGrp="1" noChangeAspect="1"/>
          </p:cNvPicPr>
          <p:nvPr>
            <p:ph idx="1"/>
          </p:nvPr>
        </p:nvPicPr>
        <p:blipFill>
          <a:blip r:embed="rId3"/>
          <a:stretch>
            <a:fillRect/>
          </a:stretch>
        </p:blipFill>
        <p:spPr>
          <a:xfrm>
            <a:off x="634447" y="1651332"/>
            <a:ext cx="7935432" cy="4527939"/>
          </a:xfrm>
        </p:spPr>
      </p:pic>
      <p:sp>
        <p:nvSpPr>
          <p:cNvPr id="4" name="Footer Placeholder 3">
            <a:extLst>
              <a:ext uri="{FF2B5EF4-FFF2-40B4-BE49-F238E27FC236}">
                <a16:creationId xmlns:a16="http://schemas.microsoft.com/office/drawing/2014/main" id="{442EAF93-E9AC-A5CA-E72A-D8259DC40811}"/>
              </a:ext>
            </a:extLst>
          </p:cNvPr>
          <p:cNvSpPr>
            <a:spLocks noGrp="1"/>
          </p:cNvSpPr>
          <p:nvPr>
            <p:ph type="ftr" sz="quarter" idx="10"/>
          </p:nvPr>
        </p:nvSpPr>
        <p:spPr/>
        <p:txBody>
          <a:bodyPr/>
          <a:lstStyle/>
          <a:p>
            <a:pPr>
              <a:defRPr/>
            </a:pPr>
            <a:r>
              <a:rPr lang="en-GB"/>
              <a:t>‹#›</a:t>
            </a:r>
          </a:p>
        </p:txBody>
      </p:sp>
    </p:spTree>
    <p:extLst>
      <p:ext uri="{BB962C8B-B14F-4D97-AF65-F5344CB8AC3E}">
        <p14:creationId xmlns:p14="http://schemas.microsoft.com/office/powerpoint/2010/main" val="16886322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19F5D0B7-C54A-6FBE-236F-3174A88A0DE9}"/>
              </a:ext>
            </a:extLst>
          </p:cNvPr>
          <p:cNvPicPr>
            <a:picLocks noGrp="1" noChangeAspect="1"/>
          </p:cNvPicPr>
          <p:nvPr>
            <p:ph idx="1"/>
          </p:nvPr>
        </p:nvPicPr>
        <p:blipFill>
          <a:blip r:embed="rId2"/>
          <a:stretch>
            <a:fillRect/>
          </a:stretch>
        </p:blipFill>
        <p:spPr>
          <a:xfrm>
            <a:off x="597160" y="1380931"/>
            <a:ext cx="7648490" cy="4842069"/>
          </a:xfrm>
        </p:spPr>
      </p:pic>
      <p:sp>
        <p:nvSpPr>
          <p:cNvPr id="4" name="Footer Placeholder 3">
            <a:extLst>
              <a:ext uri="{FF2B5EF4-FFF2-40B4-BE49-F238E27FC236}">
                <a16:creationId xmlns:a16="http://schemas.microsoft.com/office/drawing/2014/main" id="{442EAF93-E9AC-A5CA-E72A-D8259DC40811}"/>
              </a:ext>
            </a:extLst>
          </p:cNvPr>
          <p:cNvSpPr>
            <a:spLocks noGrp="1"/>
          </p:cNvSpPr>
          <p:nvPr>
            <p:ph type="ftr" sz="quarter" idx="10"/>
          </p:nvPr>
        </p:nvSpPr>
        <p:spPr/>
        <p:txBody>
          <a:bodyPr/>
          <a:lstStyle/>
          <a:p>
            <a:pPr>
              <a:defRPr/>
            </a:pPr>
            <a:r>
              <a:rPr lang="en-GB"/>
              <a:t>‹#›</a:t>
            </a:r>
          </a:p>
        </p:txBody>
      </p:sp>
    </p:spTree>
    <p:extLst>
      <p:ext uri="{BB962C8B-B14F-4D97-AF65-F5344CB8AC3E}">
        <p14:creationId xmlns:p14="http://schemas.microsoft.com/office/powerpoint/2010/main" val="27146199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C9821E-5D94-3CC6-42B0-77A57B590792}"/>
              </a:ext>
            </a:extLst>
          </p:cNvPr>
          <p:cNvSpPr>
            <a:spLocks noGrp="1"/>
          </p:cNvSpPr>
          <p:nvPr>
            <p:ph type="title"/>
          </p:nvPr>
        </p:nvSpPr>
        <p:spPr/>
        <p:txBody>
          <a:bodyPr/>
          <a:lstStyle/>
          <a:p>
            <a:pPr algn="l"/>
            <a:r>
              <a:rPr lang="en-US" sz="3200" dirty="0"/>
              <a:t>About HDFS Federation</a:t>
            </a:r>
            <a:endParaRPr lang="en-MY" sz="3200" dirty="0"/>
          </a:p>
        </p:txBody>
      </p:sp>
      <p:sp>
        <p:nvSpPr>
          <p:cNvPr id="3" name="Content Placeholder 2">
            <a:extLst>
              <a:ext uri="{FF2B5EF4-FFF2-40B4-BE49-F238E27FC236}">
                <a16:creationId xmlns:a16="http://schemas.microsoft.com/office/drawing/2014/main" id="{E5479BDE-9846-5F2D-9407-013DFEBF69E9}"/>
              </a:ext>
            </a:extLst>
          </p:cNvPr>
          <p:cNvSpPr>
            <a:spLocks noGrp="1"/>
          </p:cNvSpPr>
          <p:nvPr>
            <p:ph idx="1"/>
          </p:nvPr>
        </p:nvSpPr>
        <p:spPr/>
        <p:txBody>
          <a:bodyPr/>
          <a:lstStyle/>
          <a:p>
            <a:r>
              <a:rPr lang="en-US" sz="2800" dirty="0"/>
              <a:t>According to Merriam-Webster’s dictionary: a </a:t>
            </a:r>
            <a:r>
              <a:rPr lang="en-US" sz="2800" b="1" i="1" dirty="0"/>
              <a:t>federation</a:t>
            </a:r>
            <a:r>
              <a:rPr lang="en-US" sz="2800" dirty="0"/>
              <a:t> is an organization or group within which smaller divisions have some degree of internal autonomy</a:t>
            </a:r>
          </a:p>
          <a:p>
            <a:pPr marL="0" indent="0">
              <a:buNone/>
            </a:pPr>
            <a:endParaRPr lang="en-US" sz="2800" dirty="0"/>
          </a:p>
          <a:p>
            <a:r>
              <a:rPr lang="en-US" sz="2800" b="1" dirty="0"/>
              <a:t>HDFS Federation </a:t>
            </a:r>
            <a:r>
              <a:rPr lang="en-US" sz="2800" dirty="0"/>
              <a:t>refers to the ability of </a:t>
            </a:r>
            <a:r>
              <a:rPr lang="en-US" sz="2800" dirty="0" err="1"/>
              <a:t>NameNodes</a:t>
            </a:r>
            <a:r>
              <a:rPr lang="en-US" sz="2800" dirty="0"/>
              <a:t> to work independently of each other</a:t>
            </a:r>
          </a:p>
          <a:p>
            <a:endParaRPr lang="en-MY" dirty="0"/>
          </a:p>
        </p:txBody>
      </p:sp>
      <p:sp>
        <p:nvSpPr>
          <p:cNvPr id="4" name="Footer Placeholder 3">
            <a:extLst>
              <a:ext uri="{FF2B5EF4-FFF2-40B4-BE49-F238E27FC236}">
                <a16:creationId xmlns:a16="http://schemas.microsoft.com/office/drawing/2014/main" id="{442EAF93-E9AC-A5CA-E72A-D8259DC40811}"/>
              </a:ext>
            </a:extLst>
          </p:cNvPr>
          <p:cNvSpPr>
            <a:spLocks noGrp="1"/>
          </p:cNvSpPr>
          <p:nvPr>
            <p:ph type="ftr" sz="quarter" idx="10"/>
          </p:nvPr>
        </p:nvSpPr>
        <p:spPr/>
        <p:txBody>
          <a:bodyPr/>
          <a:lstStyle/>
          <a:p>
            <a:pPr>
              <a:defRPr/>
            </a:pPr>
            <a:r>
              <a:rPr lang="en-GB"/>
              <a:t>‹#›</a:t>
            </a:r>
          </a:p>
        </p:txBody>
      </p:sp>
    </p:spTree>
    <p:extLst>
      <p:ext uri="{BB962C8B-B14F-4D97-AF65-F5344CB8AC3E}">
        <p14:creationId xmlns:p14="http://schemas.microsoft.com/office/powerpoint/2010/main" val="13304326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C9821E-5D94-3CC6-42B0-77A57B590792}"/>
              </a:ext>
            </a:extLst>
          </p:cNvPr>
          <p:cNvSpPr>
            <a:spLocks noGrp="1"/>
          </p:cNvSpPr>
          <p:nvPr>
            <p:ph type="title"/>
          </p:nvPr>
        </p:nvSpPr>
        <p:spPr/>
        <p:txBody>
          <a:bodyPr/>
          <a:lstStyle/>
          <a:p>
            <a:pPr algn="l"/>
            <a:r>
              <a:rPr lang="en-US" sz="3200" dirty="0"/>
              <a:t>Multiple Federated </a:t>
            </a:r>
            <a:r>
              <a:rPr lang="en-US" sz="3200" dirty="0" err="1"/>
              <a:t>NameNodes</a:t>
            </a:r>
            <a:endParaRPr lang="en-MY" sz="3200" dirty="0"/>
          </a:p>
        </p:txBody>
      </p:sp>
      <p:pic>
        <p:nvPicPr>
          <p:cNvPr id="6" name="Content Placeholder 5">
            <a:extLst>
              <a:ext uri="{FF2B5EF4-FFF2-40B4-BE49-F238E27FC236}">
                <a16:creationId xmlns:a16="http://schemas.microsoft.com/office/drawing/2014/main" id="{0EDB564B-5CCC-C82E-1213-041EE4A6076C}"/>
              </a:ext>
            </a:extLst>
          </p:cNvPr>
          <p:cNvPicPr>
            <a:picLocks noGrp="1" noChangeAspect="1"/>
          </p:cNvPicPr>
          <p:nvPr>
            <p:ph idx="1"/>
          </p:nvPr>
        </p:nvPicPr>
        <p:blipFill>
          <a:blip r:embed="rId3"/>
          <a:stretch>
            <a:fillRect/>
          </a:stretch>
        </p:blipFill>
        <p:spPr>
          <a:xfrm>
            <a:off x="487363" y="1651518"/>
            <a:ext cx="8229600" cy="4453547"/>
          </a:xfrm>
        </p:spPr>
      </p:pic>
      <p:sp>
        <p:nvSpPr>
          <p:cNvPr id="4" name="Footer Placeholder 3">
            <a:extLst>
              <a:ext uri="{FF2B5EF4-FFF2-40B4-BE49-F238E27FC236}">
                <a16:creationId xmlns:a16="http://schemas.microsoft.com/office/drawing/2014/main" id="{442EAF93-E9AC-A5CA-E72A-D8259DC40811}"/>
              </a:ext>
            </a:extLst>
          </p:cNvPr>
          <p:cNvSpPr>
            <a:spLocks noGrp="1"/>
          </p:cNvSpPr>
          <p:nvPr>
            <p:ph type="ftr" sz="quarter" idx="10"/>
          </p:nvPr>
        </p:nvSpPr>
        <p:spPr/>
        <p:txBody>
          <a:bodyPr/>
          <a:lstStyle/>
          <a:p>
            <a:pPr>
              <a:defRPr/>
            </a:pPr>
            <a:r>
              <a:rPr lang="en-GB"/>
              <a:t>‹#›</a:t>
            </a:r>
          </a:p>
        </p:txBody>
      </p:sp>
    </p:spTree>
    <p:extLst>
      <p:ext uri="{BB962C8B-B14F-4D97-AF65-F5344CB8AC3E}">
        <p14:creationId xmlns:p14="http://schemas.microsoft.com/office/powerpoint/2010/main" val="89309074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C9821E-5D94-3CC6-42B0-77A57B590792}"/>
              </a:ext>
            </a:extLst>
          </p:cNvPr>
          <p:cNvSpPr>
            <a:spLocks noGrp="1"/>
          </p:cNvSpPr>
          <p:nvPr>
            <p:ph type="title"/>
          </p:nvPr>
        </p:nvSpPr>
        <p:spPr/>
        <p:txBody>
          <a:bodyPr/>
          <a:lstStyle/>
          <a:p>
            <a:pPr algn="l"/>
            <a:r>
              <a:rPr lang="en-US" sz="3200" dirty="0"/>
              <a:t>Multiple Namespaces</a:t>
            </a:r>
            <a:endParaRPr lang="en-MY" sz="3200" dirty="0"/>
          </a:p>
        </p:txBody>
      </p:sp>
      <p:pic>
        <p:nvPicPr>
          <p:cNvPr id="6" name="Content Placeholder 5">
            <a:extLst>
              <a:ext uri="{FF2B5EF4-FFF2-40B4-BE49-F238E27FC236}">
                <a16:creationId xmlns:a16="http://schemas.microsoft.com/office/drawing/2014/main" id="{661F9D1B-CCA4-E669-A65D-07D8AFFD12CF}"/>
              </a:ext>
            </a:extLst>
          </p:cNvPr>
          <p:cNvPicPr>
            <a:picLocks noGrp="1" noChangeAspect="1"/>
          </p:cNvPicPr>
          <p:nvPr>
            <p:ph idx="1"/>
          </p:nvPr>
        </p:nvPicPr>
        <p:blipFill>
          <a:blip r:embed="rId3"/>
          <a:stretch>
            <a:fillRect/>
          </a:stretch>
        </p:blipFill>
        <p:spPr>
          <a:xfrm>
            <a:off x="782104" y="1670180"/>
            <a:ext cx="7876703" cy="4318947"/>
          </a:xfrm>
        </p:spPr>
      </p:pic>
      <p:sp>
        <p:nvSpPr>
          <p:cNvPr id="4" name="Footer Placeholder 3">
            <a:extLst>
              <a:ext uri="{FF2B5EF4-FFF2-40B4-BE49-F238E27FC236}">
                <a16:creationId xmlns:a16="http://schemas.microsoft.com/office/drawing/2014/main" id="{442EAF93-E9AC-A5CA-E72A-D8259DC40811}"/>
              </a:ext>
            </a:extLst>
          </p:cNvPr>
          <p:cNvSpPr>
            <a:spLocks noGrp="1"/>
          </p:cNvSpPr>
          <p:nvPr>
            <p:ph type="ftr" sz="quarter" idx="10"/>
          </p:nvPr>
        </p:nvSpPr>
        <p:spPr/>
        <p:txBody>
          <a:bodyPr/>
          <a:lstStyle/>
          <a:p>
            <a:pPr>
              <a:defRPr/>
            </a:pPr>
            <a:r>
              <a:rPr lang="en-GB"/>
              <a:t>‹#›</a:t>
            </a:r>
          </a:p>
        </p:txBody>
      </p:sp>
    </p:spTree>
    <p:extLst>
      <p:ext uri="{BB962C8B-B14F-4D97-AF65-F5344CB8AC3E}">
        <p14:creationId xmlns:p14="http://schemas.microsoft.com/office/powerpoint/2010/main" val="376828555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C9821E-5D94-3CC6-42B0-77A57B590792}"/>
              </a:ext>
            </a:extLst>
          </p:cNvPr>
          <p:cNvSpPr>
            <a:spLocks noGrp="1"/>
          </p:cNvSpPr>
          <p:nvPr>
            <p:ph type="title"/>
          </p:nvPr>
        </p:nvSpPr>
        <p:spPr/>
        <p:txBody>
          <a:bodyPr/>
          <a:lstStyle/>
          <a:p>
            <a:r>
              <a:rPr lang="en-US" dirty="0"/>
              <a:t>About YARN</a:t>
            </a:r>
            <a:endParaRPr lang="en-MY" dirty="0"/>
          </a:p>
        </p:txBody>
      </p:sp>
      <p:sp>
        <p:nvSpPr>
          <p:cNvPr id="3" name="Content Placeholder 2">
            <a:extLst>
              <a:ext uri="{FF2B5EF4-FFF2-40B4-BE49-F238E27FC236}">
                <a16:creationId xmlns:a16="http://schemas.microsoft.com/office/drawing/2014/main" id="{E5479BDE-9846-5F2D-9407-013DFEBF69E9}"/>
              </a:ext>
            </a:extLst>
          </p:cNvPr>
          <p:cNvSpPr>
            <a:spLocks noGrp="1"/>
          </p:cNvSpPr>
          <p:nvPr>
            <p:ph idx="1"/>
          </p:nvPr>
        </p:nvSpPr>
        <p:spPr/>
        <p:txBody>
          <a:bodyPr/>
          <a:lstStyle/>
          <a:p>
            <a:pPr marL="0" indent="0">
              <a:buNone/>
            </a:pPr>
            <a:r>
              <a:rPr lang="en-US" sz="2000" dirty="0"/>
              <a:t>YARN = Yet Another Resource Negotiator</a:t>
            </a:r>
          </a:p>
          <a:p>
            <a:pPr marL="0" indent="0">
              <a:buNone/>
            </a:pPr>
            <a:endParaRPr lang="en-US" sz="2000" dirty="0"/>
          </a:p>
          <a:p>
            <a:pPr marL="0" indent="0">
              <a:buNone/>
            </a:pPr>
            <a:r>
              <a:rPr lang="en-US" sz="2000" dirty="0"/>
              <a:t>YARN splits up the functionality of the </a:t>
            </a:r>
            <a:r>
              <a:rPr lang="en-US" sz="2000" dirty="0" err="1"/>
              <a:t>JobTracker</a:t>
            </a:r>
            <a:r>
              <a:rPr lang="en-US" sz="2000" dirty="0"/>
              <a:t> in Hadoop 1.x into two separate processes:</a:t>
            </a:r>
          </a:p>
          <a:p>
            <a:pPr marL="0" indent="0">
              <a:buNone/>
            </a:pPr>
            <a:endParaRPr lang="en-US" sz="2400" dirty="0"/>
          </a:p>
          <a:p>
            <a:pPr marL="397460" indent="-340572"/>
            <a:r>
              <a:rPr lang="en-US" sz="2000" b="1" dirty="0" err="1"/>
              <a:t>ResourceManager</a:t>
            </a:r>
            <a:r>
              <a:rPr lang="en-US" sz="2000" dirty="0"/>
              <a:t>: for allocating resources and scheduling applications</a:t>
            </a:r>
          </a:p>
          <a:p>
            <a:pPr marL="397460" indent="-340572"/>
            <a:endParaRPr lang="en-US" sz="2000" dirty="0"/>
          </a:p>
          <a:p>
            <a:pPr marL="397460" indent="-340572"/>
            <a:r>
              <a:rPr lang="en-US" sz="2000" b="1" dirty="0" err="1"/>
              <a:t>ApplicationMaster</a:t>
            </a:r>
            <a:r>
              <a:rPr lang="en-US" sz="2000" dirty="0"/>
              <a:t>: for executing applications and providing failover</a:t>
            </a:r>
          </a:p>
          <a:p>
            <a:endParaRPr lang="en-MY" dirty="0"/>
          </a:p>
        </p:txBody>
      </p:sp>
      <p:sp>
        <p:nvSpPr>
          <p:cNvPr id="4" name="Footer Placeholder 3">
            <a:extLst>
              <a:ext uri="{FF2B5EF4-FFF2-40B4-BE49-F238E27FC236}">
                <a16:creationId xmlns:a16="http://schemas.microsoft.com/office/drawing/2014/main" id="{442EAF93-E9AC-A5CA-E72A-D8259DC40811}"/>
              </a:ext>
            </a:extLst>
          </p:cNvPr>
          <p:cNvSpPr>
            <a:spLocks noGrp="1"/>
          </p:cNvSpPr>
          <p:nvPr>
            <p:ph type="ftr" sz="quarter" idx="10"/>
          </p:nvPr>
        </p:nvSpPr>
        <p:spPr/>
        <p:txBody>
          <a:bodyPr/>
          <a:lstStyle/>
          <a:p>
            <a:pPr>
              <a:defRPr/>
            </a:pPr>
            <a:r>
              <a:rPr lang="en-GB"/>
              <a:t>‹#›</a:t>
            </a:r>
          </a:p>
        </p:txBody>
      </p:sp>
    </p:spTree>
    <p:extLst>
      <p:ext uri="{BB962C8B-B14F-4D97-AF65-F5344CB8AC3E}">
        <p14:creationId xmlns:p14="http://schemas.microsoft.com/office/powerpoint/2010/main" val="12046730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6B6EA-188F-E2D5-FE60-BCB2456B6A16}"/>
              </a:ext>
            </a:extLst>
          </p:cNvPr>
          <p:cNvSpPr>
            <a:spLocks noGrp="1"/>
          </p:cNvSpPr>
          <p:nvPr>
            <p:ph type="title"/>
          </p:nvPr>
        </p:nvSpPr>
        <p:spPr/>
        <p:txBody>
          <a:bodyPr/>
          <a:lstStyle/>
          <a:p>
            <a:r>
              <a:rPr lang="en-US" dirty="0"/>
              <a:t>About Hive</a:t>
            </a:r>
            <a:endParaRPr lang="en-MY" dirty="0"/>
          </a:p>
        </p:txBody>
      </p:sp>
      <p:pic>
        <p:nvPicPr>
          <p:cNvPr id="6" name="Content Placeholder 5">
            <a:extLst>
              <a:ext uri="{FF2B5EF4-FFF2-40B4-BE49-F238E27FC236}">
                <a16:creationId xmlns:a16="http://schemas.microsoft.com/office/drawing/2014/main" id="{CB96F37E-ED7C-EF0F-DBC6-C360F57F548C}"/>
              </a:ext>
            </a:extLst>
          </p:cNvPr>
          <p:cNvPicPr>
            <a:picLocks noGrp="1" noChangeAspect="1"/>
          </p:cNvPicPr>
          <p:nvPr>
            <p:ph idx="1"/>
          </p:nvPr>
        </p:nvPicPr>
        <p:blipFill>
          <a:blip r:embed="rId3"/>
          <a:stretch>
            <a:fillRect/>
          </a:stretch>
        </p:blipFill>
        <p:spPr>
          <a:xfrm>
            <a:off x="510604" y="2083332"/>
            <a:ext cx="8183117" cy="3753374"/>
          </a:xfrm>
        </p:spPr>
      </p:pic>
      <p:sp>
        <p:nvSpPr>
          <p:cNvPr id="4" name="Footer Placeholder 3">
            <a:extLst>
              <a:ext uri="{FF2B5EF4-FFF2-40B4-BE49-F238E27FC236}">
                <a16:creationId xmlns:a16="http://schemas.microsoft.com/office/drawing/2014/main" id="{6B36843E-138B-9CDA-F345-214B95E59308}"/>
              </a:ext>
            </a:extLst>
          </p:cNvPr>
          <p:cNvSpPr>
            <a:spLocks noGrp="1"/>
          </p:cNvSpPr>
          <p:nvPr>
            <p:ph type="ftr" sz="quarter" idx="10"/>
          </p:nvPr>
        </p:nvSpPr>
        <p:spPr/>
        <p:txBody>
          <a:bodyPr/>
          <a:lstStyle/>
          <a:p>
            <a:pPr>
              <a:defRPr/>
            </a:pPr>
            <a:r>
              <a:rPr lang="en-GB"/>
              <a:t>‹#›</a:t>
            </a:r>
          </a:p>
        </p:txBody>
      </p:sp>
    </p:spTree>
    <p:extLst>
      <p:ext uri="{BB962C8B-B14F-4D97-AF65-F5344CB8AC3E}">
        <p14:creationId xmlns:p14="http://schemas.microsoft.com/office/powerpoint/2010/main" val="66573651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C9821E-5D94-3CC6-42B0-77A57B590792}"/>
              </a:ext>
            </a:extLst>
          </p:cNvPr>
          <p:cNvSpPr>
            <a:spLocks noGrp="1"/>
          </p:cNvSpPr>
          <p:nvPr>
            <p:ph type="title"/>
          </p:nvPr>
        </p:nvSpPr>
        <p:spPr/>
        <p:txBody>
          <a:bodyPr/>
          <a:lstStyle/>
          <a:p>
            <a:r>
              <a:rPr lang="en-US" dirty="0"/>
              <a:t>Open-source YARN Use Cases</a:t>
            </a:r>
            <a:endParaRPr lang="en-MY" dirty="0"/>
          </a:p>
        </p:txBody>
      </p:sp>
      <p:sp>
        <p:nvSpPr>
          <p:cNvPr id="3" name="Content Placeholder 2">
            <a:extLst>
              <a:ext uri="{FF2B5EF4-FFF2-40B4-BE49-F238E27FC236}">
                <a16:creationId xmlns:a16="http://schemas.microsoft.com/office/drawing/2014/main" id="{E5479BDE-9846-5F2D-9407-013DFEBF69E9}"/>
              </a:ext>
            </a:extLst>
          </p:cNvPr>
          <p:cNvSpPr>
            <a:spLocks noGrp="1"/>
          </p:cNvSpPr>
          <p:nvPr>
            <p:ph idx="1"/>
          </p:nvPr>
        </p:nvSpPr>
        <p:spPr/>
        <p:txBody>
          <a:bodyPr/>
          <a:lstStyle/>
          <a:p>
            <a:r>
              <a:rPr lang="en-US" sz="2000" b="1" dirty="0"/>
              <a:t>Tez: </a:t>
            </a:r>
            <a:r>
              <a:rPr lang="en-US" sz="2000" dirty="0"/>
              <a:t>improves the execution of MapReduce jobs</a:t>
            </a:r>
          </a:p>
          <a:p>
            <a:endParaRPr lang="en-US" sz="2000" b="1" dirty="0"/>
          </a:p>
          <a:p>
            <a:r>
              <a:rPr lang="en-US" sz="2000" b="1" dirty="0"/>
              <a:t>Slider: </a:t>
            </a:r>
            <a:r>
              <a:rPr lang="en-US" sz="2000" dirty="0"/>
              <a:t>deploy existing frameworks on YARN</a:t>
            </a:r>
          </a:p>
          <a:p>
            <a:endParaRPr lang="en-US" sz="2000" b="1" dirty="0"/>
          </a:p>
          <a:p>
            <a:r>
              <a:rPr lang="en-US" sz="2000" b="1" dirty="0"/>
              <a:t>Storm</a:t>
            </a:r>
            <a:r>
              <a:rPr lang="en-US" sz="2000" dirty="0"/>
              <a:t>: for real-time computing</a:t>
            </a:r>
          </a:p>
          <a:p>
            <a:endParaRPr lang="en-US" sz="2000" dirty="0"/>
          </a:p>
          <a:p>
            <a:r>
              <a:rPr lang="en-US" sz="2000" b="1" dirty="0"/>
              <a:t>Spark</a:t>
            </a:r>
            <a:r>
              <a:rPr lang="en-US" sz="2000" dirty="0"/>
              <a:t>: a MapReduce-like cluster computing framework designed for low-latency iterative jobs and interactive use from an interpreter</a:t>
            </a:r>
          </a:p>
          <a:p>
            <a:endParaRPr lang="en-US" sz="2000" dirty="0"/>
          </a:p>
          <a:p>
            <a:r>
              <a:rPr lang="en-US" sz="2000" b="1" dirty="0"/>
              <a:t>Apache </a:t>
            </a:r>
            <a:r>
              <a:rPr lang="en-US" sz="2000" b="1" dirty="0" err="1"/>
              <a:t>Giraph</a:t>
            </a:r>
            <a:r>
              <a:rPr lang="en-US" sz="2000" dirty="0"/>
              <a:t>: a graph-processing platform</a:t>
            </a:r>
          </a:p>
          <a:p>
            <a:pPr marL="0" indent="0">
              <a:buNone/>
            </a:pPr>
            <a:endParaRPr lang="en-MY" dirty="0"/>
          </a:p>
        </p:txBody>
      </p:sp>
      <p:sp>
        <p:nvSpPr>
          <p:cNvPr id="4" name="Footer Placeholder 3">
            <a:extLst>
              <a:ext uri="{FF2B5EF4-FFF2-40B4-BE49-F238E27FC236}">
                <a16:creationId xmlns:a16="http://schemas.microsoft.com/office/drawing/2014/main" id="{442EAF93-E9AC-A5CA-E72A-D8259DC40811}"/>
              </a:ext>
            </a:extLst>
          </p:cNvPr>
          <p:cNvSpPr>
            <a:spLocks noGrp="1"/>
          </p:cNvSpPr>
          <p:nvPr>
            <p:ph type="ftr" sz="quarter" idx="10"/>
          </p:nvPr>
        </p:nvSpPr>
        <p:spPr/>
        <p:txBody>
          <a:bodyPr/>
          <a:lstStyle/>
          <a:p>
            <a:pPr>
              <a:defRPr/>
            </a:pPr>
            <a:r>
              <a:rPr lang="en-GB"/>
              <a:t>‹#›</a:t>
            </a:r>
          </a:p>
        </p:txBody>
      </p:sp>
    </p:spTree>
    <p:extLst>
      <p:ext uri="{BB962C8B-B14F-4D97-AF65-F5344CB8AC3E}">
        <p14:creationId xmlns:p14="http://schemas.microsoft.com/office/powerpoint/2010/main" val="132437556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C9821E-5D94-3CC6-42B0-77A57B590792}"/>
              </a:ext>
            </a:extLst>
          </p:cNvPr>
          <p:cNvSpPr>
            <a:spLocks noGrp="1"/>
          </p:cNvSpPr>
          <p:nvPr>
            <p:ph type="title"/>
          </p:nvPr>
        </p:nvSpPr>
        <p:spPr/>
        <p:txBody>
          <a:bodyPr/>
          <a:lstStyle/>
          <a:p>
            <a:r>
              <a:rPr lang="en-US" sz="3200" dirty="0"/>
              <a:t>The Components of YARN</a:t>
            </a:r>
            <a:endParaRPr lang="en-MY" sz="3200" dirty="0"/>
          </a:p>
        </p:txBody>
      </p:sp>
      <p:pic>
        <p:nvPicPr>
          <p:cNvPr id="6" name="Content Placeholder 5">
            <a:extLst>
              <a:ext uri="{FF2B5EF4-FFF2-40B4-BE49-F238E27FC236}">
                <a16:creationId xmlns:a16="http://schemas.microsoft.com/office/drawing/2014/main" id="{96CF68C0-4D7F-4D49-D70F-E6F74D15E3BE}"/>
              </a:ext>
            </a:extLst>
          </p:cNvPr>
          <p:cNvPicPr>
            <a:picLocks noGrp="1" noChangeAspect="1"/>
          </p:cNvPicPr>
          <p:nvPr>
            <p:ph idx="1"/>
          </p:nvPr>
        </p:nvPicPr>
        <p:blipFill>
          <a:blip r:embed="rId3"/>
          <a:stretch>
            <a:fillRect/>
          </a:stretch>
        </p:blipFill>
        <p:spPr>
          <a:xfrm>
            <a:off x="485775" y="1552722"/>
            <a:ext cx="8229600" cy="3918856"/>
          </a:xfrm>
        </p:spPr>
      </p:pic>
      <p:sp>
        <p:nvSpPr>
          <p:cNvPr id="4" name="Footer Placeholder 3">
            <a:extLst>
              <a:ext uri="{FF2B5EF4-FFF2-40B4-BE49-F238E27FC236}">
                <a16:creationId xmlns:a16="http://schemas.microsoft.com/office/drawing/2014/main" id="{442EAF93-E9AC-A5CA-E72A-D8259DC40811}"/>
              </a:ext>
            </a:extLst>
          </p:cNvPr>
          <p:cNvSpPr>
            <a:spLocks noGrp="1"/>
          </p:cNvSpPr>
          <p:nvPr>
            <p:ph type="ftr" sz="quarter" idx="10"/>
          </p:nvPr>
        </p:nvSpPr>
        <p:spPr/>
        <p:txBody>
          <a:bodyPr/>
          <a:lstStyle/>
          <a:p>
            <a:pPr>
              <a:defRPr/>
            </a:pPr>
            <a:r>
              <a:rPr lang="en-GB"/>
              <a:t>‹#›</a:t>
            </a:r>
          </a:p>
        </p:txBody>
      </p:sp>
    </p:spTree>
    <p:extLst>
      <p:ext uri="{BB962C8B-B14F-4D97-AF65-F5344CB8AC3E}">
        <p14:creationId xmlns:p14="http://schemas.microsoft.com/office/powerpoint/2010/main" val="137073125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C9821E-5D94-3CC6-42B0-77A57B590792}"/>
              </a:ext>
            </a:extLst>
          </p:cNvPr>
          <p:cNvSpPr>
            <a:spLocks noGrp="1"/>
          </p:cNvSpPr>
          <p:nvPr>
            <p:ph type="title"/>
          </p:nvPr>
        </p:nvSpPr>
        <p:spPr/>
        <p:txBody>
          <a:bodyPr/>
          <a:lstStyle/>
          <a:p>
            <a:pPr algn="l"/>
            <a:r>
              <a:rPr lang="en-US" sz="3200" dirty="0"/>
              <a:t>Lifecycle of a YARN Application</a:t>
            </a:r>
            <a:endParaRPr lang="en-MY" sz="3200" dirty="0"/>
          </a:p>
        </p:txBody>
      </p:sp>
      <p:pic>
        <p:nvPicPr>
          <p:cNvPr id="6" name="Content Placeholder 5">
            <a:extLst>
              <a:ext uri="{FF2B5EF4-FFF2-40B4-BE49-F238E27FC236}">
                <a16:creationId xmlns:a16="http://schemas.microsoft.com/office/drawing/2014/main" id="{31EE8BF9-E4FA-31F9-9924-0EB50118FC4B}"/>
              </a:ext>
            </a:extLst>
          </p:cNvPr>
          <p:cNvPicPr>
            <a:picLocks noGrp="1" noChangeAspect="1"/>
          </p:cNvPicPr>
          <p:nvPr>
            <p:ph idx="1"/>
          </p:nvPr>
        </p:nvPicPr>
        <p:blipFill>
          <a:blip r:embed="rId2"/>
          <a:stretch>
            <a:fillRect/>
          </a:stretch>
        </p:blipFill>
        <p:spPr>
          <a:xfrm>
            <a:off x="487363" y="1832797"/>
            <a:ext cx="8229600" cy="4254443"/>
          </a:xfrm>
        </p:spPr>
      </p:pic>
      <p:sp>
        <p:nvSpPr>
          <p:cNvPr id="4" name="Footer Placeholder 3">
            <a:extLst>
              <a:ext uri="{FF2B5EF4-FFF2-40B4-BE49-F238E27FC236}">
                <a16:creationId xmlns:a16="http://schemas.microsoft.com/office/drawing/2014/main" id="{442EAF93-E9AC-A5CA-E72A-D8259DC40811}"/>
              </a:ext>
            </a:extLst>
          </p:cNvPr>
          <p:cNvSpPr>
            <a:spLocks noGrp="1"/>
          </p:cNvSpPr>
          <p:nvPr>
            <p:ph type="ftr" sz="quarter" idx="10"/>
          </p:nvPr>
        </p:nvSpPr>
        <p:spPr/>
        <p:txBody>
          <a:bodyPr/>
          <a:lstStyle/>
          <a:p>
            <a:pPr>
              <a:defRPr/>
            </a:pPr>
            <a:r>
              <a:rPr lang="en-GB"/>
              <a:t>‹#›</a:t>
            </a:r>
          </a:p>
        </p:txBody>
      </p:sp>
    </p:spTree>
    <p:extLst>
      <p:ext uri="{BB962C8B-B14F-4D97-AF65-F5344CB8AC3E}">
        <p14:creationId xmlns:p14="http://schemas.microsoft.com/office/powerpoint/2010/main" val="74321741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D977B4-7049-75DB-A630-03E105B08F72}"/>
              </a:ext>
            </a:extLst>
          </p:cNvPr>
          <p:cNvSpPr>
            <a:spLocks noGrp="1"/>
          </p:cNvSpPr>
          <p:nvPr>
            <p:ph type="title"/>
          </p:nvPr>
        </p:nvSpPr>
        <p:spPr/>
        <p:txBody>
          <a:bodyPr/>
          <a:lstStyle/>
          <a:p>
            <a:pPr algn="l"/>
            <a:r>
              <a:rPr lang="en-US" dirty="0"/>
              <a:t>A Cluster View Example</a:t>
            </a:r>
            <a:endParaRPr lang="en-MY" dirty="0"/>
          </a:p>
        </p:txBody>
      </p:sp>
      <p:pic>
        <p:nvPicPr>
          <p:cNvPr id="6" name="Content Placeholder 5">
            <a:extLst>
              <a:ext uri="{FF2B5EF4-FFF2-40B4-BE49-F238E27FC236}">
                <a16:creationId xmlns:a16="http://schemas.microsoft.com/office/drawing/2014/main" id="{DD4DDB87-4FDA-3A2A-2ACA-77D28786A0DF}"/>
              </a:ext>
            </a:extLst>
          </p:cNvPr>
          <p:cNvPicPr>
            <a:picLocks noGrp="1" noChangeAspect="1"/>
          </p:cNvPicPr>
          <p:nvPr>
            <p:ph idx="1"/>
          </p:nvPr>
        </p:nvPicPr>
        <p:blipFill>
          <a:blip r:embed="rId3"/>
          <a:stretch>
            <a:fillRect/>
          </a:stretch>
        </p:blipFill>
        <p:spPr>
          <a:xfrm>
            <a:off x="751960" y="1548883"/>
            <a:ext cx="7849695" cy="4096138"/>
          </a:xfrm>
        </p:spPr>
      </p:pic>
      <p:sp>
        <p:nvSpPr>
          <p:cNvPr id="4" name="Footer Placeholder 3">
            <a:extLst>
              <a:ext uri="{FF2B5EF4-FFF2-40B4-BE49-F238E27FC236}">
                <a16:creationId xmlns:a16="http://schemas.microsoft.com/office/drawing/2014/main" id="{B4F1A4AA-42DC-2BA8-D093-8736E550CE8C}"/>
              </a:ext>
            </a:extLst>
          </p:cNvPr>
          <p:cNvSpPr>
            <a:spLocks noGrp="1"/>
          </p:cNvSpPr>
          <p:nvPr>
            <p:ph type="ftr" sz="quarter" idx="10"/>
          </p:nvPr>
        </p:nvSpPr>
        <p:spPr/>
        <p:txBody>
          <a:bodyPr/>
          <a:lstStyle/>
          <a:p>
            <a:pPr>
              <a:defRPr/>
            </a:pPr>
            <a:r>
              <a:rPr lang="en-GB"/>
              <a:t>‹#›</a:t>
            </a:r>
          </a:p>
        </p:txBody>
      </p:sp>
    </p:spTree>
    <p:extLst>
      <p:ext uri="{BB962C8B-B14F-4D97-AF65-F5344CB8AC3E}">
        <p14:creationId xmlns:p14="http://schemas.microsoft.com/office/powerpoint/2010/main" val="343788597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Question &amp; Answer Session</a:t>
            </a:r>
            <a:endParaRPr lang="en-US" dirty="0"/>
          </a:p>
        </p:txBody>
      </p:sp>
      <p:sp>
        <p:nvSpPr>
          <p:cNvPr id="3" name="Content Placeholder 2"/>
          <p:cNvSpPr>
            <a:spLocks noGrp="1"/>
          </p:cNvSpPr>
          <p:nvPr>
            <p:ph idx="1"/>
          </p:nvPr>
        </p:nvSpPr>
        <p:spPr/>
        <p:txBody>
          <a:bodyPr/>
          <a:lstStyle/>
          <a:p>
            <a:pPr marL="0" indent="0" algn="ctr">
              <a:buNone/>
            </a:pPr>
            <a:r>
              <a:rPr lang="en-US" altLang="en-US" sz="9600"/>
              <a:t> </a:t>
            </a:r>
          </a:p>
          <a:p>
            <a:pPr marL="0" indent="0" algn="ctr">
              <a:buNone/>
            </a:pPr>
            <a:r>
              <a:rPr lang="en-US" altLang="en-US" sz="9600"/>
              <a:t>Q </a:t>
            </a:r>
            <a:r>
              <a:rPr lang="en-US" altLang="en-US" sz="9600" dirty="0"/>
              <a:t>&amp; A</a:t>
            </a:r>
            <a:endParaRPr lang="en-US" dirty="0"/>
          </a:p>
        </p:txBody>
      </p:sp>
      <p:sp>
        <p:nvSpPr>
          <p:cNvPr id="4" name="Footer Placeholder 3"/>
          <p:cNvSpPr>
            <a:spLocks noGrp="1"/>
          </p:cNvSpPr>
          <p:nvPr>
            <p:ph type="ftr" sz="quarter" idx="10"/>
          </p:nvPr>
        </p:nvSpPr>
        <p:spPr/>
        <p:txBody>
          <a:bodyPr/>
          <a:lstStyle/>
          <a:p>
            <a:pPr>
              <a:defRPr/>
            </a:pPr>
            <a:r>
              <a:rPr lang="en-GB"/>
              <a:t>‹#›</a:t>
            </a:r>
          </a:p>
        </p:txBody>
      </p:sp>
    </p:spTree>
    <p:extLst>
      <p:ext uri="{BB962C8B-B14F-4D97-AF65-F5344CB8AC3E}">
        <p14:creationId xmlns:p14="http://schemas.microsoft.com/office/powerpoint/2010/main" val="18972618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3EC0FD-DF92-F6F4-6959-532A0DBDB473}"/>
              </a:ext>
            </a:extLst>
          </p:cNvPr>
          <p:cNvSpPr>
            <a:spLocks noGrp="1"/>
          </p:cNvSpPr>
          <p:nvPr>
            <p:ph type="title"/>
          </p:nvPr>
        </p:nvSpPr>
        <p:spPr/>
        <p:txBody>
          <a:bodyPr/>
          <a:lstStyle/>
          <a:p>
            <a:r>
              <a:rPr lang="en-US" dirty="0"/>
              <a:t>About Hive – cont.</a:t>
            </a:r>
            <a:endParaRPr lang="en-MY" dirty="0"/>
          </a:p>
        </p:txBody>
      </p:sp>
      <p:sp>
        <p:nvSpPr>
          <p:cNvPr id="3" name="Content Placeholder 2">
            <a:extLst>
              <a:ext uri="{FF2B5EF4-FFF2-40B4-BE49-F238E27FC236}">
                <a16:creationId xmlns:a16="http://schemas.microsoft.com/office/drawing/2014/main" id="{57C26F71-3E81-6307-A882-F0C279FF72B5}"/>
              </a:ext>
            </a:extLst>
          </p:cNvPr>
          <p:cNvSpPr>
            <a:spLocks noGrp="1"/>
          </p:cNvSpPr>
          <p:nvPr>
            <p:ph idx="1"/>
          </p:nvPr>
        </p:nvSpPr>
        <p:spPr/>
        <p:txBody>
          <a:bodyPr/>
          <a:lstStyle/>
          <a:p>
            <a:r>
              <a:rPr lang="en-US" dirty="0"/>
              <a:t>It is a data warehouse system for Hadoop</a:t>
            </a:r>
          </a:p>
          <a:p>
            <a:r>
              <a:rPr lang="en-US" dirty="0"/>
              <a:t>It maintains metadata information about your big data stored on HDFS </a:t>
            </a:r>
          </a:p>
          <a:p>
            <a:r>
              <a:rPr lang="en-US" dirty="0"/>
              <a:t>It treats your big data as tables </a:t>
            </a:r>
          </a:p>
          <a:p>
            <a:r>
              <a:rPr lang="en-US" dirty="0"/>
              <a:t>It performs SQL-like operations on the data using a scripting language called </a:t>
            </a:r>
            <a:r>
              <a:rPr lang="en-US" b="1" dirty="0"/>
              <a:t>HiveQL</a:t>
            </a:r>
            <a:r>
              <a:rPr lang="en-US" dirty="0"/>
              <a:t> </a:t>
            </a:r>
          </a:p>
        </p:txBody>
      </p:sp>
      <p:sp>
        <p:nvSpPr>
          <p:cNvPr id="4" name="Footer Placeholder 3">
            <a:extLst>
              <a:ext uri="{FF2B5EF4-FFF2-40B4-BE49-F238E27FC236}">
                <a16:creationId xmlns:a16="http://schemas.microsoft.com/office/drawing/2014/main" id="{30393F25-7C4C-2044-8F49-9C6D7A30E42D}"/>
              </a:ext>
            </a:extLst>
          </p:cNvPr>
          <p:cNvSpPr>
            <a:spLocks noGrp="1"/>
          </p:cNvSpPr>
          <p:nvPr>
            <p:ph type="ftr" sz="quarter" idx="10"/>
          </p:nvPr>
        </p:nvSpPr>
        <p:spPr/>
        <p:txBody>
          <a:bodyPr/>
          <a:lstStyle/>
          <a:p>
            <a:pPr>
              <a:defRPr/>
            </a:pPr>
            <a:r>
              <a:rPr lang="en-GB"/>
              <a:t>‹#›</a:t>
            </a:r>
          </a:p>
        </p:txBody>
      </p:sp>
    </p:spTree>
    <p:extLst>
      <p:ext uri="{BB962C8B-B14F-4D97-AF65-F5344CB8AC3E}">
        <p14:creationId xmlns:p14="http://schemas.microsoft.com/office/powerpoint/2010/main" val="15825426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4466F9CB-9C54-FC19-CEA4-1A1475962597}"/>
              </a:ext>
            </a:extLst>
          </p:cNvPr>
          <p:cNvPicPr>
            <a:picLocks noGrp="1" noChangeAspect="1"/>
          </p:cNvPicPr>
          <p:nvPr>
            <p:ph idx="1"/>
          </p:nvPr>
        </p:nvPicPr>
        <p:blipFill>
          <a:blip r:embed="rId3"/>
          <a:stretch>
            <a:fillRect/>
          </a:stretch>
        </p:blipFill>
        <p:spPr>
          <a:xfrm>
            <a:off x="942393" y="1697038"/>
            <a:ext cx="6800234" cy="4525962"/>
          </a:xfrm>
        </p:spPr>
      </p:pic>
      <p:sp>
        <p:nvSpPr>
          <p:cNvPr id="4" name="Footer Placeholder 3">
            <a:extLst>
              <a:ext uri="{FF2B5EF4-FFF2-40B4-BE49-F238E27FC236}">
                <a16:creationId xmlns:a16="http://schemas.microsoft.com/office/drawing/2014/main" id="{551B2D0E-D893-A052-C960-9B6CDE6B4B98}"/>
              </a:ext>
            </a:extLst>
          </p:cNvPr>
          <p:cNvSpPr>
            <a:spLocks noGrp="1"/>
          </p:cNvSpPr>
          <p:nvPr>
            <p:ph type="ftr" sz="quarter" idx="10"/>
          </p:nvPr>
        </p:nvSpPr>
        <p:spPr/>
        <p:txBody>
          <a:bodyPr/>
          <a:lstStyle/>
          <a:p>
            <a:pPr>
              <a:defRPr/>
            </a:pPr>
            <a:r>
              <a:rPr lang="en-GB"/>
              <a:t>‹#›</a:t>
            </a:r>
          </a:p>
        </p:txBody>
      </p:sp>
      <p:sp>
        <p:nvSpPr>
          <p:cNvPr id="5" name="Title 2">
            <a:extLst>
              <a:ext uri="{FF2B5EF4-FFF2-40B4-BE49-F238E27FC236}">
                <a16:creationId xmlns:a16="http://schemas.microsoft.com/office/drawing/2014/main" id="{C2CFB646-2E95-88F6-61B3-D80930D80911}"/>
              </a:ext>
            </a:extLst>
          </p:cNvPr>
          <p:cNvSpPr>
            <a:spLocks noGrp="1"/>
          </p:cNvSpPr>
          <p:nvPr>
            <p:ph type="title"/>
          </p:nvPr>
        </p:nvSpPr>
        <p:spPr>
          <a:xfrm>
            <a:off x="485775" y="274638"/>
            <a:ext cx="7042150" cy="1143000"/>
          </a:xfrm>
        </p:spPr>
        <p:txBody>
          <a:bodyPr/>
          <a:lstStyle/>
          <a:p>
            <a:r>
              <a:rPr lang="en-US" dirty="0"/>
              <a:t>Hive’s Alignment with SQL</a:t>
            </a:r>
          </a:p>
        </p:txBody>
      </p:sp>
    </p:spTree>
    <p:extLst>
      <p:ext uri="{BB962C8B-B14F-4D97-AF65-F5344CB8AC3E}">
        <p14:creationId xmlns:p14="http://schemas.microsoft.com/office/powerpoint/2010/main" val="27088522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C9821E-5D94-3CC6-42B0-77A57B590792}"/>
              </a:ext>
            </a:extLst>
          </p:cNvPr>
          <p:cNvSpPr>
            <a:spLocks noGrp="1"/>
          </p:cNvSpPr>
          <p:nvPr>
            <p:ph type="title"/>
          </p:nvPr>
        </p:nvSpPr>
        <p:spPr>
          <a:xfrm>
            <a:off x="485775" y="274638"/>
            <a:ext cx="7042150" cy="1143000"/>
          </a:xfrm>
        </p:spPr>
        <p:txBody>
          <a:bodyPr wrap="square" anchor="ctr">
            <a:normAutofit/>
          </a:bodyPr>
          <a:lstStyle/>
          <a:p>
            <a:r>
              <a:rPr lang="en-US" dirty="0"/>
              <a:t>Hive Architecture</a:t>
            </a:r>
            <a:endParaRPr lang="en-MY" dirty="0"/>
          </a:p>
        </p:txBody>
      </p:sp>
      <p:pic>
        <p:nvPicPr>
          <p:cNvPr id="6" name="Content Placeholder 5">
            <a:extLst>
              <a:ext uri="{FF2B5EF4-FFF2-40B4-BE49-F238E27FC236}">
                <a16:creationId xmlns:a16="http://schemas.microsoft.com/office/drawing/2014/main" id="{3A7B84EA-BD82-0823-7751-21C0C99F7050}"/>
              </a:ext>
            </a:extLst>
          </p:cNvPr>
          <p:cNvPicPr>
            <a:picLocks noGrp="1" noChangeAspect="1"/>
          </p:cNvPicPr>
          <p:nvPr>
            <p:ph idx="1"/>
          </p:nvPr>
        </p:nvPicPr>
        <p:blipFill>
          <a:blip r:embed="rId2"/>
          <a:stretch>
            <a:fillRect/>
          </a:stretch>
        </p:blipFill>
        <p:spPr>
          <a:xfrm>
            <a:off x="487363" y="1717453"/>
            <a:ext cx="8229600" cy="4485132"/>
          </a:xfrm>
          <a:noFill/>
        </p:spPr>
      </p:pic>
      <p:sp>
        <p:nvSpPr>
          <p:cNvPr id="4" name="Footer Placeholder 3">
            <a:extLst>
              <a:ext uri="{FF2B5EF4-FFF2-40B4-BE49-F238E27FC236}">
                <a16:creationId xmlns:a16="http://schemas.microsoft.com/office/drawing/2014/main" id="{442EAF93-E9AC-A5CA-E72A-D8259DC40811}"/>
              </a:ext>
            </a:extLst>
          </p:cNvPr>
          <p:cNvSpPr>
            <a:spLocks noGrp="1"/>
          </p:cNvSpPr>
          <p:nvPr>
            <p:ph type="ftr" sz="quarter" idx="10"/>
          </p:nvPr>
        </p:nvSpPr>
        <p:spPr>
          <a:xfrm>
            <a:off x="6248400" y="6623050"/>
            <a:ext cx="2895600" cy="234950"/>
          </a:xfrm>
        </p:spPr>
        <p:txBody>
          <a:bodyPr wrap="square" anchor="t">
            <a:normAutofit/>
          </a:bodyPr>
          <a:lstStyle/>
          <a:p>
            <a:pPr>
              <a:spcAft>
                <a:spcPts val="600"/>
              </a:spcAft>
              <a:defRPr/>
            </a:pPr>
            <a:r>
              <a:rPr lang="en-GB"/>
              <a:t>‹#›</a:t>
            </a:r>
          </a:p>
        </p:txBody>
      </p:sp>
    </p:spTree>
    <p:extLst>
      <p:ext uri="{BB962C8B-B14F-4D97-AF65-F5344CB8AC3E}">
        <p14:creationId xmlns:p14="http://schemas.microsoft.com/office/powerpoint/2010/main" val="18576390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F0A22-4121-AE0C-2299-6443CAE33D6B}"/>
              </a:ext>
            </a:extLst>
          </p:cNvPr>
          <p:cNvSpPr>
            <a:spLocks noGrp="1"/>
          </p:cNvSpPr>
          <p:nvPr>
            <p:ph type="title"/>
          </p:nvPr>
        </p:nvSpPr>
        <p:spPr/>
        <p:txBody>
          <a:bodyPr/>
          <a:lstStyle/>
          <a:p>
            <a:r>
              <a:rPr lang="en-US" dirty="0"/>
              <a:t>Submitting Hive Queries</a:t>
            </a:r>
            <a:endParaRPr lang="en-MY" dirty="0"/>
          </a:p>
        </p:txBody>
      </p:sp>
      <p:pic>
        <p:nvPicPr>
          <p:cNvPr id="6" name="Content Placeholder 5">
            <a:extLst>
              <a:ext uri="{FF2B5EF4-FFF2-40B4-BE49-F238E27FC236}">
                <a16:creationId xmlns:a16="http://schemas.microsoft.com/office/drawing/2014/main" id="{7F22C8BD-4AD0-6234-455A-C14320DFDF29}"/>
              </a:ext>
            </a:extLst>
          </p:cNvPr>
          <p:cNvPicPr>
            <a:picLocks noGrp="1" noChangeAspect="1"/>
          </p:cNvPicPr>
          <p:nvPr>
            <p:ph idx="1"/>
          </p:nvPr>
        </p:nvPicPr>
        <p:blipFill>
          <a:blip r:embed="rId3"/>
          <a:stretch>
            <a:fillRect/>
          </a:stretch>
        </p:blipFill>
        <p:spPr>
          <a:xfrm>
            <a:off x="742415" y="1658037"/>
            <a:ext cx="7659169" cy="3372321"/>
          </a:xfrm>
        </p:spPr>
      </p:pic>
      <p:sp>
        <p:nvSpPr>
          <p:cNvPr id="4" name="Footer Placeholder 3">
            <a:extLst>
              <a:ext uri="{FF2B5EF4-FFF2-40B4-BE49-F238E27FC236}">
                <a16:creationId xmlns:a16="http://schemas.microsoft.com/office/drawing/2014/main" id="{551B2D0E-D893-A052-C960-9B6CDE6B4B98}"/>
              </a:ext>
            </a:extLst>
          </p:cNvPr>
          <p:cNvSpPr>
            <a:spLocks noGrp="1"/>
          </p:cNvSpPr>
          <p:nvPr>
            <p:ph type="ftr" sz="quarter" idx="10"/>
          </p:nvPr>
        </p:nvSpPr>
        <p:spPr/>
        <p:txBody>
          <a:bodyPr/>
          <a:lstStyle/>
          <a:p>
            <a:pPr>
              <a:defRPr/>
            </a:pPr>
            <a:r>
              <a:rPr lang="en-GB"/>
              <a:t>‹#›</a:t>
            </a:r>
          </a:p>
        </p:txBody>
      </p:sp>
    </p:spTree>
    <p:extLst>
      <p:ext uri="{BB962C8B-B14F-4D97-AF65-F5344CB8AC3E}">
        <p14:creationId xmlns:p14="http://schemas.microsoft.com/office/powerpoint/2010/main" val="7945567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C9821E-5D94-3CC6-42B0-77A57B590792}"/>
              </a:ext>
            </a:extLst>
          </p:cNvPr>
          <p:cNvSpPr>
            <a:spLocks noGrp="1"/>
          </p:cNvSpPr>
          <p:nvPr>
            <p:ph type="title"/>
          </p:nvPr>
        </p:nvSpPr>
        <p:spPr/>
        <p:txBody>
          <a:bodyPr/>
          <a:lstStyle/>
          <a:p>
            <a:r>
              <a:rPr lang="en-US" dirty="0"/>
              <a:t>Defining a Hive-Managed Table</a:t>
            </a:r>
            <a:endParaRPr lang="en-MY" dirty="0"/>
          </a:p>
        </p:txBody>
      </p:sp>
      <p:sp>
        <p:nvSpPr>
          <p:cNvPr id="4" name="Footer Placeholder 3">
            <a:extLst>
              <a:ext uri="{FF2B5EF4-FFF2-40B4-BE49-F238E27FC236}">
                <a16:creationId xmlns:a16="http://schemas.microsoft.com/office/drawing/2014/main" id="{442EAF93-E9AC-A5CA-E72A-D8259DC40811}"/>
              </a:ext>
            </a:extLst>
          </p:cNvPr>
          <p:cNvSpPr>
            <a:spLocks noGrp="1"/>
          </p:cNvSpPr>
          <p:nvPr>
            <p:ph type="ftr" sz="quarter" idx="10"/>
          </p:nvPr>
        </p:nvSpPr>
        <p:spPr/>
        <p:txBody>
          <a:bodyPr/>
          <a:lstStyle/>
          <a:p>
            <a:pPr>
              <a:defRPr/>
            </a:pPr>
            <a:r>
              <a:rPr lang="en-GB"/>
              <a:t>‹#›</a:t>
            </a:r>
          </a:p>
        </p:txBody>
      </p:sp>
      <p:sp>
        <p:nvSpPr>
          <p:cNvPr id="5" name="Content Placeholder 4">
            <a:extLst>
              <a:ext uri="{FF2B5EF4-FFF2-40B4-BE49-F238E27FC236}">
                <a16:creationId xmlns:a16="http://schemas.microsoft.com/office/drawing/2014/main" id="{67A47D68-BAF4-25B0-D5AC-4E6A83A8DDB5}"/>
              </a:ext>
            </a:extLst>
          </p:cNvPr>
          <p:cNvSpPr txBox="1">
            <a:spLocks noGrp="1"/>
          </p:cNvSpPr>
          <p:nvPr>
            <p:ph idx="1"/>
          </p:nvPr>
        </p:nvSpPr>
        <p:spPr>
          <a:xfrm>
            <a:off x="1597706" y="1743691"/>
            <a:ext cx="5529447" cy="3563437"/>
          </a:xfrm>
          <a:prstGeom prst="rect">
            <a:avLst/>
          </a:prstGeom>
          <a:noFill/>
        </p:spPr>
        <p:txBody>
          <a:bodyPr wrap="none" lIns="90829" tIns="45415" rIns="90829" bIns="45415" rtlCol="0">
            <a:spAutoFit/>
          </a:bodyPr>
          <a:lstStyle/>
          <a:p>
            <a:pPr marL="0" indent="0" defTabSz="908096">
              <a:buNone/>
              <a:defRPr/>
            </a:pPr>
            <a:r>
              <a:rPr lang="en-US" sz="2400" kern="0" dirty="0">
                <a:solidFill>
                  <a:sysClr val="windowText" lastClr="000000"/>
                </a:solidFill>
                <a:latin typeface="Courier New"/>
                <a:cs typeface="Courier New"/>
              </a:rPr>
              <a:t>CREATE TABLE customer (</a:t>
            </a:r>
          </a:p>
          <a:p>
            <a:pPr marL="0" indent="0" defTabSz="908096">
              <a:buNone/>
              <a:defRPr/>
            </a:pPr>
            <a:r>
              <a:rPr lang="en-US" sz="2400" kern="0" dirty="0">
                <a:solidFill>
                  <a:sysClr val="windowText" lastClr="000000"/>
                </a:solidFill>
                <a:latin typeface="Courier New"/>
                <a:cs typeface="Courier New"/>
              </a:rPr>
              <a:t> 		customerID INT,</a:t>
            </a:r>
          </a:p>
          <a:p>
            <a:pPr marL="0" indent="0" defTabSz="908096">
              <a:buNone/>
              <a:defRPr/>
            </a:pPr>
            <a:r>
              <a:rPr lang="en-US" sz="2400" kern="0" dirty="0">
                <a:solidFill>
                  <a:sysClr val="windowText" lastClr="000000"/>
                </a:solidFill>
                <a:latin typeface="Courier New"/>
                <a:cs typeface="Courier New"/>
              </a:rPr>
              <a:t> 		firstName STRING, </a:t>
            </a:r>
          </a:p>
          <a:p>
            <a:pPr marL="0" indent="0" defTabSz="908096">
              <a:buNone/>
              <a:defRPr/>
            </a:pPr>
            <a:r>
              <a:rPr lang="en-US" sz="2400" kern="0" dirty="0">
                <a:solidFill>
                  <a:sysClr val="windowText" lastClr="000000"/>
                </a:solidFill>
                <a:latin typeface="Courier New"/>
                <a:cs typeface="Courier New"/>
              </a:rPr>
              <a:t> 		lastName STRING, </a:t>
            </a:r>
          </a:p>
          <a:p>
            <a:pPr marL="0" indent="0" defTabSz="908096">
              <a:buNone/>
              <a:defRPr/>
            </a:pPr>
            <a:r>
              <a:rPr lang="en-US" sz="2400" kern="0" dirty="0">
                <a:solidFill>
                  <a:sysClr val="windowText" lastClr="000000"/>
                </a:solidFill>
                <a:latin typeface="Courier New"/>
                <a:cs typeface="Courier New"/>
              </a:rPr>
              <a:t> 		birthday TIMESTAMP </a:t>
            </a:r>
          </a:p>
          <a:p>
            <a:pPr marL="0" indent="0" defTabSz="908096">
              <a:buNone/>
              <a:defRPr/>
            </a:pPr>
            <a:r>
              <a:rPr lang="en-US" sz="2400" kern="0" dirty="0">
                <a:solidFill>
                  <a:sysClr val="windowText" lastClr="000000"/>
                </a:solidFill>
                <a:latin typeface="Courier New"/>
                <a:cs typeface="Courier New"/>
              </a:rPr>
              <a:t>  ) ROW FORMAT DELIMITED </a:t>
            </a:r>
          </a:p>
          <a:p>
            <a:pPr marL="0" indent="0" defTabSz="908096">
              <a:buNone/>
              <a:defRPr/>
            </a:pPr>
            <a:r>
              <a:rPr lang="en-US" sz="2400" kern="0" dirty="0">
                <a:solidFill>
                  <a:sysClr val="windowText" lastClr="000000"/>
                </a:solidFill>
                <a:latin typeface="Courier New"/>
                <a:cs typeface="Courier New"/>
              </a:rPr>
              <a:t>    FIELDS TERMINATED BY ',';</a:t>
            </a:r>
          </a:p>
          <a:p>
            <a:pPr defTabSz="908096">
              <a:defRPr/>
            </a:pPr>
            <a:endParaRPr lang="en-US" sz="2400" kern="0" dirty="0">
              <a:solidFill>
                <a:sysClr val="windowText" lastClr="000000"/>
              </a:solidFill>
            </a:endParaRPr>
          </a:p>
        </p:txBody>
      </p:sp>
    </p:spTree>
    <p:extLst>
      <p:ext uri="{BB962C8B-B14F-4D97-AF65-F5344CB8AC3E}">
        <p14:creationId xmlns:p14="http://schemas.microsoft.com/office/powerpoint/2010/main" val="999859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F0A22-4121-AE0C-2299-6443CAE33D6B}"/>
              </a:ext>
            </a:extLst>
          </p:cNvPr>
          <p:cNvSpPr>
            <a:spLocks noGrp="1"/>
          </p:cNvSpPr>
          <p:nvPr>
            <p:ph type="title"/>
          </p:nvPr>
        </p:nvSpPr>
        <p:spPr/>
        <p:txBody>
          <a:bodyPr/>
          <a:lstStyle/>
          <a:p>
            <a:r>
              <a:rPr lang="en-US" dirty="0"/>
              <a:t>Defining an External Table</a:t>
            </a:r>
            <a:endParaRPr lang="en-MY" dirty="0"/>
          </a:p>
        </p:txBody>
      </p:sp>
      <p:pic>
        <p:nvPicPr>
          <p:cNvPr id="7" name="Content Placeholder 6">
            <a:extLst>
              <a:ext uri="{FF2B5EF4-FFF2-40B4-BE49-F238E27FC236}">
                <a16:creationId xmlns:a16="http://schemas.microsoft.com/office/drawing/2014/main" id="{89FAEA7D-DE82-E7DC-B3CC-FD5BA2D303BF}"/>
              </a:ext>
            </a:extLst>
          </p:cNvPr>
          <p:cNvPicPr>
            <a:picLocks noGrp="1" noChangeAspect="1"/>
          </p:cNvPicPr>
          <p:nvPr>
            <p:ph idx="1"/>
          </p:nvPr>
        </p:nvPicPr>
        <p:blipFill>
          <a:blip r:embed="rId3"/>
          <a:stretch>
            <a:fillRect/>
          </a:stretch>
        </p:blipFill>
        <p:spPr>
          <a:xfrm>
            <a:off x="827387" y="1651642"/>
            <a:ext cx="7773485" cy="3086531"/>
          </a:xfrm>
        </p:spPr>
      </p:pic>
      <p:sp>
        <p:nvSpPr>
          <p:cNvPr id="4" name="Footer Placeholder 3">
            <a:extLst>
              <a:ext uri="{FF2B5EF4-FFF2-40B4-BE49-F238E27FC236}">
                <a16:creationId xmlns:a16="http://schemas.microsoft.com/office/drawing/2014/main" id="{551B2D0E-D893-A052-C960-9B6CDE6B4B98}"/>
              </a:ext>
            </a:extLst>
          </p:cNvPr>
          <p:cNvSpPr>
            <a:spLocks noGrp="1"/>
          </p:cNvSpPr>
          <p:nvPr>
            <p:ph type="ftr" sz="quarter" idx="10"/>
          </p:nvPr>
        </p:nvSpPr>
        <p:spPr/>
        <p:txBody>
          <a:bodyPr/>
          <a:lstStyle/>
          <a:p>
            <a:pPr>
              <a:defRPr/>
            </a:pPr>
            <a:r>
              <a:rPr lang="en-GB"/>
              <a:t>‹#›</a:t>
            </a:r>
          </a:p>
        </p:txBody>
      </p:sp>
    </p:spTree>
    <p:extLst>
      <p:ext uri="{BB962C8B-B14F-4D97-AF65-F5344CB8AC3E}">
        <p14:creationId xmlns:p14="http://schemas.microsoft.com/office/powerpoint/2010/main" val="4003083080"/>
      </p:ext>
    </p:extLst>
  </p:cSld>
  <p:clrMapOvr>
    <a:masterClrMapping/>
  </p:clrMapOvr>
</p:sld>
</file>

<file path=ppt/theme/theme1.xml><?xml version="1.0" encoding="utf-8"?>
<a:theme xmlns:a="http://schemas.openxmlformats.org/drawingml/2006/main" name="UCTI-Template-foundation-level">
  <a:themeElements>
    <a:clrScheme name="UCTI-Template-foundation-leve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UCTI-Template-foundation-leve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tx1"/>
            </a:solidFill>
            <a:effectLst/>
            <a:latin typeface="Arial" charset="0"/>
          </a:defRPr>
        </a:defPPr>
      </a:lstStyle>
    </a:lnDef>
  </a:objectDefaults>
  <a:extraClrSchemeLst>
    <a:extraClrScheme>
      <a:clrScheme name="UCTI-Template-foundation-leve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UCTI-Template-foundation-level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UCTI-Template-foundation-level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UCTI-Template-foundation-level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UCTI-Template-foundation-level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UCTI-Template-foundation-level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UCTI-Template-foundation-level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UCTI-Template-foundation-level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UCTI-Template-foundation-level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UCTI-Template-foundation-level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UCTI-Template-foundation-level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UCTI-Template-foundation-level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APUtemplate-Level_M</Template>
  <TotalTime>1226</TotalTime>
  <Pages>11</Pages>
  <Words>1254</Words>
  <Application>Microsoft Office PowerPoint</Application>
  <PresentationFormat>On-screen Show (4:3)</PresentationFormat>
  <Paragraphs>159</Paragraphs>
  <Slides>34</Slides>
  <Notes>22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34</vt:i4>
      </vt:variant>
    </vt:vector>
  </HeadingPairs>
  <TitlesOfParts>
    <vt:vector size="39" baseType="lpstr">
      <vt:lpstr>Arial</vt:lpstr>
      <vt:lpstr>Calibri</vt:lpstr>
      <vt:lpstr>Century Gothic</vt:lpstr>
      <vt:lpstr>Courier New</vt:lpstr>
      <vt:lpstr>UCTI-Template-foundation-level</vt:lpstr>
      <vt:lpstr>Data Management CT051-3-M</vt:lpstr>
      <vt:lpstr>Topic &amp; Structure of Lesson</vt:lpstr>
      <vt:lpstr>About Hive</vt:lpstr>
      <vt:lpstr>About Hive – cont.</vt:lpstr>
      <vt:lpstr>Hive’s Alignment with SQL</vt:lpstr>
      <vt:lpstr>Hive Architecture</vt:lpstr>
      <vt:lpstr>Submitting Hive Queries</vt:lpstr>
      <vt:lpstr>Defining a Hive-Managed Table</vt:lpstr>
      <vt:lpstr>Defining an External Table</vt:lpstr>
      <vt:lpstr>Defining a Table LOCATION</vt:lpstr>
      <vt:lpstr>Loading Data into Hive</vt:lpstr>
      <vt:lpstr>Performing Queries</vt:lpstr>
      <vt:lpstr>Lab: Understanding Hive Tables</vt:lpstr>
      <vt:lpstr>Hive Buckets</vt:lpstr>
      <vt:lpstr>Skewed Tables</vt:lpstr>
      <vt:lpstr>Understanding Partitions and Skew</vt:lpstr>
      <vt:lpstr>Using Distribute By</vt:lpstr>
      <vt:lpstr>Analyzing Big Data with Hive</vt:lpstr>
      <vt:lpstr>Shuffle Joins</vt:lpstr>
      <vt:lpstr>Map (Broadcast) Joins</vt:lpstr>
      <vt:lpstr>Sort-Merge-Bucket Joins</vt:lpstr>
      <vt:lpstr>PowerPoint Presentation</vt:lpstr>
      <vt:lpstr>About HCatalog</vt:lpstr>
      <vt:lpstr>HCatalog in the Ecosystem</vt:lpstr>
      <vt:lpstr>PowerPoint Presentation</vt:lpstr>
      <vt:lpstr>About HDFS Federation</vt:lpstr>
      <vt:lpstr>Multiple Federated NameNodes</vt:lpstr>
      <vt:lpstr>Multiple Namespaces</vt:lpstr>
      <vt:lpstr>About YARN</vt:lpstr>
      <vt:lpstr>Open-source YARN Use Cases</vt:lpstr>
      <vt:lpstr>The Components of YARN</vt:lpstr>
      <vt:lpstr>Lifecycle of a YARN Application</vt:lpstr>
      <vt:lpstr>A Cluster View Example</vt:lpstr>
      <vt:lpstr>Question &amp; Answer Session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Management CT051-3-M</dc:title>
  <dc:subject>MSc</dc:subject>
  <dc:creator>Manoj Jayabalan</dc:creator>
  <cp:lastModifiedBy>MUHAMMAD ARIF BIN JAMALUDDIN</cp:lastModifiedBy>
  <cp:revision>60</cp:revision>
  <cp:lastPrinted>1995-11-02T09:23:42Z</cp:lastPrinted>
  <dcterms:created xsi:type="dcterms:W3CDTF">2016-03-02T10:59:44Z</dcterms:created>
  <dcterms:modified xsi:type="dcterms:W3CDTF">2022-08-10T03:01:35Z</dcterms:modified>
</cp:coreProperties>
</file>