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4"/>
  </p:notesMasterIdLst>
  <p:handoutMasterIdLst>
    <p:handoutMasterId r:id="rId25"/>
  </p:handoutMasterIdLst>
  <p:sldIdLst>
    <p:sldId id="256" r:id="rId2"/>
    <p:sldId id="309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265" r:id="rId23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6B53"/>
    <a:srgbClr val="EE6E60"/>
    <a:srgbClr val="E83320"/>
    <a:srgbClr val="EF1928"/>
    <a:srgbClr val="D83048"/>
    <a:srgbClr val="CC0000"/>
    <a:srgbClr val="FF2929"/>
    <a:srgbClr val="A2C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5" autoAdjust="0"/>
    <p:restoredTop sz="94434" autoAdjust="0"/>
  </p:normalViewPr>
  <p:slideViewPr>
    <p:cSldViewPr snapToGrid="0">
      <p:cViewPr varScale="1">
        <p:scale>
          <a:sx n="88" d="100"/>
          <a:sy n="88" d="100"/>
        </p:scale>
        <p:origin x="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ARIF BIN JAMALUDDIN" userId="3aa1bc33-a24c-4531-9959-9b0f6497d211" providerId="ADAL" clId="{B123575C-53A1-4061-AA1B-C3AFB10C3FA8}"/>
    <pc:docChg chg="modSld">
      <pc:chgData name="MUHAMMAD ARIF BIN JAMALUDDIN" userId="3aa1bc33-a24c-4531-9959-9b0f6497d211" providerId="ADAL" clId="{B123575C-53A1-4061-AA1B-C3AFB10C3FA8}" dt="2022-08-10T06:00:53.997" v="2" actId="1076"/>
      <pc:docMkLst>
        <pc:docMk/>
      </pc:docMkLst>
      <pc:sldChg chg="modSp mod">
        <pc:chgData name="MUHAMMAD ARIF BIN JAMALUDDIN" userId="3aa1bc33-a24c-4531-9959-9b0f6497d211" providerId="ADAL" clId="{B123575C-53A1-4061-AA1B-C3AFB10C3FA8}" dt="2022-08-10T06:00:53.997" v="2" actId="1076"/>
        <pc:sldMkLst>
          <pc:docMk/>
          <pc:sldMk cId="3080606943" sldId="321"/>
        </pc:sldMkLst>
        <pc:spChg chg="mod">
          <ac:chgData name="MUHAMMAD ARIF BIN JAMALUDDIN" userId="3aa1bc33-a24c-4531-9959-9b0f6497d211" providerId="ADAL" clId="{B123575C-53A1-4061-AA1B-C3AFB10C3FA8}" dt="2022-08-10T06:00:53.997" v="2" actId="1076"/>
          <ac:spMkLst>
            <pc:docMk/>
            <pc:sldMk cId="3080606943" sldId="321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A3740B6-497D-44B1-AF6E-D4E4956CB36C}" type="slidenum"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514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BC983062-9FBE-452E-8237-C7372BBF231F}" type="slidenum"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8523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anose="020F0502020204030204" pitchFamily="34" charset="0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anose="020F0502020204030204" pitchFamily="34" charset="0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anose="020F0502020204030204" pitchFamily="34" charset="0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anose="020F0502020204030204" pitchFamily="34" charset="0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anose="020F0502020204030204" pitchFamily="34" charset="0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/>
          <a:lstStyle/>
          <a:p>
            <a:fld id="{7F763E34-E0D8-468F-AF88-29B99EE7B050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57595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77531" y="8841885"/>
            <a:ext cx="3043979" cy="46561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6D4DB99-BC9F-4B16-BF40-19EC775A445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718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7531" y="8841885"/>
            <a:ext cx="3043979" cy="46561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79B7C29-C252-4276-8224-25E92AA788A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61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7531" y="8841885"/>
            <a:ext cx="3043979" cy="46561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79B7C29-C252-4276-8224-25E92AA788A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64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7531" y="8841885"/>
            <a:ext cx="3043979" cy="46561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79B7C29-C252-4276-8224-25E92AA788A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682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2342" indent="-172342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7531" y="8841885"/>
            <a:ext cx="3043979" cy="46561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79B7C29-C252-4276-8224-25E92AA788A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797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9155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7531" y="8841885"/>
            <a:ext cx="3043979" cy="46561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79B7C29-C252-4276-8224-25E92AA788A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39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77531" y="8841885"/>
            <a:ext cx="3043979" cy="46561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6D4DB99-BC9F-4B16-BF40-19EC775A445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347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7531" y="8841885"/>
            <a:ext cx="3043979" cy="46561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79B7C29-C252-4276-8224-25E92AA788A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16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7531" y="8841885"/>
            <a:ext cx="3043979" cy="46561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79B7C29-C252-4276-8224-25E92AA788A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4455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7531" y="8841885"/>
            <a:ext cx="3043979" cy="46561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79B7C29-C252-4276-8224-25E92AA788A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396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7531" y="8841885"/>
            <a:ext cx="3043979" cy="46561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79B7C29-C252-4276-8224-25E92AA788A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491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7531" y="8841885"/>
            <a:ext cx="3043979" cy="46561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79B7C29-C252-4276-8224-25E92AA788A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550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Acknowledgement</a:t>
            </a:r>
            <a:r>
              <a:rPr lang="en-US" baseline="0" dirty="0"/>
              <a:t> -</a:t>
            </a:r>
            <a:r>
              <a:rPr lang="en-US" dirty="0"/>
              <a:t> Matt Slavonic -  slavonicmm@upmc.edu</a:t>
            </a:r>
          </a:p>
        </p:txBody>
      </p:sp>
    </p:spTree>
    <p:extLst>
      <p:ext uri="{BB962C8B-B14F-4D97-AF65-F5344CB8AC3E}">
        <p14:creationId xmlns:p14="http://schemas.microsoft.com/office/powerpoint/2010/main" val="4199106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7531" y="8841885"/>
            <a:ext cx="3043979" cy="46561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79B7C29-C252-4276-8224-25E92AA788A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247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7531" y="8841885"/>
            <a:ext cx="3043979" cy="46561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79B7C29-C252-4276-8224-25E92AA788A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70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7531" y="8841885"/>
            <a:ext cx="3043979" cy="46561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79B7C29-C252-4276-8224-25E92AA788A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768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77531" y="8841885"/>
            <a:ext cx="3043979" cy="46561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6D4DB99-BC9F-4B16-BF40-19EC775A445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236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77531" y="8841885"/>
            <a:ext cx="3043979" cy="46561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6D4DB99-BC9F-4B16-BF40-19EC775A445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472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77531" y="8841885"/>
            <a:ext cx="3043979" cy="46561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6D4DB99-BC9F-4B16-BF40-19EC775A445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976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77531" y="8841885"/>
            <a:ext cx="3043979" cy="46561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6D4DB99-BC9F-4B16-BF40-19EC775A445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380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86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70789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6980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45154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78797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823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280659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78867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21513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49900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946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Module Code and Module Title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333478D-FBAA-4589-9CE5-7D82467C70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Title of Slides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11" Type="http://schemas.openxmlformats.org/officeDocument/2006/relationships/image" Target="../media/image28.png"/><Relationship Id="rId5" Type="http://schemas.openxmlformats.org/officeDocument/2006/relationships/image" Target="../media/image24.png"/><Relationship Id="rId10" Type="http://schemas.openxmlformats.org/officeDocument/2006/relationships/image" Target="../media/image27.png"/><Relationship Id="rId4" Type="http://schemas.microsoft.com/office/2007/relationships/hdphoto" Target="../media/hdphoto4.wdp"/><Relationship Id="rId9" Type="http://schemas.microsoft.com/office/2007/relationships/hdphoto" Target="../media/hdphoto6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microsoft.com/office/2007/relationships/hdphoto" Target="../media/hdphoto3.wdp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  <a:br>
              <a:rPr lang="en-US" dirty="0"/>
            </a:br>
            <a:r>
              <a:rPr lang="en-US" sz="2000" dirty="0"/>
              <a:t>CT051-3-M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1881" y="3886200"/>
            <a:ext cx="6769289" cy="1752600"/>
          </a:xfrm>
        </p:spPr>
        <p:txBody>
          <a:bodyPr/>
          <a:lstStyle/>
          <a:p>
            <a:pPr fontAlgn="auto"/>
            <a:r>
              <a:rPr lang="en-US"/>
              <a:t>Topic 9 </a:t>
            </a:r>
            <a:r>
              <a:rPr lang="en-US" dirty="0"/>
              <a:t>– Data Security and Governance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232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12648" y="673054"/>
            <a:ext cx="8247470" cy="669517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Executing a </a:t>
            </a:r>
            <a:r>
              <a:rPr lang="en-US" dirty="0">
                <a:solidFill>
                  <a:schemeClr val="tx1"/>
                </a:solidFill>
              </a:rPr>
              <a:t>plan…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06876" y="2315018"/>
            <a:ext cx="2667563" cy="3643087"/>
            <a:chOff x="506876" y="2315018"/>
            <a:chExt cx="2667563" cy="3643087"/>
          </a:xfrm>
        </p:grpSpPr>
        <p:sp>
          <p:nvSpPr>
            <p:cNvPr id="9" name="Rectangle 8"/>
            <p:cNvSpPr/>
            <p:nvPr/>
          </p:nvSpPr>
          <p:spPr>
            <a:xfrm>
              <a:off x="590896" y="3432619"/>
              <a:ext cx="2477753" cy="2525486"/>
            </a:xfrm>
            <a:prstGeom prst="rect">
              <a:avLst/>
            </a:prstGeom>
            <a:gradFill flip="none" rotWithShape="1">
              <a:gsLst>
                <a:gs pos="42000">
                  <a:schemeClr val="bg1">
                    <a:alpha val="27000"/>
                  </a:schemeClr>
                </a:gs>
                <a:gs pos="92000">
                  <a:schemeClr val="bg1">
                    <a:lumMod val="85000"/>
                    <a:alpha val="27000"/>
                  </a:schemeClr>
                </a:gs>
                <a:gs pos="100000">
                  <a:schemeClr val="bg1">
                    <a:lumMod val="65000"/>
                    <a:alpha val="27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7" name="Title 1"/>
            <p:cNvSpPr txBox="1">
              <a:spLocks/>
            </p:cNvSpPr>
            <p:nvPr/>
          </p:nvSpPr>
          <p:spPr>
            <a:xfrm>
              <a:off x="506876" y="2823029"/>
              <a:ext cx="2311964" cy="420903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rgbClr val="771B61"/>
                  </a:solidFill>
                  <a:latin typeface="Calibri"/>
                  <a:ea typeface="+mj-ea"/>
                  <a:cs typeface="Calibri"/>
                </a:defRPr>
              </a:lvl1pPr>
            </a:lstStyle>
            <a:p>
              <a:pPr>
                <a:defRPr/>
              </a:pPr>
              <a:r>
                <a:rPr lang="en-US" sz="2100" b="0" dirty="0">
                  <a:solidFill>
                    <a:srgbClr val="A9A57C">
                      <a:lumMod val="75000"/>
                    </a:srgbClr>
                  </a:solidFill>
                </a:rPr>
                <a:t>Define and Build</a:t>
              </a:r>
            </a:p>
          </p:txBody>
        </p:sp>
        <p:sp>
          <p:nvSpPr>
            <p:cNvPr id="13" name="Title 1"/>
            <p:cNvSpPr txBox="1">
              <a:spLocks/>
            </p:cNvSpPr>
            <p:nvPr/>
          </p:nvSpPr>
          <p:spPr>
            <a:xfrm>
              <a:off x="605413" y="3621305"/>
              <a:ext cx="2569026" cy="221342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rgbClr val="771B61"/>
                  </a:solidFill>
                  <a:latin typeface="Calibri"/>
                  <a:ea typeface="+mj-ea"/>
                  <a:cs typeface="Calibri"/>
                </a:defRPr>
              </a:lvl1pPr>
            </a:lstStyle>
            <a:p>
              <a:pPr marL="115888" indent="-115888">
                <a:lnSpc>
                  <a:spcPct val="150000"/>
                </a:lnSpc>
                <a:buFont typeface="Arial"/>
                <a:buChar char="•"/>
                <a:defRPr/>
              </a:pPr>
              <a:r>
                <a:rPr lang="en-US" sz="1400" b="0" dirty="0">
                  <a:solidFill>
                    <a:srgbClr val="666D70"/>
                  </a:solidFill>
                </a:rPr>
                <a:t>Establish council and office</a:t>
              </a:r>
            </a:p>
            <a:p>
              <a:pPr marL="115888" indent="-115888">
                <a:lnSpc>
                  <a:spcPct val="150000"/>
                </a:lnSpc>
                <a:buFont typeface="Arial"/>
                <a:buChar char="•"/>
                <a:defRPr/>
              </a:pPr>
              <a:r>
                <a:rPr lang="en-US" sz="1400" b="0" dirty="0">
                  <a:solidFill>
                    <a:srgbClr val="666D70"/>
                  </a:solidFill>
                </a:rPr>
                <a:t>Define roles aligned with policy</a:t>
              </a:r>
            </a:p>
            <a:p>
              <a:pPr marL="115888" indent="-115888">
                <a:lnSpc>
                  <a:spcPct val="150000"/>
                </a:lnSpc>
                <a:buFont typeface="Arial"/>
                <a:buChar char="•"/>
                <a:defRPr/>
              </a:pPr>
              <a:r>
                <a:rPr lang="en-US" sz="1400" b="0" dirty="0">
                  <a:solidFill>
                    <a:srgbClr val="666D70"/>
                  </a:solidFill>
                </a:rPr>
                <a:t>Educate council and staff</a:t>
              </a:r>
            </a:p>
            <a:p>
              <a:pPr marL="115888" indent="-115888">
                <a:lnSpc>
                  <a:spcPct val="150000"/>
                </a:lnSpc>
                <a:buFont typeface="Arial"/>
                <a:buChar char="•"/>
                <a:defRPr/>
              </a:pPr>
              <a:r>
                <a:rPr lang="en-US" sz="1400" b="0" dirty="0">
                  <a:solidFill>
                    <a:srgbClr val="666D70"/>
                  </a:solidFill>
                </a:rPr>
                <a:t>Define initial priorities</a:t>
              </a:r>
            </a:p>
            <a:p>
              <a:pPr marL="115888" indent="-115888">
                <a:lnSpc>
                  <a:spcPct val="150000"/>
                </a:lnSpc>
                <a:buFont typeface="Arial"/>
                <a:buChar char="•"/>
                <a:defRPr/>
              </a:pPr>
              <a:r>
                <a:rPr lang="en-US" sz="1400" b="0" dirty="0">
                  <a:solidFill>
                    <a:srgbClr val="666D70"/>
                  </a:solidFill>
                </a:rPr>
                <a:t>Acquire and implement tools</a:t>
              </a:r>
            </a:p>
            <a:p>
              <a:pPr marL="115888" indent="-115888">
                <a:lnSpc>
                  <a:spcPct val="150000"/>
                </a:lnSpc>
                <a:buFont typeface="Arial"/>
                <a:buChar char="•"/>
                <a:defRPr/>
              </a:pPr>
              <a:r>
                <a:rPr lang="en-US" sz="1400" b="0" dirty="0">
                  <a:solidFill>
                    <a:srgbClr val="666D70"/>
                  </a:solidFill>
                </a:rPr>
                <a:t>Engage Human Resources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583639" y="3251190"/>
              <a:ext cx="2485010" cy="174172"/>
            </a:xfrm>
            <a:prstGeom prst="rect">
              <a:avLst/>
            </a:prstGeom>
            <a:solidFill>
              <a:srgbClr val="B0AB7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D2CB6C">
                    <a:lumMod val="75000"/>
                  </a:srgbClr>
                </a:solidFill>
              </a:endParaRPr>
            </a:p>
          </p:txBody>
        </p:sp>
        <p:sp>
          <p:nvSpPr>
            <p:cNvPr id="33" name="Title 1"/>
            <p:cNvSpPr txBox="1">
              <a:spLocks/>
            </p:cNvSpPr>
            <p:nvPr/>
          </p:nvSpPr>
          <p:spPr>
            <a:xfrm>
              <a:off x="506876" y="2315018"/>
              <a:ext cx="2311964" cy="566055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rgbClr val="771B61"/>
                  </a:solidFill>
                  <a:latin typeface="Calibri"/>
                  <a:ea typeface="+mj-ea"/>
                  <a:cs typeface="Calibri"/>
                </a:defRPr>
              </a:lvl1pPr>
            </a:lstStyle>
            <a:p>
              <a:pPr>
                <a:defRPr/>
              </a:pPr>
              <a:r>
                <a:rPr lang="en-US" sz="3000" b="0" i="1" dirty="0">
                  <a:solidFill>
                    <a:srgbClr val="FFFFFF">
                      <a:lumMod val="75000"/>
                    </a:srgbClr>
                  </a:solidFill>
                  <a:cs typeface="Arial"/>
                </a:rPr>
                <a:t>YEAR ONE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74439" y="1719932"/>
            <a:ext cx="2553121" cy="3628575"/>
            <a:chOff x="3174439" y="1719932"/>
            <a:chExt cx="2553121" cy="3628575"/>
          </a:xfrm>
        </p:grpSpPr>
        <p:sp>
          <p:nvSpPr>
            <p:cNvPr id="20" name="Rectangle 19"/>
            <p:cNvSpPr/>
            <p:nvPr/>
          </p:nvSpPr>
          <p:spPr>
            <a:xfrm>
              <a:off x="3280228" y="2648849"/>
              <a:ext cx="2447331" cy="17417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D2CB6C">
                    <a:lumMod val="75000"/>
                  </a:srgbClr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280229" y="2823021"/>
              <a:ext cx="2447331" cy="2525486"/>
            </a:xfrm>
            <a:prstGeom prst="rect">
              <a:avLst/>
            </a:prstGeom>
            <a:gradFill flip="none" rotWithShape="1">
              <a:gsLst>
                <a:gs pos="42000">
                  <a:schemeClr val="bg1">
                    <a:alpha val="27000"/>
                  </a:schemeClr>
                </a:gs>
                <a:gs pos="92000">
                  <a:schemeClr val="bg1">
                    <a:lumMod val="85000"/>
                    <a:alpha val="27000"/>
                  </a:schemeClr>
                </a:gs>
                <a:gs pos="100000">
                  <a:schemeClr val="bg1">
                    <a:lumMod val="65000"/>
                    <a:alpha val="27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6" name="Title 1"/>
            <p:cNvSpPr txBox="1">
              <a:spLocks/>
            </p:cNvSpPr>
            <p:nvPr/>
          </p:nvSpPr>
          <p:spPr>
            <a:xfrm>
              <a:off x="3294746" y="3011707"/>
              <a:ext cx="2432814" cy="221342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rgbClr val="771B61"/>
                  </a:solidFill>
                  <a:latin typeface="Calibri"/>
                  <a:ea typeface="+mj-ea"/>
                  <a:cs typeface="Calibri"/>
                </a:defRPr>
              </a:lvl1pPr>
            </a:lstStyle>
            <a:p>
              <a:pPr marL="115888" indent="-115888">
                <a:lnSpc>
                  <a:spcPct val="150000"/>
                </a:lnSpc>
                <a:buFont typeface="Arial"/>
                <a:buChar char="•"/>
                <a:defRPr/>
              </a:pPr>
              <a:r>
                <a:rPr lang="en-US" sz="1400" b="0" dirty="0">
                  <a:solidFill>
                    <a:srgbClr val="666D70"/>
                  </a:solidFill>
                </a:rPr>
                <a:t>Communicate, communicate</a:t>
              </a:r>
            </a:p>
            <a:p>
              <a:pPr marL="115888" indent="-115888">
                <a:lnSpc>
                  <a:spcPct val="150000"/>
                </a:lnSpc>
                <a:buFont typeface="Arial"/>
                <a:buChar char="•"/>
                <a:defRPr/>
              </a:pPr>
              <a:r>
                <a:rPr lang="en-US" sz="1400" b="0" dirty="0">
                  <a:solidFill>
                    <a:srgbClr val="666D70"/>
                  </a:solidFill>
                </a:rPr>
                <a:t>Educate (make it personal)</a:t>
              </a:r>
            </a:p>
            <a:p>
              <a:pPr marL="115888" indent="-115888">
                <a:lnSpc>
                  <a:spcPct val="150000"/>
                </a:lnSpc>
                <a:buFont typeface="Arial"/>
                <a:buChar char="•"/>
                <a:defRPr/>
              </a:pPr>
              <a:r>
                <a:rPr lang="en-US" sz="1400" b="0" dirty="0">
                  <a:solidFill>
                    <a:srgbClr val="666D70"/>
                  </a:solidFill>
                </a:rPr>
                <a:t>Begin a data glossary</a:t>
              </a:r>
            </a:p>
            <a:p>
              <a:pPr marL="115888" indent="-115888">
                <a:lnSpc>
                  <a:spcPct val="150000"/>
                </a:lnSpc>
                <a:buFont typeface="Arial"/>
                <a:buChar char="•"/>
                <a:defRPr/>
              </a:pPr>
              <a:r>
                <a:rPr lang="en-US" sz="1400" b="0" dirty="0">
                  <a:solidFill>
                    <a:srgbClr val="666D70"/>
                  </a:solidFill>
                </a:rPr>
                <a:t>Begin data profiling</a:t>
              </a:r>
            </a:p>
            <a:p>
              <a:pPr marL="115888" indent="-115888">
                <a:lnSpc>
                  <a:spcPct val="150000"/>
                </a:lnSpc>
                <a:buFont typeface="Arial"/>
                <a:buChar char="•"/>
                <a:defRPr/>
              </a:pPr>
              <a:r>
                <a:rPr lang="en-US" sz="1400" b="0" dirty="0">
                  <a:solidFill>
                    <a:srgbClr val="666D70"/>
                  </a:solidFill>
                </a:rPr>
                <a:t>Begin master data efforts</a:t>
              </a:r>
            </a:p>
            <a:p>
              <a:pPr marL="115888" indent="-115888">
                <a:lnSpc>
                  <a:spcPct val="150000"/>
                </a:lnSpc>
                <a:buFont typeface="Arial"/>
                <a:buChar char="•"/>
                <a:defRPr/>
              </a:pPr>
              <a:r>
                <a:rPr lang="en-US" sz="1400" b="0" dirty="0">
                  <a:solidFill>
                    <a:srgbClr val="666D70"/>
                  </a:solidFill>
                </a:rPr>
                <a:t>Fill roles for initial efforts</a:t>
              </a:r>
            </a:p>
          </p:txBody>
        </p:sp>
        <p:sp>
          <p:nvSpPr>
            <p:cNvPr id="34" name="Title 1"/>
            <p:cNvSpPr txBox="1">
              <a:spLocks/>
            </p:cNvSpPr>
            <p:nvPr/>
          </p:nvSpPr>
          <p:spPr>
            <a:xfrm>
              <a:off x="3174439" y="2227943"/>
              <a:ext cx="2311964" cy="420903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rgbClr val="771B61"/>
                  </a:solidFill>
                  <a:latin typeface="Calibri"/>
                  <a:ea typeface="+mj-ea"/>
                  <a:cs typeface="Calibri"/>
                </a:defRPr>
              </a:lvl1pPr>
            </a:lstStyle>
            <a:p>
              <a:pPr>
                <a:defRPr/>
              </a:pPr>
              <a:r>
                <a:rPr lang="en-US" sz="2100" b="0" dirty="0">
                  <a:solidFill>
                    <a:srgbClr val="9CBEBD">
                      <a:lumMod val="75000"/>
                    </a:srgbClr>
                  </a:solidFill>
                </a:rPr>
                <a:t>Awareness</a:t>
              </a:r>
            </a:p>
          </p:txBody>
        </p:sp>
        <p:sp>
          <p:nvSpPr>
            <p:cNvPr id="35" name="Title 1"/>
            <p:cNvSpPr txBox="1">
              <a:spLocks/>
            </p:cNvSpPr>
            <p:nvPr/>
          </p:nvSpPr>
          <p:spPr>
            <a:xfrm>
              <a:off x="3174439" y="1719932"/>
              <a:ext cx="2311964" cy="566055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rgbClr val="771B61"/>
                  </a:solidFill>
                  <a:latin typeface="Calibri"/>
                  <a:ea typeface="+mj-ea"/>
                  <a:cs typeface="Calibri"/>
                </a:defRPr>
              </a:lvl1pPr>
            </a:lstStyle>
            <a:p>
              <a:pPr>
                <a:defRPr/>
              </a:pPr>
              <a:r>
                <a:rPr lang="en-US" sz="3000" b="0" i="1" dirty="0">
                  <a:solidFill>
                    <a:srgbClr val="FFFFFF">
                      <a:lumMod val="75000"/>
                    </a:srgbClr>
                  </a:solidFill>
                  <a:cs typeface="Arial"/>
                </a:rPr>
                <a:t>YEAR TWO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6838" y="1161132"/>
            <a:ext cx="2784792" cy="3650350"/>
            <a:chOff x="5866838" y="1161132"/>
            <a:chExt cx="2784792" cy="3650350"/>
          </a:xfrm>
        </p:grpSpPr>
        <p:sp>
          <p:nvSpPr>
            <p:cNvPr id="22" name="Rectangle 21"/>
            <p:cNvSpPr/>
            <p:nvPr/>
          </p:nvSpPr>
          <p:spPr>
            <a:xfrm>
              <a:off x="5958115" y="2082796"/>
              <a:ext cx="2572936" cy="203199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D2CB6C">
                    <a:lumMod val="75000"/>
                  </a:srgbClr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58115" y="2285996"/>
              <a:ext cx="2572936" cy="2525486"/>
            </a:xfrm>
            <a:prstGeom prst="rect">
              <a:avLst/>
            </a:prstGeom>
            <a:gradFill flip="none" rotWithShape="1">
              <a:gsLst>
                <a:gs pos="42000">
                  <a:schemeClr val="bg1">
                    <a:alpha val="27000"/>
                  </a:schemeClr>
                </a:gs>
                <a:gs pos="92000">
                  <a:schemeClr val="bg1">
                    <a:lumMod val="85000"/>
                    <a:alpha val="27000"/>
                  </a:schemeClr>
                </a:gs>
                <a:gs pos="100000">
                  <a:schemeClr val="bg1">
                    <a:lumMod val="65000"/>
                    <a:alpha val="27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32" name="Title 1"/>
            <p:cNvSpPr txBox="1">
              <a:spLocks/>
            </p:cNvSpPr>
            <p:nvPr/>
          </p:nvSpPr>
          <p:spPr>
            <a:xfrm>
              <a:off x="5972631" y="2452910"/>
              <a:ext cx="2678999" cy="221342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rgbClr val="771B61"/>
                  </a:solidFill>
                  <a:latin typeface="Calibri"/>
                  <a:ea typeface="+mj-ea"/>
                  <a:cs typeface="Calibri"/>
                </a:defRPr>
              </a:lvl1pPr>
            </a:lstStyle>
            <a:p>
              <a:pPr marL="115888" indent="-115888">
                <a:lnSpc>
                  <a:spcPct val="150000"/>
                </a:lnSpc>
                <a:buFont typeface="Arial"/>
                <a:buChar char="•"/>
                <a:defRPr/>
              </a:pPr>
              <a:r>
                <a:rPr lang="en-US" sz="1400" b="0" dirty="0">
                  <a:solidFill>
                    <a:srgbClr val="666D70"/>
                  </a:solidFill>
                </a:rPr>
                <a:t>Council drives priorities</a:t>
              </a:r>
            </a:p>
            <a:p>
              <a:pPr marL="115888" indent="-115888">
                <a:lnSpc>
                  <a:spcPct val="150000"/>
                </a:lnSpc>
                <a:buFont typeface="Arial"/>
                <a:buChar char="•"/>
                <a:defRPr/>
              </a:pPr>
              <a:r>
                <a:rPr lang="en-US" sz="1400" b="0" dirty="0">
                  <a:solidFill>
                    <a:srgbClr val="666D70"/>
                  </a:solidFill>
                </a:rPr>
                <a:t>Begin policy/guideline approval</a:t>
              </a:r>
            </a:p>
            <a:p>
              <a:pPr marL="115888" indent="-115888">
                <a:lnSpc>
                  <a:spcPct val="150000"/>
                </a:lnSpc>
                <a:buFont typeface="Arial"/>
                <a:buChar char="•"/>
                <a:defRPr/>
              </a:pPr>
              <a:r>
                <a:rPr lang="en-US" sz="1400" b="0" dirty="0">
                  <a:solidFill>
                    <a:srgbClr val="666D70"/>
                  </a:solidFill>
                </a:rPr>
                <a:t>Information owners govern</a:t>
              </a:r>
            </a:p>
            <a:p>
              <a:pPr marL="115888" indent="-115888">
                <a:lnSpc>
                  <a:spcPct val="150000"/>
                </a:lnSpc>
                <a:buFont typeface="Arial"/>
                <a:buChar char="•"/>
                <a:defRPr/>
              </a:pPr>
              <a:r>
                <a:rPr lang="en-US" sz="1400" b="0" dirty="0">
                  <a:solidFill>
                    <a:srgbClr val="666D70"/>
                  </a:solidFill>
                </a:rPr>
                <a:t>Publish data quality metrics</a:t>
              </a:r>
            </a:p>
            <a:p>
              <a:pPr marL="115888" indent="-115888">
                <a:lnSpc>
                  <a:spcPct val="150000"/>
                </a:lnSpc>
                <a:buFont typeface="Arial"/>
                <a:buChar char="•"/>
                <a:defRPr/>
              </a:pPr>
              <a:r>
                <a:rPr lang="en-US" sz="1400" b="0" dirty="0">
                  <a:solidFill>
                    <a:srgbClr val="666D70"/>
                  </a:solidFill>
                </a:rPr>
                <a:t>Deploy master data</a:t>
              </a:r>
            </a:p>
            <a:p>
              <a:pPr marL="115888" indent="-115888">
                <a:lnSpc>
                  <a:spcPct val="150000"/>
                </a:lnSpc>
                <a:buFont typeface="Arial"/>
                <a:buChar char="•"/>
                <a:defRPr/>
              </a:pPr>
              <a:r>
                <a:rPr lang="en-US" sz="1400" b="0" dirty="0">
                  <a:solidFill>
                    <a:srgbClr val="666D70"/>
                  </a:solidFill>
                </a:rPr>
                <a:t>Deploy metadata</a:t>
              </a:r>
            </a:p>
          </p:txBody>
        </p:sp>
        <p:sp>
          <p:nvSpPr>
            <p:cNvPr id="36" name="Title 1"/>
            <p:cNvSpPr txBox="1">
              <a:spLocks/>
            </p:cNvSpPr>
            <p:nvPr/>
          </p:nvSpPr>
          <p:spPr>
            <a:xfrm>
              <a:off x="5866838" y="1669143"/>
              <a:ext cx="2311964" cy="420903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rgbClr val="771B61"/>
                  </a:solidFill>
                  <a:latin typeface="Calibri"/>
                  <a:ea typeface="+mj-ea"/>
                  <a:cs typeface="Calibri"/>
                </a:defRPr>
              </a:lvl1pPr>
            </a:lstStyle>
            <a:p>
              <a:pPr>
                <a:defRPr/>
              </a:pPr>
              <a:r>
                <a:rPr lang="en-US" sz="2100" b="0" dirty="0">
                  <a:solidFill>
                    <a:srgbClr val="FF6600"/>
                  </a:solidFill>
                </a:rPr>
                <a:t>Engagement</a:t>
              </a:r>
            </a:p>
          </p:txBody>
        </p:sp>
        <p:sp>
          <p:nvSpPr>
            <p:cNvPr id="37" name="Title 1"/>
            <p:cNvSpPr txBox="1">
              <a:spLocks/>
            </p:cNvSpPr>
            <p:nvPr/>
          </p:nvSpPr>
          <p:spPr>
            <a:xfrm>
              <a:off x="5866838" y="1161132"/>
              <a:ext cx="2311964" cy="566055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rgbClr val="771B61"/>
                  </a:solidFill>
                  <a:latin typeface="Calibri"/>
                  <a:ea typeface="+mj-ea"/>
                  <a:cs typeface="Calibri"/>
                </a:defRPr>
              </a:lvl1pPr>
            </a:lstStyle>
            <a:p>
              <a:pPr>
                <a:defRPr/>
              </a:pPr>
              <a:r>
                <a:rPr lang="en-US" sz="3000" b="0" i="1" dirty="0">
                  <a:solidFill>
                    <a:srgbClr val="FFFFFF">
                      <a:lumMod val="75000"/>
                    </a:srgbClr>
                  </a:solidFill>
                  <a:cs typeface="Arial"/>
                </a:rPr>
                <a:t>YEAR THREE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064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436266"/>
            <a:ext cx="8247470" cy="669517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Data Governance </a:t>
            </a:r>
            <a:r>
              <a:rPr lang="en-US" dirty="0">
                <a:solidFill>
                  <a:schemeClr val="tx1"/>
                </a:solidFill>
              </a:rPr>
              <a:t>tasks at a glance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16859" y="1470978"/>
            <a:ext cx="3926114" cy="1923132"/>
            <a:chOff x="616859" y="1661897"/>
            <a:chExt cx="3926114" cy="1923132"/>
          </a:xfrm>
        </p:grpSpPr>
        <p:sp>
          <p:nvSpPr>
            <p:cNvPr id="7" name="Title 1"/>
            <p:cNvSpPr txBox="1">
              <a:spLocks/>
            </p:cNvSpPr>
            <p:nvPr/>
          </p:nvSpPr>
          <p:spPr>
            <a:xfrm>
              <a:off x="627179" y="1661897"/>
              <a:ext cx="3676307" cy="471703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rgbClr val="771B61"/>
                  </a:solidFill>
                  <a:latin typeface="Calibri"/>
                  <a:ea typeface="+mj-ea"/>
                  <a:cs typeface="Calibri"/>
                </a:defRPr>
              </a:lvl1pPr>
            </a:lstStyle>
            <a:p>
              <a:pPr>
                <a:defRPr/>
              </a:pPr>
              <a:r>
                <a:rPr lang="en-US" sz="2100" dirty="0">
                  <a:solidFill>
                    <a:srgbClr val="660066"/>
                  </a:solidFill>
                </a:rPr>
                <a:t>Data integrity</a:t>
              </a:r>
            </a:p>
          </p:txBody>
        </p:sp>
        <p:sp>
          <p:nvSpPr>
            <p:cNvPr id="13" name="Title 1"/>
            <p:cNvSpPr txBox="1">
              <a:spLocks/>
            </p:cNvSpPr>
            <p:nvPr/>
          </p:nvSpPr>
          <p:spPr>
            <a:xfrm>
              <a:off x="616859" y="2046532"/>
              <a:ext cx="3926114" cy="153849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rgbClr val="771B61"/>
                  </a:solidFill>
                  <a:latin typeface="Calibri"/>
                  <a:ea typeface="+mj-ea"/>
                  <a:cs typeface="Calibri"/>
                </a:defRPr>
              </a:lvl1pPr>
            </a:lstStyle>
            <a:p>
              <a:pPr marL="115888" indent="-115888">
                <a:lnSpc>
                  <a:spcPct val="120000"/>
                </a:lnSpc>
                <a:buFont typeface="Arial"/>
                <a:buChar char="•"/>
                <a:defRPr/>
              </a:pPr>
              <a:r>
                <a:rPr lang="en-US" sz="1600" b="0" dirty="0">
                  <a:solidFill>
                    <a:srgbClr val="666D70"/>
                  </a:solidFill>
                </a:rPr>
                <a:t>Ensure data sources are complete and accurate</a:t>
              </a:r>
            </a:p>
            <a:p>
              <a:pPr marL="115888" indent="-115888">
                <a:lnSpc>
                  <a:spcPct val="120000"/>
                </a:lnSpc>
                <a:buFont typeface="Arial"/>
                <a:buChar char="•"/>
                <a:defRPr/>
              </a:pPr>
              <a:r>
                <a:rPr lang="en-US" sz="1600" b="0" dirty="0">
                  <a:solidFill>
                    <a:srgbClr val="666D70"/>
                  </a:solidFill>
                </a:rPr>
                <a:t>Define business rules / quality thresholds</a:t>
              </a:r>
            </a:p>
            <a:p>
              <a:pPr marL="115888" indent="-115888">
                <a:lnSpc>
                  <a:spcPct val="120000"/>
                </a:lnSpc>
                <a:buFont typeface="Arial"/>
                <a:buChar char="•"/>
                <a:defRPr/>
              </a:pPr>
              <a:r>
                <a:rPr lang="en-US" sz="1600" b="0" dirty="0">
                  <a:solidFill>
                    <a:srgbClr val="666D70"/>
                  </a:solidFill>
                </a:rPr>
                <a:t>Data Integrity Scorecards </a:t>
              </a:r>
            </a:p>
            <a:p>
              <a:pPr marL="115888" indent="-115888">
                <a:lnSpc>
                  <a:spcPct val="120000"/>
                </a:lnSpc>
                <a:buFont typeface="Arial"/>
                <a:buChar char="•"/>
                <a:defRPr/>
              </a:pPr>
              <a:r>
                <a:rPr lang="en-US" sz="1600" b="0" dirty="0">
                  <a:solidFill>
                    <a:srgbClr val="666D70"/>
                  </a:solidFill>
                </a:rPr>
                <a:t>Cleanse data at the source</a:t>
              </a:r>
            </a:p>
            <a:p>
              <a:pPr marL="115888" indent="-115888">
                <a:lnSpc>
                  <a:spcPct val="120000"/>
                </a:lnSpc>
                <a:buFont typeface="Arial"/>
                <a:buChar char="•"/>
                <a:defRPr/>
              </a:pPr>
              <a:endParaRPr lang="en-US" sz="1400" b="0" dirty="0">
                <a:solidFill>
                  <a:srgbClr val="666D70"/>
                </a:solidFill>
              </a:endParaRPr>
            </a:p>
            <a:p>
              <a:pPr marL="115888" indent="-115888">
                <a:lnSpc>
                  <a:spcPct val="120000"/>
                </a:lnSpc>
                <a:buFont typeface="Arial"/>
                <a:buChar char="•"/>
                <a:defRPr/>
              </a:pPr>
              <a:endParaRPr lang="en-US" sz="1400" b="0" dirty="0">
                <a:solidFill>
                  <a:srgbClr val="666D7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92235" y="1470978"/>
            <a:ext cx="4038319" cy="1872332"/>
            <a:chOff x="4542972" y="1661897"/>
            <a:chExt cx="4038319" cy="1872332"/>
          </a:xfrm>
        </p:grpSpPr>
        <p:sp>
          <p:nvSpPr>
            <p:cNvPr id="18" name="Title 1"/>
            <p:cNvSpPr txBox="1">
              <a:spLocks/>
            </p:cNvSpPr>
            <p:nvPr/>
          </p:nvSpPr>
          <p:spPr>
            <a:xfrm>
              <a:off x="4546029" y="1661897"/>
              <a:ext cx="3748895" cy="442674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rgbClr val="771B61"/>
                  </a:solidFill>
                  <a:latin typeface="Calibri"/>
                  <a:ea typeface="+mj-ea"/>
                  <a:cs typeface="Calibri"/>
                </a:defRPr>
              </a:lvl1pPr>
            </a:lstStyle>
            <a:p>
              <a:pPr>
                <a:defRPr/>
              </a:pPr>
              <a:r>
                <a:rPr lang="en-US" sz="2100" dirty="0">
                  <a:solidFill>
                    <a:srgbClr val="660066"/>
                  </a:solidFill>
                </a:rPr>
                <a:t>Metadata Management</a:t>
              </a:r>
            </a:p>
          </p:txBody>
        </p:sp>
        <p:sp>
          <p:nvSpPr>
            <p:cNvPr id="27" name="Title 1"/>
            <p:cNvSpPr txBox="1">
              <a:spLocks/>
            </p:cNvSpPr>
            <p:nvPr/>
          </p:nvSpPr>
          <p:spPr>
            <a:xfrm>
              <a:off x="4542972" y="2046532"/>
              <a:ext cx="4038319" cy="148769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rgbClr val="771B61"/>
                  </a:solidFill>
                  <a:latin typeface="Calibri"/>
                  <a:ea typeface="+mj-ea"/>
                  <a:cs typeface="Calibri"/>
                </a:defRPr>
              </a:lvl1pPr>
            </a:lstStyle>
            <a:p>
              <a:pPr marL="115888" indent="-115888">
                <a:lnSpc>
                  <a:spcPct val="120000"/>
                </a:lnSpc>
                <a:buFont typeface="Arial"/>
                <a:buChar char="•"/>
                <a:defRPr/>
              </a:pPr>
              <a:r>
                <a:rPr lang="en-US" sz="1600" b="0" dirty="0">
                  <a:solidFill>
                    <a:srgbClr val="666D70"/>
                  </a:solidFill>
                </a:rPr>
                <a:t>Define terms and definitions across the organization</a:t>
              </a:r>
            </a:p>
            <a:p>
              <a:pPr marL="115888" indent="-115888">
                <a:lnSpc>
                  <a:spcPct val="120000"/>
                </a:lnSpc>
                <a:buFont typeface="Arial"/>
                <a:buChar char="•"/>
                <a:defRPr/>
              </a:pPr>
              <a:r>
                <a:rPr lang="en-US" sz="1600" b="0" dirty="0">
                  <a:solidFill>
                    <a:srgbClr val="666D70"/>
                  </a:solidFill>
                </a:rPr>
                <a:t>Define and build data lineage</a:t>
              </a:r>
            </a:p>
            <a:p>
              <a:pPr marL="115888" indent="-115888">
                <a:lnSpc>
                  <a:spcPct val="120000"/>
                </a:lnSpc>
                <a:buFont typeface="Arial"/>
                <a:buChar char="•"/>
                <a:defRPr/>
              </a:pPr>
              <a:r>
                <a:rPr lang="en-US" sz="1600" b="0" dirty="0">
                  <a:solidFill>
                    <a:srgbClr val="666D70"/>
                  </a:solidFill>
                </a:rPr>
                <a:t>Reporting initiatives</a:t>
              </a:r>
            </a:p>
            <a:p>
              <a:pPr marL="115888" indent="-115888">
                <a:lnSpc>
                  <a:spcPct val="120000"/>
                </a:lnSpc>
                <a:buFont typeface="Arial"/>
                <a:buChar char="•"/>
                <a:defRPr/>
              </a:pPr>
              <a:endParaRPr lang="en-US" sz="1400" b="0" dirty="0">
                <a:solidFill>
                  <a:srgbClr val="666D70"/>
                </a:solidFill>
              </a:endParaRPr>
            </a:p>
            <a:p>
              <a:pPr marL="115888" indent="-115888">
                <a:lnSpc>
                  <a:spcPct val="120000"/>
                </a:lnSpc>
                <a:buFont typeface="Arial"/>
                <a:buChar char="•"/>
                <a:defRPr/>
              </a:pPr>
              <a:endParaRPr lang="en-US" sz="1400" b="0" dirty="0">
                <a:solidFill>
                  <a:srgbClr val="666D7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82103" y="3839618"/>
            <a:ext cx="4010131" cy="1923132"/>
            <a:chOff x="616858" y="3686642"/>
            <a:chExt cx="4010131" cy="1923132"/>
          </a:xfrm>
        </p:grpSpPr>
        <p:sp>
          <p:nvSpPr>
            <p:cNvPr id="28" name="Title 1"/>
            <p:cNvSpPr txBox="1">
              <a:spLocks/>
            </p:cNvSpPr>
            <p:nvPr/>
          </p:nvSpPr>
          <p:spPr>
            <a:xfrm>
              <a:off x="627179" y="3686642"/>
              <a:ext cx="3741621" cy="44267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rgbClr val="771B61"/>
                  </a:solidFill>
                  <a:latin typeface="Calibri"/>
                  <a:ea typeface="+mj-ea"/>
                  <a:cs typeface="Calibri"/>
                </a:defRPr>
              </a:lvl1pPr>
            </a:lstStyle>
            <a:p>
              <a:pPr>
                <a:defRPr/>
              </a:pPr>
              <a:r>
                <a:rPr lang="en-US" sz="2100" dirty="0">
                  <a:solidFill>
                    <a:srgbClr val="660066"/>
                  </a:solidFill>
                </a:rPr>
                <a:t>Master Data Management</a:t>
              </a:r>
            </a:p>
          </p:txBody>
        </p:sp>
        <p:sp>
          <p:nvSpPr>
            <p:cNvPr id="29" name="Title 1"/>
            <p:cNvSpPr txBox="1">
              <a:spLocks/>
            </p:cNvSpPr>
            <p:nvPr/>
          </p:nvSpPr>
          <p:spPr>
            <a:xfrm>
              <a:off x="616858" y="4071277"/>
              <a:ext cx="4010131" cy="153849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rgbClr val="771B61"/>
                  </a:solidFill>
                  <a:latin typeface="Calibri"/>
                  <a:ea typeface="+mj-ea"/>
                  <a:cs typeface="Calibri"/>
                </a:defRPr>
              </a:lvl1pPr>
            </a:lstStyle>
            <a:p>
              <a:pPr marL="115888" indent="-115888">
                <a:lnSpc>
                  <a:spcPct val="120000"/>
                </a:lnSpc>
                <a:buFont typeface="Arial"/>
                <a:buChar char="•"/>
                <a:defRPr/>
              </a:pPr>
              <a:r>
                <a:rPr lang="en-US" sz="1600" b="0" dirty="0">
                  <a:solidFill>
                    <a:srgbClr val="666D70"/>
                  </a:solidFill>
                </a:rPr>
                <a:t>Customer / Product  attributes</a:t>
              </a:r>
            </a:p>
            <a:p>
              <a:pPr marL="115888" indent="-115888">
                <a:lnSpc>
                  <a:spcPct val="120000"/>
                </a:lnSpc>
                <a:buFont typeface="Arial"/>
                <a:buChar char="•"/>
                <a:defRPr/>
              </a:pPr>
              <a:r>
                <a:rPr lang="en-US" sz="1600" b="0" dirty="0">
                  <a:solidFill>
                    <a:srgbClr val="666D70"/>
                  </a:solidFill>
                </a:rPr>
                <a:t>Facilities/ Location models</a:t>
              </a:r>
            </a:p>
            <a:p>
              <a:pPr marL="115888" indent="-115888">
                <a:lnSpc>
                  <a:spcPct val="120000"/>
                </a:lnSpc>
                <a:buFont typeface="Arial"/>
                <a:buChar char="•"/>
                <a:defRPr/>
              </a:pPr>
              <a:r>
                <a:rPr lang="en-US" sz="1600" b="0" dirty="0">
                  <a:solidFill>
                    <a:srgbClr val="666D70"/>
                  </a:solidFill>
                </a:rPr>
                <a:t>Customer/ Product/ Vendor relationships</a:t>
              </a:r>
            </a:p>
            <a:p>
              <a:pPr marL="115888" indent="-115888">
                <a:lnSpc>
                  <a:spcPct val="120000"/>
                </a:lnSpc>
                <a:buFont typeface="Arial"/>
                <a:buChar char="•"/>
                <a:defRPr/>
              </a:pPr>
              <a:r>
                <a:rPr lang="en-US" sz="1600" b="0" dirty="0">
                  <a:solidFill>
                    <a:srgbClr val="666D70"/>
                  </a:solidFill>
                </a:rPr>
                <a:t>Code mapping across source systems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1400" b="0" i="1" dirty="0">
                  <a:solidFill>
                    <a:schemeClr val="bg1">
                      <a:lumMod val="65000"/>
                    </a:schemeClr>
                  </a:solidFill>
                </a:rPr>
                <a:t>  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598348" y="3839618"/>
            <a:ext cx="4327644" cy="2104558"/>
            <a:chOff x="4542973" y="3686642"/>
            <a:chExt cx="4327644" cy="2104558"/>
          </a:xfrm>
        </p:grpSpPr>
        <p:sp>
          <p:nvSpPr>
            <p:cNvPr id="30" name="Title 1"/>
            <p:cNvSpPr txBox="1">
              <a:spLocks/>
            </p:cNvSpPr>
            <p:nvPr/>
          </p:nvSpPr>
          <p:spPr>
            <a:xfrm>
              <a:off x="4546029" y="3686642"/>
              <a:ext cx="3748895" cy="45718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rgbClr val="771B61"/>
                  </a:solidFill>
                  <a:latin typeface="Calibri"/>
                  <a:ea typeface="+mj-ea"/>
                  <a:cs typeface="Calibri"/>
                </a:defRPr>
              </a:lvl1pPr>
            </a:lstStyle>
            <a:p>
              <a:pPr>
                <a:defRPr/>
              </a:pPr>
              <a:r>
                <a:rPr lang="en-US" sz="2100" dirty="0">
                  <a:solidFill>
                    <a:srgbClr val="660066"/>
                  </a:solidFill>
                </a:rPr>
                <a:t>Policy / Guidelines</a:t>
              </a:r>
            </a:p>
          </p:txBody>
        </p:sp>
        <p:sp>
          <p:nvSpPr>
            <p:cNvPr id="31" name="Title 1"/>
            <p:cNvSpPr txBox="1">
              <a:spLocks/>
            </p:cNvSpPr>
            <p:nvPr/>
          </p:nvSpPr>
          <p:spPr>
            <a:xfrm>
              <a:off x="4542973" y="4071277"/>
              <a:ext cx="4327644" cy="1719923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rgbClr val="771B61"/>
                  </a:solidFill>
                  <a:latin typeface="Calibri"/>
                  <a:ea typeface="+mj-ea"/>
                  <a:cs typeface="Calibri"/>
                </a:defRPr>
              </a:lvl1pPr>
            </a:lstStyle>
            <a:p>
              <a:pPr marL="115888" indent="-115888">
                <a:lnSpc>
                  <a:spcPct val="120000"/>
                </a:lnSpc>
                <a:buFont typeface="Arial"/>
                <a:buChar char="•"/>
                <a:defRPr/>
              </a:pPr>
              <a:r>
                <a:rPr lang="en-US" sz="1600" b="0" dirty="0">
                  <a:solidFill>
                    <a:srgbClr val="666D70"/>
                  </a:solidFill>
                </a:rPr>
                <a:t>Information Ownership</a:t>
              </a:r>
            </a:p>
            <a:p>
              <a:pPr marL="115888" indent="-115888">
                <a:lnSpc>
                  <a:spcPct val="120000"/>
                </a:lnSpc>
                <a:buFont typeface="Arial"/>
                <a:buChar char="•"/>
                <a:defRPr/>
              </a:pPr>
              <a:r>
                <a:rPr lang="en-US" sz="1600" b="0" dirty="0">
                  <a:solidFill>
                    <a:srgbClr val="666D70"/>
                  </a:solidFill>
                </a:rPr>
                <a:t>Business Glossary Change Management</a:t>
              </a:r>
            </a:p>
            <a:p>
              <a:pPr marL="115888" indent="-115888">
                <a:lnSpc>
                  <a:spcPct val="120000"/>
                </a:lnSpc>
                <a:buFont typeface="Arial"/>
                <a:buChar char="•"/>
                <a:defRPr/>
              </a:pPr>
              <a:r>
                <a:rPr lang="en-US" sz="1600" b="0" dirty="0">
                  <a:solidFill>
                    <a:srgbClr val="666D70"/>
                  </a:solidFill>
                </a:rPr>
                <a:t>Self-Service use of data</a:t>
              </a:r>
            </a:p>
            <a:p>
              <a:pPr marL="115888" indent="-115888">
                <a:lnSpc>
                  <a:spcPct val="120000"/>
                </a:lnSpc>
                <a:buFont typeface="Arial"/>
                <a:buChar char="•"/>
                <a:defRPr/>
              </a:pPr>
              <a:r>
                <a:rPr lang="en-US" sz="1600" b="0" dirty="0">
                  <a:solidFill>
                    <a:srgbClr val="666D70"/>
                  </a:solidFill>
                </a:rPr>
                <a:t>Data Movement</a:t>
              </a:r>
            </a:p>
            <a:p>
              <a:pPr marL="115888" indent="-115888">
                <a:lnSpc>
                  <a:spcPct val="120000"/>
                </a:lnSpc>
                <a:buFont typeface="Arial"/>
                <a:buChar char="•"/>
                <a:defRPr/>
              </a:pPr>
              <a:r>
                <a:rPr lang="en-US" sz="1600" b="0" dirty="0">
                  <a:solidFill>
                    <a:srgbClr val="666D70"/>
                  </a:solidFill>
                </a:rPr>
                <a:t>Report Documentation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137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466" y="640750"/>
            <a:ext cx="7917585" cy="680049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>
                <a:solidFill>
                  <a:schemeClr val="tx1"/>
                </a:solidFill>
              </a:rPr>
              <a:t>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466" y="1221446"/>
            <a:ext cx="7917585" cy="4337714"/>
          </a:xfrm>
        </p:spPr>
        <p:txBody>
          <a:bodyPr/>
          <a:lstStyle/>
          <a:p>
            <a:pPr marL="0" indent="0"/>
            <a:r>
              <a:rPr lang="en-US" dirty="0"/>
              <a:t>Data Profiling is analyzing what the current state of a system’s data IS compared to what it ideally </a:t>
            </a:r>
            <a:r>
              <a:rPr lang="en-US" u="sng" dirty="0"/>
              <a:t>SHOULD</a:t>
            </a:r>
            <a:r>
              <a:rPr lang="en-US" dirty="0"/>
              <a:t> be.</a:t>
            </a:r>
          </a:p>
          <a:p>
            <a:pPr marL="0" indent="0"/>
            <a:endParaRPr lang="en-US" dirty="0"/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00" b="1" dirty="0">
                <a:solidFill>
                  <a:srgbClr val="660066"/>
                </a:solidFill>
                <a:ea typeface="+mj-ea"/>
              </a:rPr>
              <a:t>Why profile?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ea typeface="+mj-ea"/>
            </a:endParaRP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en-US" sz="1400" dirty="0">
                <a:ea typeface="+mj-ea"/>
              </a:rPr>
              <a:t>   </a:t>
            </a:r>
            <a:r>
              <a:rPr lang="en-US" sz="1800" dirty="0">
                <a:ea typeface="+mj-ea"/>
              </a:rPr>
              <a:t>Raises awareness of where data collection processes can be improved. 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endParaRPr lang="en-US" sz="1800" dirty="0">
              <a:ea typeface="+mj-ea"/>
            </a:endParaRP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en-US" sz="1800" dirty="0">
                <a:ea typeface="+mj-ea"/>
              </a:rPr>
              <a:t>  Provides direction on developing data quality standards.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endParaRPr lang="en-US" sz="1800" dirty="0">
              <a:ea typeface="+mj-ea"/>
            </a:endParaRP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en-US" sz="1800" dirty="0">
                <a:ea typeface="+mj-ea"/>
              </a:rPr>
              <a:t>  Sets the foundation for exception reporting, Invalids = Errors or Warnings.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endParaRPr lang="en-US" sz="1800" dirty="0">
              <a:ea typeface="+mj-ea"/>
            </a:endParaRP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en-US" sz="1800" dirty="0">
                <a:ea typeface="+mj-ea"/>
              </a:rPr>
              <a:t>  Helps us determine “Is this data fit for use?”</a:t>
            </a:r>
          </a:p>
          <a:p>
            <a:pPr marL="0" indent="0"/>
            <a:endParaRPr lang="en-US" dirty="0"/>
          </a:p>
        </p:txBody>
      </p:sp>
      <p:pic>
        <p:nvPicPr>
          <p:cNvPr id="6" name="Picture 5" descr="ribbon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66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637" y="147228"/>
            <a:ext cx="860229" cy="10991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578" y="801211"/>
            <a:ext cx="7634844" cy="187743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lvl="0" defTabSz="457200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b="0" dirty="0">
                <a:solidFill>
                  <a:schemeClr val="bg1"/>
                </a:solidFill>
                <a:latin typeface="Calibri"/>
              </a:rPr>
              <a:t>92% of businesses feel their data is inaccurate in some way. In addition, unreliable, incomplete, or poor-quality data cost organizations between 15% and 20% of their operating budgets </a:t>
            </a:r>
            <a:r>
              <a:rPr lang="en-US" sz="2000" i="1" dirty="0">
                <a:solidFill>
                  <a:srgbClr val="771B61"/>
                </a:solidFill>
                <a:latin typeface="Calibri"/>
                <a:ea typeface="+mj-ea"/>
              </a:rPr>
              <a:t>– 2013 survey by US Insurance Data Management Association.</a:t>
            </a:r>
          </a:p>
        </p:txBody>
      </p:sp>
    </p:spTree>
    <p:extLst>
      <p:ext uri="{BB962C8B-B14F-4D97-AF65-F5344CB8AC3E}">
        <p14:creationId xmlns:p14="http://schemas.microsoft.com/office/powerpoint/2010/main" val="308060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Data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088" y="84572"/>
            <a:ext cx="858837" cy="110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990" y="1675411"/>
            <a:ext cx="5513503" cy="84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6" y="3729345"/>
            <a:ext cx="3740184" cy="15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571" y="3844634"/>
            <a:ext cx="3744202" cy="1277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40698" y="3729345"/>
            <a:ext cx="1323728" cy="3082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0698" y="4037610"/>
            <a:ext cx="3697012" cy="11994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357627" y="3881745"/>
            <a:ext cx="2416145" cy="3082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66314" y="4190010"/>
            <a:ext cx="3697012" cy="93171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1864426" y="2826328"/>
            <a:ext cx="3289465" cy="1862196"/>
          </a:xfrm>
          <a:prstGeom prst="wedgeEllipseCallout">
            <a:avLst/>
          </a:prstGeom>
          <a:gradFill>
            <a:gsLst>
              <a:gs pos="84000">
                <a:srgbClr val="A86F9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Questions to the business/ application</a:t>
            </a:r>
          </a:p>
          <a:p>
            <a:pPr algn="ctr"/>
            <a:endParaRPr lang="en-US" sz="1800" dirty="0"/>
          </a:p>
          <a:p>
            <a:pPr algn="ctr"/>
            <a:r>
              <a:rPr lang="en-US" sz="1800" dirty="0"/>
              <a:t>Are nulls okay or expected?</a:t>
            </a:r>
          </a:p>
        </p:txBody>
      </p:sp>
    </p:spTree>
    <p:extLst>
      <p:ext uri="{BB962C8B-B14F-4D97-AF65-F5344CB8AC3E}">
        <p14:creationId xmlns:p14="http://schemas.microsoft.com/office/powerpoint/2010/main" val="229281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987" y="462239"/>
            <a:ext cx="7917585" cy="680049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Metadata Management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71267" y="1087900"/>
            <a:ext cx="1945762" cy="1892616"/>
            <a:chOff x="3671267" y="1142288"/>
            <a:chExt cx="1945762" cy="1892616"/>
          </a:xfrm>
        </p:grpSpPr>
        <p:sp>
          <p:nvSpPr>
            <p:cNvPr id="6" name="Flowchart: Connector 5"/>
            <p:cNvSpPr/>
            <p:nvPr/>
          </p:nvSpPr>
          <p:spPr>
            <a:xfrm>
              <a:off x="3671267" y="1142288"/>
              <a:ext cx="1945762" cy="1679248"/>
            </a:xfrm>
            <a:prstGeom prst="flowChartConnector">
              <a:avLst/>
            </a:prstGeom>
            <a:noFill/>
            <a:ln w="25400" cap="flat" cmpd="sng" algn="ctr">
              <a:solidFill>
                <a:srgbClr val="A86F9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srgbClr val="666D70"/>
                  </a:solidFill>
                  <a:latin typeface="Calibri"/>
                  <a:ea typeface="+mj-ea"/>
                  <a:cs typeface="Calibri"/>
                </a:rPr>
                <a:t>What is the definition of the data element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b="0" kern="0" dirty="0">
                <a:solidFill>
                  <a:srgbClr val="000000"/>
                </a:solidFill>
                <a:latin typeface="Helvetica"/>
              </a:endParaRPr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29785" y="2592936"/>
              <a:ext cx="320040" cy="320040"/>
            </a:xfrm>
            <a:prstGeom prst="flowChartConnector">
              <a:avLst/>
            </a:prstGeom>
            <a:noFill/>
            <a:ln w="25400" cap="flat" cmpd="sng" algn="ctr">
              <a:solidFill>
                <a:srgbClr val="A86F9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b="0" kern="0" dirty="0">
                <a:solidFill>
                  <a:srgbClr val="000000"/>
                </a:solidFill>
                <a:latin typeface="Helvetica"/>
              </a:endParaRPr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090780" y="2852024"/>
              <a:ext cx="182880" cy="182880"/>
            </a:xfrm>
            <a:prstGeom prst="flowChartConnector">
              <a:avLst/>
            </a:prstGeom>
            <a:noFill/>
            <a:ln w="25400" cap="flat" cmpd="sng" algn="ctr">
              <a:solidFill>
                <a:srgbClr val="A86F9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b="0" kern="0" dirty="0">
                <a:solidFill>
                  <a:srgbClr val="000000"/>
                </a:solidFill>
                <a:latin typeface="Helvetica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092197" y="1457295"/>
            <a:ext cx="2028969" cy="1787514"/>
            <a:chOff x="6250873" y="1559394"/>
            <a:chExt cx="2028969" cy="1787514"/>
          </a:xfrm>
        </p:grpSpPr>
        <p:sp>
          <p:nvSpPr>
            <p:cNvPr id="10" name="Flowchart: Connector 9"/>
            <p:cNvSpPr/>
            <p:nvPr/>
          </p:nvSpPr>
          <p:spPr>
            <a:xfrm>
              <a:off x="6361768" y="1559394"/>
              <a:ext cx="1918074" cy="1627972"/>
            </a:xfrm>
            <a:prstGeom prst="flowChartConnector">
              <a:avLst/>
            </a:prstGeom>
            <a:noFill/>
            <a:ln w="25400" cap="flat" cmpd="sng" algn="ctr">
              <a:solidFill>
                <a:srgbClr val="A86F9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srgbClr val="666D70"/>
                  </a:solidFill>
                  <a:latin typeface="Calibri"/>
                  <a:ea typeface="+mj-ea"/>
                  <a:cs typeface="Calibri"/>
                </a:rPr>
                <a:t>Are there synonyms or aliases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b="0" kern="0" dirty="0">
                <a:solidFill>
                  <a:srgbClr val="000000"/>
                </a:solidFill>
                <a:latin typeface="Helvetica"/>
              </a:endParaRPr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6448217" y="2958766"/>
              <a:ext cx="320040" cy="320040"/>
            </a:xfrm>
            <a:prstGeom prst="flowChartConnector">
              <a:avLst/>
            </a:prstGeom>
            <a:noFill/>
            <a:ln w="25400" cap="flat" cmpd="sng" algn="ctr">
              <a:solidFill>
                <a:srgbClr val="A86F9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b="0" kern="0" dirty="0">
                <a:solidFill>
                  <a:srgbClr val="000000"/>
                </a:solidFill>
                <a:latin typeface="Helvetica"/>
              </a:endParaRPr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6250873" y="3164028"/>
              <a:ext cx="182880" cy="182880"/>
            </a:xfrm>
            <a:prstGeom prst="flowChartConnector">
              <a:avLst/>
            </a:prstGeom>
            <a:noFill/>
            <a:ln w="25400" cap="flat" cmpd="sng" algn="ctr">
              <a:solidFill>
                <a:srgbClr val="A86F9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b="0" kern="0" dirty="0">
                <a:solidFill>
                  <a:srgbClr val="000000"/>
                </a:solidFill>
                <a:latin typeface="Helvetica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9622" y="1465800"/>
            <a:ext cx="2099522" cy="1740810"/>
            <a:chOff x="995866" y="1559393"/>
            <a:chExt cx="2099522" cy="1740810"/>
          </a:xfrm>
        </p:grpSpPr>
        <p:sp>
          <p:nvSpPr>
            <p:cNvPr id="14" name="Flowchart: Connector 13"/>
            <p:cNvSpPr/>
            <p:nvPr/>
          </p:nvSpPr>
          <p:spPr>
            <a:xfrm>
              <a:off x="995866" y="1559393"/>
              <a:ext cx="1898059" cy="1681527"/>
            </a:xfrm>
            <a:prstGeom prst="flowChartConnector">
              <a:avLst/>
            </a:prstGeom>
            <a:noFill/>
            <a:ln w="25400" cap="flat" cmpd="sng" algn="ctr">
              <a:solidFill>
                <a:srgbClr val="A86F9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dirty="0">
                  <a:solidFill>
                    <a:srgbClr val="666D70"/>
                  </a:solidFill>
                  <a:latin typeface="Calibri"/>
                  <a:ea typeface="+mj-ea"/>
                  <a:cs typeface="Calibri"/>
                </a:rPr>
                <a:t>What is the associated reference data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</a:endParaRP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2565164" y="2980163"/>
              <a:ext cx="320040" cy="320040"/>
            </a:xfrm>
            <a:prstGeom prst="flowChartConnector">
              <a:avLst/>
            </a:prstGeom>
            <a:noFill/>
            <a:ln w="25400" cap="flat" cmpd="sng" algn="ctr">
              <a:solidFill>
                <a:srgbClr val="A86F9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b="0" kern="0" dirty="0">
                <a:solidFill>
                  <a:srgbClr val="000000"/>
                </a:solidFill>
                <a:latin typeface="Helvetica"/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2912508" y="3102305"/>
              <a:ext cx="182880" cy="182880"/>
            </a:xfrm>
            <a:prstGeom prst="flowChartConnector">
              <a:avLst/>
            </a:prstGeom>
            <a:noFill/>
            <a:ln w="25400" cap="flat" cmpd="sng" algn="ctr">
              <a:solidFill>
                <a:srgbClr val="A86F9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b="0" kern="0" dirty="0">
                <a:solidFill>
                  <a:srgbClr val="000000"/>
                </a:solidFill>
                <a:latin typeface="Helvetica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69164" y="3761482"/>
            <a:ext cx="2178973" cy="1631606"/>
            <a:chOff x="904352" y="3754310"/>
            <a:chExt cx="2178973" cy="1631606"/>
          </a:xfrm>
        </p:grpSpPr>
        <p:sp>
          <p:nvSpPr>
            <p:cNvPr id="18" name="Flowchart: Connector 17"/>
            <p:cNvSpPr/>
            <p:nvPr/>
          </p:nvSpPr>
          <p:spPr>
            <a:xfrm>
              <a:off x="904352" y="3764422"/>
              <a:ext cx="1989573" cy="1621494"/>
            </a:xfrm>
            <a:prstGeom prst="flowChartConnector">
              <a:avLst/>
            </a:prstGeom>
            <a:noFill/>
            <a:ln w="25400" cap="flat" cmpd="sng" algn="ctr">
              <a:solidFill>
                <a:srgbClr val="A86F9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srgbClr val="666D70"/>
                  </a:solidFill>
                  <a:latin typeface="Calibri"/>
                  <a:ea typeface="+mj-ea"/>
                  <a:cs typeface="Calibri"/>
                </a:rPr>
                <a:t>What source did this data originate from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2580405" y="3754310"/>
              <a:ext cx="320040" cy="320040"/>
            </a:xfrm>
            <a:prstGeom prst="flowChartConnector">
              <a:avLst/>
            </a:prstGeom>
            <a:noFill/>
            <a:ln w="25400" cap="flat" cmpd="sng" algn="ctr">
              <a:solidFill>
                <a:srgbClr val="A86F9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b="0" kern="0" dirty="0">
                <a:solidFill>
                  <a:srgbClr val="000000"/>
                </a:solidFill>
                <a:latin typeface="Helvetica"/>
              </a:endParaRP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2900445" y="3805879"/>
              <a:ext cx="182880" cy="182880"/>
            </a:xfrm>
            <a:prstGeom prst="flowChartConnector">
              <a:avLst/>
            </a:prstGeom>
            <a:noFill/>
            <a:ln w="25400" cap="flat" cmpd="sng" algn="ctr">
              <a:solidFill>
                <a:srgbClr val="A86F9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b="0" kern="0" dirty="0">
                <a:solidFill>
                  <a:srgbClr val="000000"/>
                </a:solidFill>
                <a:latin typeface="Helvetica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645601" y="4311822"/>
            <a:ext cx="1904224" cy="1845683"/>
            <a:chOff x="3637539" y="4299835"/>
            <a:chExt cx="1904224" cy="1845683"/>
          </a:xfrm>
        </p:grpSpPr>
        <p:sp>
          <p:nvSpPr>
            <p:cNvPr id="22" name="Flowchart: Connector 21"/>
            <p:cNvSpPr/>
            <p:nvPr/>
          </p:nvSpPr>
          <p:spPr>
            <a:xfrm>
              <a:off x="3637539" y="4630064"/>
              <a:ext cx="1904224" cy="1515454"/>
            </a:xfrm>
            <a:prstGeom prst="flowChartConnector">
              <a:avLst/>
            </a:prstGeom>
            <a:noFill/>
            <a:ln w="25400" cap="flat" cmpd="sng" algn="ctr">
              <a:solidFill>
                <a:srgbClr val="A86F9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srgbClr val="666D70"/>
                  </a:solidFill>
                  <a:latin typeface="Calibri"/>
                  <a:ea typeface="+mj-ea"/>
                  <a:cs typeface="Calibri"/>
                </a:rPr>
                <a:t>Are any business rules applied to the data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3818820" y="4450469"/>
              <a:ext cx="320040" cy="320040"/>
            </a:xfrm>
            <a:prstGeom prst="flowChartConnector">
              <a:avLst/>
            </a:prstGeom>
            <a:noFill/>
            <a:ln w="25400" cap="flat" cmpd="sng" algn="ctr">
              <a:solidFill>
                <a:srgbClr val="A86F9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b="0" kern="0" dirty="0">
                <a:solidFill>
                  <a:srgbClr val="000000"/>
                </a:solidFill>
                <a:latin typeface="Helvetica"/>
              </a:endParaRP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4047420" y="4299835"/>
              <a:ext cx="182880" cy="182880"/>
            </a:xfrm>
            <a:prstGeom prst="flowChartConnector">
              <a:avLst/>
            </a:prstGeom>
            <a:noFill/>
            <a:ln w="25400" cap="flat" cmpd="sng" algn="ctr">
              <a:solidFill>
                <a:srgbClr val="A86F9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b="0" kern="0" dirty="0">
                <a:solidFill>
                  <a:srgbClr val="000000"/>
                </a:solidFill>
                <a:latin typeface="Helvetica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617029" y="3690297"/>
            <a:ext cx="2156840" cy="1593040"/>
            <a:chOff x="6005955" y="3712490"/>
            <a:chExt cx="2156840" cy="1593040"/>
          </a:xfrm>
        </p:grpSpPr>
        <p:sp>
          <p:nvSpPr>
            <p:cNvPr id="26" name="Flowchart: Connector 25"/>
            <p:cNvSpPr/>
            <p:nvPr/>
          </p:nvSpPr>
          <p:spPr>
            <a:xfrm>
              <a:off x="6361767" y="3712490"/>
              <a:ext cx="1801028" cy="1593040"/>
            </a:xfrm>
            <a:prstGeom prst="flowChartConnector">
              <a:avLst/>
            </a:prstGeom>
            <a:noFill/>
            <a:ln w="25400" cap="flat" cmpd="sng" algn="ctr">
              <a:solidFill>
                <a:srgbClr val="A86F9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srgbClr val="666D70"/>
                  </a:solidFill>
                  <a:latin typeface="Calibri"/>
                  <a:ea typeface="+mj-ea"/>
                  <a:cs typeface="Calibri"/>
                </a:rPr>
                <a:t>Are there related terms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b="0" kern="0" dirty="0">
                <a:solidFill>
                  <a:srgbClr val="000000"/>
                </a:solidFill>
                <a:latin typeface="Helvetica"/>
              </a:endParaRPr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6161407" y="3904256"/>
              <a:ext cx="320040" cy="320040"/>
            </a:xfrm>
            <a:prstGeom prst="flowChartConnector">
              <a:avLst/>
            </a:prstGeom>
            <a:noFill/>
            <a:ln w="25400" cap="flat" cmpd="sng" algn="ctr">
              <a:solidFill>
                <a:srgbClr val="A86F9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b="0" kern="0" dirty="0">
                <a:solidFill>
                  <a:srgbClr val="000000"/>
                </a:solidFill>
                <a:latin typeface="Helvetica"/>
              </a:endParaRPr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6005955" y="3842517"/>
              <a:ext cx="182880" cy="182880"/>
            </a:xfrm>
            <a:prstGeom prst="flowChartConnector">
              <a:avLst/>
            </a:prstGeom>
            <a:noFill/>
            <a:ln w="25400" cap="flat" cmpd="sng" algn="ctr">
              <a:solidFill>
                <a:srgbClr val="A86F9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600" b="0" kern="0" dirty="0">
                <a:solidFill>
                  <a:srgbClr val="000000"/>
                </a:solidFill>
                <a:latin typeface="Helvetica"/>
              </a:endParaRPr>
            </a:p>
          </p:txBody>
        </p:sp>
      </p:grpSp>
      <p:pic>
        <p:nvPicPr>
          <p:cNvPr id="30" name="Picture 29" descr="uniquebooks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648" y="350606"/>
            <a:ext cx="947147" cy="947147"/>
          </a:xfrm>
          <a:prstGeom prst="rect">
            <a:avLst/>
          </a:prstGeom>
        </p:spPr>
      </p:pic>
      <p:pic>
        <p:nvPicPr>
          <p:cNvPr id="31" name="Picture 30" descr="questionmar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022" y="2989933"/>
            <a:ext cx="1419513" cy="132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0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triped Right Arrow 161"/>
          <p:cNvSpPr/>
          <p:nvPr/>
        </p:nvSpPr>
        <p:spPr>
          <a:xfrm rot="16200000">
            <a:off x="6051947" y="3172348"/>
            <a:ext cx="3834743" cy="128196"/>
          </a:xfrm>
          <a:prstGeom prst="stripedRightArrow">
            <a:avLst/>
          </a:prstGeom>
          <a:gradFill>
            <a:gsLst>
              <a:gs pos="58000">
                <a:srgbClr val="A86F9D"/>
              </a:gs>
              <a:gs pos="0">
                <a:srgbClr val="A86F9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A86F9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Striped Right Arrow 160"/>
          <p:cNvSpPr/>
          <p:nvPr/>
        </p:nvSpPr>
        <p:spPr>
          <a:xfrm rot="16200000">
            <a:off x="5591052" y="2731155"/>
            <a:ext cx="2916563" cy="128194"/>
          </a:xfrm>
          <a:prstGeom prst="stripedRightArrow">
            <a:avLst/>
          </a:prstGeom>
          <a:gradFill>
            <a:gsLst>
              <a:gs pos="58000">
                <a:srgbClr val="A86F9D"/>
              </a:gs>
              <a:gs pos="0">
                <a:srgbClr val="A86F9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A86F9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Striped Right Arrow 159"/>
          <p:cNvSpPr/>
          <p:nvPr/>
        </p:nvSpPr>
        <p:spPr>
          <a:xfrm rot="16200000">
            <a:off x="4975730" y="2720720"/>
            <a:ext cx="2916563" cy="128194"/>
          </a:xfrm>
          <a:prstGeom prst="stripedRightArrow">
            <a:avLst/>
          </a:prstGeom>
          <a:gradFill>
            <a:gsLst>
              <a:gs pos="58000">
                <a:srgbClr val="A86F9D"/>
              </a:gs>
              <a:gs pos="0">
                <a:srgbClr val="A86F9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A86F9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Striped Right Arrow 158"/>
          <p:cNvSpPr/>
          <p:nvPr/>
        </p:nvSpPr>
        <p:spPr>
          <a:xfrm rot="16200000">
            <a:off x="4466837" y="2708394"/>
            <a:ext cx="2916563" cy="128194"/>
          </a:xfrm>
          <a:prstGeom prst="stripedRightArrow">
            <a:avLst/>
          </a:prstGeom>
          <a:gradFill>
            <a:gsLst>
              <a:gs pos="58000">
                <a:srgbClr val="A86F9D"/>
              </a:gs>
              <a:gs pos="0">
                <a:srgbClr val="A86F9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A86F9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Striped Right Arrow 157"/>
          <p:cNvSpPr/>
          <p:nvPr/>
        </p:nvSpPr>
        <p:spPr>
          <a:xfrm rot="16200000">
            <a:off x="3871127" y="2700383"/>
            <a:ext cx="2916563" cy="128194"/>
          </a:xfrm>
          <a:prstGeom prst="stripedRightArrow">
            <a:avLst/>
          </a:prstGeom>
          <a:gradFill>
            <a:gsLst>
              <a:gs pos="58000">
                <a:srgbClr val="A86F9D"/>
              </a:gs>
              <a:gs pos="0">
                <a:srgbClr val="A86F9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A86F9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Striped Right Arrow 156"/>
          <p:cNvSpPr/>
          <p:nvPr/>
        </p:nvSpPr>
        <p:spPr>
          <a:xfrm rot="16200000">
            <a:off x="2824696" y="2708394"/>
            <a:ext cx="2916563" cy="128194"/>
          </a:xfrm>
          <a:prstGeom prst="stripedRightArrow">
            <a:avLst/>
          </a:prstGeom>
          <a:gradFill>
            <a:gsLst>
              <a:gs pos="58000">
                <a:srgbClr val="A86F9D"/>
              </a:gs>
              <a:gs pos="0">
                <a:srgbClr val="A86F9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A86F9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Striped Right Arrow 155"/>
          <p:cNvSpPr/>
          <p:nvPr/>
        </p:nvSpPr>
        <p:spPr>
          <a:xfrm rot="16200000">
            <a:off x="2345357" y="2229679"/>
            <a:ext cx="1943426" cy="128194"/>
          </a:xfrm>
          <a:prstGeom prst="stripedRightArrow">
            <a:avLst/>
          </a:prstGeom>
          <a:gradFill>
            <a:gsLst>
              <a:gs pos="58000">
                <a:srgbClr val="A86F9D"/>
              </a:gs>
              <a:gs pos="0">
                <a:srgbClr val="A86F9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A86F9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Striped Right Arrow 154"/>
          <p:cNvSpPr/>
          <p:nvPr/>
        </p:nvSpPr>
        <p:spPr>
          <a:xfrm rot="16200000">
            <a:off x="1925310" y="2244587"/>
            <a:ext cx="1943426" cy="128194"/>
          </a:xfrm>
          <a:prstGeom prst="stripedRightArrow">
            <a:avLst/>
          </a:prstGeom>
          <a:gradFill>
            <a:gsLst>
              <a:gs pos="58000">
                <a:srgbClr val="A86F9D"/>
              </a:gs>
              <a:gs pos="0">
                <a:srgbClr val="A86F9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A86F9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55" y="90133"/>
            <a:ext cx="7917585" cy="680049"/>
          </a:xfrm>
        </p:spPr>
        <p:txBody>
          <a:bodyPr/>
          <a:lstStyle/>
          <a:p>
            <a:r>
              <a:rPr lang="en-US" dirty="0"/>
              <a:t>Master Data </a:t>
            </a:r>
            <a:r>
              <a:rPr lang="en-US" dirty="0">
                <a:solidFill>
                  <a:schemeClr val="tx1"/>
                </a:solidFill>
              </a:rPr>
              <a:t>Management</a:t>
            </a:r>
          </a:p>
        </p:txBody>
      </p:sp>
      <p:pic>
        <p:nvPicPr>
          <p:cNvPr id="77" name="Picture 5" descr="Description: Banner_blu"/>
          <p:cNvPicPr>
            <a:picLocks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62" y="3257636"/>
            <a:ext cx="9001125" cy="769937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AutoShape 3"/>
          <p:cNvSpPr>
            <a:spLocks noChangeAspect="1" noChangeArrowheads="1" noTextEdit="1"/>
          </p:cNvSpPr>
          <p:nvPr/>
        </p:nvSpPr>
        <p:spPr bwMode="auto">
          <a:xfrm>
            <a:off x="942975" y="1790700"/>
            <a:ext cx="8137525" cy="4068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srgbClr val="000000"/>
              </a:solidFill>
              <a:latin typeface="Helvetica"/>
            </a:endParaRPr>
          </a:p>
        </p:txBody>
      </p:sp>
      <p:pic>
        <p:nvPicPr>
          <p:cNvPr id="79" name="Picture 4" descr="Description: Banner_beige"/>
          <p:cNvPicPr>
            <a:picLocks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7" y="5123960"/>
            <a:ext cx="9001125" cy="769938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71" descr="Description: Banner_blu"/>
          <p:cNvPicPr>
            <a:picLocks noChangeArrowheads="1"/>
          </p:cNvPicPr>
          <p:nvPr/>
        </p:nvPicPr>
        <p:blipFill>
          <a:blip r:embed="rId7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2" y="4210017"/>
            <a:ext cx="9001125" cy="769937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6" descr="Description: Banner_yelo"/>
          <p:cNvPicPr>
            <a:picLocks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7" y="621040"/>
            <a:ext cx="9048750" cy="769938"/>
          </a:xfrm>
          <a:prstGeom prst="rect">
            <a:avLst/>
          </a:prstGeom>
          <a:noFill/>
          <a:effectLst>
            <a:glow rad="228600">
              <a:srgbClr val="FFC000">
                <a:alpha val="40000"/>
              </a:srgbClr>
            </a:glow>
            <a:softEdge rad="63500"/>
          </a:effectLst>
          <a:scene3d>
            <a:camera prst="orthographicFront"/>
            <a:lightRig rig="threePt" dir="t"/>
          </a:scene3d>
          <a:sp3d prstMaterial="dkEdge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8" descr="Description: ICON_Master_Record_Key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641343"/>
            <a:ext cx="785812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241680" y="1397182"/>
            <a:ext cx="782202" cy="420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 fontAlgn="auto">
              <a:spcBef>
                <a:spcPts val="360"/>
              </a:spcBef>
              <a:spcAft>
                <a:spcPts val="0"/>
              </a:spcAft>
            </a:pPr>
            <a:r>
              <a:rPr lang="en-US" sz="1200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Customer </a:t>
            </a:r>
          </a:p>
          <a:p>
            <a:pPr algn="ctr" fontAlgn="auto">
              <a:spcBef>
                <a:spcPts val="360"/>
              </a:spcBef>
              <a:spcAft>
                <a:spcPts val="0"/>
              </a:spcAft>
            </a:pPr>
            <a:r>
              <a:rPr lang="en-US" sz="1200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Gold Record</a:t>
            </a: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145429" y="5867142"/>
            <a:ext cx="57034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 fontAlgn="auto">
              <a:spcBef>
                <a:spcPts val="360"/>
              </a:spcBef>
              <a:spcAft>
                <a:spcPts val="0"/>
              </a:spcAft>
            </a:pPr>
            <a:r>
              <a:rPr lang="en-US" sz="1200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System C</a:t>
            </a: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164227" y="4950604"/>
            <a:ext cx="57515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 fontAlgn="auto">
              <a:spcBef>
                <a:spcPts val="360"/>
              </a:spcBef>
              <a:spcAft>
                <a:spcPts val="0"/>
              </a:spcAft>
            </a:pPr>
            <a:r>
              <a:rPr lang="en-US" sz="1200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System B</a:t>
            </a: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228916" y="3995105"/>
            <a:ext cx="58157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 fontAlgn="auto">
              <a:spcBef>
                <a:spcPts val="360"/>
              </a:spcBef>
              <a:spcAft>
                <a:spcPts val="0"/>
              </a:spcAft>
            </a:pPr>
            <a:r>
              <a:rPr lang="en-US" sz="1200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System A</a:t>
            </a: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1254442" y="708335"/>
            <a:ext cx="698909" cy="568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u="sng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SSN</a:t>
            </a:r>
          </a:p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*****6789</a:t>
            </a: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1260038" y="5153818"/>
            <a:ext cx="713337" cy="568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u="sng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SSN</a:t>
            </a:r>
          </a:p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123456780</a:t>
            </a:r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2114748" y="5152247"/>
            <a:ext cx="706540" cy="568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u="sng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First Name</a:t>
            </a:r>
          </a:p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Jon</a:t>
            </a: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2995493" y="5162708"/>
            <a:ext cx="176330" cy="234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u="sng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MI</a:t>
            </a: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3305373" y="5162708"/>
            <a:ext cx="666721" cy="568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u="sng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Last Name</a:t>
            </a:r>
          </a:p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Smith</a:t>
            </a: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4116268" y="5157628"/>
            <a:ext cx="1524000" cy="568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u="sng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Address</a:t>
            </a:r>
          </a:p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601 Grant Street</a:t>
            </a: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5316418" y="5157628"/>
            <a:ext cx="771525" cy="568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u="sng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City</a:t>
            </a:r>
          </a:p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Pittsburgh</a:t>
            </a: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6089848" y="5153183"/>
            <a:ext cx="325474" cy="568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u="sng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State</a:t>
            </a:r>
          </a:p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PA</a:t>
            </a:r>
          </a:p>
        </p:txBody>
      </p: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6510940" y="5166095"/>
            <a:ext cx="392736" cy="568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u="sng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Zip</a:t>
            </a:r>
          </a:p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15219</a:t>
            </a:r>
          </a:p>
        </p:txBody>
      </p:sp>
      <p:sp>
        <p:nvSpPr>
          <p:cNvPr id="99" name="Rectangle 98"/>
          <p:cNvSpPr>
            <a:spLocks noChangeArrowheads="1"/>
          </p:cNvSpPr>
          <p:nvPr/>
        </p:nvSpPr>
        <p:spPr bwMode="auto">
          <a:xfrm>
            <a:off x="1246310" y="4230773"/>
            <a:ext cx="706925" cy="73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u="sng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SSN</a:t>
            </a:r>
          </a:p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123456789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</a:t>
            </a: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2047874" y="4225611"/>
            <a:ext cx="687304" cy="568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u="sng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First Name</a:t>
            </a:r>
          </a:p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John</a:t>
            </a: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2843049" y="4230773"/>
            <a:ext cx="176330" cy="568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u="sng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MI</a:t>
            </a:r>
          </a:p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M</a:t>
            </a:r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3073235" y="4225611"/>
            <a:ext cx="7461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noAutofit/>
          </a:bodyPr>
          <a:lstStyle/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u="sng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Last Name</a:t>
            </a:r>
          </a:p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Smith</a:t>
            </a:r>
          </a:p>
        </p:txBody>
      </p:sp>
      <p:sp>
        <p:nvSpPr>
          <p:cNvPr id="103" name="Rectangle 102"/>
          <p:cNvSpPr>
            <a:spLocks noChangeArrowheads="1"/>
          </p:cNvSpPr>
          <p:nvPr/>
        </p:nvSpPr>
        <p:spPr bwMode="auto">
          <a:xfrm>
            <a:off x="2010943" y="708334"/>
            <a:ext cx="687304" cy="568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u="sng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First Name</a:t>
            </a:r>
          </a:p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John</a:t>
            </a: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2840144" y="715610"/>
            <a:ext cx="176330" cy="568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u="sng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MI</a:t>
            </a:r>
          </a:p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M</a:t>
            </a:r>
            <a:r>
              <a:rPr lang="en-US" sz="1200" b="0" dirty="0">
                <a:solidFill>
                  <a:srgbClr val="000000"/>
                </a:solidFill>
                <a:latin typeface="Arial"/>
              </a:rPr>
              <a:t>.</a:t>
            </a:r>
            <a:endParaRPr lang="en-US" sz="1200" b="0" dirty="0">
              <a:solidFill>
                <a:srgbClr val="000000"/>
              </a:solidFill>
              <a:latin typeface="Times New Roman"/>
              <a:ea typeface="Times New Roman"/>
            </a:endParaRPr>
          </a:p>
        </p:txBody>
      </p:sp>
      <p:sp>
        <p:nvSpPr>
          <p:cNvPr id="105" name="Rectangle 104"/>
          <p:cNvSpPr>
            <a:spLocks noChangeArrowheads="1"/>
          </p:cNvSpPr>
          <p:nvPr/>
        </p:nvSpPr>
        <p:spPr bwMode="auto">
          <a:xfrm>
            <a:off x="3144385" y="717986"/>
            <a:ext cx="666721" cy="568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u="sng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Last Name</a:t>
            </a:r>
          </a:p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Smith</a:t>
            </a:r>
          </a:p>
        </p:txBody>
      </p: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3873499" y="721829"/>
            <a:ext cx="1457325" cy="568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u="sng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Address</a:t>
            </a:r>
          </a:p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600 Grant Street</a:t>
            </a: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5080237" y="721828"/>
            <a:ext cx="771525" cy="568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u="sng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City</a:t>
            </a:r>
          </a:p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Pittsburgh</a:t>
            </a:r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5848914" y="721827"/>
            <a:ext cx="325474" cy="568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u="sng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State</a:t>
            </a:r>
          </a:p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PA</a:t>
            </a:r>
          </a:p>
        </p:txBody>
      </p:sp>
      <p:sp>
        <p:nvSpPr>
          <p:cNvPr id="109" name="Rectangle 108"/>
          <p:cNvSpPr>
            <a:spLocks noChangeArrowheads="1"/>
          </p:cNvSpPr>
          <p:nvPr/>
        </p:nvSpPr>
        <p:spPr bwMode="auto">
          <a:xfrm>
            <a:off x="6301740" y="715955"/>
            <a:ext cx="392736" cy="568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u="sng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Zip</a:t>
            </a:r>
          </a:p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15219</a:t>
            </a:r>
          </a:p>
        </p:txBody>
      </p:sp>
      <p:sp>
        <p:nvSpPr>
          <p:cNvPr id="110" name="Rectangle 109"/>
          <p:cNvSpPr>
            <a:spLocks noChangeArrowheads="1"/>
          </p:cNvSpPr>
          <p:nvPr/>
        </p:nvSpPr>
        <p:spPr bwMode="auto">
          <a:xfrm>
            <a:off x="6770465" y="704923"/>
            <a:ext cx="9334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u="sng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Phone</a:t>
            </a:r>
          </a:p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4126475000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</a:t>
            </a: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7729552" y="703573"/>
            <a:ext cx="933450" cy="618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u="sng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Marital Status</a:t>
            </a:r>
          </a:p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Married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</a:t>
            </a:r>
          </a:p>
        </p:txBody>
      </p:sp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6971770" y="5164115"/>
            <a:ext cx="9334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u="sng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Phone</a:t>
            </a:r>
          </a:p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4126475100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</a:t>
            </a:r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7671174" y="4243099"/>
            <a:ext cx="933450" cy="618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u="sng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Marital Status</a:t>
            </a:r>
          </a:p>
          <a:p>
            <a:pPr algn="ctr"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</a:t>
            </a:r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3873499" y="3350400"/>
            <a:ext cx="1200150" cy="568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u="sng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Address</a:t>
            </a:r>
          </a:p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200 Lothrop St.</a:t>
            </a: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5011737" y="3340533"/>
            <a:ext cx="771525" cy="568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u="sng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City</a:t>
            </a:r>
          </a:p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Pittsburgh</a:t>
            </a:r>
          </a:p>
        </p:txBody>
      </p: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5776453" y="3337560"/>
            <a:ext cx="325474" cy="568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u="sng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State</a:t>
            </a:r>
          </a:p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PA</a:t>
            </a:r>
          </a:p>
        </p:txBody>
      </p:sp>
      <p:sp>
        <p:nvSpPr>
          <p:cNvPr id="117" name="Rectangle 116"/>
          <p:cNvSpPr>
            <a:spLocks noChangeArrowheads="1"/>
          </p:cNvSpPr>
          <p:nvPr/>
        </p:nvSpPr>
        <p:spPr bwMode="auto">
          <a:xfrm>
            <a:off x="6248859" y="3339592"/>
            <a:ext cx="433070" cy="599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u="sng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Zip</a:t>
            </a:r>
          </a:p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15213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</a:t>
            </a:r>
          </a:p>
        </p:txBody>
      </p:sp>
      <p:sp>
        <p:nvSpPr>
          <p:cNvPr id="118" name="Rectangle 117"/>
          <p:cNvSpPr>
            <a:spLocks noChangeArrowheads="1"/>
          </p:cNvSpPr>
          <p:nvPr/>
        </p:nvSpPr>
        <p:spPr bwMode="auto">
          <a:xfrm>
            <a:off x="6737724" y="3334210"/>
            <a:ext cx="933450" cy="553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u="sng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Phone</a:t>
            </a:r>
          </a:p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4126478345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</a:t>
            </a:r>
          </a:p>
        </p:txBody>
      </p:sp>
      <p:sp>
        <p:nvSpPr>
          <p:cNvPr id="119" name="AutoShape 19"/>
          <p:cNvSpPr>
            <a:spLocks noChangeArrowheads="1"/>
          </p:cNvSpPr>
          <p:nvPr/>
        </p:nvSpPr>
        <p:spPr bwMode="auto">
          <a:xfrm>
            <a:off x="1166144" y="3619500"/>
            <a:ext cx="819150" cy="320675"/>
          </a:xfrm>
          <a:prstGeom prst="bevel">
            <a:avLst>
              <a:gd name="adj" fmla="val 12500"/>
            </a:avLst>
          </a:prstGeom>
          <a:solidFill>
            <a:srgbClr val="A86F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schemeClr val="bg1"/>
              </a:solidFill>
              <a:latin typeface="Helvetica"/>
            </a:endParaRPr>
          </a:p>
        </p:txBody>
      </p:sp>
      <p:sp>
        <p:nvSpPr>
          <p:cNvPr id="120" name="Rectangle 119"/>
          <p:cNvSpPr>
            <a:spLocks noChangeArrowheads="1"/>
          </p:cNvSpPr>
          <p:nvPr/>
        </p:nvSpPr>
        <p:spPr bwMode="auto">
          <a:xfrm>
            <a:off x="1219051" y="3337560"/>
            <a:ext cx="713337" cy="73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u="sng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SSN</a:t>
            </a:r>
          </a:p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Calibri"/>
                <a:ea typeface="+mj-ea"/>
                <a:cs typeface="Calibri"/>
              </a:rPr>
              <a:t>123456789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</a:t>
            </a:r>
          </a:p>
        </p:txBody>
      </p:sp>
      <p:sp>
        <p:nvSpPr>
          <p:cNvPr id="121" name="AutoShape 19"/>
          <p:cNvSpPr>
            <a:spLocks noChangeArrowheads="1"/>
          </p:cNvSpPr>
          <p:nvPr/>
        </p:nvSpPr>
        <p:spPr bwMode="auto">
          <a:xfrm>
            <a:off x="2018764" y="3619499"/>
            <a:ext cx="485775" cy="320675"/>
          </a:xfrm>
          <a:prstGeom prst="bevel">
            <a:avLst>
              <a:gd name="adj" fmla="val 12500"/>
            </a:avLst>
          </a:prstGeom>
          <a:solidFill>
            <a:srgbClr val="A86F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122" name="AutoShape 19"/>
          <p:cNvSpPr>
            <a:spLocks noChangeArrowheads="1"/>
          </p:cNvSpPr>
          <p:nvPr/>
        </p:nvSpPr>
        <p:spPr bwMode="auto">
          <a:xfrm>
            <a:off x="2835110" y="3612800"/>
            <a:ext cx="238125" cy="320675"/>
          </a:xfrm>
          <a:prstGeom prst="bevel">
            <a:avLst>
              <a:gd name="adj" fmla="val 12500"/>
            </a:avLst>
          </a:prstGeom>
          <a:solidFill>
            <a:srgbClr val="A86F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schemeClr val="bg1"/>
              </a:solidFill>
              <a:latin typeface="Helvetica"/>
            </a:endParaRPr>
          </a:p>
        </p:txBody>
      </p: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2877688" y="3338123"/>
            <a:ext cx="176330" cy="568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u="sng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MI</a:t>
            </a:r>
          </a:p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Calibri"/>
                <a:ea typeface="+mj-ea"/>
                <a:cs typeface="Calibri"/>
              </a:rPr>
              <a:t>M</a:t>
            </a:r>
          </a:p>
        </p:txBody>
      </p:sp>
      <p:sp>
        <p:nvSpPr>
          <p:cNvPr id="124" name="AutoShape 19"/>
          <p:cNvSpPr>
            <a:spLocks noChangeArrowheads="1"/>
          </p:cNvSpPr>
          <p:nvPr/>
        </p:nvSpPr>
        <p:spPr bwMode="auto">
          <a:xfrm>
            <a:off x="3055133" y="3618357"/>
            <a:ext cx="523875" cy="320675"/>
          </a:xfrm>
          <a:prstGeom prst="bevel">
            <a:avLst>
              <a:gd name="adj" fmla="val 12500"/>
            </a:avLst>
          </a:prstGeom>
          <a:solidFill>
            <a:srgbClr val="A86F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schemeClr val="bg1"/>
              </a:solidFill>
              <a:latin typeface="Helvetica"/>
            </a:endParaRP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3095126" y="3338957"/>
            <a:ext cx="7461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noAutofit/>
          </a:bodyPr>
          <a:lstStyle/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u="sng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Last Name</a:t>
            </a:r>
          </a:p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Calibri"/>
                <a:ea typeface="+mj-ea"/>
                <a:cs typeface="Calibri"/>
              </a:rPr>
              <a:t>Smith</a:t>
            </a:r>
          </a:p>
        </p:txBody>
      </p:sp>
      <p:sp>
        <p:nvSpPr>
          <p:cNvPr id="126" name="AutoShape 19"/>
          <p:cNvSpPr>
            <a:spLocks noChangeArrowheads="1"/>
          </p:cNvSpPr>
          <p:nvPr/>
        </p:nvSpPr>
        <p:spPr bwMode="auto">
          <a:xfrm>
            <a:off x="3745699" y="4552343"/>
            <a:ext cx="1209675" cy="303587"/>
          </a:xfrm>
          <a:prstGeom prst="bevel">
            <a:avLst>
              <a:gd name="adj" fmla="val 12500"/>
            </a:avLst>
          </a:prstGeom>
          <a:solidFill>
            <a:srgbClr val="A86F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schemeClr val="bg1"/>
              </a:solidFill>
              <a:latin typeface="Helvetica"/>
            </a:endParaRPr>
          </a:p>
        </p:txBody>
      </p:sp>
      <p:sp>
        <p:nvSpPr>
          <p:cNvPr id="127" name="Rectangle 126"/>
          <p:cNvSpPr>
            <a:spLocks noChangeArrowheads="1"/>
          </p:cNvSpPr>
          <p:nvPr/>
        </p:nvSpPr>
        <p:spPr bwMode="auto">
          <a:xfrm>
            <a:off x="3827254" y="4225611"/>
            <a:ext cx="1200150" cy="568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u="sng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Address</a:t>
            </a:r>
          </a:p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Calibri"/>
                <a:ea typeface="+mj-ea"/>
                <a:cs typeface="Calibri"/>
              </a:rPr>
              <a:t>600 Grant Street</a:t>
            </a:r>
          </a:p>
        </p:txBody>
      </p:sp>
      <p:sp>
        <p:nvSpPr>
          <p:cNvPr id="128" name="AutoShape 19"/>
          <p:cNvSpPr>
            <a:spLocks noChangeArrowheads="1"/>
          </p:cNvSpPr>
          <p:nvPr/>
        </p:nvSpPr>
        <p:spPr bwMode="auto">
          <a:xfrm>
            <a:off x="4955374" y="4552343"/>
            <a:ext cx="752475" cy="288149"/>
          </a:xfrm>
          <a:prstGeom prst="bevel">
            <a:avLst>
              <a:gd name="adj" fmla="val 12500"/>
            </a:avLst>
          </a:prstGeom>
          <a:solidFill>
            <a:srgbClr val="A86F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schemeClr val="bg1"/>
              </a:solidFill>
              <a:latin typeface="Helvetica"/>
            </a:endParaRP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4981575" y="4235637"/>
            <a:ext cx="771525" cy="568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u="sng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City</a:t>
            </a:r>
          </a:p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Calibri"/>
                <a:ea typeface="+mj-ea"/>
                <a:cs typeface="Calibri"/>
              </a:rPr>
              <a:t>Pittsburgh</a:t>
            </a:r>
          </a:p>
        </p:txBody>
      </p:sp>
      <p:sp>
        <p:nvSpPr>
          <p:cNvPr id="130" name="AutoShape 19"/>
          <p:cNvSpPr>
            <a:spLocks noChangeArrowheads="1"/>
          </p:cNvSpPr>
          <p:nvPr/>
        </p:nvSpPr>
        <p:spPr bwMode="auto">
          <a:xfrm>
            <a:off x="5744687" y="4552343"/>
            <a:ext cx="244529" cy="273343"/>
          </a:xfrm>
          <a:prstGeom prst="bevel">
            <a:avLst>
              <a:gd name="adj" fmla="val 12500"/>
            </a:avLst>
          </a:prstGeom>
          <a:solidFill>
            <a:srgbClr val="A86F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schemeClr val="bg1"/>
              </a:solidFill>
              <a:latin typeface="Helvetica"/>
            </a:endParaRPr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5776453" y="4243099"/>
            <a:ext cx="325474" cy="568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u="sng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State</a:t>
            </a:r>
          </a:p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Calibri"/>
                <a:ea typeface="+mj-ea"/>
                <a:cs typeface="Calibri"/>
              </a:rPr>
              <a:t>PA</a:t>
            </a:r>
          </a:p>
        </p:txBody>
      </p:sp>
      <p:sp>
        <p:nvSpPr>
          <p:cNvPr id="132" name="AutoShape 19"/>
          <p:cNvSpPr>
            <a:spLocks noChangeArrowheads="1"/>
          </p:cNvSpPr>
          <p:nvPr/>
        </p:nvSpPr>
        <p:spPr bwMode="auto">
          <a:xfrm>
            <a:off x="6136869" y="4552343"/>
            <a:ext cx="466090" cy="290317"/>
          </a:xfrm>
          <a:prstGeom prst="bevel">
            <a:avLst>
              <a:gd name="adj" fmla="val 12500"/>
            </a:avLst>
          </a:prstGeom>
          <a:solidFill>
            <a:srgbClr val="A86F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schemeClr val="bg1"/>
              </a:solidFill>
              <a:latin typeface="Helvetica"/>
            </a:endParaRPr>
          </a:p>
        </p:txBody>
      </p:sp>
      <p:sp>
        <p:nvSpPr>
          <p:cNvPr id="133" name="Rectangle 132"/>
          <p:cNvSpPr>
            <a:spLocks noChangeArrowheads="1"/>
          </p:cNvSpPr>
          <p:nvPr/>
        </p:nvSpPr>
        <p:spPr bwMode="auto">
          <a:xfrm>
            <a:off x="6196330" y="4245162"/>
            <a:ext cx="433070" cy="599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u="sng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Zip</a:t>
            </a:r>
          </a:p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Calibri"/>
                <a:ea typeface="+mj-ea"/>
                <a:cs typeface="Calibri"/>
              </a:rPr>
              <a:t>15219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</a:t>
            </a:r>
          </a:p>
        </p:txBody>
      </p:sp>
      <p:sp>
        <p:nvSpPr>
          <p:cNvPr id="134" name="AutoShape 19"/>
          <p:cNvSpPr>
            <a:spLocks noChangeArrowheads="1"/>
          </p:cNvSpPr>
          <p:nvPr/>
        </p:nvSpPr>
        <p:spPr bwMode="auto">
          <a:xfrm>
            <a:off x="6707308" y="4565446"/>
            <a:ext cx="923925" cy="278122"/>
          </a:xfrm>
          <a:prstGeom prst="bevel">
            <a:avLst>
              <a:gd name="adj" fmla="val 12500"/>
            </a:avLst>
          </a:prstGeom>
          <a:solidFill>
            <a:srgbClr val="A86F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schemeClr val="bg1"/>
              </a:solidFill>
              <a:latin typeface="Helvetica"/>
            </a:endParaRPr>
          </a:p>
        </p:txBody>
      </p:sp>
      <p:sp>
        <p:nvSpPr>
          <p:cNvPr id="135" name="Rectangle 134"/>
          <p:cNvSpPr>
            <a:spLocks noChangeArrowheads="1"/>
          </p:cNvSpPr>
          <p:nvPr/>
        </p:nvSpPr>
        <p:spPr bwMode="auto">
          <a:xfrm>
            <a:off x="6796102" y="4230878"/>
            <a:ext cx="933450" cy="484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u="sng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Phone</a:t>
            </a:r>
          </a:p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Calibri"/>
                <a:ea typeface="+mj-ea"/>
                <a:cs typeface="Calibri"/>
              </a:rPr>
              <a:t>4126475000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</a:t>
            </a:r>
          </a:p>
        </p:txBody>
      </p:sp>
      <p:sp>
        <p:nvSpPr>
          <p:cNvPr id="136" name="AutoShape 19"/>
          <p:cNvSpPr>
            <a:spLocks noChangeArrowheads="1"/>
          </p:cNvSpPr>
          <p:nvPr/>
        </p:nvSpPr>
        <p:spPr bwMode="auto">
          <a:xfrm>
            <a:off x="7703915" y="5435758"/>
            <a:ext cx="752475" cy="320675"/>
          </a:xfrm>
          <a:prstGeom prst="bevel">
            <a:avLst>
              <a:gd name="adj" fmla="val 12500"/>
            </a:avLst>
          </a:prstGeom>
          <a:solidFill>
            <a:srgbClr val="A86F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schemeClr val="bg1"/>
              </a:solidFill>
              <a:latin typeface="Helvetica"/>
            </a:endParaRPr>
          </a:p>
        </p:txBody>
      </p:sp>
      <p:sp>
        <p:nvSpPr>
          <p:cNvPr id="137" name="Rectangle 136"/>
          <p:cNvSpPr>
            <a:spLocks noChangeArrowheads="1"/>
          </p:cNvSpPr>
          <p:nvPr/>
        </p:nvSpPr>
        <p:spPr bwMode="auto">
          <a:xfrm>
            <a:off x="7820039" y="5164115"/>
            <a:ext cx="933450" cy="618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u="sng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Marital Status</a:t>
            </a:r>
          </a:p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Calibri"/>
                <a:ea typeface="+mj-ea"/>
                <a:cs typeface="Calibri"/>
              </a:rPr>
              <a:t>Married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 </a:t>
            </a:r>
          </a:p>
        </p:txBody>
      </p:sp>
      <p:sp>
        <p:nvSpPr>
          <p:cNvPr id="148" name="Cloud 147"/>
          <p:cNvSpPr/>
          <p:nvPr/>
        </p:nvSpPr>
        <p:spPr>
          <a:xfrm>
            <a:off x="2391526" y="1423353"/>
            <a:ext cx="4378939" cy="1770664"/>
          </a:xfrm>
          <a:prstGeom prst="cloud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A86F9D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A86F9D"/>
                </a:solidFill>
                <a:effectLst/>
                <a:uLnTx/>
                <a:uFillTx/>
                <a:latin typeface="Helvetica"/>
                <a:ea typeface="Calibri"/>
                <a:cs typeface="Times New Roman"/>
              </a:rPr>
              <a:t>Fields with the highest trust score survive in the final consolidated “gold” record.</a:t>
            </a:r>
          </a:p>
        </p:txBody>
      </p:sp>
      <p:sp>
        <p:nvSpPr>
          <p:cNvPr id="149" name="Rectangle 148"/>
          <p:cNvSpPr>
            <a:spLocks noChangeArrowheads="1"/>
          </p:cNvSpPr>
          <p:nvPr/>
        </p:nvSpPr>
        <p:spPr bwMode="auto">
          <a:xfrm>
            <a:off x="2088669" y="3337560"/>
            <a:ext cx="687304" cy="568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u="sng" dirty="0">
                <a:solidFill>
                  <a:srgbClr val="666D70"/>
                </a:solidFill>
                <a:latin typeface="Calibri"/>
                <a:ea typeface="+mj-ea"/>
                <a:cs typeface="Calibri"/>
              </a:rPr>
              <a:t>First Name</a:t>
            </a:r>
          </a:p>
          <a:p>
            <a:pPr fontAlgn="auto">
              <a:lnSpc>
                <a:spcPct val="140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Calibri"/>
                <a:ea typeface="+mj-ea"/>
                <a:cs typeface="Calibri"/>
              </a:rPr>
              <a:t>John</a:t>
            </a:r>
          </a:p>
        </p:txBody>
      </p:sp>
      <p:pic>
        <p:nvPicPr>
          <p:cNvPr id="150" name="Picture 149" descr="uniquebarrel.png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22" y="3194017"/>
            <a:ext cx="856571" cy="856571"/>
          </a:xfrm>
          <a:prstGeom prst="rect">
            <a:avLst/>
          </a:prstGeom>
        </p:spPr>
      </p:pic>
      <p:pic>
        <p:nvPicPr>
          <p:cNvPr id="151" name="Picture 150" descr="uniquebarrel.png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22" y="4171306"/>
            <a:ext cx="856571" cy="856571"/>
          </a:xfrm>
          <a:prstGeom prst="rect">
            <a:avLst/>
          </a:prstGeom>
        </p:spPr>
      </p:pic>
      <p:pic>
        <p:nvPicPr>
          <p:cNvPr id="152" name="Picture 151" descr="uniquebarrel.png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42" y="5086835"/>
            <a:ext cx="856571" cy="856571"/>
          </a:xfrm>
          <a:prstGeom prst="rect">
            <a:avLst/>
          </a:prstGeom>
        </p:spPr>
      </p:pic>
      <p:sp>
        <p:nvSpPr>
          <p:cNvPr id="153" name="Striped Right Arrow 152"/>
          <p:cNvSpPr/>
          <p:nvPr/>
        </p:nvSpPr>
        <p:spPr>
          <a:xfrm rot="16200000">
            <a:off x="604008" y="2229678"/>
            <a:ext cx="1943426" cy="128194"/>
          </a:xfrm>
          <a:prstGeom prst="stripedRightArrow">
            <a:avLst/>
          </a:prstGeom>
          <a:gradFill>
            <a:gsLst>
              <a:gs pos="58000">
                <a:srgbClr val="A86F9D"/>
              </a:gs>
              <a:gs pos="0">
                <a:srgbClr val="A86F9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A86F9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Striped Right Arrow 153"/>
          <p:cNvSpPr/>
          <p:nvPr/>
        </p:nvSpPr>
        <p:spPr>
          <a:xfrm rot="16200000">
            <a:off x="1225841" y="2244588"/>
            <a:ext cx="1943426" cy="128194"/>
          </a:xfrm>
          <a:prstGeom prst="stripedRightArrow">
            <a:avLst/>
          </a:prstGeom>
          <a:gradFill>
            <a:gsLst>
              <a:gs pos="58000">
                <a:srgbClr val="A86F9D"/>
              </a:gs>
              <a:gs pos="0">
                <a:srgbClr val="A86F9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A86F9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7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  <p:bldP spid="161" grpId="0" animBg="1"/>
      <p:bldP spid="160" grpId="0" animBg="1"/>
      <p:bldP spid="159" grpId="0" animBg="1"/>
      <p:bldP spid="158" grpId="0" animBg="1"/>
      <p:bldP spid="157" grpId="0" animBg="1"/>
      <p:bldP spid="156" grpId="0" animBg="1"/>
      <p:bldP spid="155" grpId="0" animBg="1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 animBg="1"/>
      <p:bldP spid="120" grpId="0"/>
      <p:bldP spid="121" grpId="0" animBg="1"/>
      <p:bldP spid="122" grpId="0" animBg="1"/>
      <p:bldP spid="123" grpId="0"/>
      <p:bldP spid="124" grpId="0" animBg="1"/>
      <p:bldP spid="125" grpId="0"/>
      <p:bldP spid="126" grpId="0" animBg="1"/>
      <p:bldP spid="127" grpId="0"/>
      <p:bldP spid="128" grpId="0" animBg="1"/>
      <p:bldP spid="129" grpId="0"/>
      <p:bldP spid="130" grpId="0" animBg="1"/>
      <p:bldP spid="131" grpId="0"/>
      <p:bldP spid="132" grpId="0" animBg="1"/>
      <p:bldP spid="133" grpId="0"/>
      <p:bldP spid="134" grpId="0" animBg="1"/>
      <p:bldP spid="135" grpId="0"/>
      <p:bldP spid="136" grpId="0" animBg="1"/>
      <p:bldP spid="137" grpId="0"/>
      <p:bldP spid="148" grpId="0" animBg="1"/>
      <p:bldP spid="149" grpId="0"/>
      <p:bldP spid="153" grpId="0" animBg="1"/>
      <p:bldP spid="15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Reference Table Management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406237" y="1425041"/>
          <a:ext cx="2590802" cy="1484414"/>
        </p:xfrm>
        <a:graphic>
          <a:graphicData uri="http://schemas.openxmlformats.org/drawingml/2006/table">
            <a:tbl>
              <a:tblPr/>
              <a:tblGrid>
                <a:gridCol w="1332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8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40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a-DK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System B - Gender Code 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Local Gender Code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Local Gender Description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4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4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Woman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4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 Known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398077" y="1401290"/>
          <a:ext cx="2520291" cy="1745669"/>
        </p:xfrm>
        <a:graphic>
          <a:graphicData uri="http://schemas.openxmlformats.org/drawingml/2006/table">
            <a:tbl>
              <a:tblPr/>
              <a:tblGrid>
                <a:gridCol w="1296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38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System C - Sex Code 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7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Local Gender Code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Local Gender Description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Unknown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104065"/>
              </p:ext>
            </p:extLst>
          </p:nvPr>
        </p:nvGraphicFramePr>
        <p:xfrm>
          <a:off x="714497" y="3628319"/>
          <a:ext cx="3598225" cy="1844226"/>
        </p:xfrm>
        <a:graphic>
          <a:graphicData uri="http://schemas.openxmlformats.org/drawingml/2006/table">
            <a:tbl>
              <a:tblPr/>
              <a:tblGrid>
                <a:gridCol w="17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47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Standard Gender Code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Standard Gender Description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Unknown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371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320640" y="3628319"/>
          <a:ext cx="4195946" cy="1844227"/>
        </p:xfrm>
        <a:graphic>
          <a:graphicData uri="http://schemas.openxmlformats.org/drawingml/2006/table">
            <a:tbl>
              <a:tblPr/>
              <a:tblGrid>
                <a:gridCol w="140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4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System A - Local Gender Code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System B - Local Gender Code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System C - Local Gender Code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371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87556" y="1446810"/>
          <a:ext cx="2557525" cy="1462645"/>
        </p:xfrm>
        <a:graphic>
          <a:graphicData uri="http://schemas.openxmlformats.org/drawingml/2006/table">
            <a:tbl>
              <a:tblPr/>
              <a:tblGrid>
                <a:gridCol w="1315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77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a-DK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System A - Gender Code 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5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Local Gender Code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Local Gender Description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Unknown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14498" y="3429893"/>
          <a:ext cx="7802088" cy="190500"/>
        </p:xfrm>
        <a:graphic>
          <a:graphicData uri="http://schemas.openxmlformats.org/drawingml/2006/table">
            <a:tbl>
              <a:tblPr/>
              <a:tblGrid>
                <a:gridCol w="780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MDM - Gender Reference Table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380010" y="1674421"/>
            <a:ext cx="1318161" cy="12350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406237" y="1674421"/>
            <a:ext cx="1318161" cy="123503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386945" y="1674421"/>
            <a:ext cx="1318161" cy="1472540"/>
          </a:xfrm>
          <a:prstGeom prst="rect">
            <a:avLst/>
          </a:prstGeom>
          <a:noFill/>
          <a:ln w="38100">
            <a:solidFill>
              <a:srgbClr val="23BE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322616" y="3628320"/>
            <a:ext cx="1320141" cy="15418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725884" y="3628320"/>
            <a:ext cx="1401288" cy="15418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176652" y="3628320"/>
            <a:ext cx="1318161" cy="1858080"/>
          </a:xfrm>
          <a:prstGeom prst="rect">
            <a:avLst/>
          </a:prstGeom>
          <a:noFill/>
          <a:ln w="38100">
            <a:solidFill>
              <a:srgbClr val="23BE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 rot="10800000">
            <a:off x="2590800" y="5581402"/>
            <a:ext cx="3857501" cy="831273"/>
          </a:xfrm>
          <a:prstGeom prst="rightArrow">
            <a:avLst/>
          </a:prstGeom>
          <a:gradFill>
            <a:gsLst>
              <a:gs pos="92000">
                <a:srgbClr val="A86F9D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3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04457" y="5783283"/>
            <a:ext cx="3239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Standardization</a:t>
            </a:r>
          </a:p>
        </p:txBody>
      </p:sp>
    </p:spTree>
    <p:extLst>
      <p:ext uri="{BB962C8B-B14F-4D97-AF65-F5344CB8AC3E}">
        <p14:creationId xmlns:p14="http://schemas.microsoft.com/office/powerpoint/2010/main" val="6274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ars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62" y="431800"/>
            <a:ext cx="3657356" cy="548603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47470" cy="669517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Challenges</a:t>
            </a:r>
            <a:r>
              <a:rPr lang="en-US" dirty="0">
                <a:solidFill>
                  <a:srgbClr val="A86F9D"/>
                </a:solidFill>
              </a:rPr>
              <a:t>…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741473" y="5045783"/>
            <a:ext cx="4818740" cy="5079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771B61"/>
                </a:solidFill>
                <a:latin typeface="Calibri"/>
                <a:ea typeface="+mj-ea"/>
                <a:cs typeface="Calibri"/>
              </a:defRPr>
            </a:lvl1pPr>
          </a:lstStyle>
          <a:p>
            <a:pPr defTabSz="91440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2100" dirty="0">
                <a:solidFill>
                  <a:srgbClr val="666D70"/>
                </a:solidFill>
              </a:rPr>
              <a:t>Don’t</a:t>
            </a:r>
            <a:r>
              <a:rPr lang="en-US" sz="2100" b="0" dirty="0">
                <a:solidFill>
                  <a:srgbClr val="666D70"/>
                </a:solidFill>
              </a:rPr>
              <a:t> quit. </a:t>
            </a:r>
            <a:r>
              <a:rPr lang="en-US" sz="2100" dirty="0">
                <a:solidFill>
                  <a:srgbClr val="666D70"/>
                </a:solidFill>
              </a:rPr>
              <a:t>Passion</a:t>
            </a:r>
            <a:r>
              <a:rPr lang="en-US" sz="2100" b="0" dirty="0">
                <a:solidFill>
                  <a:srgbClr val="666D70"/>
                </a:solidFill>
              </a:rPr>
              <a:t> works.</a:t>
            </a:r>
          </a:p>
          <a:p>
            <a:pPr>
              <a:lnSpc>
                <a:spcPct val="150000"/>
              </a:lnSpc>
              <a:defRPr/>
            </a:pPr>
            <a:r>
              <a:rPr lang="en-US" sz="2100" b="0" dirty="0">
                <a:solidFill>
                  <a:srgbClr val="666D70"/>
                </a:solidFill>
              </a:rPr>
              <a:t> 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711203" y="1959428"/>
            <a:ext cx="4818740" cy="5079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771B61"/>
                </a:solidFill>
                <a:latin typeface="Calibri"/>
                <a:ea typeface="+mj-ea"/>
                <a:cs typeface="Calibri"/>
              </a:defRPr>
            </a:lvl1pPr>
          </a:lstStyle>
          <a:p>
            <a:pPr>
              <a:lnSpc>
                <a:spcPct val="150000"/>
              </a:lnSpc>
              <a:defRPr/>
            </a:pPr>
            <a:endParaRPr lang="en-US" sz="2100" b="0" dirty="0">
              <a:solidFill>
                <a:srgbClr val="666D70"/>
              </a:solidFill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711203" y="2467428"/>
            <a:ext cx="4818740" cy="5079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771B61"/>
                </a:solidFill>
                <a:latin typeface="Calibri"/>
                <a:ea typeface="+mj-ea"/>
                <a:cs typeface="Calibri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sz="2100" b="0" dirty="0">
                <a:solidFill>
                  <a:srgbClr val="666D70"/>
                </a:solidFill>
              </a:rPr>
              <a:t>Continuously </a:t>
            </a:r>
            <a:r>
              <a:rPr lang="en-US" sz="2100" dirty="0">
                <a:solidFill>
                  <a:srgbClr val="666D70"/>
                </a:solidFill>
              </a:rPr>
              <a:t>communicate</a:t>
            </a:r>
            <a:r>
              <a:rPr lang="en-US" sz="2100" b="0" dirty="0">
                <a:solidFill>
                  <a:srgbClr val="666D70"/>
                </a:solidFill>
              </a:rPr>
              <a:t> and </a:t>
            </a:r>
            <a:r>
              <a:rPr lang="en-US" sz="2100" dirty="0">
                <a:solidFill>
                  <a:srgbClr val="666D70"/>
                </a:solidFill>
              </a:rPr>
              <a:t>educate</a:t>
            </a:r>
            <a:r>
              <a:rPr lang="en-US" sz="2100" b="0" dirty="0">
                <a:solidFill>
                  <a:srgbClr val="666D70"/>
                </a:solidFill>
              </a:rPr>
              <a:t>.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741473" y="3488396"/>
            <a:ext cx="4818740" cy="5079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771B61"/>
                </a:solidFill>
                <a:latin typeface="Calibri"/>
                <a:ea typeface="+mj-ea"/>
                <a:cs typeface="Calibri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sz="2100" b="0" dirty="0">
                <a:solidFill>
                  <a:srgbClr val="666D70"/>
                </a:solidFill>
              </a:rPr>
              <a:t>Use </a:t>
            </a:r>
            <a:r>
              <a:rPr lang="en-US" sz="2100" dirty="0">
                <a:solidFill>
                  <a:srgbClr val="666D70"/>
                </a:solidFill>
              </a:rPr>
              <a:t>real data examples </a:t>
            </a:r>
            <a:r>
              <a:rPr lang="en-US" sz="2100" b="0" dirty="0">
                <a:solidFill>
                  <a:srgbClr val="666D70"/>
                </a:solidFill>
              </a:rPr>
              <a:t>to educate.</a:t>
            </a: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720598" y="1953860"/>
            <a:ext cx="5907311" cy="5079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771B61"/>
                </a:solidFill>
                <a:latin typeface="Calibri"/>
                <a:ea typeface="+mj-ea"/>
                <a:cs typeface="Calibri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sz="2100" dirty="0">
                <a:solidFill>
                  <a:srgbClr val="666D70"/>
                </a:solidFill>
              </a:rPr>
              <a:t>Name only </a:t>
            </a:r>
            <a:r>
              <a:rPr lang="en-US" sz="2100" b="0" dirty="0">
                <a:solidFill>
                  <a:srgbClr val="666D70"/>
                </a:solidFill>
              </a:rPr>
              <a:t>those you plan to engage soon.</a:t>
            </a: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711203" y="3996395"/>
            <a:ext cx="5937581" cy="5079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771B61"/>
                </a:solidFill>
                <a:latin typeface="Calibri"/>
                <a:ea typeface="+mj-ea"/>
                <a:cs typeface="Calibri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sz="2100" b="0" dirty="0">
                <a:solidFill>
                  <a:srgbClr val="666D70"/>
                </a:solidFill>
              </a:rPr>
              <a:t>Senior Executives must b</a:t>
            </a:r>
            <a:r>
              <a:rPr lang="en-US" sz="2100" dirty="0">
                <a:solidFill>
                  <a:srgbClr val="666D70"/>
                </a:solidFill>
              </a:rPr>
              <a:t>e actively engaged</a:t>
            </a:r>
            <a:r>
              <a:rPr lang="en-US" sz="2100" b="0" dirty="0">
                <a:solidFill>
                  <a:srgbClr val="666D70"/>
                </a:solidFill>
              </a:rPr>
              <a:t>.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04939" y="1451429"/>
            <a:ext cx="4818740" cy="5079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771B61"/>
                </a:solidFill>
                <a:latin typeface="Calibri"/>
                <a:ea typeface="+mj-ea"/>
                <a:cs typeface="Calibri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sz="2100" b="0" dirty="0">
                <a:solidFill>
                  <a:srgbClr val="666D70"/>
                </a:solidFill>
              </a:rPr>
              <a:t>Engage the organization, but </a:t>
            </a:r>
            <a:r>
              <a:rPr lang="en-US" sz="2100" dirty="0">
                <a:solidFill>
                  <a:srgbClr val="666D70"/>
                </a:solidFill>
              </a:rPr>
              <a:t>avoid hype</a:t>
            </a:r>
            <a:r>
              <a:rPr lang="en-US" sz="2100" b="0" dirty="0">
                <a:solidFill>
                  <a:srgbClr val="666D70"/>
                </a:solidFill>
              </a:rPr>
              <a:t>.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41473" y="4497830"/>
            <a:ext cx="5907311" cy="5079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771B61"/>
                </a:solidFill>
                <a:latin typeface="Calibri"/>
                <a:ea typeface="+mj-ea"/>
                <a:cs typeface="Calibri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sz="2100" dirty="0">
                <a:solidFill>
                  <a:srgbClr val="666D70"/>
                </a:solidFill>
              </a:rPr>
              <a:t>Be resilient</a:t>
            </a:r>
            <a:r>
              <a:rPr lang="en-US" sz="2100" b="0" dirty="0">
                <a:solidFill>
                  <a:srgbClr val="666D70"/>
                </a:solidFill>
              </a:rPr>
              <a:t>, this is a program, not a project</a:t>
            </a:r>
            <a:r>
              <a:rPr lang="en-US" sz="2100" dirty="0">
                <a:solidFill>
                  <a:srgbClr val="666D70"/>
                </a:solidFill>
              </a:rPr>
              <a:t>.</a:t>
            </a:r>
            <a:endParaRPr lang="en-US" sz="2100" b="0" dirty="0">
              <a:solidFill>
                <a:srgbClr val="666D70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741473" y="2988351"/>
            <a:ext cx="5907311" cy="5079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771B61"/>
                </a:solidFill>
                <a:latin typeface="Calibri"/>
                <a:ea typeface="+mj-ea"/>
                <a:cs typeface="Calibri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sz="2100" dirty="0">
                <a:solidFill>
                  <a:srgbClr val="666D70"/>
                </a:solidFill>
              </a:rPr>
              <a:t>Diversify early </a:t>
            </a:r>
            <a:r>
              <a:rPr lang="en-US" sz="2100" b="0" dirty="0">
                <a:solidFill>
                  <a:srgbClr val="666D70"/>
                </a:solidFill>
              </a:rPr>
              <a:t>but be careful not to overcommit.</a:t>
            </a:r>
          </a:p>
        </p:txBody>
      </p:sp>
    </p:spTree>
    <p:extLst>
      <p:ext uri="{BB962C8B-B14F-4D97-AF65-F5344CB8AC3E}">
        <p14:creationId xmlns:p14="http://schemas.microsoft.com/office/powerpoint/2010/main" val="143104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/>
      <p:bldP spid="27" grpId="0"/>
      <p:bldP spid="29" grpId="0"/>
      <p:bldP spid="30" grpId="0"/>
      <p:bldP spid="14" grpId="0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Data Governance </a:t>
            </a:r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and Internal Audit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697038"/>
            <a:ext cx="8229600" cy="2453874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>
                <a:latin typeface="Arial"/>
                <a:ea typeface="Times New Roman"/>
              </a:rPr>
              <a:t>A comprehensive and effective </a:t>
            </a:r>
            <a:r>
              <a:rPr lang="en-US" sz="2000" dirty="0">
                <a:solidFill>
                  <a:srgbClr val="FF0000"/>
                </a:solidFill>
                <a:latin typeface="Arial"/>
                <a:ea typeface="Times New Roman"/>
              </a:rPr>
              <a:t>data governance </a:t>
            </a:r>
            <a:r>
              <a:rPr lang="en-US" sz="2000" dirty="0">
                <a:latin typeface="Arial"/>
                <a:ea typeface="Times New Roman"/>
              </a:rPr>
              <a:t>program encompasses people, processes, policies, controls and technology. In addition, a critical element of a </a:t>
            </a:r>
            <a:r>
              <a:rPr lang="en-US" sz="2000" dirty="0">
                <a:solidFill>
                  <a:srgbClr val="FF0000"/>
                </a:solidFill>
                <a:latin typeface="Arial"/>
                <a:ea typeface="Times New Roman"/>
              </a:rPr>
              <a:t>data governance </a:t>
            </a:r>
            <a:r>
              <a:rPr lang="en-US" sz="2000" dirty="0">
                <a:latin typeface="Arial"/>
                <a:ea typeface="Times New Roman"/>
              </a:rPr>
              <a:t>program involves educating key stakeholders about the benefits of </a:t>
            </a:r>
            <a:r>
              <a:rPr lang="en-US" sz="2000" dirty="0">
                <a:solidFill>
                  <a:srgbClr val="FF0000"/>
                </a:solidFill>
                <a:latin typeface="Arial"/>
                <a:ea typeface="Times New Roman"/>
              </a:rPr>
              <a:t>data governance </a:t>
            </a:r>
            <a:r>
              <a:rPr lang="en-US" sz="2000" dirty="0">
                <a:latin typeface="Arial"/>
                <a:ea typeface="Times New Roman"/>
              </a:rPr>
              <a:t>and the risks associated with poor data quality, integrity, and security. 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74863" y="3614704"/>
            <a:ext cx="83942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4572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b="0" dirty="0">
                <a:solidFill>
                  <a:srgbClr val="666D70"/>
                </a:solidFill>
                <a:latin typeface="Arial"/>
                <a:ea typeface="Times New Roman"/>
              </a:rPr>
              <a:t>A comprehensive and effective </a:t>
            </a:r>
            <a:r>
              <a:rPr lang="en-US" sz="2000" b="0" dirty="0">
                <a:solidFill>
                  <a:srgbClr val="FF0000"/>
                </a:solidFill>
                <a:latin typeface="Arial"/>
                <a:ea typeface="Times New Roman"/>
              </a:rPr>
              <a:t>internal audit </a:t>
            </a:r>
            <a:r>
              <a:rPr lang="en-US" sz="2000" b="0" dirty="0">
                <a:solidFill>
                  <a:srgbClr val="666D70"/>
                </a:solidFill>
                <a:latin typeface="Arial"/>
                <a:ea typeface="Times New Roman"/>
              </a:rPr>
              <a:t>program encompasses people, processes, policies, controls and technology. In addition, a critical element of a </a:t>
            </a:r>
            <a:r>
              <a:rPr lang="en-US" sz="2000" b="0" dirty="0">
                <a:solidFill>
                  <a:srgbClr val="FF0000"/>
                </a:solidFill>
                <a:latin typeface="Arial"/>
                <a:ea typeface="Times New Roman"/>
              </a:rPr>
              <a:t>internal audit </a:t>
            </a:r>
            <a:r>
              <a:rPr lang="en-US" sz="2000" b="0" dirty="0">
                <a:solidFill>
                  <a:srgbClr val="666D70"/>
                </a:solidFill>
                <a:latin typeface="Arial"/>
                <a:ea typeface="Times New Roman"/>
              </a:rPr>
              <a:t>program involves educating key stakeholders about the benefits of </a:t>
            </a:r>
            <a:r>
              <a:rPr lang="en-US" sz="2000" b="0" dirty="0">
                <a:solidFill>
                  <a:srgbClr val="FF0000"/>
                </a:solidFill>
                <a:latin typeface="Arial"/>
                <a:ea typeface="Times New Roman"/>
              </a:rPr>
              <a:t>internal audit </a:t>
            </a:r>
            <a:r>
              <a:rPr lang="en-US" sz="2000" b="0" dirty="0">
                <a:solidFill>
                  <a:srgbClr val="666D70"/>
                </a:solidFill>
                <a:latin typeface="Arial"/>
                <a:ea typeface="Times New Roman"/>
              </a:rPr>
              <a:t>and the risks associated with poor data quality, integrity, and security. </a:t>
            </a:r>
            <a:endParaRPr lang="en-US" sz="2000" b="0" dirty="0">
              <a:solidFill>
                <a:srgbClr val="666D7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70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Data Governance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and Internal Audit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022" y="1352072"/>
            <a:ext cx="7917585" cy="469380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cs typeface="Calibri"/>
              </a:rPr>
              <a:t>Knowledgeable of IT and operational aspects of the organization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cs typeface="Calibri"/>
              </a:rPr>
              <a:t>Developing and maintaining relationships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</a:rPr>
              <a:t>Communication and Education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cs typeface="Calibri"/>
              </a:rPr>
              <a:t>Managing push back/ culture shift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</a:rPr>
              <a:t>Dealing with data-related risk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666D70"/>
              </a:solidFill>
              <a:latin typeface="Calibri"/>
              <a:cs typeface="Calibri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666D70"/>
              </a:solidFill>
              <a:latin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666D70"/>
              </a:solidFill>
              <a:latin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05200" y="6045874"/>
            <a:ext cx="2133600" cy="561837"/>
          </a:xfrm>
          <a:prstGeom prst="rect">
            <a:avLst/>
          </a:prstGeom>
        </p:spPr>
        <p:txBody>
          <a:bodyPr/>
          <a:lstStyle/>
          <a:p>
            <a:fld id="{21738149-E6E0-2647-A717-07383FC3B13E}" type="slidenum">
              <a:rPr lang="en-US" smtClean="0">
                <a:solidFill>
                  <a:srgbClr val="57493E"/>
                </a:solidFill>
              </a:rPr>
              <a:pPr/>
              <a:t>19</a:t>
            </a:fld>
            <a:endParaRPr lang="en-US" dirty="0">
              <a:solidFill>
                <a:srgbClr val="5749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58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Topic &amp; Structure of Lesson</a:t>
            </a:r>
            <a:endParaRPr lang="en-A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Data Governance and IT Governance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Key pillars of a Data Governance Program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Challenges Faced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Similarities between Data Governance and Internal Audit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Collaboration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84695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</a:t>
            </a:r>
            <a:r>
              <a:rPr lang="en-US" dirty="0">
                <a:solidFill>
                  <a:schemeClr val="tx1"/>
                </a:solidFill>
              </a:rPr>
              <a:t>with Internal Audit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Data Governance Program Maturity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Enhancing Program scope and objectives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Development of Policies and Standards</a:t>
            </a:r>
          </a:p>
          <a:p>
            <a:pPr marL="0" indent="0"/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Example of a two ways Internal Audit and Data Governance can collaborate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05200" y="6045874"/>
            <a:ext cx="2133600" cy="561837"/>
          </a:xfrm>
          <a:prstGeom prst="rect">
            <a:avLst/>
          </a:prstGeom>
        </p:spPr>
        <p:txBody>
          <a:bodyPr/>
          <a:lstStyle/>
          <a:p>
            <a:fld id="{21738149-E6E0-2647-A717-07383FC3B13E}" type="slidenum">
              <a:rPr lang="en-US" smtClean="0">
                <a:solidFill>
                  <a:srgbClr val="57493E"/>
                </a:solidFill>
              </a:rPr>
              <a:pPr/>
              <a:t>20</a:t>
            </a:fld>
            <a:endParaRPr lang="en-US" dirty="0">
              <a:solidFill>
                <a:srgbClr val="5749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73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rot="20341668">
            <a:off x="3003383" y="5098698"/>
            <a:ext cx="3953825" cy="1384995"/>
          </a:xfrm>
          <a:prstGeom prst="rect">
            <a:avLst/>
          </a:prstGeom>
          <a:noFill/>
          <a:ln w="152400">
            <a:solidFill>
              <a:srgbClr val="A86F9D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sng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sng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Better Data is</a:t>
            </a:r>
            <a:r>
              <a:rPr kumimoji="0" lang="en-US" sz="2400" i="0" u="sng" strike="noStrike" kern="0" cap="none" spc="0" normalizeH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 Everyone’s Job</a:t>
            </a: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  <a:r>
              <a:rPr lang="en-US" dirty="0">
                <a:solidFill>
                  <a:schemeClr val="tx1"/>
                </a:solidFill>
              </a:rPr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 do we define Data Governance and its relationship to IT Governance.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are some of the key pillars of a Data Governance Program.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challenges does a Data Governance Program face early 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 can Data Governance and Internal Audit collaborate or leverage each 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05200" y="6045874"/>
            <a:ext cx="2133600" cy="561837"/>
          </a:xfrm>
          <a:prstGeom prst="rect">
            <a:avLst/>
          </a:prstGeom>
        </p:spPr>
        <p:txBody>
          <a:bodyPr/>
          <a:lstStyle/>
          <a:p>
            <a:fld id="{21738149-E6E0-2647-A717-07383FC3B13E}" type="slidenum">
              <a:rPr lang="en-US" smtClean="0">
                <a:solidFill>
                  <a:srgbClr val="57493E"/>
                </a:solidFill>
              </a:rPr>
              <a:pPr/>
              <a:t>21</a:t>
            </a:fld>
            <a:endParaRPr lang="en-US" dirty="0">
              <a:solidFill>
                <a:srgbClr val="57493E"/>
              </a:solidFill>
            </a:endParaRPr>
          </a:p>
        </p:txBody>
      </p:sp>
      <p:pic>
        <p:nvPicPr>
          <p:cNvPr id="5" name="Picture 4" descr="stamp-effects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14540">
            <a:off x="2896255" y="4621289"/>
            <a:ext cx="4168079" cy="1893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387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Question &amp; Answer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en-US" sz="9600"/>
              <a:t> </a:t>
            </a:r>
          </a:p>
          <a:p>
            <a:pPr marL="0" indent="0" algn="ctr">
              <a:buNone/>
            </a:pPr>
            <a:r>
              <a:rPr lang="en-US" altLang="en-US" sz="9600"/>
              <a:t>Q </a:t>
            </a:r>
            <a:r>
              <a:rPr lang="en-US" altLang="en-US" sz="9600" dirty="0"/>
              <a:t>&amp; 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89726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955" y="274638"/>
            <a:ext cx="6564573" cy="1143000"/>
          </a:xfrm>
        </p:spPr>
        <p:txBody>
          <a:bodyPr/>
          <a:lstStyle/>
          <a:p>
            <a:r>
              <a:rPr lang="en-US" dirty="0"/>
              <a:t>Defining </a:t>
            </a:r>
            <a:r>
              <a:rPr lang="en-US" dirty="0">
                <a:solidFill>
                  <a:schemeClr val="tx1"/>
                </a:solidFill>
              </a:rPr>
              <a:t>Data Governance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05200" y="6045874"/>
            <a:ext cx="2133600" cy="561837"/>
          </a:xfrm>
          <a:prstGeom prst="rect">
            <a:avLst/>
          </a:prstGeom>
        </p:spPr>
        <p:txBody>
          <a:bodyPr/>
          <a:lstStyle/>
          <a:p>
            <a:fld id="{21738149-E6E0-2647-A717-07383FC3B13E}" type="slidenum">
              <a:rPr lang="en-US" smtClean="0">
                <a:solidFill>
                  <a:srgbClr val="57493E"/>
                </a:solidFill>
              </a:rPr>
              <a:pPr/>
              <a:t>3</a:t>
            </a:fld>
            <a:endParaRPr lang="en-US" dirty="0">
              <a:solidFill>
                <a:srgbClr val="57493E"/>
              </a:solidFill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642793" y="1110162"/>
            <a:ext cx="7917585" cy="43377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100" b="1" dirty="0">
              <a:solidFill>
                <a:srgbClr val="FF0000"/>
              </a:solidFill>
            </a:endParaRPr>
          </a:p>
          <a:p>
            <a:pPr marL="630238" lvl="2" indent="-230188">
              <a:buFont typeface="Arial" panose="020B0604020202020204" pitchFamily="34" charset="0"/>
              <a:buChar char="•"/>
            </a:pPr>
            <a:endParaRPr lang="en-US" sz="2400" dirty="0">
              <a:ea typeface="+mj-ea"/>
            </a:endParaRPr>
          </a:p>
          <a:p>
            <a:pPr marL="630238" lvl="2" indent="-230188">
              <a:buFont typeface="Arial" panose="020B0604020202020204" pitchFamily="34" charset="0"/>
              <a:buChar char="•"/>
            </a:pPr>
            <a:r>
              <a:rPr lang="en-US" sz="2400" dirty="0">
                <a:ea typeface="+mj-ea"/>
              </a:rPr>
              <a:t>Data governance specifies the framework for decision rights and accountabilities to encourage desirable behavior in the use of data.</a:t>
            </a:r>
          </a:p>
          <a:p>
            <a:pPr marL="630238" lvl="2" indent="-230188">
              <a:buFont typeface="Arial" panose="020B0604020202020204" pitchFamily="34" charset="0"/>
              <a:buChar char="•"/>
            </a:pPr>
            <a:endParaRPr lang="en-US" sz="2400" dirty="0">
              <a:ea typeface="+mj-ea"/>
            </a:endParaRPr>
          </a:p>
          <a:p>
            <a:pPr marL="630238" lvl="2" indent="-230188">
              <a:buFont typeface="Arial" panose="020B0604020202020204" pitchFamily="34" charset="0"/>
              <a:buChar char="•"/>
            </a:pPr>
            <a:r>
              <a:rPr lang="en-US" sz="2400" dirty="0">
                <a:ea typeface="+mj-ea"/>
              </a:rPr>
              <a:t>The purpose of a Data Governance program is to ensure that data assets are overseen in a cohesive and consistent enterprise-wide manner. </a:t>
            </a:r>
          </a:p>
          <a:p>
            <a:pPr marL="630238" lvl="2" indent="-230188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630238" lvl="2" indent="-2301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30188" lvl="1" indent="-2301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lvl="1" indent="0">
              <a:buNone/>
            </a:pPr>
            <a:endParaRPr lang="en-US" sz="1800" dirty="0"/>
          </a:p>
          <a:p>
            <a:pPr marL="400050" lvl="1" indent="0">
              <a:buNone/>
            </a:pPr>
            <a:endParaRPr lang="en-US" b="1" dirty="0"/>
          </a:p>
          <a:p>
            <a:pPr marL="236538" lvl="0" indent="-236538">
              <a:buAutoNum type="arabicPeriod" startAt="4"/>
            </a:pPr>
            <a:endParaRPr lang="en-US" sz="1100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microscop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868" y="71997"/>
            <a:ext cx="1280075" cy="154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9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Defining IT Governance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Assists in the achievement of corporate success by both efficiently and effectively deploying secure and reliable information through the application of technology.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410" y="307480"/>
            <a:ext cx="1201515" cy="1077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0611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Is there are difference?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292697"/>
            <a:ext cx="7917585" cy="975490"/>
          </a:xfrm>
        </p:spPr>
        <p:txBody>
          <a:bodyPr/>
          <a:lstStyle/>
          <a:p>
            <a:pPr marL="0" indent="0"/>
            <a:r>
              <a:rPr lang="en-US" dirty="0"/>
              <a:t>How do we define data governance and IT governance ?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2543" y="2703882"/>
            <a:ext cx="7917585" cy="975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rgbClr val="666D70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666D70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Lucida Grande"/>
              <a:buChar char="−"/>
              <a:defRPr sz="2000" kern="1200">
                <a:solidFill>
                  <a:srgbClr val="666D70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Courier"/>
              <a:buChar char="∗"/>
              <a:defRPr sz="2000" kern="1200">
                <a:solidFill>
                  <a:srgbClr val="666D70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SzPct val="100000"/>
              <a:buFont typeface="Corbel"/>
              <a:buChar char="º"/>
              <a:defRPr sz="2000" kern="1200">
                <a:solidFill>
                  <a:srgbClr val="666D70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</a:pPr>
            <a:r>
              <a:rPr lang="en-US" b="0" dirty="0">
                <a:solidFill>
                  <a:schemeClr val="tx1"/>
                </a:solidFill>
              </a:rPr>
              <a:t>What’s the relationship between data and information technology?</a:t>
            </a:r>
          </a:p>
          <a:p>
            <a:pPr marL="0" indent="0" fontAlgn="auto">
              <a:spcAft>
                <a:spcPts val="0"/>
              </a:spcAft>
            </a:pPr>
            <a:endParaRPr lang="en-US" b="0" dirty="0"/>
          </a:p>
        </p:txBody>
      </p:sp>
      <p:sp>
        <p:nvSpPr>
          <p:cNvPr id="6" name="Explosion 1 5"/>
          <p:cNvSpPr/>
          <p:nvPr/>
        </p:nvSpPr>
        <p:spPr>
          <a:xfrm>
            <a:off x="485775" y="3652076"/>
            <a:ext cx="3064947" cy="2270166"/>
          </a:xfrm>
          <a:prstGeom prst="irregularSeal1">
            <a:avLst/>
          </a:prstGeom>
          <a:gradFill>
            <a:gsLst>
              <a:gs pos="69000">
                <a:srgbClr val="50154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Collaboration</a:t>
            </a:r>
          </a:p>
        </p:txBody>
      </p:sp>
      <p:sp>
        <p:nvSpPr>
          <p:cNvPr id="7" name="Explosion 1 6"/>
          <p:cNvSpPr/>
          <p:nvPr/>
        </p:nvSpPr>
        <p:spPr>
          <a:xfrm>
            <a:off x="3725839" y="3512261"/>
            <a:ext cx="2544334" cy="1997890"/>
          </a:xfrm>
          <a:prstGeom prst="irregularSeal1">
            <a:avLst/>
          </a:prstGeom>
          <a:gradFill>
            <a:gsLst>
              <a:gs pos="69000">
                <a:srgbClr val="50154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Alignment</a:t>
            </a:r>
          </a:p>
        </p:txBody>
      </p:sp>
      <p:sp>
        <p:nvSpPr>
          <p:cNvPr id="8" name="Explosion 1 7"/>
          <p:cNvSpPr/>
          <p:nvPr/>
        </p:nvSpPr>
        <p:spPr>
          <a:xfrm>
            <a:off x="6579999" y="4104047"/>
            <a:ext cx="2312642" cy="1997890"/>
          </a:xfrm>
          <a:prstGeom prst="irregularSeal1">
            <a:avLst/>
          </a:prstGeom>
          <a:gradFill>
            <a:gsLst>
              <a:gs pos="69000">
                <a:srgbClr val="50154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Balance</a:t>
            </a:r>
          </a:p>
        </p:txBody>
      </p:sp>
    </p:spTree>
    <p:extLst>
      <p:ext uri="{BB962C8B-B14F-4D97-AF65-F5344CB8AC3E}">
        <p14:creationId xmlns:p14="http://schemas.microsoft.com/office/powerpoint/2010/main" val="279013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85" y="142828"/>
            <a:ext cx="7042150" cy="1143000"/>
          </a:xfrm>
        </p:spPr>
        <p:txBody>
          <a:bodyPr/>
          <a:lstStyle/>
          <a:p>
            <a:r>
              <a:rPr lang="en-US" dirty="0"/>
              <a:t>Why do we need </a:t>
            </a:r>
            <a:r>
              <a:rPr lang="en-US" dirty="0">
                <a:solidFill>
                  <a:schemeClr val="tx1"/>
                </a:solidFill>
              </a:rPr>
              <a:t>Data Governance?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85" y="1285828"/>
            <a:ext cx="7916863" cy="1658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266700" y="2851093"/>
            <a:ext cx="8683626" cy="37407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Clr>
                <a:srgbClr val="771B61"/>
              </a:buClr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 charset="0"/>
              <a:ea typeface="ヒラギノ角ゴ Pro W3" pitchFamily="-110" charset="-128"/>
              <a:cs typeface="Arial" charset="0"/>
            </a:endParaRPr>
          </a:p>
          <a:p>
            <a:pPr marL="115888" marR="0" lvl="0" indent="-115888" defTabSz="457200" eaLnBrk="1" hangingPunct="1">
              <a:lnSpc>
                <a:spcPct val="120000"/>
              </a:lnSpc>
              <a:spcBef>
                <a:spcPct val="0"/>
              </a:spcBef>
              <a:buClr>
                <a:srgbClr val="771B61"/>
              </a:buClr>
              <a:buSzTx/>
              <a:buFont typeface="Arial"/>
              <a:buChar char="•"/>
              <a:tabLst/>
              <a:defRPr/>
            </a:pPr>
            <a:r>
              <a:rPr lang="en-US" b="0" dirty="0">
                <a:latin typeface="Calibri"/>
                <a:ea typeface="+mj-ea"/>
                <a:cs typeface="Calibri"/>
              </a:rPr>
              <a:t>Evolving regulatory requirements</a:t>
            </a:r>
          </a:p>
          <a:p>
            <a:pPr marL="115888" marR="0" lvl="0" indent="-115888" defTabSz="457200" eaLnBrk="1" hangingPunct="1">
              <a:lnSpc>
                <a:spcPct val="120000"/>
              </a:lnSpc>
              <a:spcBef>
                <a:spcPct val="0"/>
              </a:spcBef>
              <a:buClr>
                <a:srgbClr val="771B61"/>
              </a:buClr>
              <a:buSzTx/>
              <a:buFont typeface="Arial"/>
              <a:buChar char="•"/>
              <a:tabLst/>
              <a:defRPr/>
            </a:pPr>
            <a:r>
              <a:rPr lang="en-US" b="0" dirty="0">
                <a:latin typeface="Calibri"/>
                <a:ea typeface="+mj-ea"/>
                <a:cs typeface="Calibri"/>
              </a:rPr>
              <a:t>Lack of trust in the integrity of data</a:t>
            </a:r>
          </a:p>
          <a:p>
            <a:pPr marL="115888" marR="0" lvl="0" indent="-115888" defTabSz="457200" eaLnBrk="1" hangingPunct="1">
              <a:lnSpc>
                <a:spcPct val="120000"/>
              </a:lnSpc>
              <a:spcBef>
                <a:spcPct val="0"/>
              </a:spcBef>
              <a:buClr>
                <a:srgbClr val="771B61"/>
              </a:buClr>
              <a:buSzTx/>
              <a:buFont typeface="Arial"/>
              <a:buChar char="•"/>
              <a:tabLst/>
              <a:defRPr/>
            </a:pPr>
            <a:r>
              <a:rPr lang="en-US" b="0" dirty="0">
                <a:latin typeface="Calibri"/>
                <a:ea typeface="+mj-ea"/>
                <a:cs typeface="Calibri"/>
              </a:rPr>
              <a:t>Lack of a centralized documentation on the use and meaning of data</a:t>
            </a:r>
          </a:p>
          <a:p>
            <a:pPr marL="115888" marR="0" lvl="0" indent="-115888" defTabSz="457200" eaLnBrk="1" hangingPunct="1">
              <a:lnSpc>
                <a:spcPct val="120000"/>
              </a:lnSpc>
              <a:spcBef>
                <a:spcPct val="0"/>
              </a:spcBef>
              <a:buClr>
                <a:srgbClr val="771B61"/>
              </a:buClr>
              <a:buSzTx/>
              <a:buFont typeface="Arial"/>
              <a:buChar char="•"/>
              <a:tabLst/>
              <a:defRPr/>
            </a:pPr>
            <a:r>
              <a:rPr lang="en-US" b="0" dirty="0">
                <a:latin typeface="Calibri"/>
                <a:ea typeface="+mj-ea"/>
                <a:cs typeface="Calibri"/>
              </a:rPr>
              <a:t>Data silos and multiple sources of data</a:t>
            </a:r>
          </a:p>
          <a:p>
            <a:pPr marL="115888" marR="0" lvl="0" indent="-115888" defTabSz="457200" eaLnBrk="1" hangingPunct="1">
              <a:lnSpc>
                <a:spcPct val="120000"/>
              </a:lnSpc>
              <a:spcBef>
                <a:spcPct val="0"/>
              </a:spcBef>
              <a:buClr>
                <a:srgbClr val="771B61"/>
              </a:buClr>
              <a:buSzTx/>
              <a:buFont typeface="Arial"/>
              <a:buChar char="•"/>
              <a:tabLst/>
              <a:defRPr/>
            </a:pPr>
            <a:r>
              <a:rPr lang="en-US" b="0" dirty="0">
                <a:latin typeface="Calibri"/>
                <a:ea typeface="+mj-ea"/>
                <a:cs typeface="Calibri"/>
              </a:rPr>
              <a:t>The use and amount of data in organizations has increased exponentially.</a:t>
            </a:r>
          </a:p>
        </p:txBody>
      </p:sp>
    </p:spTree>
    <p:extLst>
      <p:ext uri="{BB962C8B-B14F-4D97-AF65-F5344CB8AC3E}">
        <p14:creationId xmlns:p14="http://schemas.microsoft.com/office/powerpoint/2010/main" val="113200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-233513" y="406176"/>
            <a:ext cx="8247470" cy="66951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Answering these common questions</a:t>
            </a:r>
          </a:p>
        </p:txBody>
      </p:sp>
      <p:pic>
        <p:nvPicPr>
          <p:cNvPr id="10" name="Picture 9" descr="questions.jp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7417"/>
            <a:ext cx="9144000" cy="18288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612648" y="4067941"/>
            <a:ext cx="7606904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lnSpc>
                <a:spcPct val="120000"/>
              </a:lnSpc>
              <a:buClr>
                <a:srgbClr val="771B61"/>
              </a:buClr>
              <a:defRPr/>
            </a:pPr>
            <a:r>
              <a:rPr lang="en-US" sz="3200" b="0" dirty="0">
                <a:latin typeface="Calibri"/>
                <a:ea typeface="+mj-ea"/>
                <a:cs typeface="Calibri"/>
              </a:rPr>
              <a:t>A Data Governance Program can capture and share the answers to these types of common data questions …</a:t>
            </a:r>
          </a:p>
        </p:txBody>
      </p:sp>
    </p:spTree>
    <p:extLst>
      <p:ext uri="{BB962C8B-B14F-4D97-AF65-F5344CB8AC3E}">
        <p14:creationId xmlns:p14="http://schemas.microsoft.com/office/powerpoint/2010/main" val="1729077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-3296" y="304520"/>
            <a:ext cx="8247470" cy="669517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Who’s </a:t>
            </a:r>
            <a:r>
              <a:rPr lang="en-US" dirty="0">
                <a:solidFill>
                  <a:schemeClr val="tx1"/>
                </a:solidFill>
              </a:rPr>
              <a:t>responsible for better data</a:t>
            </a:r>
            <a:r>
              <a:rPr lang="en-US" dirty="0">
                <a:solidFill>
                  <a:srgbClr val="660066"/>
                </a:solidFill>
              </a:rPr>
              <a:t>?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42279" y="1783443"/>
            <a:ext cx="3447135" cy="841825"/>
            <a:chOff x="820054" y="1690917"/>
            <a:chExt cx="3447135" cy="841825"/>
          </a:xfrm>
        </p:grpSpPr>
        <p:sp>
          <p:nvSpPr>
            <p:cNvPr id="27" name="Oval 26"/>
            <p:cNvSpPr/>
            <p:nvPr/>
          </p:nvSpPr>
          <p:spPr>
            <a:xfrm>
              <a:off x="3425364" y="1690917"/>
              <a:ext cx="841825" cy="841825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20054" y="1930400"/>
              <a:ext cx="2503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b="0" dirty="0">
                  <a:latin typeface="+mj-lt"/>
                </a:rPr>
                <a:t>Information Technology</a:t>
              </a:r>
            </a:p>
          </p:txBody>
        </p:sp>
        <p:pic>
          <p:nvPicPr>
            <p:cNvPr id="2" name="Picture 1" descr="network.pn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7942" y="1797957"/>
              <a:ext cx="707089" cy="633942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1147016" y="3008688"/>
            <a:ext cx="2300505" cy="841825"/>
            <a:chOff x="1016000" y="2627089"/>
            <a:chExt cx="2300505" cy="841825"/>
          </a:xfrm>
        </p:grpSpPr>
        <p:sp>
          <p:nvSpPr>
            <p:cNvPr id="32" name="Oval 31"/>
            <p:cNvSpPr/>
            <p:nvPr/>
          </p:nvSpPr>
          <p:spPr>
            <a:xfrm>
              <a:off x="2474680" y="2627089"/>
              <a:ext cx="841825" cy="841825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16000" y="2866571"/>
              <a:ext cx="1335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b="0" dirty="0">
                  <a:latin typeface="+mj-lt"/>
                </a:rPr>
                <a:t>Finance</a:t>
              </a:r>
            </a:p>
          </p:txBody>
        </p:sp>
        <p:pic>
          <p:nvPicPr>
            <p:cNvPr id="5" name="Picture 4" descr="calculator.png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0000" y="2741385"/>
              <a:ext cx="707089" cy="633942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1389747" y="4375275"/>
            <a:ext cx="2300505" cy="841825"/>
            <a:chOff x="1016000" y="3766461"/>
            <a:chExt cx="2300505" cy="841825"/>
          </a:xfrm>
        </p:grpSpPr>
        <p:sp>
          <p:nvSpPr>
            <p:cNvPr id="34" name="Oval 33"/>
            <p:cNvSpPr/>
            <p:nvPr/>
          </p:nvSpPr>
          <p:spPr>
            <a:xfrm>
              <a:off x="2474680" y="3766461"/>
              <a:ext cx="841825" cy="841825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16000" y="4005943"/>
              <a:ext cx="1335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b="0" dirty="0">
                  <a:latin typeface="+mj-lt"/>
                </a:rPr>
                <a:t>Operations</a:t>
              </a:r>
            </a:p>
          </p:txBody>
        </p:sp>
        <p:pic>
          <p:nvPicPr>
            <p:cNvPr id="7" name="Picture 6" descr="gearslittle.png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2743" y="3888014"/>
              <a:ext cx="707089" cy="633942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2868582" y="4796187"/>
            <a:ext cx="2503715" cy="1328595"/>
            <a:chOff x="2061011" y="4717143"/>
            <a:chExt cx="2503715" cy="1328595"/>
          </a:xfrm>
        </p:grpSpPr>
        <p:sp>
          <p:nvSpPr>
            <p:cNvPr id="28" name="Oval 27"/>
            <p:cNvSpPr/>
            <p:nvPr/>
          </p:nvSpPr>
          <p:spPr>
            <a:xfrm>
              <a:off x="3425364" y="4717143"/>
              <a:ext cx="841825" cy="841825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061011" y="5676406"/>
              <a:ext cx="2503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b="0" dirty="0">
                  <a:latin typeface="+mj-lt"/>
                </a:rPr>
                <a:t>Supply Chain</a:t>
              </a:r>
            </a:p>
          </p:txBody>
        </p:sp>
        <p:pic>
          <p:nvPicPr>
            <p:cNvPr id="8" name="Picture 7" descr="Shoppingcart.png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3429" y="4860472"/>
              <a:ext cx="707089" cy="633942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5411551" y="4075915"/>
            <a:ext cx="2271492" cy="841825"/>
            <a:chOff x="5878282" y="3766461"/>
            <a:chExt cx="2271492" cy="841825"/>
          </a:xfrm>
        </p:grpSpPr>
        <p:sp>
          <p:nvSpPr>
            <p:cNvPr id="33" name="Oval 32"/>
            <p:cNvSpPr/>
            <p:nvPr/>
          </p:nvSpPr>
          <p:spPr>
            <a:xfrm>
              <a:off x="5878282" y="3766461"/>
              <a:ext cx="841825" cy="841825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4460" y="4005943"/>
              <a:ext cx="1335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j-lt"/>
                </a:rPr>
                <a:t>Marketing</a:t>
              </a:r>
            </a:p>
          </p:txBody>
        </p:sp>
        <p:pic>
          <p:nvPicPr>
            <p:cNvPr id="13" name="Picture 12" descr="textbox.png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600" y="3924300"/>
              <a:ext cx="707089" cy="633942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5705472" y="2769206"/>
            <a:ext cx="2458196" cy="841825"/>
            <a:chOff x="5878282" y="2627089"/>
            <a:chExt cx="2458196" cy="841825"/>
          </a:xfrm>
        </p:grpSpPr>
        <p:sp>
          <p:nvSpPr>
            <p:cNvPr id="31" name="Oval 30"/>
            <p:cNvSpPr/>
            <p:nvPr/>
          </p:nvSpPr>
          <p:spPr>
            <a:xfrm>
              <a:off x="5878282" y="2627089"/>
              <a:ext cx="841825" cy="841825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14460" y="2866571"/>
              <a:ext cx="1522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j-lt"/>
                </a:rPr>
                <a:t>Quality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58410" y="1690917"/>
            <a:ext cx="2924633" cy="841825"/>
            <a:chOff x="4840510" y="1690917"/>
            <a:chExt cx="2924633" cy="841825"/>
          </a:xfrm>
        </p:grpSpPr>
        <p:sp>
          <p:nvSpPr>
            <p:cNvPr id="29" name="Oval 28"/>
            <p:cNvSpPr/>
            <p:nvPr/>
          </p:nvSpPr>
          <p:spPr>
            <a:xfrm>
              <a:off x="4840510" y="1690917"/>
              <a:ext cx="841825" cy="841825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91200" y="1930400"/>
              <a:ext cx="1973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j-lt"/>
                </a:rPr>
                <a:t>Human Resources</a:t>
              </a:r>
            </a:p>
          </p:txBody>
        </p:sp>
        <p:pic>
          <p:nvPicPr>
            <p:cNvPr id="18" name="Picture 17" descr="Pepps.png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0343" y="1783443"/>
              <a:ext cx="707089" cy="633942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3570507" y="2619826"/>
            <a:ext cx="1988464" cy="1988464"/>
            <a:chOff x="3570507" y="2619826"/>
            <a:chExt cx="1988464" cy="1988464"/>
          </a:xfrm>
        </p:grpSpPr>
        <p:sp>
          <p:nvSpPr>
            <p:cNvPr id="4" name="Oval 3"/>
            <p:cNvSpPr/>
            <p:nvPr/>
          </p:nvSpPr>
          <p:spPr>
            <a:xfrm>
              <a:off x="3570507" y="2619826"/>
              <a:ext cx="1988464" cy="19884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5" name="Picture 44" descr="analytics.png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936" y="2916353"/>
              <a:ext cx="1283261" cy="1314560"/>
            </a:xfrm>
            <a:prstGeom prst="rect">
              <a:avLst/>
            </a:prstGeom>
          </p:spPr>
        </p:pic>
      </p:grpSp>
      <p:pic>
        <p:nvPicPr>
          <p:cNvPr id="40" name="Picture 39" descr="ribbon.png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-50000"/>
                    </a14:imgEffect>
                    <a14:imgEffect>
                      <a14:brightnessContrast bright="47000" contrast="-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853" y="2915631"/>
            <a:ext cx="419841" cy="536463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98954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730828" y="209870"/>
            <a:ext cx="5721084" cy="2065853"/>
          </a:xfrm>
          <a:prstGeom prst="rect">
            <a:avLst/>
          </a:prstGeom>
          <a:gradFill>
            <a:gsLst>
              <a:gs pos="38000">
                <a:schemeClr val="bg1">
                  <a:lumMod val="85000"/>
                  <a:alpha val="40000"/>
                </a:schemeClr>
              </a:gs>
              <a:gs pos="7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1741" y="2270068"/>
            <a:ext cx="2581671" cy="3676520"/>
          </a:xfrm>
          <a:prstGeom prst="rect">
            <a:avLst/>
          </a:prstGeom>
          <a:gradFill>
            <a:gsLst>
              <a:gs pos="38000">
                <a:schemeClr val="bg1">
                  <a:lumMod val="85000"/>
                  <a:alpha val="40000"/>
                </a:schemeClr>
              </a:gs>
              <a:gs pos="7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31882" y="2270068"/>
            <a:ext cx="2472765" cy="3676520"/>
          </a:xfrm>
          <a:prstGeom prst="rect">
            <a:avLst/>
          </a:prstGeom>
          <a:gradFill>
            <a:gsLst>
              <a:gs pos="38000">
                <a:schemeClr val="bg1">
                  <a:lumMod val="85000"/>
                  <a:alpha val="40000"/>
                </a:schemeClr>
              </a:gs>
              <a:gs pos="7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91302" y="2270068"/>
            <a:ext cx="2472765" cy="3676520"/>
          </a:xfrm>
          <a:prstGeom prst="rect">
            <a:avLst/>
          </a:prstGeom>
          <a:gradFill>
            <a:gsLst>
              <a:gs pos="38000">
                <a:schemeClr val="bg1">
                  <a:lumMod val="85000"/>
                  <a:alpha val="40000"/>
                </a:schemeClr>
              </a:gs>
              <a:gs pos="7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20" name="Content Placeholder 2"/>
          <p:cNvSpPr>
            <a:spLocks noGrp="1"/>
          </p:cNvSpPr>
          <p:nvPr>
            <p:ph idx="1"/>
          </p:nvPr>
        </p:nvSpPr>
        <p:spPr bwMode="auto">
          <a:xfrm>
            <a:off x="589415" y="3637485"/>
            <a:ext cx="2282825" cy="2309104"/>
          </a:xfrm>
          <a:noFill/>
          <a:ln>
            <a:miter lim="800000"/>
            <a:headEnd/>
            <a:tailEnd/>
          </a:ln>
        </p:spPr>
        <p:txBody>
          <a:bodyPr vert="horz" wrap="square" rIns="9144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endParaRPr lang="en-US" sz="1400" dirty="0">
              <a:solidFill>
                <a:srgbClr val="53626F"/>
              </a:solidFill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rgbClr val="53626F"/>
                </a:solidFill>
              </a:rPr>
              <a:t>Create and maintain data/business definitions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rgbClr val="53626F"/>
                </a:solidFill>
              </a:rPr>
              <a:t>Assist with defining data access rules, data mappings, and data aggregation methods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rgbClr val="53626F"/>
                </a:solidFill>
              </a:rPr>
              <a:t>Assist with Master Data Management trust rule definitions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rgbClr val="53626F"/>
                </a:solidFill>
              </a:rPr>
              <a:t>Maintain reference tables for codes, descriptions, mappings, and groupings</a:t>
            </a:r>
          </a:p>
        </p:txBody>
      </p:sp>
      <p:sp>
        <p:nvSpPr>
          <p:cNvPr id="34821" name="Content Placeholder 2"/>
          <p:cNvSpPr txBox="1">
            <a:spLocks/>
          </p:cNvSpPr>
          <p:nvPr/>
        </p:nvSpPr>
        <p:spPr bwMode="auto">
          <a:xfrm>
            <a:off x="3339352" y="3420705"/>
            <a:ext cx="2472765" cy="375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/>
          <a:lstStyle/>
          <a:p>
            <a:pPr algn="ctr" defTabSz="457200" fontAlgn="auto">
              <a:spcBef>
                <a:spcPct val="20000"/>
              </a:spcBef>
              <a:spcAft>
                <a:spcPts val="900"/>
              </a:spcAft>
              <a:buFont typeface="Arial" pitchFamily="34" charset="0"/>
              <a:buNone/>
            </a:pPr>
            <a:r>
              <a:rPr lang="en-US" sz="2000" dirty="0">
                <a:solidFill>
                  <a:srgbClr val="23BEFF"/>
                </a:solidFill>
                <a:latin typeface="Calibri" pitchFamily="34" charset="0"/>
              </a:rPr>
              <a:t>Application Steward</a:t>
            </a:r>
            <a:endParaRPr lang="en-US" sz="2000" b="0" dirty="0">
              <a:solidFill>
                <a:srgbClr val="23BEFF"/>
              </a:solidFill>
              <a:latin typeface="Calibri" pitchFamily="34" charset="0"/>
            </a:endParaRPr>
          </a:p>
        </p:txBody>
      </p:sp>
      <p:sp>
        <p:nvSpPr>
          <p:cNvPr id="34822" name="Content Placeholder 2"/>
          <p:cNvSpPr txBox="1">
            <a:spLocks/>
          </p:cNvSpPr>
          <p:nvPr/>
        </p:nvSpPr>
        <p:spPr bwMode="auto">
          <a:xfrm>
            <a:off x="3486382" y="3928282"/>
            <a:ext cx="2163763" cy="2018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/>
          <a:lstStyle/>
          <a:p>
            <a:pPr marL="171450" indent="-171450" defTabSz="4572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1200" b="0" dirty="0">
                <a:solidFill>
                  <a:srgbClr val="53626F"/>
                </a:solidFill>
                <a:latin typeface="Calibri"/>
                <a:cs typeface="Arial" pitchFamily="34" charset="0"/>
              </a:rPr>
              <a:t>Named for each application</a:t>
            </a:r>
          </a:p>
          <a:p>
            <a:pPr marL="171450" indent="-171450" defTabSz="4572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1200" b="0" dirty="0">
                <a:solidFill>
                  <a:srgbClr val="53626F"/>
                </a:solidFill>
                <a:latin typeface="Calibri"/>
                <a:cs typeface="Arial" pitchFamily="34" charset="0"/>
              </a:rPr>
              <a:t>Populate and maintain an application inventory</a:t>
            </a:r>
          </a:p>
          <a:p>
            <a:pPr marL="171450" indent="-171450" defTabSz="4572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1200" b="0" dirty="0">
                <a:solidFill>
                  <a:srgbClr val="53626F"/>
                </a:solidFill>
                <a:latin typeface="Calibri"/>
                <a:cs typeface="Arial" pitchFamily="34" charset="0"/>
              </a:rPr>
              <a:t>Enhance application data collection processes to reduce data integrity issues</a:t>
            </a:r>
          </a:p>
          <a:p>
            <a:pPr marL="171450" indent="-171450" defTabSz="4572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1200" b="0" dirty="0">
                <a:solidFill>
                  <a:srgbClr val="53626F"/>
                </a:solidFill>
                <a:latin typeface="Calibri"/>
                <a:cs typeface="Arial" pitchFamily="34" charset="0"/>
              </a:rPr>
              <a:t>Enhance testing/validation of outbound data</a:t>
            </a:r>
          </a:p>
          <a:p>
            <a:pPr marL="171450" indent="-171450" defTabSz="4572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1200" b="0" dirty="0">
                <a:solidFill>
                  <a:srgbClr val="53626F"/>
                </a:solidFill>
                <a:latin typeface="Calibri"/>
                <a:cs typeface="Arial" pitchFamily="34" charset="0"/>
              </a:rPr>
              <a:t>Assist with Master Data Management trust rule definitions</a:t>
            </a:r>
          </a:p>
        </p:txBody>
      </p:sp>
      <p:sp>
        <p:nvSpPr>
          <p:cNvPr id="34823" name="Content Placeholder 2"/>
          <p:cNvSpPr txBox="1">
            <a:spLocks/>
          </p:cNvSpPr>
          <p:nvPr/>
        </p:nvSpPr>
        <p:spPr bwMode="auto">
          <a:xfrm>
            <a:off x="6230471" y="3443944"/>
            <a:ext cx="2442882" cy="374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/>
          <a:lstStyle/>
          <a:p>
            <a:pPr algn="ctr" defTabSz="457200" fontAlgn="auto">
              <a:spcBef>
                <a:spcPct val="20000"/>
              </a:spcBef>
              <a:spcAft>
                <a:spcPts val="900"/>
              </a:spcAft>
              <a:buFont typeface="Arial" pitchFamily="34" charset="0"/>
              <a:buNone/>
            </a:pPr>
            <a:r>
              <a:rPr lang="en-US" sz="2000" dirty="0">
                <a:solidFill>
                  <a:srgbClr val="53626F"/>
                </a:solidFill>
                <a:latin typeface="Calibri" pitchFamily="34" charset="0"/>
              </a:rPr>
              <a:t>Analytics Steward</a:t>
            </a:r>
            <a:endParaRPr lang="en-US" sz="2000" b="0" dirty="0">
              <a:solidFill>
                <a:srgbClr val="53626F"/>
              </a:solidFill>
              <a:latin typeface="Calibri" pitchFamily="34" charset="0"/>
            </a:endParaRPr>
          </a:p>
        </p:txBody>
      </p:sp>
      <p:sp>
        <p:nvSpPr>
          <p:cNvPr id="34824" name="Content Placeholder 2"/>
          <p:cNvSpPr txBox="1">
            <a:spLocks/>
          </p:cNvSpPr>
          <p:nvPr/>
        </p:nvSpPr>
        <p:spPr bwMode="auto">
          <a:xfrm>
            <a:off x="6321053" y="3954889"/>
            <a:ext cx="2120900" cy="2093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/>
          <a:lstStyle/>
          <a:p>
            <a:pPr marL="171450" indent="-171450" defTabSz="4572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1200" b="0" dirty="0">
                <a:solidFill>
                  <a:srgbClr val="53626F"/>
                </a:solidFill>
                <a:latin typeface="Calibri"/>
                <a:cs typeface="Arial" pitchFamily="34" charset="0"/>
              </a:rPr>
              <a:t>Named for each reporting </a:t>
            </a:r>
          </a:p>
          <a:p>
            <a:pPr marL="171450" indent="-171450" defTabSz="4572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1200" b="0" dirty="0">
                <a:solidFill>
                  <a:srgbClr val="53626F"/>
                </a:solidFill>
                <a:latin typeface="Calibri"/>
                <a:cs typeface="Arial" pitchFamily="34" charset="0"/>
              </a:rPr>
              <a:t>Populate and maintain a solutions inventory</a:t>
            </a:r>
          </a:p>
          <a:p>
            <a:pPr marL="171450" indent="-171450" defTabSz="4572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1200" b="0" dirty="0">
                <a:solidFill>
                  <a:srgbClr val="53626F"/>
                </a:solidFill>
                <a:latin typeface="Calibri"/>
                <a:cs typeface="Arial" pitchFamily="34" charset="0"/>
              </a:rPr>
              <a:t>Reduce duplication of solutions</a:t>
            </a:r>
          </a:p>
          <a:p>
            <a:pPr marL="171450" indent="-171450" defTabSz="4572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1200" b="0" dirty="0">
                <a:solidFill>
                  <a:srgbClr val="53626F"/>
                </a:solidFill>
                <a:latin typeface="Calibri"/>
                <a:cs typeface="Arial" pitchFamily="34" charset="0"/>
              </a:rPr>
              <a:t>Define rules for use of standard definitions and report documentation guidelines</a:t>
            </a:r>
          </a:p>
          <a:p>
            <a:pPr marL="171450" indent="-171450" defTabSz="4572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1200" b="0" dirty="0">
                <a:solidFill>
                  <a:srgbClr val="53626F"/>
                </a:solidFill>
                <a:latin typeface="Calibri"/>
                <a:cs typeface="Arial" pitchFamily="34" charset="0"/>
              </a:rPr>
              <a:t>Define data release processes and guidelines</a:t>
            </a:r>
          </a:p>
        </p:txBody>
      </p:sp>
      <p:sp>
        <p:nvSpPr>
          <p:cNvPr id="34825" name="Content Placeholder 2"/>
          <p:cNvSpPr txBox="1">
            <a:spLocks/>
          </p:cNvSpPr>
          <p:nvPr/>
        </p:nvSpPr>
        <p:spPr bwMode="auto">
          <a:xfrm>
            <a:off x="448236" y="3409715"/>
            <a:ext cx="2495176" cy="357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/>
          <a:lstStyle/>
          <a:p>
            <a:pPr algn="ctr" defTabSz="457200" fontAlgn="auto">
              <a:spcBef>
                <a:spcPct val="20000"/>
              </a:spcBef>
              <a:spcAft>
                <a:spcPts val="900"/>
              </a:spcAft>
              <a:buFont typeface="Arial" pitchFamily="34" charset="0"/>
              <a:buNone/>
            </a:pPr>
            <a:r>
              <a:rPr lang="en-US" sz="2000" dirty="0">
                <a:solidFill>
                  <a:srgbClr val="9213B1"/>
                </a:solidFill>
                <a:latin typeface="Calibri" pitchFamily="34" charset="0"/>
              </a:rPr>
              <a:t>Data Steward</a:t>
            </a:r>
            <a:endParaRPr lang="en-US" sz="2000" b="0" dirty="0">
              <a:solidFill>
                <a:srgbClr val="9213B1"/>
              </a:solidFill>
              <a:latin typeface="Calibri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378857" y="2415487"/>
            <a:ext cx="703943" cy="994228"/>
          </a:xfrm>
          <a:prstGeom prst="roundRect">
            <a:avLst/>
          </a:prstGeom>
          <a:solidFill>
            <a:srgbClr val="9213B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223762" y="2426477"/>
            <a:ext cx="703943" cy="994228"/>
          </a:xfrm>
          <a:prstGeom prst="roundRect">
            <a:avLst/>
          </a:prstGeom>
          <a:solidFill>
            <a:srgbClr val="23BE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7075714" y="2415487"/>
            <a:ext cx="703943" cy="994228"/>
          </a:xfrm>
          <a:prstGeom prst="roundRect">
            <a:avLst/>
          </a:prstGeom>
          <a:solidFill>
            <a:srgbClr val="5362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21028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 rot="5400000">
            <a:off x="4223763" y="-65135"/>
            <a:ext cx="703943" cy="99422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3410049" y="906580"/>
            <a:ext cx="2442882" cy="374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/>
          <a:lstStyle/>
          <a:p>
            <a:pPr algn="ctr" defTabSz="457200" fontAlgn="auto">
              <a:spcBef>
                <a:spcPct val="20000"/>
              </a:spcBef>
              <a:spcAft>
                <a:spcPts val="900"/>
              </a:spcAft>
              <a:buFont typeface="Arial" pitchFamily="34" charset="0"/>
              <a:buNone/>
            </a:pPr>
            <a:r>
              <a:rPr lang="en-US" sz="2000" dirty="0">
                <a:solidFill>
                  <a:srgbClr val="FFC000"/>
                </a:solidFill>
                <a:latin typeface="Calibri" pitchFamily="34" charset="0"/>
              </a:rPr>
              <a:t>Information Owner</a:t>
            </a:r>
            <a:endParaRPr lang="en-US" sz="2000" b="0" dirty="0">
              <a:solidFill>
                <a:srgbClr val="FFC000"/>
              </a:solidFill>
              <a:latin typeface="Calibri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2583418" y="1401639"/>
            <a:ext cx="4868494" cy="844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/>
          <a:lstStyle/>
          <a:p>
            <a:pPr marL="171450" indent="-171450" defTabSz="4572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1200" b="0" dirty="0">
                <a:solidFill>
                  <a:schemeClr val="tx1"/>
                </a:solidFill>
                <a:latin typeface="Calibri"/>
                <a:cs typeface="Arial" pitchFamily="34" charset="0"/>
              </a:rPr>
              <a:t>approve data transfers both internal and external</a:t>
            </a:r>
          </a:p>
          <a:p>
            <a:pPr marL="171450" indent="-171450" defTabSz="4572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1200" b="0" dirty="0">
                <a:solidFill>
                  <a:schemeClr val="tx1"/>
                </a:solidFill>
                <a:latin typeface="Calibri"/>
                <a:cs typeface="Arial" pitchFamily="34" charset="0"/>
              </a:rPr>
              <a:t>prioritizing data integrity issues and engaging resources to resolve them</a:t>
            </a:r>
          </a:p>
          <a:p>
            <a:pPr marL="171450" indent="-171450" defTabSz="4572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1200" b="0" dirty="0">
                <a:solidFill>
                  <a:schemeClr val="tx1"/>
                </a:solidFill>
                <a:latin typeface="Calibri"/>
                <a:cs typeface="Arial" pitchFamily="34" charset="0"/>
              </a:rPr>
              <a:t>approving data definitions and business terms</a:t>
            </a:r>
          </a:p>
          <a:p>
            <a:pPr marL="171450" indent="-171450" defTabSz="4572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1200" b="0" dirty="0">
                <a:solidFill>
                  <a:schemeClr val="tx1"/>
                </a:solidFill>
                <a:latin typeface="Calibri"/>
                <a:cs typeface="Arial" pitchFamily="34" charset="0"/>
              </a:rPr>
              <a:t>participate in Data Governance activities as requested</a:t>
            </a:r>
          </a:p>
        </p:txBody>
      </p:sp>
    </p:spTree>
    <p:extLst>
      <p:ext uri="{BB962C8B-B14F-4D97-AF65-F5344CB8AC3E}">
        <p14:creationId xmlns:p14="http://schemas.microsoft.com/office/powerpoint/2010/main" val="156919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 animBg="1"/>
      <p:bldP spid="11" grpId="0" animBg="1"/>
      <p:bldP spid="12" grpId="0" animBg="1"/>
      <p:bldP spid="34820" grpId="0" build="p" animBg="1"/>
      <p:bldP spid="34821" grpId="0"/>
      <p:bldP spid="34822" grpId="0"/>
      <p:bldP spid="34823" grpId="0"/>
      <p:bldP spid="34824" grpId="0"/>
      <p:bldP spid="34825" grpId="0"/>
      <p:bldP spid="9" grpId="0" animBg="1"/>
      <p:bldP spid="22" grpId="0" animBg="1"/>
      <p:bldP spid="23" grpId="0" animBg="1"/>
      <p:bldP spid="14" grpId="0" animBg="1"/>
      <p:bldP spid="15" grpId="0"/>
      <p:bldP spid="17" grpId="0"/>
    </p:bldLst>
  </p:timing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APUtemplate-Level_M</Template>
  <TotalTime>542</TotalTime>
  <Pages>11</Pages>
  <Words>1294</Words>
  <Application>Microsoft Office PowerPoint</Application>
  <PresentationFormat>On-screen Show (4:3)</PresentationFormat>
  <Paragraphs>359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Helvetica</vt:lpstr>
      <vt:lpstr>Times New Roman</vt:lpstr>
      <vt:lpstr>Wingdings</vt:lpstr>
      <vt:lpstr>UCTI-Template-foundation-level</vt:lpstr>
      <vt:lpstr>Data Management CT051-3-M</vt:lpstr>
      <vt:lpstr>Topic &amp; Structure of Lesson</vt:lpstr>
      <vt:lpstr>Defining Data Governance</vt:lpstr>
      <vt:lpstr>Defining IT Governance</vt:lpstr>
      <vt:lpstr>Is there are difference?</vt:lpstr>
      <vt:lpstr>Why do we need Data Governance?</vt:lpstr>
      <vt:lpstr>Answering these common questions</vt:lpstr>
      <vt:lpstr>Who’s responsible for better data?</vt:lpstr>
      <vt:lpstr>PowerPoint Presentation</vt:lpstr>
      <vt:lpstr>Executing a plan…</vt:lpstr>
      <vt:lpstr>Data Governance tasks at a glance</vt:lpstr>
      <vt:lpstr>Data Integrity</vt:lpstr>
      <vt:lpstr>Data Integrity</vt:lpstr>
      <vt:lpstr>Metadata Management</vt:lpstr>
      <vt:lpstr>Master Data Management</vt:lpstr>
      <vt:lpstr>Reference Table Management</vt:lpstr>
      <vt:lpstr>Challenges…</vt:lpstr>
      <vt:lpstr>Data Governance and Internal Audit </vt:lpstr>
      <vt:lpstr>Data Governance and Internal Audit</vt:lpstr>
      <vt:lpstr>Collaboration with Internal Audit </vt:lpstr>
      <vt:lpstr>Summary Recap</vt:lpstr>
      <vt:lpstr>Question &amp; Answer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 CT051-3-M</dc:title>
  <dc:subject>MSc</dc:subject>
  <dc:creator>Manoj Jayabalan</dc:creator>
  <cp:lastModifiedBy>MUHAMMAD ARIF BIN JAMALUDDIN</cp:lastModifiedBy>
  <cp:revision>74</cp:revision>
  <cp:lastPrinted>1995-11-02T09:23:42Z</cp:lastPrinted>
  <dcterms:created xsi:type="dcterms:W3CDTF">2016-03-02T10:59:44Z</dcterms:created>
  <dcterms:modified xsi:type="dcterms:W3CDTF">2022-08-10T06:01:04Z</dcterms:modified>
</cp:coreProperties>
</file>