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76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5" r:id="rId6"/>
    <p:sldId id="272" r:id="rId7"/>
    <p:sldId id="273" r:id="rId8"/>
    <p:sldId id="275" r:id="rId9"/>
    <p:sldId id="276" r:id="rId10"/>
    <p:sldId id="310" r:id="rId11"/>
    <p:sldId id="280" r:id="rId12"/>
    <p:sldId id="307" r:id="rId13"/>
    <p:sldId id="302" r:id="rId14"/>
    <p:sldId id="308" r:id="rId15"/>
    <p:sldId id="311" r:id="rId16"/>
    <p:sldId id="312" r:id="rId17"/>
    <p:sldId id="303" r:id="rId18"/>
    <p:sldId id="313" r:id="rId19"/>
    <p:sldId id="314" r:id="rId20"/>
    <p:sldId id="304" r:id="rId21"/>
    <p:sldId id="305" r:id="rId22"/>
    <p:sldId id="306" r:id="rId23"/>
    <p:sldId id="309" r:id="rId24"/>
    <p:sldId id="315" r:id="rId25"/>
    <p:sldId id="316" r:id="rId26"/>
    <p:sldId id="31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542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477" autoAdjust="0"/>
  </p:normalViewPr>
  <p:slideViewPr>
    <p:cSldViewPr snapToGrid="0">
      <p:cViewPr varScale="1">
        <p:scale>
          <a:sx n="74" d="100"/>
          <a:sy n="74" d="100"/>
        </p:scale>
        <p:origin x="-99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58" y="6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9/24/2021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9/24/2021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4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7800-EC3E-4D83-8BE8-8D9EC9C6CC80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Convolutional Neural Network Model for Screening COVID-19 Patients Based on CT Scan Images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096C-9B90-489C-91A7-34D2F13A747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98F-123C-45C7-91F5-7D7D87F0BED1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Convolutional Neural Network Model for Screening COVID-19 Patients Based on CT Scan Images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BFB-DD55-4B12-98C7-B78B3D75FAF3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Convolutional Neural Network Model for Screening COVID-19 Patients Based on CT Scan Images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1D6F-E4CD-43D0-90AB-43810715FCA3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Convolutional Neural Network Model for Screening COVID-19 Patients Based on CT Scan Images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116-D46C-4694-9CD9-A9B47154B7EC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Convolutional Neural Network Model for Screening COVID-19 Patients Based on CT Scan Images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4248-2805-475A-86CF-ED864FBDF146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Convolutional Neural Network Model for Screening COVID-19 Patients Based on CT Scan Images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1DC-FD50-4AF0-B382-BAD8BD98314C}" type="datetime1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Convolutional Neural Network Model for Screening COVID-19 Patients Based on CT Scan Images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E21F-1547-4B4F-AE04-E73A6E061134}" type="datetime1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Convolutional Neural Network Model for Screening COVID-19 Patients Based on CT Scan Images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0542-50F8-455A-804F-23FD6905D9DE}" type="datetime1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Convolutional Neural Network Model for Screening COVID-19 Patients Based on CT Scan Images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9ABF-839A-4289-9D5B-ED2EFF453CD8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Convolutional Neural Network Model for Screening COVID-19 Patients Based on CT Scan Images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5026-6CDC-4995-B019-F80809D119B5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Convolutional Neural Network Model for Screening COVID-19 Patients Based on CT Scan Images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43F7613-5008-462F-9B7E-F25FED2A2D96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Convolutional Neural Network Model for Screening COVID-19 Patients Based on CT Scan Images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C749032-2A07-4AE8-BA90-74324CAE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94399" y="1380388"/>
            <a:ext cx="11251133" cy="27794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>
                <a:solidFill>
                  <a:schemeClr val="tx1"/>
                </a:solidFill>
              </a:rPr>
              <a:t>Paper </a:t>
            </a:r>
            <a:r>
              <a:rPr lang="en-US" sz="2400" b="1" dirty="0">
                <a:solidFill>
                  <a:schemeClr val="tx1"/>
                </a:solidFill>
              </a:rPr>
              <a:t>Id – </a:t>
            </a:r>
            <a:r>
              <a:rPr lang="en-US" sz="2400" b="1" dirty="0" smtClean="0">
                <a:solidFill>
                  <a:schemeClr val="tx1"/>
                </a:solidFill>
              </a:rPr>
              <a:t>1098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Paper Title </a:t>
            </a:r>
            <a:r>
              <a:rPr lang="en-US" sz="2400" b="1" dirty="0" smtClean="0">
                <a:solidFill>
                  <a:schemeClr val="tx1"/>
                </a:solidFill>
              </a:rPr>
              <a:t> –  A </a:t>
            </a:r>
            <a:r>
              <a:rPr lang="en-US" sz="2400" b="1" dirty="0">
                <a:solidFill>
                  <a:schemeClr val="tx1"/>
                </a:solidFill>
              </a:rPr>
              <a:t>Convolutional Neural Network Model for Screening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COVID-19 Patients Based on CT Scan </a:t>
            </a:r>
            <a:r>
              <a:rPr lang="en-US" sz="2400" b="1" dirty="0" smtClean="0">
                <a:solidFill>
                  <a:schemeClr val="tx1"/>
                </a:solidFill>
              </a:rPr>
              <a:t>Images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u="sng" dirty="0">
                <a:solidFill>
                  <a:srgbClr val="0070C0"/>
                </a:solidFill>
              </a:rPr>
              <a:t>Authors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6B864497-C5F5-43BB-BD65-CF254C437E31}"/>
              </a:ext>
            </a:extLst>
          </p:cNvPr>
          <p:cNvSpPr txBox="1">
            <a:spLocks/>
          </p:cNvSpPr>
          <p:nvPr/>
        </p:nvSpPr>
        <p:spPr>
          <a:xfrm>
            <a:off x="1181471" y="213152"/>
            <a:ext cx="9601200" cy="11672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FCC01D-CBC0-4277-B202-A18C843A5017}"/>
              </a:ext>
            </a:extLst>
          </p:cNvPr>
          <p:cNvSpPr txBox="1"/>
          <p:nvPr/>
        </p:nvSpPr>
        <p:spPr>
          <a:xfrm>
            <a:off x="1873918" y="479075"/>
            <a:ext cx="85262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International Conference on Big Data </a:t>
            </a:r>
            <a:r>
              <a:rPr lang="en-US" sz="2800" b="1" dirty="0" err="1" smtClean="0">
                <a:latin typeface="+mj-lt"/>
              </a:rPr>
              <a:t>IoT</a:t>
            </a:r>
            <a:r>
              <a:rPr lang="en-US" sz="2800" b="1" dirty="0" smtClean="0">
                <a:latin typeface="+mj-lt"/>
              </a:rPr>
              <a:t> and Machine Learning (BIM 2021)</a:t>
            </a:r>
            <a:endParaRPr lang="en-US" sz="28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C748627-C664-42BA-81ED-39656AC5DEDD}"/>
              </a:ext>
            </a:extLst>
          </p:cNvPr>
          <p:cNvSpPr txBox="1"/>
          <p:nvPr/>
        </p:nvSpPr>
        <p:spPr>
          <a:xfrm>
            <a:off x="8257018" y="4192838"/>
            <a:ext cx="283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S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. M. Mahedy Hasan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Dept. of CSE, RUET.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36B99DE-3498-4607-8690-89297CD08FB9}"/>
              </a:ext>
            </a:extLst>
          </p:cNvPr>
          <p:cNvSpPr txBox="1"/>
          <p:nvPr/>
        </p:nvSpPr>
        <p:spPr>
          <a:xfrm>
            <a:off x="1494508" y="4066403"/>
            <a:ext cx="273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Md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. Fazle Rabbi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Dept. of CSE,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BAIUST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EA9DEBC-D46E-4FCD-9967-87B95BB581BA}"/>
              </a:ext>
            </a:extLst>
          </p:cNvPr>
          <p:cNvSpPr txBox="1"/>
          <p:nvPr/>
        </p:nvSpPr>
        <p:spPr>
          <a:xfrm>
            <a:off x="1494509" y="4825836"/>
            <a:ext cx="326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lt"/>
                <a:cs typeface="Times New Roman" panose="02020603050405020304" pitchFamily="18" charset="0"/>
              </a:rPr>
              <a:t>Arifa</a:t>
            </a:r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Islam Champa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Dept. of CSE,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BAIUST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85C2569-2A96-432F-B85D-3F84BB9F83BA}"/>
              </a:ext>
            </a:extLst>
          </p:cNvPr>
          <p:cNvSpPr txBox="1"/>
          <p:nvPr/>
        </p:nvSpPr>
        <p:spPr>
          <a:xfrm>
            <a:off x="1494509" y="5585452"/>
            <a:ext cx="344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Md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. Asif Zaman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North South University.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36B99DE-3498-4607-8690-89297CD08FB9}"/>
              </a:ext>
            </a:extLst>
          </p:cNvPr>
          <p:cNvSpPr txBox="1"/>
          <p:nvPr/>
        </p:nvSpPr>
        <p:spPr>
          <a:xfrm>
            <a:off x="8257017" y="5184473"/>
            <a:ext cx="263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Md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Rifat Hossain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Dept. of CSE,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BAIUST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634">
        <p:fade/>
      </p:transition>
    </mc:Choice>
    <mc:Fallback xmlns="">
      <p:transition spd="med" advTm="156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351" y="695046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Dataset Description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18866" y="1579726"/>
            <a:ext cx="10032013" cy="453947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ea typeface="Times New Roman" panose="02020603050405020304" pitchFamily="18" charset="0"/>
              </a:rPr>
              <a:t>In </a:t>
            </a:r>
            <a:r>
              <a:rPr lang="en-US" sz="1800" dirty="0">
                <a:ea typeface="Times New Roman" panose="02020603050405020304" pitchFamily="18" charset="0"/>
              </a:rPr>
              <a:t>this study, publicly available CT scan images are collected from </a:t>
            </a:r>
            <a:r>
              <a:rPr lang="en-US" sz="1800" dirty="0" err="1">
                <a:ea typeface="Times New Roman" panose="02020603050405020304" pitchFamily="18" charset="0"/>
              </a:rPr>
              <a:t>Kaggle</a:t>
            </a:r>
            <a:r>
              <a:rPr lang="en-US" sz="1800" dirty="0">
                <a:ea typeface="Times New Roman" panose="02020603050405020304" pitchFamily="18" charset="0"/>
              </a:rPr>
              <a:t> and China National Center for Bio information for the detection of COVID-19 cases [10][11].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a typeface="Times New Roman" panose="02020603050405020304" pitchFamily="18" charset="0"/>
              </a:rPr>
              <a:t>This dataset comprises 3791 chest CT scan images that were accumulated from a public hospital of Sao Paolo, Brazil, and (CC-CCII) the China Consortium of Chest CT Image Investigation.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a typeface="Times New Roman" panose="02020603050405020304" pitchFamily="18" charset="0"/>
              </a:rPr>
              <a:t> Among those images, 1252 chest CT scan images are of positive COVID-19 cases, 1230 chest CT scan images are of other pulmonic diseases, and the rest of the 1309 chest CT scan images are healthy patients. 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520" y="6441126"/>
            <a:ext cx="2229134" cy="300868"/>
          </a:xfrm>
        </p:spPr>
        <p:txBody>
          <a:bodyPr/>
          <a:lstStyle/>
          <a:p>
            <a:fld id="{DAF0491F-9D0A-4EAE-9898-11169E539709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8357" y="6378144"/>
            <a:ext cx="7369791" cy="36385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358" y="6323553"/>
            <a:ext cx="527714" cy="281963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10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0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14">
        <p:fade/>
      </p:transition>
    </mc:Choice>
    <mc:Fallback xmlns="">
      <p:transition spd="med" advTm="48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351" y="695046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Dataset Description (Cont’d)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7798" y="1579726"/>
            <a:ext cx="10223082" cy="4539479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1800" dirty="0">
                <a:ea typeface="SimSun" panose="02010600030101010101" pitchFamily="2" charset="-122"/>
              </a:rPr>
              <a:t>Some samples of CT images from this dataset are displayed in Figure 1. 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1800" dirty="0" smtClean="0">
              <a:effectLst/>
              <a:ea typeface="SimSun" panose="02010600030101010101" pitchFamily="2" charset="-122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520" y="6441126"/>
            <a:ext cx="2229134" cy="300868"/>
          </a:xfrm>
        </p:spPr>
        <p:txBody>
          <a:bodyPr/>
          <a:lstStyle/>
          <a:p>
            <a:fld id="{DAF0491F-9D0A-4EAE-9898-11169E539709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8357" y="6378144"/>
            <a:ext cx="7369791" cy="36385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358" y="6323553"/>
            <a:ext cx="527714" cy="281963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11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CF354BB1-0B91-411D-A6A7-1C18D5A7E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52" y="2203252"/>
            <a:ext cx="2683584" cy="199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="" xmlns:a16="http://schemas.microsoft.com/office/drawing/2014/main" id="{2105FD6D-B91D-41F3-B62E-8F828F93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07" y="2203252"/>
            <a:ext cx="2467993" cy="199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">
            <a:extLst>
              <a:ext uri="{FF2B5EF4-FFF2-40B4-BE49-F238E27FC236}">
                <a16:creationId xmlns="" xmlns:a16="http://schemas.microsoft.com/office/drawing/2014/main" id="{27EBB4DE-1D6F-475A-B6A8-0D0B1E52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79" y="2238962"/>
            <a:ext cx="2351354" cy="199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FED02E9-C595-4992-BF3D-BA500FDE5172}"/>
              </a:ext>
            </a:extLst>
          </p:cNvPr>
          <p:cNvSpPr txBox="1"/>
          <p:nvPr/>
        </p:nvSpPr>
        <p:spPr>
          <a:xfrm>
            <a:off x="1210469" y="4264119"/>
            <a:ext cx="8924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(a) Healthy cases                     (b) COVID-19 cases                   (c) Pulmonary cases</a:t>
            </a:r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4851C6F-5D3F-4B4C-A81F-C615A30CB6B1}"/>
              </a:ext>
            </a:extLst>
          </p:cNvPr>
          <p:cNvSpPr txBox="1"/>
          <p:nvPr/>
        </p:nvSpPr>
        <p:spPr>
          <a:xfrm>
            <a:off x="2603836" y="4851511"/>
            <a:ext cx="6094520" cy="270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</a:rPr>
              <a:t>Fig.1.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Samples of CT scan images of the dataset.</a:t>
            </a:r>
            <a:endParaRPr lang="en-US" sz="20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9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14">
        <p:fade/>
      </p:transition>
    </mc:Choice>
    <mc:Fallback xmlns="">
      <p:transition spd="med" advTm="48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351" y="695046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7798" y="1323834"/>
            <a:ext cx="10223082" cy="4795372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1800" dirty="0">
                <a:ea typeface="Times New Roman" panose="02020603050405020304" pitchFamily="18" charset="0"/>
              </a:rPr>
              <a:t>In Figure 2, the structure of the proposed CNN model is delineated</a:t>
            </a:r>
            <a:endParaRPr lang="en-US" sz="1800" dirty="0" smtClean="0">
              <a:effectLst/>
              <a:ea typeface="SimSun" panose="02010600030101010101" pitchFamily="2" charset="-122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520" y="6441126"/>
            <a:ext cx="2229134" cy="300868"/>
          </a:xfrm>
        </p:spPr>
        <p:txBody>
          <a:bodyPr/>
          <a:lstStyle/>
          <a:p>
            <a:fld id="{DAF0491F-9D0A-4EAE-9898-11169E539709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8357" y="6378144"/>
            <a:ext cx="7369791" cy="36385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358" y="6323553"/>
            <a:ext cx="527714" cy="281963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12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="" xmlns:a16="http://schemas.microsoft.com/office/drawing/2014/main" id="{4D274E5D-9A23-4BAB-AE5A-B62039CC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286" y="1810118"/>
            <a:ext cx="8009137" cy="401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E02BCFA-E9EE-42CC-A083-9D7625DCAC60}"/>
              </a:ext>
            </a:extLst>
          </p:cNvPr>
          <p:cNvSpPr txBox="1"/>
          <p:nvPr/>
        </p:nvSpPr>
        <p:spPr>
          <a:xfrm>
            <a:off x="3143711" y="5943600"/>
            <a:ext cx="6094520" cy="270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</a:rPr>
              <a:t>Fig. 2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. The structure of proposed CNN model.</a:t>
            </a:r>
          </a:p>
        </p:txBody>
      </p:sp>
    </p:spTree>
    <p:extLst>
      <p:ext uri="{BB962C8B-B14F-4D97-AF65-F5344CB8AC3E}">
        <p14:creationId xmlns:p14="http://schemas.microsoft.com/office/powerpoint/2010/main" val="345362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14">
        <p:fade/>
      </p:transition>
    </mc:Choice>
    <mc:Fallback xmlns="">
      <p:transition spd="med" advTm="48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351" y="695046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Experimental Setup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7798" y="1323834"/>
            <a:ext cx="10223082" cy="4795372"/>
          </a:xfrm>
        </p:spPr>
        <p:txBody>
          <a:bodyPr>
            <a:normAutofit/>
          </a:bodyPr>
          <a:lstStyle/>
          <a:p>
            <a:pPr marL="331470" indent="-285750" algn="just">
              <a:lnSpc>
                <a:spcPct val="150000"/>
              </a:lnSpc>
            </a:pPr>
            <a:r>
              <a:rPr lang="en-US" sz="1800" dirty="0">
                <a:ea typeface="SimSun" panose="02010600030101010101" pitchFamily="2" charset="-122"/>
              </a:rPr>
              <a:t>To conduct the experiment, we used a cloud-based application development service named Google </a:t>
            </a:r>
            <a:r>
              <a:rPr lang="en-US" sz="1800" dirty="0" err="1">
                <a:ea typeface="SimSun" panose="02010600030101010101" pitchFamily="2" charset="-122"/>
              </a:rPr>
              <a:t>Collaboratory</a:t>
            </a:r>
            <a:r>
              <a:rPr lang="en-US" sz="1800" dirty="0">
                <a:ea typeface="SimSun" panose="02010600030101010101" pitchFamily="2" charset="-122"/>
              </a:rPr>
              <a:t> provided by </a:t>
            </a:r>
            <a:r>
              <a:rPr lang="en-US" sz="1800" dirty="0" err="1">
                <a:ea typeface="SimSun" panose="02010600030101010101" pitchFamily="2" charset="-122"/>
              </a:rPr>
              <a:t>google</a:t>
            </a:r>
            <a:r>
              <a:rPr lang="en-US" sz="1800" dirty="0">
                <a:ea typeface="SimSun" panose="02010600030101010101" pitchFamily="2" charset="-122"/>
              </a:rPr>
              <a:t>. </a:t>
            </a:r>
          </a:p>
          <a:p>
            <a:pPr marL="331470" indent="-285750" algn="just">
              <a:lnSpc>
                <a:spcPct val="150000"/>
              </a:lnSpc>
            </a:pPr>
            <a:r>
              <a:rPr lang="en-US" sz="1800" dirty="0">
                <a:ea typeface="SimSun" panose="02010600030101010101" pitchFamily="2" charset="-122"/>
              </a:rPr>
              <a:t>We utilized </a:t>
            </a:r>
            <a:r>
              <a:rPr lang="en-US" sz="1800" dirty="0" err="1">
                <a:ea typeface="SimSun" panose="02010600030101010101" pitchFamily="2" charset="-122"/>
              </a:rPr>
              <a:t>Scikit</a:t>
            </a:r>
            <a:r>
              <a:rPr lang="en-US" sz="1800" dirty="0">
                <a:ea typeface="SimSun" panose="02010600030101010101" pitchFamily="2" charset="-122"/>
              </a:rPr>
              <a:t> learn service of Python 3 programming language, and virtual tensor Processing Unit (TPU) for processing purposes pledged by </a:t>
            </a:r>
            <a:r>
              <a:rPr lang="en-US" sz="1800" dirty="0" err="1">
                <a:ea typeface="SimSun" panose="02010600030101010101" pitchFamily="2" charset="-122"/>
              </a:rPr>
              <a:t>google</a:t>
            </a:r>
            <a:r>
              <a:rPr lang="en-US" sz="1800" dirty="0">
                <a:ea typeface="SimSun" panose="02010600030101010101" pitchFamily="2" charset="-122"/>
              </a:rPr>
              <a:t> </a:t>
            </a:r>
            <a:r>
              <a:rPr lang="en-US" sz="1800" dirty="0" err="1">
                <a:ea typeface="SimSun" panose="02010600030101010101" pitchFamily="2" charset="-122"/>
              </a:rPr>
              <a:t>Collaboratory</a:t>
            </a:r>
            <a:r>
              <a:rPr lang="en-US" sz="1800" dirty="0">
                <a:ea typeface="SimSun" panose="02010600030101010101" pitchFamily="2" charset="-122"/>
              </a:rPr>
              <a:t>. </a:t>
            </a:r>
          </a:p>
          <a:p>
            <a:pPr marL="331470" indent="-285750" algn="just">
              <a:lnSpc>
                <a:spcPct val="150000"/>
              </a:lnSpc>
            </a:pPr>
            <a:r>
              <a:rPr lang="en-US" sz="1800" dirty="0">
                <a:ea typeface="SimSun" panose="02010600030101010101" pitchFamily="2" charset="-122"/>
              </a:rPr>
              <a:t>Furthermore, we applied ten-fold cross-validation method and 80:20 ratio in the dataset to create the training and testing set during model building.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520" y="6441126"/>
            <a:ext cx="2229134" cy="300868"/>
          </a:xfrm>
        </p:spPr>
        <p:txBody>
          <a:bodyPr/>
          <a:lstStyle/>
          <a:p>
            <a:fld id="{DAF0491F-9D0A-4EAE-9898-11169E539709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8357" y="6378144"/>
            <a:ext cx="7369791" cy="36385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358" y="6323553"/>
            <a:ext cx="527714" cy="281963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13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14">
        <p:fade/>
      </p:transition>
    </mc:Choice>
    <mc:Fallback xmlns="">
      <p:transition spd="med" advTm="48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351" y="695046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Experimental Result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46162" y="1579726"/>
            <a:ext cx="10004718" cy="4539479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endParaRPr lang="en-US" sz="1800" dirty="0">
              <a:effectLst/>
              <a:ea typeface="SimSun" panose="02010600030101010101" pitchFamily="2" charset="-122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520" y="6441126"/>
            <a:ext cx="2229134" cy="300868"/>
          </a:xfrm>
        </p:spPr>
        <p:txBody>
          <a:bodyPr/>
          <a:lstStyle/>
          <a:p>
            <a:fld id="{DAF0491F-9D0A-4EAE-9898-11169E539709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8357" y="6378144"/>
            <a:ext cx="7369791" cy="36385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358" y="6323553"/>
            <a:ext cx="527714" cy="281963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14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78D69A1B-742D-4D4F-8059-567AA7D2E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16" y="1536185"/>
            <a:ext cx="3570458" cy="190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57D70BA4-B205-4ACB-B896-006643E27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62" y="1536185"/>
            <a:ext cx="3570458" cy="175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319AB0D-ED7C-4CFD-8157-8128F874B4D0}"/>
              </a:ext>
            </a:extLst>
          </p:cNvPr>
          <p:cNvSpPr txBox="1"/>
          <p:nvPr/>
        </p:nvSpPr>
        <p:spPr>
          <a:xfrm>
            <a:off x="2947098" y="3421296"/>
            <a:ext cx="6416121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+mj-lt"/>
                <a:ea typeface="Times New Roman" panose="02020603050405020304" pitchFamily="18" charset="0"/>
              </a:rPr>
              <a:t>Fig 3.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Model accuracy and loss curve of ternary classification.</a:t>
            </a:r>
            <a:endParaRPr lang="en-US" sz="16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="" xmlns:a16="http://schemas.microsoft.com/office/drawing/2014/main" id="{F2A6D46A-5773-4A82-A979-4229FFF64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81" y="3805733"/>
            <a:ext cx="3608557" cy="185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="" xmlns:a16="http://schemas.microsoft.com/office/drawing/2014/main" id="{35629D29-630E-4D03-BEEB-B4515A7DA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341" y="3759694"/>
            <a:ext cx="3570458" cy="190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0A1193E-5CDF-4242-85F1-B6958C7841E7}"/>
              </a:ext>
            </a:extLst>
          </p:cNvPr>
          <p:cNvSpPr txBox="1"/>
          <p:nvPr/>
        </p:nvSpPr>
        <p:spPr>
          <a:xfrm>
            <a:off x="3048740" y="5888482"/>
            <a:ext cx="6094520" cy="263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+mj-lt"/>
                <a:ea typeface="Times New Roman" panose="02020603050405020304" pitchFamily="18" charset="0"/>
              </a:rPr>
              <a:t>Fig 4.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Model accuracy and loss curve of binary classification.</a:t>
            </a:r>
            <a:endParaRPr lang="en-US" sz="16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19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14">
        <p:fade/>
      </p:transition>
    </mc:Choice>
    <mc:Fallback xmlns="">
      <p:transition spd="med" advTm="48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351" y="695046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Experimental </a:t>
            </a:r>
            <a:r>
              <a:rPr lang="en-US" dirty="0">
                <a:solidFill>
                  <a:srgbClr val="0070C0"/>
                </a:solidFill>
              </a:rPr>
              <a:t>Result (Cont’d)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46162" y="1579726"/>
            <a:ext cx="10004718" cy="4539479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endParaRPr lang="en-US" sz="1800" dirty="0">
              <a:effectLst/>
              <a:ea typeface="SimSun" panose="02010600030101010101" pitchFamily="2" charset="-122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520" y="6441126"/>
            <a:ext cx="2229134" cy="300868"/>
          </a:xfrm>
        </p:spPr>
        <p:txBody>
          <a:bodyPr/>
          <a:lstStyle/>
          <a:p>
            <a:fld id="{DAF0491F-9D0A-4EAE-9898-11169E539709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8357" y="6378144"/>
            <a:ext cx="7369791" cy="36385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358" y="6323553"/>
            <a:ext cx="527714" cy="281963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15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6">
            <a:extLst>
              <a:ext uri="{FF2B5EF4-FFF2-40B4-BE49-F238E27FC236}">
                <a16:creationId xmlns="" xmlns:a16="http://schemas.microsoft.com/office/drawing/2014/main" id="{F40E2863-6B48-4689-A82C-041EE3D4A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975" y="3660650"/>
            <a:ext cx="3324856" cy="233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7">
            <a:extLst>
              <a:ext uri="{FF2B5EF4-FFF2-40B4-BE49-F238E27FC236}">
                <a16:creationId xmlns="" xmlns:a16="http://schemas.microsoft.com/office/drawing/2014/main" id="{DDCDE962-4C38-4DD8-9053-78E568F21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498" y="3660650"/>
            <a:ext cx="3390607" cy="216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F9A9C43-EC42-4341-BC1B-3AA47DD6FF9C}"/>
              </a:ext>
            </a:extLst>
          </p:cNvPr>
          <p:cNvSpPr txBox="1"/>
          <p:nvPr/>
        </p:nvSpPr>
        <p:spPr>
          <a:xfrm>
            <a:off x="5363571" y="5975329"/>
            <a:ext cx="2110667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+mj-lt"/>
                <a:ea typeface="Times New Roman" panose="02020603050405020304" pitchFamily="18" charset="0"/>
              </a:rPr>
              <a:t>Fig 5.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 Confusion Matrix</a:t>
            </a:r>
            <a:endParaRPr lang="en-US" sz="16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B64C838-51E5-4D6C-B7F0-DC94DB867A51}"/>
              </a:ext>
            </a:extLst>
          </p:cNvPr>
          <p:cNvSpPr txBox="1"/>
          <p:nvPr/>
        </p:nvSpPr>
        <p:spPr>
          <a:xfrm>
            <a:off x="169388" y="1400382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+mj-lt"/>
                <a:ea typeface="Times New Roman" panose="02020603050405020304" pitchFamily="18" charset="0"/>
              </a:rPr>
              <a:t>Table </a:t>
            </a:r>
            <a:r>
              <a:rPr lang="en-US" sz="1400" b="1" dirty="0" smtClean="0">
                <a:effectLst/>
                <a:latin typeface="+mj-lt"/>
                <a:ea typeface="Times New Roman" panose="02020603050405020304" pitchFamily="18" charset="0"/>
              </a:rPr>
              <a:t>1.</a:t>
            </a:r>
            <a:r>
              <a:rPr lang="en-US" sz="1400" dirty="0" smtClean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Accuracy of the proposed model</a:t>
            </a:r>
            <a:endParaRPr lang="en-US" sz="16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44896"/>
              </p:ext>
            </p:extLst>
          </p:nvPr>
        </p:nvGraphicFramePr>
        <p:xfrm>
          <a:off x="3418273" y="1873156"/>
          <a:ext cx="4985766" cy="1386241"/>
        </p:xfrm>
        <a:graphic>
          <a:graphicData uri="http://schemas.openxmlformats.org/drawingml/2006/table">
            <a:tbl>
              <a:tblPr firstRow="1" firstCol="1" bandRow="1"/>
              <a:tblGrid>
                <a:gridCol w="1433731"/>
                <a:gridCol w="1227067"/>
                <a:gridCol w="1162484"/>
                <a:gridCol w="1162484"/>
              </a:tblGrid>
              <a:tr h="461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Classification Type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CD36"/>
                      </a:solidFill>
                    </a:lnL>
                    <a:lnR w="12700" cmpd="sng">
                      <a:solidFill>
                        <a:srgbClr val="FFCD36"/>
                      </a:solidFill>
                    </a:lnR>
                    <a:lnT w="12700" cmpd="sng">
                      <a:solidFill>
                        <a:srgbClr val="FFCD36"/>
                      </a:solidFill>
                    </a:lnT>
                    <a:lnB w="25400" cmpd="sng">
                      <a:solidFill>
                        <a:srgbClr val="FFCD3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Training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CD36"/>
                      </a:solidFill>
                    </a:lnL>
                    <a:lnR w="12700" cmpd="sng">
                      <a:solidFill>
                        <a:srgbClr val="FFCD36"/>
                      </a:solidFill>
                    </a:lnR>
                    <a:lnT w="12700" cmpd="sng">
                      <a:solidFill>
                        <a:srgbClr val="FFCD36"/>
                      </a:solidFill>
                    </a:lnT>
                    <a:lnB w="25400" cmpd="sng">
                      <a:solidFill>
                        <a:srgbClr val="FFCD3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Validation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CD36"/>
                      </a:solidFill>
                    </a:lnL>
                    <a:lnR w="12700" cmpd="sng">
                      <a:solidFill>
                        <a:srgbClr val="FFCD36"/>
                      </a:solidFill>
                    </a:lnR>
                    <a:lnT w="12700" cmpd="sng">
                      <a:solidFill>
                        <a:srgbClr val="FFCD36"/>
                      </a:solidFill>
                    </a:lnT>
                    <a:lnB w="25400" cmpd="sng">
                      <a:solidFill>
                        <a:srgbClr val="FFCD3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Testing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CD36"/>
                      </a:solidFill>
                    </a:lnL>
                    <a:lnR w="12700" cmpd="sng">
                      <a:solidFill>
                        <a:srgbClr val="FFCD36"/>
                      </a:solidFill>
                    </a:lnR>
                    <a:lnT w="12700" cmpd="sng">
                      <a:solidFill>
                        <a:srgbClr val="FFCD36"/>
                      </a:solidFill>
                    </a:lnT>
                    <a:lnB w="25400" cmpd="sng">
                      <a:solidFill>
                        <a:srgbClr val="FFCD3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25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Ternary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CD36"/>
                      </a:solidFill>
                    </a:lnL>
                    <a:lnR w="12700" cmpd="sng">
                      <a:solidFill>
                        <a:srgbClr val="FFCD36"/>
                      </a:solidFill>
                    </a:lnR>
                    <a:lnT w="25400" cmpd="sng">
                      <a:solidFill>
                        <a:srgbClr val="FFCD36"/>
                      </a:solidFill>
                    </a:lnT>
                    <a:lnB w="12700" cmpd="sng">
                      <a:solidFill>
                        <a:srgbClr val="FFCD3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3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99.22%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CD36"/>
                      </a:solidFill>
                    </a:lnL>
                    <a:lnR w="12700" cmpd="sng">
                      <a:solidFill>
                        <a:srgbClr val="FFCD36"/>
                      </a:solidFill>
                    </a:lnR>
                    <a:lnT w="25400" cmpd="sng">
                      <a:solidFill>
                        <a:srgbClr val="FFCD36"/>
                      </a:solidFill>
                    </a:lnT>
                    <a:lnB w="12700" cmpd="sng">
                      <a:solidFill>
                        <a:srgbClr val="FFCD3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3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96.05%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CD36"/>
                      </a:solidFill>
                    </a:lnL>
                    <a:lnR w="12700" cmpd="sng">
                      <a:solidFill>
                        <a:srgbClr val="FFCD36"/>
                      </a:solidFill>
                    </a:lnR>
                    <a:lnT w="25400" cmpd="sng">
                      <a:solidFill>
                        <a:srgbClr val="FFCD36"/>
                      </a:solidFill>
                    </a:lnT>
                    <a:lnB w="12700" cmpd="sng">
                      <a:solidFill>
                        <a:srgbClr val="FFCD3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3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96.00%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CD36"/>
                      </a:solidFill>
                    </a:lnL>
                    <a:lnR w="12700" cmpd="sng">
                      <a:solidFill>
                        <a:srgbClr val="FFCD36"/>
                      </a:solidFill>
                    </a:lnR>
                    <a:lnT w="25400" cmpd="sng">
                      <a:solidFill>
                        <a:srgbClr val="FFCD36"/>
                      </a:solidFill>
                    </a:lnT>
                    <a:lnB w="12700" cmpd="sng">
                      <a:solidFill>
                        <a:srgbClr val="FFCD3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36">
                        <a:alpha val="20000"/>
                      </a:srgbClr>
                    </a:solidFill>
                  </a:tcPr>
                </a:tc>
              </a:tr>
              <a:tr h="4625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Binary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CD36"/>
                      </a:solidFill>
                    </a:lnL>
                    <a:lnR w="12700" cmpd="sng">
                      <a:solidFill>
                        <a:srgbClr val="FFCD36"/>
                      </a:solidFill>
                    </a:lnR>
                    <a:lnT w="12700" cmpd="sng">
                      <a:solidFill>
                        <a:srgbClr val="FFCD36"/>
                      </a:solidFill>
                    </a:lnT>
                    <a:lnB w="12700" cmpd="sng">
                      <a:solidFill>
                        <a:srgbClr val="FFCD3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99.85%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CD36"/>
                      </a:solidFill>
                    </a:lnL>
                    <a:lnR w="12700" cmpd="sng">
                      <a:solidFill>
                        <a:srgbClr val="FFCD36"/>
                      </a:solidFill>
                    </a:lnR>
                    <a:lnT w="12700" cmpd="sng">
                      <a:solidFill>
                        <a:srgbClr val="FFCD36"/>
                      </a:solidFill>
                    </a:lnT>
                    <a:lnB w="12700" cmpd="sng">
                      <a:solidFill>
                        <a:srgbClr val="FFCD3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97.70%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CD36"/>
                      </a:solidFill>
                    </a:lnL>
                    <a:lnR w="12700" cmpd="sng">
                      <a:solidFill>
                        <a:srgbClr val="FFCD36"/>
                      </a:solidFill>
                    </a:lnR>
                    <a:lnT w="12700" cmpd="sng">
                      <a:solidFill>
                        <a:srgbClr val="FFCD36"/>
                      </a:solidFill>
                    </a:lnT>
                    <a:lnB w="12700" cmpd="sng">
                      <a:solidFill>
                        <a:srgbClr val="FFCD3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96.00%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FFCD36"/>
                      </a:solidFill>
                    </a:lnL>
                    <a:lnR w="12700" cmpd="sng">
                      <a:solidFill>
                        <a:srgbClr val="FFCD36"/>
                      </a:solidFill>
                    </a:lnR>
                    <a:lnT w="12700" cmpd="sng">
                      <a:solidFill>
                        <a:srgbClr val="FFCD36"/>
                      </a:solidFill>
                    </a:lnT>
                    <a:lnB w="12700" cmpd="sng">
                      <a:solidFill>
                        <a:srgbClr val="FFCD3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9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14">
        <p:fade/>
      </p:transition>
    </mc:Choice>
    <mc:Fallback xmlns="">
      <p:transition spd="med" advTm="48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351" y="695046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Experimental Result (Cont’d)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46162" y="1579726"/>
            <a:ext cx="10004718" cy="4539479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1800" b="1" dirty="0" smtClean="0">
                <a:ea typeface="Times New Roman" panose="02020603050405020304" pitchFamily="18" charset="0"/>
              </a:rPr>
              <a:t>Table 2.</a:t>
            </a:r>
            <a:r>
              <a:rPr lang="en-US" sz="1800" dirty="0" smtClean="0">
                <a:ea typeface="Times New Roman" panose="02020603050405020304" pitchFamily="18" charset="0"/>
              </a:rPr>
              <a:t> Class wise Performance</a:t>
            </a:r>
            <a:endParaRPr lang="en-US" sz="2000" dirty="0" smtClean="0">
              <a:ea typeface="Times New Roman" panose="02020603050405020304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sz="1800" dirty="0">
              <a:effectLst/>
              <a:ea typeface="SimSun" panose="02010600030101010101" pitchFamily="2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520" y="6441126"/>
            <a:ext cx="2229134" cy="300868"/>
          </a:xfrm>
        </p:spPr>
        <p:txBody>
          <a:bodyPr/>
          <a:lstStyle/>
          <a:p>
            <a:fld id="{DAF0491F-9D0A-4EAE-9898-11169E539709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8357" y="6378144"/>
            <a:ext cx="7369791" cy="36385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358" y="6323553"/>
            <a:ext cx="527714" cy="281963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16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96" y="1973097"/>
            <a:ext cx="7823034" cy="416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7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14">
        <p:fade/>
      </p:transition>
    </mc:Choice>
    <mc:Fallback xmlns="">
      <p:transition spd="med" advTm="48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351" y="695046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Conclusion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23332" y="1579726"/>
            <a:ext cx="10127548" cy="453947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1800" dirty="0">
                <a:ea typeface="Times New Roman" panose="02020603050405020304" pitchFamily="18" charset="0"/>
              </a:rPr>
              <a:t>RT-PCR has been used as yet to detect the coronavirus, which regularly engenders false-negative results. </a:t>
            </a:r>
          </a:p>
          <a:p>
            <a:pPr algn="just">
              <a:lnSpc>
                <a:spcPct val="160000"/>
              </a:lnSpc>
            </a:pPr>
            <a:r>
              <a:rPr lang="en-US" sz="1800" dirty="0">
                <a:ea typeface="Times New Roman" panose="02020603050405020304" pitchFamily="18" charset="0"/>
              </a:rPr>
              <a:t>Therefore, chest CT images can play an active role to combat this problem. </a:t>
            </a:r>
          </a:p>
          <a:p>
            <a:pPr algn="just">
              <a:lnSpc>
                <a:spcPct val="160000"/>
              </a:lnSpc>
            </a:pPr>
            <a:r>
              <a:rPr lang="en-US" sz="1800" dirty="0">
                <a:ea typeface="Times New Roman" panose="02020603050405020304" pitchFamily="18" charset="0"/>
              </a:rPr>
              <a:t>Here, a model is developed employing CNN on chest CT images to detect and classify coronavirus cases from the healthy and other pulmonary diseases. </a:t>
            </a:r>
          </a:p>
          <a:p>
            <a:pPr algn="just">
              <a:lnSpc>
                <a:spcPct val="160000"/>
              </a:lnSpc>
            </a:pPr>
            <a:r>
              <a:rPr lang="en-US" sz="1800" dirty="0">
                <a:ea typeface="Times New Roman" panose="02020603050405020304" pitchFamily="18" charset="0"/>
              </a:rPr>
              <a:t>However, our Proposed CNN model has produced superior accuracy, accounted for </a:t>
            </a:r>
            <a:r>
              <a:rPr lang="en-US" sz="1800" dirty="0" smtClean="0">
                <a:ea typeface="Times New Roman" panose="02020603050405020304" pitchFamily="18" charset="0"/>
              </a:rPr>
              <a:t>96% </a:t>
            </a:r>
            <a:r>
              <a:rPr lang="en-US" sz="1800" dirty="0">
                <a:ea typeface="Times New Roman" panose="02020603050405020304" pitchFamily="18" charset="0"/>
              </a:rPr>
              <a:t>for </a:t>
            </a:r>
            <a:r>
              <a:rPr lang="en-US" sz="1800" dirty="0" smtClean="0">
                <a:ea typeface="Times New Roman" panose="02020603050405020304" pitchFamily="18" charset="0"/>
              </a:rPr>
              <a:t>both binary </a:t>
            </a:r>
            <a:r>
              <a:rPr lang="en-US" sz="1800" dirty="0">
                <a:ea typeface="Times New Roman" panose="02020603050405020304" pitchFamily="18" charset="0"/>
              </a:rPr>
              <a:t>and </a:t>
            </a:r>
            <a:r>
              <a:rPr lang="en-US" sz="1800">
                <a:ea typeface="Times New Roman" panose="02020603050405020304" pitchFamily="18" charset="0"/>
              </a:rPr>
              <a:t>ternary </a:t>
            </a:r>
            <a:r>
              <a:rPr lang="en-US" sz="1800" smtClean="0">
                <a:ea typeface="Times New Roman" panose="02020603050405020304" pitchFamily="18" charset="0"/>
              </a:rPr>
              <a:t>classification. </a:t>
            </a:r>
            <a:endParaRPr lang="en-US" sz="1800" dirty="0">
              <a:ea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1800" dirty="0">
                <a:ea typeface="Times New Roman" panose="02020603050405020304" pitchFamily="18" charset="0"/>
              </a:rPr>
              <a:t>This model can be applied as a substitutive tool, even an assistive tool along with RT-PCR, in distant areas where there has been lacking of test kits and a shortage or no experienced physicians at all.</a:t>
            </a:r>
            <a:endParaRPr lang="en-US" sz="1800" dirty="0">
              <a:ea typeface="SimSun" panose="02010600030101010101" pitchFamily="2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520" y="6441126"/>
            <a:ext cx="2229134" cy="300868"/>
          </a:xfrm>
        </p:spPr>
        <p:txBody>
          <a:bodyPr/>
          <a:lstStyle/>
          <a:p>
            <a:fld id="{DAF0491F-9D0A-4EAE-9898-11169E539709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8357" y="6378144"/>
            <a:ext cx="7369791" cy="36385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358" y="6323553"/>
            <a:ext cx="527714" cy="281963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17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6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14">
        <p:fade/>
      </p:transition>
    </mc:Choice>
    <mc:Fallback xmlns="">
      <p:transition spd="med" advTm="48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84999" y="654103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Future Works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2514" y="1579726"/>
            <a:ext cx="10018366" cy="453947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a typeface="Times New Roman" panose="02020603050405020304" pitchFamily="18" charset="0"/>
              </a:rPr>
              <a:t>Since the large dataset of COVID-19 is not easily accessible, therefore, we have used a new publicly available dataset.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a typeface="Times New Roman" panose="02020603050405020304" pitchFamily="18" charset="0"/>
              </a:rPr>
              <a:t>If the size of the dataset was even bigger, then we could create a more accurate and precise model to classify COVID-19 cases. </a:t>
            </a:r>
            <a:endParaRPr lang="en-US" sz="1800" dirty="0" smtClean="0"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a typeface="Times New Roman" panose="02020603050405020304" pitchFamily="18" charset="0"/>
              </a:rPr>
              <a:t>In the future, we intend to accumulate chest CT images of real COVID-19 patients from local hospitals in Bangladesh and assess them with our developed model</a:t>
            </a:r>
            <a:r>
              <a:rPr lang="en-US" sz="1800" dirty="0" smtClean="0">
                <a:ea typeface="Times New Roman" panose="02020603050405020304" pitchFamily="18" charset="0"/>
              </a:rPr>
              <a:t>.</a:t>
            </a:r>
            <a:endParaRPr lang="en-US" sz="1800" dirty="0"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a typeface="Times New Roman" panose="02020603050405020304" pitchFamily="18" charset="0"/>
              </a:rPr>
              <a:t>This model can be preserved in the cloud so that the disease can be detected even more quickly, and the patient can be isolated immediately.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520" y="6441126"/>
            <a:ext cx="2229134" cy="300868"/>
          </a:xfrm>
        </p:spPr>
        <p:txBody>
          <a:bodyPr/>
          <a:lstStyle/>
          <a:p>
            <a:fld id="{DAF0491F-9D0A-4EAE-9898-11169E539709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8357" y="6378144"/>
            <a:ext cx="7369791" cy="36385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358" y="6323553"/>
            <a:ext cx="527714" cy="281963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18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14">
        <p:fade/>
      </p:transition>
    </mc:Choice>
    <mc:Fallback xmlns="">
      <p:transition spd="med" advTm="48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351" y="695046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References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7798" y="1579726"/>
            <a:ext cx="10223082" cy="4539479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1800" dirty="0">
                <a:ea typeface="SimSun" panose="02010600030101010101" pitchFamily="2" charset="-122"/>
              </a:rPr>
              <a:t>[1]  "In Hunt for Covid-19 Origin, Patient Zero Points to Second Wuhan Market"  [Online].  </a:t>
            </a:r>
            <a:r>
              <a:rPr lang="en-US" sz="1800" dirty="0" smtClean="0">
                <a:ea typeface="SimSun" panose="02010600030101010101" pitchFamily="2" charset="-122"/>
              </a:rPr>
              <a:t>Available: https</a:t>
            </a:r>
            <a:r>
              <a:rPr lang="en-US" sz="1800" dirty="0">
                <a:ea typeface="SimSun" panose="02010600030101010101" pitchFamily="2" charset="-122"/>
              </a:rPr>
              <a:t>://www.wsj.com/articles/in-hunt-for-covid-19-origin-patient-zero-points-to-second-wuhan-market-11614335404</a:t>
            </a:r>
            <a:r>
              <a:rPr lang="en-US" sz="1800" dirty="0" smtClean="0">
                <a:ea typeface="SimSun" panose="02010600030101010101" pitchFamily="2" charset="-122"/>
              </a:rPr>
              <a:t>. Accessed: 11-September-2021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1800" dirty="0" smtClean="0">
                <a:ea typeface="SimSun" panose="02010600030101010101" pitchFamily="2" charset="-122"/>
              </a:rPr>
              <a:t>[2</a:t>
            </a:r>
            <a:r>
              <a:rPr lang="en-US" sz="1800" dirty="0">
                <a:ea typeface="SimSun" panose="02010600030101010101" pitchFamily="2" charset="-122"/>
              </a:rPr>
              <a:t>]  "COVID Live Update"  </a:t>
            </a:r>
            <a:r>
              <a:rPr lang="en-US" sz="1800" dirty="0" smtClean="0">
                <a:ea typeface="SimSun" panose="02010600030101010101" pitchFamily="2" charset="-122"/>
              </a:rPr>
              <a:t>[Online]. Available</a:t>
            </a:r>
            <a:r>
              <a:rPr lang="en-US" sz="1800" dirty="0">
                <a:ea typeface="SimSun" panose="02010600030101010101" pitchFamily="2" charset="-122"/>
              </a:rPr>
              <a:t>: https://www.worldometers.info/coronavirus/?utm_campaign=homeAdvegas1?. </a:t>
            </a:r>
            <a:r>
              <a:rPr lang="en-US" sz="1800" dirty="0" smtClean="0">
                <a:ea typeface="SimSun" panose="02010600030101010101" pitchFamily="2" charset="-122"/>
              </a:rPr>
              <a:t>Accessed: 11-September-2021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1800" dirty="0">
                <a:ea typeface="SimSun" panose="02010600030101010101" pitchFamily="2" charset="-122"/>
              </a:rPr>
              <a:t>[3] </a:t>
            </a:r>
            <a:r>
              <a:rPr lang="en-US" sz="1800" dirty="0" smtClean="0">
                <a:ea typeface="SimSun" panose="02010600030101010101" pitchFamily="2" charset="-122"/>
              </a:rPr>
              <a:t>   </a:t>
            </a:r>
            <a:r>
              <a:rPr lang="en-US" sz="1800" dirty="0" err="1" smtClean="0">
                <a:ea typeface="SimSun" panose="02010600030101010101" pitchFamily="2" charset="-122"/>
              </a:rPr>
              <a:t>Bleve</a:t>
            </a:r>
            <a:r>
              <a:rPr lang="en-US" sz="1800" dirty="0" smtClean="0">
                <a:ea typeface="SimSun" panose="02010600030101010101" pitchFamily="2" charset="-122"/>
              </a:rPr>
              <a:t> </a:t>
            </a:r>
            <a:r>
              <a:rPr lang="en-US" sz="1800" dirty="0">
                <a:ea typeface="SimSun" panose="02010600030101010101" pitchFamily="2" charset="-122"/>
              </a:rPr>
              <a:t>G, </a:t>
            </a:r>
            <a:r>
              <a:rPr lang="en-US" sz="1800" dirty="0" err="1">
                <a:ea typeface="SimSun" panose="02010600030101010101" pitchFamily="2" charset="-122"/>
              </a:rPr>
              <a:t>Rizzotti</a:t>
            </a:r>
            <a:r>
              <a:rPr lang="en-US" sz="1800" dirty="0">
                <a:ea typeface="SimSun" panose="02010600030101010101" pitchFamily="2" charset="-122"/>
              </a:rPr>
              <a:t> L, </a:t>
            </a:r>
            <a:r>
              <a:rPr lang="en-US" sz="1800" dirty="0" err="1">
                <a:ea typeface="SimSun" panose="02010600030101010101" pitchFamily="2" charset="-122"/>
              </a:rPr>
              <a:t>Dellaglio</a:t>
            </a:r>
            <a:r>
              <a:rPr lang="en-US" sz="1800" dirty="0">
                <a:ea typeface="SimSun" panose="02010600030101010101" pitchFamily="2" charset="-122"/>
              </a:rPr>
              <a:t> F, </a:t>
            </a:r>
            <a:r>
              <a:rPr lang="en-US" sz="1800" dirty="0" err="1">
                <a:ea typeface="SimSun" panose="02010600030101010101" pitchFamily="2" charset="-122"/>
              </a:rPr>
              <a:t>Torriani</a:t>
            </a:r>
            <a:r>
              <a:rPr lang="en-US" sz="1800" dirty="0">
                <a:ea typeface="SimSun" panose="02010600030101010101" pitchFamily="2" charset="-122"/>
              </a:rPr>
              <a:t> S. Development of reverse transcription (RT)-PCR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1800" dirty="0">
                <a:ea typeface="SimSun" panose="02010600030101010101" pitchFamily="2" charset="-122"/>
              </a:rPr>
              <a:t>and real-time RT-PCR assays for rapid detection and quantification of viable yeasts and molds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1800" dirty="0">
                <a:ea typeface="SimSun" panose="02010600030101010101" pitchFamily="2" charset="-122"/>
              </a:rPr>
              <a:t>contaminating  yogurts  and  pasteurized  food  products.  </a:t>
            </a:r>
            <a:r>
              <a:rPr lang="en-US" sz="1800" dirty="0" err="1">
                <a:ea typeface="SimSun" panose="02010600030101010101" pitchFamily="2" charset="-122"/>
              </a:rPr>
              <a:t>Appl</a:t>
            </a:r>
            <a:r>
              <a:rPr lang="en-US" sz="1800" dirty="0">
                <a:ea typeface="SimSun" panose="02010600030101010101" pitchFamily="2" charset="-122"/>
              </a:rPr>
              <a:t>  Environ  </a:t>
            </a:r>
            <a:r>
              <a:rPr lang="en-US" sz="1800" dirty="0" err="1">
                <a:ea typeface="SimSun" panose="02010600030101010101" pitchFamily="2" charset="-122"/>
              </a:rPr>
              <a:t>Microbiol</a:t>
            </a:r>
            <a:r>
              <a:rPr lang="en-US" sz="1800" dirty="0">
                <a:ea typeface="SimSun" panose="02010600030101010101" pitchFamily="2" charset="-122"/>
              </a:rPr>
              <a:t>.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1800" dirty="0">
                <a:ea typeface="SimSun" panose="02010600030101010101" pitchFamily="2" charset="-122"/>
              </a:rPr>
              <a:t>2003;69(7):4116‐4122. doi:10.1128/aem.69.7.4116-4122.2003</a:t>
            </a:r>
            <a:endParaRPr lang="en-US" sz="1800" dirty="0" smtClean="0">
              <a:effectLst/>
              <a:ea typeface="SimSun" panose="02010600030101010101" pitchFamily="2" charset="-122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520" y="6441126"/>
            <a:ext cx="2229134" cy="300868"/>
          </a:xfrm>
        </p:spPr>
        <p:txBody>
          <a:bodyPr/>
          <a:lstStyle/>
          <a:p>
            <a:fld id="{DAF0491F-9D0A-4EAE-9898-11169E539709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8357" y="6378144"/>
            <a:ext cx="7369791" cy="36385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358" y="6323553"/>
            <a:ext cx="527714" cy="281963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19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14">
        <p:fade/>
      </p:transition>
    </mc:Choice>
    <mc:Fallback xmlns="">
      <p:transition spd="med" advTm="48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2970" y="715503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Outlines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08942" y="1545261"/>
            <a:ext cx="9150869" cy="412762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Related Works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Experimental Results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Future Works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45" y="6387920"/>
            <a:ext cx="1434104" cy="340426"/>
          </a:xfrm>
        </p:spPr>
        <p:txBody>
          <a:bodyPr/>
          <a:lstStyle/>
          <a:p>
            <a:fld id="{E7BC112A-F966-40FE-B78F-E89FA6586AA1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42948" y="6427846"/>
            <a:ext cx="7342497" cy="3005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5793" y="6346210"/>
            <a:ext cx="468828" cy="354842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2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32">
        <p:fade/>
      </p:transition>
    </mc:Choice>
    <mc:Fallback xmlns="">
      <p:transition spd="med" advTm="463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351" y="695046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References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7798" y="1579726"/>
            <a:ext cx="10223082" cy="4539479"/>
          </a:xfrm>
        </p:spPr>
        <p:txBody>
          <a:bodyPr>
            <a:normAutofit fontScale="85000" lnSpcReduction="20000"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1800" dirty="0" smtClean="0">
                <a:ea typeface="SimSun" panose="02010600030101010101" pitchFamily="2" charset="-122"/>
              </a:rPr>
              <a:t>[4] </a:t>
            </a:r>
            <a:r>
              <a:rPr lang="en-US" sz="1800" dirty="0">
                <a:ea typeface="SimSun" panose="02010600030101010101" pitchFamily="2" charset="-122"/>
              </a:rPr>
              <a:t>Li, Lin and Qin, </a:t>
            </a:r>
            <a:r>
              <a:rPr lang="en-US" sz="1800" dirty="0" err="1">
                <a:ea typeface="SimSun" panose="02010600030101010101" pitchFamily="2" charset="-122"/>
              </a:rPr>
              <a:t>Lixin</a:t>
            </a:r>
            <a:r>
              <a:rPr lang="en-US" sz="1800" dirty="0">
                <a:ea typeface="SimSun" panose="02010600030101010101" pitchFamily="2" charset="-122"/>
              </a:rPr>
              <a:t> and </a:t>
            </a:r>
            <a:r>
              <a:rPr lang="en-US" sz="1800" dirty="0" err="1">
                <a:ea typeface="SimSun" panose="02010600030101010101" pitchFamily="2" charset="-122"/>
              </a:rPr>
              <a:t>Xu</a:t>
            </a:r>
            <a:r>
              <a:rPr lang="en-US" sz="1800" dirty="0">
                <a:ea typeface="SimSun" panose="02010600030101010101" pitchFamily="2" charset="-122"/>
              </a:rPr>
              <a:t>, </a:t>
            </a:r>
            <a:r>
              <a:rPr lang="en-US" sz="1800" dirty="0" err="1">
                <a:ea typeface="SimSun" panose="02010600030101010101" pitchFamily="2" charset="-122"/>
              </a:rPr>
              <a:t>Zeguo</a:t>
            </a:r>
            <a:r>
              <a:rPr lang="en-US" sz="1800" dirty="0">
                <a:ea typeface="SimSun" panose="02010600030101010101" pitchFamily="2" charset="-122"/>
              </a:rPr>
              <a:t> and Yin, </a:t>
            </a:r>
            <a:r>
              <a:rPr lang="en-US" sz="1800" dirty="0" err="1">
                <a:ea typeface="SimSun" panose="02010600030101010101" pitchFamily="2" charset="-122"/>
              </a:rPr>
              <a:t>Youbing</a:t>
            </a:r>
            <a:r>
              <a:rPr lang="en-US" sz="1800" dirty="0">
                <a:ea typeface="SimSun" panose="02010600030101010101" pitchFamily="2" charset="-122"/>
              </a:rPr>
              <a:t> and Wang, </a:t>
            </a:r>
            <a:r>
              <a:rPr lang="en-US" sz="1800" dirty="0" err="1">
                <a:ea typeface="SimSun" panose="02010600030101010101" pitchFamily="2" charset="-122"/>
              </a:rPr>
              <a:t>Xin</a:t>
            </a:r>
            <a:r>
              <a:rPr lang="en-US" sz="1800" dirty="0">
                <a:ea typeface="SimSun" panose="02010600030101010101" pitchFamily="2" charset="-122"/>
              </a:rPr>
              <a:t> and Kong, Bin and </a:t>
            </a:r>
            <a:r>
              <a:rPr lang="en-US" sz="1800" dirty="0" err="1">
                <a:ea typeface="SimSun" panose="02010600030101010101" pitchFamily="2" charset="-122"/>
              </a:rPr>
              <a:t>Bai</a:t>
            </a:r>
            <a:r>
              <a:rPr lang="en-US" sz="1800" dirty="0">
                <a:ea typeface="SimSun" panose="02010600030101010101" pitchFamily="2" charset="-122"/>
              </a:rPr>
              <a:t>, </a:t>
            </a:r>
            <a:r>
              <a:rPr lang="en-US" sz="1800" dirty="0" err="1">
                <a:ea typeface="SimSun" panose="02010600030101010101" pitchFamily="2" charset="-122"/>
              </a:rPr>
              <a:t>Junjie</a:t>
            </a:r>
            <a:r>
              <a:rPr lang="en-US" sz="1800" dirty="0">
                <a:ea typeface="SimSun" panose="02010600030101010101" pitchFamily="2" charset="-122"/>
              </a:rPr>
              <a:t> and Lu, Yi and Fang, </a:t>
            </a:r>
            <a:r>
              <a:rPr lang="en-US" sz="1800" dirty="0" err="1">
                <a:ea typeface="SimSun" panose="02010600030101010101" pitchFamily="2" charset="-122"/>
              </a:rPr>
              <a:t>Zhenghan</a:t>
            </a:r>
            <a:r>
              <a:rPr lang="en-US" sz="1800" dirty="0">
                <a:ea typeface="SimSun" panose="02010600030101010101" pitchFamily="2" charset="-122"/>
              </a:rPr>
              <a:t> and Song, Qi and Cao, </a:t>
            </a:r>
            <a:r>
              <a:rPr lang="en-US" sz="1800" dirty="0" err="1">
                <a:ea typeface="SimSun" panose="02010600030101010101" pitchFamily="2" charset="-122"/>
              </a:rPr>
              <a:t>Kunlin</a:t>
            </a:r>
            <a:r>
              <a:rPr lang="en-US" sz="1800" dirty="0">
                <a:ea typeface="SimSun" panose="02010600030101010101" pitchFamily="2" charset="-122"/>
              </a:rPr>
              <a:t> and Liu, </a:t>
            </a:r>
            <a:r>
              <a:rPr lang="en-US" sz="1800" dirty="0" err="1">
                <a:ea typeface="SimSun" panose="02010600030101010101" pitchFamily="2" charset="-122"/>
              </a:rPr>
              <a:t>Daliang</a:t>
            </a:r>
            <a:r>
              <a:rPr lang="en-US" sz="1800" dirty="0">
                <a:ea typeface="SimSun" panose="02010600030101010101" pitchFamily="2" charset="-122"/>
              </a:rPr>
              <a:t> and Wang, </a:t>
            </a:r>
            <a:r>
              <a:rPr lang="en-US" sz="1800" dirty="0" err="1">
                <a:ea typeface="SimSun" panose="02010600030101010101" pitchFamily="2" charset="-122"/>
              </a:rPr>
              <a:t>Guisheng</a:t>
            </a:r>
            <a:r>
              <a:rPr lang="en-US" sz="1800" dirty="0">
                <a:ea typeface="SimSun" panose="02010600030101010101" pitchFamily="2" charset="-122"/>
              </a:rPr>
              <a:t> and </a:t>
            </a:r>
            <a:r>
              <a:rPr lang="en-US" sz="1800" dirty="0" err="1">
                <a:ea typeface="SimSun" panose="02010600030101010101" pitchFamily="2" charset="-122"/>
              </a:rPr>
              <a:t>Xu</a:t>
            </a:r>
            <a:r>
              <a:rPr lang="en-US" sz="1800" dirty="0">
                <a:ea typeface="SimSun" panose="02010600030101010101" pitchFamily="2" charset="-122"/>
              </a:rPr>
              <a:t>, </a:t>
            </a:r>
            <a:r>
              <a:rPr lang="en-US" sz="1800" dirty="0" err="1">
                <a:ea typeface="SimSun" panose="02010600030101010101" pitchFamily="2" charset="-122"/>
              </a:rPr>
              <a:t>Qizhong</a:t>
            </a:r>
            <a:r>
              <a:rPr lang="en-US" sz="1800" dirty="0">
                <a:ea typeface="SimSun" panose="02010600030101010101" pitchFamily="2" charset="-122"/>
              </a:rPr>
              <a:t> and Fang, </a:t>
            </a:r>
            <a:r>
              <a:rPr lang="en-US" sz="1800" dirty="0" err="1">
                <a:ea typeface="SimSun" panose="02010600030101010101" pitchFamily="2" charset="-122"/>
              </a:rPr>
              <a:t>Xisheng</a:t>
            </a:r>
            <a:r>
              <a:rPr lang="en-US" sz="1800" dirty="0">
                <a:ea typeface="SimSun" panose="02010600030101010101" pitchFamily="2" charset="-122"/>
              </a:rPr>
              <a:t> and Zhang, </a:t>
            </a:r>
            <a:r>
              <a:rPr lang="en-US" sz="1800" dirty="0" err="1">
                <a:ea typeface="SimSun" panose="02010600030101010101" pitchFamily="2" charset="-122"/>
              </a:rPr>
              <a:t>Shiqin</a:t>
            </a:r>
            <a:r>
              <a:rPr lang="en-US" sz="1800" dirty="0">
                <a:ea typeface="SimSun" panose="02010600030101010101" pitchFamily="2" charset="-122"/>
              </a:rPr>
              <a:t> and Xia, Juan and Xia, Jun, “Artificial Intelligence Distinguishes COVID-19 from Community”, Radiology, vol. 0, no. 0, pp. 200905, 2020, https://doi.org/10.1148/radiol.2020200905.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1800" dirty="0" smtClean="0">
                <a:ea typeface="SimSun" panose="02010600030101010101" pitchFamily="2" charset="-122"/>
              </a:rPr>
              <a:t>[5] </a:t>
            </a:r>
            <a:r>
              <a:rPr lang="en-US" sz="1800" dirty="0" err="1" smtClean="0">
                <a:ea typeface="SimSun" panose="02010600030101010101" pitchFamily="2" charset="-122"/>
              </a:rPr>
              <a:t>Bai</a:t>
            </a:r>
            <a:r>
              <a:rPr lang="en-US" sz="1800" dirty="0">
                <a:ea typeface="SimSun" panose="02010600030101010101" pitchFamily="2" charset="-122"/>
              </a:rPr>
              <a:t>, Harrison X. and Wang, Robin and </a:t>
            </a:r>
            <a:r>
              <a:rPr lang="en-US" sz="1800" dirty="0" err="1">
                <a:ea typeface="SimSun" panose="02010600030101010101" pitchFamily="2" charset="-122"/>
              </a:rPr>
              <a:t>Xiong</a:t>
            </a:r>
            <a:r>
              <a:rPr lang="en-US" sz="1800" dirty="0">
                <a:ea typeface="SimSun" panose="02010600030101010101" pitchFamily="2" charset="-122"/>
              </a:rPr>
              <a:t>, </a:t>
            </a:r>
            <a:r>
              <a:rPr lang="en-US" sz="1800" dirty="0" err="1">
                <a:ea typeface="SimSun" panose="02010600030101010101" pitchFamily="2" charset="-122"/>
              </a:rPr>
              <a:t>Zeng</a:t>
            </a:r>
            <a:r>
              <a:rPr lang="en-US" sz="1800" dirty="0">
                <a:ea typeface="SimSun" panose="02010600030101010101" pitchFamily="2" charset="-122"/>
              </a:rPr>
              <a:t> and Hsieh, Ben and Chang, Ken and Halsey, Kasey and Tran, </a:t>
            </a:r>
            <a:r>
              <a:rPr lang="en-US" sz="1800" dirty="0" err="1">
                <a:ea typeface="SimSun" panose="02010600030101010101" pitchFamily="2" charset="-122"/>
              </a:rPr>
              <a:t>Thi</a:t>
            </a:r>
            <a:r>
              <a:rPr lang="en-US" sz="1800" dirty="0">
                <a:ea typeface="SimSun" panose="02010600030101010101" pitchFamily="2" charset="-122"/>
              </a:rPr>
              <a:t> My </a:t>
            </a:r>
            <a:r>
              <a:rPr lang="en-US" sz="1800" dirty="0" err="1">
                <a:ea typeface="SimSun" panose="02010600030101010101" pitchFamily="2" charset="-122"/>
              </a:rPr>
              <a:t>Linh</a:t>
            </a:r>
            <a:r>
              <a:rPr lang="en-US" sz="1800" dirty="0">
                <a:ea typeface="SimSun" panose="02010600030101010101" pitchFamily="2" charset="-122"/>
              </a:rPr>
              <a:t> and Choi, </a:t>
            </a:r>
            <a:r>
              <a:rPr lang="en-US" sz="1800" dirty="0" err="1">
                <a:ea typeface="SimSun" panose="02010600030101010101" pitchFamily="2" charset="-122"/>
              </a:rPr>
              <a:t>Ji</a:t>
            </a:r>
            <a:r>
              <a:rPr lang="en-US" sz="1800" dirty="0">
                <a:ea typeface="SimSun" panose="02010600030101010101" pitchFamily="2" charset="-122"/>
              </a:rPr>
              <a:t> </a:t>
            </a:r>
            <a:r>
              <a:rPr lang="en-US" sz="1800" dirty="0" err="1">
                <a:ea typeface="SimSun" panose="02010600030101010101" pitchFamily="2" charset="-122"/>
              </a:rPr>
              <a:t>Whae</a:t>
            </a:r>
            <a:r>
              <a:rPr lang="en-US" sz="1800" dirty="0">
                <a:ea typeface="SimSun" panose="02010600030101010101" pitchFamily="2" charset="-122"/>
              </a:rPr>
              <a:t> and Wang, Dong-Cui and Shi, Lin-Bo and Mei, </a:t>
            </a:r>
            <a:r>
              <a:rPr lang="en-US" sz="1800" dirty="0" err="1">
                <a:ea typeface="SimSun" panose="02010600030101010101" pitchFamily="2" charset="-122"/>
              </a:rPr>
              <a:t>Ji</a:t>
            </a:r>
            <a:r>
              <a:rPr lang="en-US" sz="1800" dirty="0">
                <a:ea typeface="SimSun" panose="02010600030101010101" pitchFamily="2" charset="-122"/>
              </a:rPr>
              <a:t> and Jiang, Xiao-Long and Pan, Ian and </a:t>
            </a:r>
            <a:r>
              <a:rPr lang="en-US" sz="1800" dirty="0" err="1">
                <a:ea typeface="SimSun" panose="02010600030101010101" pitchFamily="2" charset="-122"/>
              </a:rPr>
              <a:t>Zeng</a:t>
            </a:r>
            <a:r>
              <a:rPr lang="en-US" sz="1800" dirty="0">
                <a:ea typeface="SimSun" panose="02010600030101010101" pitchFamily="2" charset="-122"/>
              </a:rPr>
              <a:t>, </a:t>
            </a:r>
            <a:r>
              <a:rPr lang="en-US" sz="1800" dirty="0" err="1">
                <a:ea typeface="SimSun" panose="02010600030101010101" pitchFamily="2" charset="-122"/>
              </a:rPr>
              <a:t>Qiu-Hua</a:t>
            </a:r>
            <a:r>
              <a:rPr lang="en-US" sz="1800" dirty="0">
                <a:ea typeface="SimSun" panose="02010600030101010101" pitchFamily="2" charset="-122"/>
              </a:rPr>
              <a:t> and Hu, Ping-</a:t>
            </a:r>
            <a:r>
              <a:rPr lang="en-US" sz="1800" dirty="0" err="1">
                <a:ea typeface="SimSun" panose="02010600030101010101" pitchFamily="2" charset="-122"/>
              </a:rPr>
              <a:t>Feng</a:t>
            </a:r>
            <a:r>
              <a:rPr lang="en-US" sz="1800" dirty="0">
                <a:ea typeface="SimSun" panose="02010600030101010101" pitchFamily="2" charset="-122"/>
              </a:rPr>
              <a:t> and Li, Yi-</a:t>
            </a:r>
            <a:r>
              <a:rPr lang="en-US" sz="1800" dirty="0" err="1">
                <a:ea typeface="SimSun" panose="02010600030101010101" pitchFamily="2" charset="-122"/>
              </a:rPr>
              <a:t>Hui</a:t>
            </a:r>
            <a:r>
              <a:rPr lang="en-US" sz="1800" dirty="0">
                <a:ea typeface="SimSun" panose="02010600030101010101" pitchFamily="2" charset="-122"/>
              </a:rPr>
              <a:t> and Fu, </a:t>
            </a:r>
            <a:r>
              <a:rPr lang="en-US" sz="1800" dirty="0" err="1">
                <a:ea typeface="SimSun" panose="02010600030101010101" pitchFamily="2" charset="-122"/>
              </a:rPr>
              <a:t>Fei</a:t>
            </a:r>
            <a:r>
              <a:rPr lang="en-US" sz="1800" dirty="0">
                <a:ea typeface="SimSun" panose="02010600030101010101" pitchFamily="2" charset="-122"/>
              </a:rPr>
              <a:t>-Xian and Huang, Raymond Y. and </a:t>
            </a:r>
            <a:r>
              <a:rPr lang="en-US" sz="1800" dirty="0" err="1">
                <a:ea typeface="SimSun" panose="02010600030101010101" pitchFamily="2" charset="-122"/>
              </a:rPr>
              <a:t>Sebro</a:t>
            </a:r>
            <a:r>
              <a:rPr lang="en-US" sz="1800" dirty="0">
                <a:ea typeface="SimSun" panose="02010600030101010101" pitchFamily="2" charset="-122"/>
              </a:rPr>
              <a:t>, Ronnie and Yu, Qi-</a:t>
            </a:r>
            <a:r>
              <a:rPr lang="en-US" sz="1800" dirty="0" err="1">
                <a:ea typeface="SimSun" panose="02010600030101010101" pitchFamily="2" charset="-122"/>
              </a:rPr>
              <a:t>Zhi</a:t>
            </a:r>
            <a:r>
              <a:rPr lang="en-US" sz="1800" dirty="0">
                <a:ea typeface="SimSun" panose="02010600030101010101" pitchFamily="2" charset="-122"/>
              </a:rPr>
              <a:t> and </a:t>
            </a:r>
            <a:r>
              <a:rPr lang="en-US" sz="1800" dirty="0" err="1">
                <a:ea typeface="SimSun" panose="02010600030101010101" pitchFamily="2" charset="-122"/>
              </a:rPr>
              <a:t>Atalay</a:t>
            </a:r>
            <a:r>
              <a:rPr lang="en-US" sz="1800" dirty="0">
                <a:ea typeface="SimSun" panose="02010600030101010101" pitchFamily="2" charset="-122"/>
              </a:rPr>
              <a:t>, Michael K. and Liao, Wei-</a:t>
            </a:r>
            <a:r>
              <a:rPr lang="en-US" sz="1800" dirty="0" err="1">
                <a:ea typeface="SimSun" panose="02010600030101010101" pitchFamily="2" charset="-122"/>
              </a:rPr>
              <a:t>Hua</a:t>
            </a:r>
            <a:r>
              <a:rPr lang="en-US" sz="1800" dirty="0">
                <a:ea typeface="SimSun" panose="02010600030101010101" pitchFamily="2" charset="-122"/>
              </a:rPr>
              <a:t>, "AI Augmentation of Radiologist Performance in Distinguishing COVID-19 from Pneumonia of Other Etiology on Chest CT," Radiology, vol. 0, no. 0, pp. 201491, 2020. 10.1148/radiol.2020201491.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1800" dirty="0" smtClean="0">
                <a:ea typeface="SimSun" panose="02010600030101010101" pitchFamily="2" charset="-122"/>
              </a:rPr>
              <a:t>[6] Ali </a:t>
            </a:r>
            <a:r>
              <a:rPr lang="en-US" sz="1800" dirty="0" err="1">
                <a:ea typeface="SimSun" panose="02010600030101010101" pitchFamily="2" charset="-122"/>
              </a:rPr>
              <a:t>AbbasianArdakani,Alireza</a:t>
            </a:r>
            <a:r>
              <a:rPr lang="en-US" sz="1800" dirty="0">
                <a:ea typeface="SimSun" panose="02010600030101010101" pitchFamily="2" charset="-122"/>
              </a:rPr>
              <a:t> </a:t>
            </a:r>
            <a:r>
              <a:rPr lang="en-US" sz="1800" dirty="0" err="1">
                <a:ea typeface="SimSun" panose="02010600030101010101" pitchFamily="2" charset="-122"/>
              </a:rPr>
              <a:t>RajabzadehKanafi</a:t>
            </a:r>
            <a:r>
              <a:rPr lang="en-US" sz="1800" dirty="0">
                <a:ea typeface="SimSun" panose="02010600030101010101" pitchFamily="2" charset="-122"/>
              </a:rPr>
              <a:t>, U. </a:t>
            </a:r>
            <a:r>
              <a:rPr lang="en-US" sz="1800" dirty="0" err="1">
                <a:ea typeface="SimSun" panose="02010600030101010101" pitchFamily="2" charset="-122"/>
              </a:rPr>
              <a:t>Rajendra</a:t>
            </a:r>
            <a:r>
              <a:rPr lang="en-US" sz="1800" dirty="0">
                <a:ea typeface="SimSun" panose="02010600030101010101" pitchFamily="2" charset="-122"/>
              </a:rPr>
              <a:t> </a:t>
            </a:r>
            <a:r>
              <a:rPr lang="en-US" sz="1800" dirty="0" err="1">
                <a:ea typeface="SimSun" panose="02010600030101010101" pitchFamily="2" charset="-122"/>
              </a:rPr>
              <a:t>Acharya</a:t>
            </a:r>
            <a:r>
              <a:rPr lang="en-US" sz="1800" dirty="0">
                <a:ea typeface="SimSun" panose="02010600030101010101" pitchFamily="2" charset="-122"/>
              </a:rPr>
              <a:t>, </a:t>
            </a:r>
            <a:r>
              <a:rPr lang="en-US" sz="1800" dirty="0" err="1">
                <a:ea typeface="SimSun" panose="02010600030101010101" pitchFamily="2" charset="-122"/>
              </a:rPr>
              <a:t>Nazanin</a:t>
            </a:r>
            <a:r>
              <a:rPr lang="en-US" sz="1800" dirty="0">
                <a:ea typeface="SimSun" panose="02010600030101010101" pitchFamily="2" charset="-122"/>
              </a:rPr>
              <a:t> </a:t>
            </a:r>
            <a:r>
              <a:rPr lang="en-US" sz="1800" dirty="0" err="1">
                <a:ea typeface="SimSun" panose="02010600030101010101" pitchFamily="2" charset="-122"/>
              </a:rPr>
              <a:t>Khadem</a:t>
            </a:r>
            <a:r>
              <a:rPr lang="en-US" sz="1800" dirty="0">
                <a:ea typeface="SimSun" panose="02010600030101010101" pitchFamily="2" charset="-122"/>
              </a:rPr>
              <a:t>, </a:t>
            </a:r>
            <a:r>
              <a:rPr lang="en-US" sz="1800" dirty="0" err="1">
                <a:ea typeface="SimSun" panose="02010600030101010101" pitchFamily="2" charset="-122"/>
              </a:rPr>
              <a:t>AfshinMohammadi</a:t>
            </a:r>
            <a:r>
              <a:rPr lang="en-US" sz="1800" dirty="0">
                <a:ea typeface="SimSun" panose="02010600030101010101" pitchFamily="2" charset="-122"/>
              </a:rPr>
              <a:t>,"Application of deep learning technique to manage COVID-19 in routine clinical practice using CT images: Results of 10 convolutional neural networks, "Computers in Biology and Medicine, vol. 121, pp. 103795, 2020. https://doi.org/10.1016/j.compbiomed.2020.103795.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520" y="6441126"/>
            <a:ext cx="2229134" cy="300868"/>
          </a:xfrm>
        </p:spPr>
        <p:txBody>
          <a:bodyPr/>
          <a:lstStyle/>
          <a:p>
            <a:fld id="{DAF0491F-9D0A-4EAE-9898-11169E539709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8357" y="6378144"/>
            <a:ext cx="7369791" cy="36385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358" y="6323553"/>
            <a:ext cx="527714" cy="281963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20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3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14">
        <p:fade/>
      </p:transition>
    </mc:Choice>
    <mc:Fallback xmlns="">
      <p:transition spd="med" advTm="48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351" y="695046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References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7798" y="1579726"/>
            <a:ext cx="10223082" cy="4539479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1800" dirty="0" smtClean="0">
                <a:ea typeface="SimSun" panose="02010600030101010101" pitchFamily="2" charset="-122"/>
              </a:rPr>
              <a:t>[7] </a:t>
            </a:r>
            <a:r>
              <a:rPr lang="en-US" sz="1800" dirty="0">
                <a:ea typeface="SimSun" panose="02010600030101010101" pitchFamily="2" charset="-122"/>
              </a:rPr>
              <a:t>Kang H, Xia L, Yan F, et al. Diagnosis of Coronavirus Disease 2019 (COVID-19) with Structured Latent Multi-View Representation Learning [published online ahead of print, 2020 May 5]. IEEE Trans Med Imaging. 2020;10.1109/TMI.2020.2992546. doi:10.1109/TMI.2020.2992546.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1800" dirty="0" smtClean="0">
                <a:ea typeface="SimSun" panose="02010600030101010101" pitchFamily="2" charset="-122"/>
              </a:rPr>
              <a:t>[8] </a:t>
            </a:r>
            <a:r>
              <a:rPr lang="en-US" sz="1800" dirty="0">
                <a:ea typeface="SimSun" panose="02010600030101010101" pitchFamily="2" charset="-122"/>
              </a:rPr>
              <a:t>X. </a:t>
            </a:r>
            <a:r>
              <a:rPr lang="en-US" sz="1800" dirty="0" err="1">
                <a:ea typeface="SimSun" panose="02010600030101010101" pitchFamily="2" charset="-122"/>
              </a:rPr>
              <a:t>Xu</a:t>
            </a:r>
            <a:r>
              <a:rPr lang="en-US" sz="1800" dirty="0">
                <a:ea typeface="SimSun" panose="02010600030101010101" pitchFamily="2" charset="-122"/>
              </a:rPr>
              <a:t>, X. Jiang, C. Ma, P. Du, X. Li, S. </a:t>
            </a:r>
            <a:r>
              <a:rPr lang="en-US" sz="1800" dirty="0" err="1">
                <a:ea typeface="SimSun" panose="02010600030101010101" pitchFamily="2" charset="-122"/>
              </a:rPr>
              <a:t>Lv</a:t>
            </a:r>
            <a:r>
              <a:rPr lang="en-US" sz="1800" dirty="0">
                <a:ea typeface="SimSun" panose="02010600030101010101" pitchFamily="2" charset="-122"/>
              </a:rPr>
              <a:t>, L. Yu, Y. Chen, J. Su, G. Lang et al., “Deep learning system to screen coronavirus disease 2019 pneumonia,” </a:t>
            </a:r>
            <a:r>
              <a:rPr lang="en-US" sz="1800" dirty="0" err="1">
                <a:ea typeface="SimSun" panose="02010600030101010101" pitchFamily="2" charset="-122"/>
              </a:rPr>
              <a:t>arXiv</a:t>
            </a:r>
            <a:r>
              <a:rPr lang="en-US" sz="1800" dirty="0">
                <a:ea typeface="SimSun" panose="02010600030101010101" pitchFamily="2" charset="-122"/>
              </a:rPr>
              <a:t> preprint arXiv:2002.09334, 2020.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1800" dirty="0" smtClean="0">
                <a:ea typeface="SimSun" panose="02010600030101010101" pitchFamily="2" charset="-122"/>
              </a:rPr>
              <a:t>[9] </a:t>
            </a:r>
            <a:r>
              <a:rPr lang="en-US" sz="1800" dirty="0">
                <a:ea typeface="SimSun" panose="02010600030101010101" pitchFamily="2" charset="-122"/>
              </a:rPr>
              <a:t>Butt, C., Gill, J., Chun, D., &amp; </a:t>
            </a:r>
            <a:r>
              <a:rPr lang="en-US" sz="1800" dirty="0" err="1">
                <a:ea typeface="SimSun" panose="02010600030101010101" pitchFamily="2" charset="-122"/>
              </a:rPr>
              <a:t>Babu</a:t>
            </a:r>
            <a:r>
              <a:rPr lang="en-US" sz="1800" dirty="0">
                <a:ea typeface="SimSun" panose="02010600030101010101" pitchFamily="2" charset="-122"/>
              </a:rPr>
              <a:t>, B. A. (2020). Deep learning system to screen coronavirus disease 2019 pneumonia. Applied Intelligence, 1–7. Advance online publication. https://doi.org/10.1007/s10489-020-01714-3.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520" y="6441126"/>
            <a:ext cx="2229134" cy="300868"/>
          </a:xfrm>
        </p:spPr>
        <p:txBody>
          <a:bodyPr/>
          <a:lstStyle/>
          <a:p>
            <a:fld id="{DAF0491F-9D0A-4EAE-9898-11169E539709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8357" y="6378144"/>
            <a:ext cx="7369791" cy="36385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358" y="6323553"/>
            <a:ext cx="527714" cy="281963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4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14">
        <p:fade/>
      </p:transition>
    </mc:Choice>
    <mc:Fallback xmlns="">
      <p:transition spd="med" advTm="48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351" y="695046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References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7798" y="1579726"/>
            <a:ext cx="10223082" cy="4539479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1800" dirty="0" smtClean="0">
                <a:ea typeface="SimSun" panose="02010600030101010101" pitchFamily="2" charset="-122"/>
              </a:rPr>
              <a:t>[10] </a:t>
            </a:r>
            <a:r>
              <a:rPr lang="en-US" sz="1800" dirty="0">
                <a:ea typeface="SimSun" panose="02010600030101010101" pitchFamily="2" charset="-122"/>
              </a:rPr>
              <a:t>Eduardo </a:t>
            </a:r>
            <a:r>
              <a:rPr lang="en-US" sz="1800" dirty="0" err="1">
                <a:ea typeface="SimSun" panose="02010600030101010101" pitchFamily="2" charset="-122"/>
              </a:rPr>
              <a:t>Soares</a:t>
            </a:r>
            <a:r>
              <a:rPr lang="en-US" sz="1800" dirty="0">
                <a:ea typeface="SimSun" panose="02010600030101010101" pitchFamily="2" charset="-122"/>
              </a:rPr>
              <a:t> and </a:t>
            </a:r>
            <a:r>
              <a:rPr lang="en-US" sz="1800" dirty="0" err="1">
                <a:ea typeface="SimSun" panose="02010600030101010101" pitchFamily="2" charset="-122"/>
              </a:rPr>
              <a:t>PlamenAngelov</a:t>
            </a:r>
            <a:r>
              <a:rPr lang="en-US" sz="1800" dirty="0">
                <a:ea typeface="SimSun" panose="02010600030101010101" pitchFamily="2" charset="-122"/>
              </a:rPr>
              <a:t>, “SARS-COV-2 Ct-Scan Dataset.” </a:t>
            </a:r>
            <a:r>
              <a:rPr lang="en-US" sz="1800" dirty="0" err="1">
                <a:ea typeface="SimSun" panose="02010600030101010101" pitchFamily="2" charset="-122"/>
              </a:rPr>
              <a:t>Kaggle</a:t>
            </a:r>
            <a:r>
              <a:rPr lang="en-US" sz="1800" dirty="0">
                <a:ea typeface="SimSun" panose="02010600030101010101" pitchFamily="2" charset="-122"/>
              </a:rPr>
              <a:t>, </a:t>
            </a:r>
            <a:r>
              <a:rPr lang="en-US" sz="1800" dirty="0" err="1">
                <a:ea typeface="SimSun" panose="02010600030101010101" pitchFamily="2" charset="-122"/>
              </a:rPr>
              <a:t>doi</a:t>
            </a:r>
            <a:r>
              <a:rPr lang="en-US" sz="1800" dirty="0">
                <a:ea typeface="SimSun" panose="02010600030101010101" pitchFamily="2" charset="-122"/>
              </a:rPr>
              <a:t>: 10.34740/KAGGLE/DSV/1100240.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1800" dirty="0" smtClean="0">
                <a:ea typeface="SimSun" panose="02010600030101010101" pitchFamily="2" charset="-122"/>
              </a:rPr>
              <a:t>[11] </a:t>
            </a:r>
            <a:r>
              <a:rPr lang="en-US" sz="1800" dirty="0">
                <a:ea typeface="SimSun" panose="02010600030101010101" pitchFamily="2" charset="-122"/>
              </a:rPr>
              <a:t>“China National Center for </a:t>
            </a:r>
            <a:r>
              <a:rPr lang="en-US" sz="1800" dirty="0" err="1">
                <a:ea typeface="SimSun" panose="02010600030101010101" pitchFamily="2" charset="-122"/>
              </a:rPr>
              <a:t>Bioinformation</a:t>
            </a:r>
            <a:r>
              <a:rPr lang="en-US" sz="1800" dirty="0">
                <a:ea typeface="SimSun" panose="02010600030101010101" pitchFamily="2" charset="-122"/>
              </a:rPr>
              <a:t>: National Genomics Data Center,” [Online]. Available: https://bigd.big.ac.cn/. [Accessed: 28-March-2021].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520" y="6441126"/>
            <a:ext cx="2229134" cy="300868"/>
          </a:xfrm>
        </p:spPr>
        <p:txBody>
          <a:bodyPr/>
          <a:lstStyle/>
          <a:p>
            <a:fld id="{DAF0491F-9D0A-4EAE-9898-11169E539709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8357" y="6378144"/>
            <a:ext cx="7369791" cy="36385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358" y="6323553"/>
            <a:ext cx="527714" cy="281963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22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14">
        <p:fade/>
      </p:transition>
    </mc:Choice>
    <mc:Fallback xmlns="">
      <p:transition spd="med" advTm="48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7798" y="1579726"/>
            <a:ext cx="10223082" cy="4539479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8000" dirty="0" smtClean="0">
                <a:ea typeface="SimSun" panose="02010600030101010101" pitchFamily="2" charset="-122"/>
              </a:rPr>
              <a:t>         </a:t>
            </a:r>
            <a:r>
              <a:rPr lang="en-US" sz="8000" dirty="0" smtClean="0">
                <a:solidFill>
                  <a:srgbClr val="0070C0"/>
                </a:solidFill>
                <a:ea typeface="SimSun" panose="02010600030101010101" pitchFamily="2" charset="-122"/>
              </a:rPr>
              <a:t>Thank </a:t>
            </a:r>
            <a:r>
              <a:rPr lang="en-US" sz="8000" dirty="0">
                <a:solidFill>
                  <a:srgbClr val="0070C0"/>
                </a:solidFill>
                <a:ea typeface="SimSun" panose="02010600030101010101" pitchFamily="2" charset="-122"/>
              </a:rPr>
              <a:t>You!</a:t>
            </a:r>
            <a:endParaRPr lang="en-US" sz="8000" dirty="0" smtClean="0">
              <a:solidFill>
                <a:srgbClr val="0070C0"/>
              </a:solidFill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520" y="6441126"/>
            <a:ext cx="2229134" cy="300868"/>
          </a:xfrm>
        </p:spPr>
        <p:txBody>
          <a:bodyPr/>
          <a:lstStyle/>
          <a:p>
            <a:fld id="{DAF0491F-9D0A-4EAE-9898-11169E539709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8357" y="6378144"/>
            <a:ext cx="7369791" cy="36385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358" y="6323553"/>
            <a:ext cx="527714" cy="281963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23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9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14">
        <p:fade/>
      </p:transition>
    </mc:Choice>
    <mc:Fallback xmlns="">
      <p:transition spd="med" advTm="48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6822" y="673024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54767" y="1581303"/>
            <a:ext cx="9509760" cy="4127627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/>
              <a:t>Coronavirus disease 2019 (COVID-19</a:t>
            </a:r>
            <a:r>
              <a:rPr lang="en-US" b="1" dirty="0" smtClean="0"/>
              <a:t>)</a:t>
            </a:r>
          </a:p>
          <a:p>
            <a:pPr marL="331470" indent="-285750"/>
            <a:endParaRPr lang="en-US" dirty="0" smtClean="0">
              <a:ea typeface="SimSun" panose="02010600030101010101" pitchFamily="2" charset="-122"/>
            </a:endParaRPr>
          </a:p>
          <a:p>
            <a:pPr marL="331470" indent="-285750"/>
            <a:r>
              <a:rPr lang="en-US" dirty="0" smtClean="0">
                <a:ea typeface="SimSun" panose="02010600030101010101" pitchFamily="2" charset="-122"/>
              </a:rPr>
              <a:t>contagious </a:t>
            </a:r>
            <a:r>
              <a:rPr lang="en-US" dirty="0">
                <a:ea typeface="SimSun" panose="02010600030101010101" pitchFamily="2" charset="-122"/>
              </a:rPr>
              <a:t>disease caused by </a:t>
            </a:r>
            <a:r>
              <a:rPr lang="en-US" dirty="0" smtClean="0">
                <a:ea typeface="SimSun" panose="02010600030101010101" pitchFamily="2" charset="-122"/>
              </a:rPr>
              <a:t>SARS-CoV-2</a:t>
            </a:r>
          </a:p>
          <a:p>
            <a:pPr marL="331470" indent="-285750"/>
            <a:r>
              <a:rPr lang="en-US" dirty="0">
                <a:ea typeface="SimSun" panose="02010600030101010101" pitchFamily="2" charset="-122"/>
              </a:rPr>
              <a:t>originated  from  Wuhan,  Hubei  Province,  China,  in  December  </a:t>
            </a:r>
            <a:r>
              <a:rPr lang="en-US" dirty="0" smtClean="0">
                <a:ea typeface="SimSun" panose="02010600030101010101" pitchFamily="2" charset="-122"/>
              </a:rPr>
              <a:t>2019 [1]</a:t>
            </a:r>
          </a:p>
          <a:p>
            <a:pPr marL="331470" indent="-285750"/>
            <a:r>
              <a:rPr lang="en-US" dirty="0" smtClean="0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224 million affected, 4.6 million died </a:t>
            </a:r>
            <a:endParaRPr lang="en-US" dirty="0">
              <a:solidFill>
                <a:schemeClr val="tx1"/>
              </a:solidFill>
              <a:effectLst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281" y="6405440"/>
            <a:ext cx="2242782" cy="322906"/>
          </a:xfrm>
        </p:spPr>
        <p:txBody>
          <a:bodyPr/>
          <a:lstStyle/>
          <a:p>
            <a:fld id="{C9DEE52A-B016-4037-B575-A9078CCC0067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29300" y="6391793"/>
            <a:ext cx="7328849" cy="29561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4244" y="6378144"/>
            <a:ext cx="459475" cy="336555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3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8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566">
        <p:fade/>
      </p:transition>
    </mc:Choice>
    <mc:Fallback xmlns="">
      <p:transition spd="med" advTm="225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4141" y="701472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Problem Statement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54768" y="1589519"/>
            <a:ext cx="9509760" cy="41276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ea typeface="SimSun" panose="02010600030101010101" pitchFamily="2" charset="-122"/>
              </a:rPr>
              <a:t>COVID-19 </a:t>
            </a:r>
            <a:r>
              <a:rPr lang="en-US" sz="1800" dirty="0">
                <a:ea typeface="SimSun" panose="02010600030101010101" pitchFamily="2" charset="-122"/>
              </a:rPr>
              <a:t>spread all over the world within a few months and turned into a pandemic.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a typeface="SimSun" panose="02010600030101010101" pitchFamily="2" charset="-122"/>
              </a:rPr>
              <a:t>Early diagnosis -</a:t>
            </a:r>
            <a:r>
              <a:rPr lang="en-US" sz="1800" dirty="0" smtClean="0">
                <a:ea typeface="SimSun" panose="02010600030101010101" pitchFamily="2" charset="-122"/>
              </a:rPr>
              <a:t> isolate </a:t>
            </a:r>
            <a:r>
              <a:rPr lang="en-US" sz="1800" dirty="0">
                <a:ea typeface="SimSun" panose="02010600030101010101" pitchFamily="2" charset="-122"/>
              </a:rPr>
              <a:t>the affected cases from healthy ones for refraining it from further spreading.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a typeface="SimSun" panose="02010600030101010101" pitchFamily="2" charset="-122"/>
              </a:rPr>
              <a:t>At present, RT-PCR is </a:t>
            </a:r>
            <a:r>
              <a:rPr lang="en-US" sz="1800" dirty="0" smtClean="0">
                <a:ea typeface="SimSun" panose="02010600030101010101" pitchFamily="2" charset="-122"/>
              </a:rPr>
              <a:t>used </a:t>
            </a:r>
            <a:r>
              <a:rPr lang="en-US" sz="1800" dirty="0">
                <a:ea typeface="SimSun" panose="02010600030101010101" pitchFamily="2" charset="-122"/>
              </a:rPr>
              <a:t>for screening coronavirus cases, however, WHO stated that it suffers from low sensitivity and low specificity in the early-stage patients</a:t>
            </a:r>
            <a:r>
              <a:rPr lang="en-US" sz="1800" dirty="0" smtClean="0">
                <a:ea typeface="SimSun" panose="02010600030101010101" pitchFamily="2" charset="-122"/>
              </a:rPr>
              <a:t>. [3]</a:t>
            </a:r>
            <a:endParaRPr lang="en-US" sz="1800" dirty="0"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a typeface="SimSun" panose="02010600030101010101" pitchFamily="2" charset="-122"/>
              </a:rPr>
              <a:t>D</a:t>
            </a:r>
            <a:r>
              <a:rPr lang="en-US" sz="1800" dirty="0" smtClean="0">
                <a:ea typeface="SimSun" panose="02010600030101010101" pitchFamily="2" charset="-122"/>
              </a:rPr>
              <a:t>eep </a:t>
            </a:r>
            <a:r>
              <a:rPr lang="en-US" sz="1800" dirty="0">
                <a:ea typeface="SimSun" panose="02010600030101010101" pitchFamily="2" charset="-122"/>
              </a:rPr>
              <a:t>learning approaches combined with CT images could be useful for the precise diagnosis of positive coronavirus patients.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9224" y="6296257"/>
            <a:ext cx="2242782" cy="363849"/>
          </a:xfrm>
        </p:spPr>
        <p:txBody>
          <a:bodyPr/>
          <a:lstStyle/>
          <a:p>
            <a:fld id="{7440EE34-0767-486B-A455-D299B9C3604D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653" y="6350849"/>
            <a:ext cx="7342495" cy="350202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3344" y="6378145"/>
            <a:ext cx="568656" cy="336554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4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468">
        <p:fade/>
      </p:transition>
    </mc:Choice>
    <mc:Fallback xmlns="">
      <p:transition spd="med" advTm="284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5085" y="660528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Related Works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6220" y="1339403"/>
            <a:ext cx="9868433" cy="46440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a typeface="SimSun" panose="02010600030101010101" pitchFamily="2" charset="-122"/>
              </a:rPr>
              <a:t>Li et al. </a:t>
            </a:r>
            <a:r>
              <a:rPr lang="en-US" sz="1800" dirty="0" smtClean="0">
                <a:solidFill>
                  <a:srgbClr val="000000"/>
                </a:solidFill>
                <a:ea typeface="SimSun" panose="02010600030101010101" pitchFamily="2" charset="-122"/>
              </a:rPr>
              <a:t>[4] </a:t>
            </a:r>
            <a:endParaRPr lang="en-US" sz="1800" dirty="0" smtClean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ea typeface="SimSun" panose="02010600030101010101" pitchFamily="2" charset="-122"/>
              </a:rPr>
              <a:t>Model: COVNET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ea typeface="SimSun" panose="02010600030101010101" pitchFamily="2" charset="-122"/>
              </a:rPr>
              <a:t>Classification Type: Binary (COVID-19, Pneumonia)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ea typeface="SimSun" panose="02010600030101010101" pitchFamily="2" charset="-122"/>
              </a:rPr>
              <a:t>Dataset: 4356 CT images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ea typeface="SimSun" panose="02010600030101010101" pitchFamily="2" charset="-122"/>
              </a:rPr>
              <a:t>Result: 87% sensitivity, 92% specificity 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  <a:ea typeface="SimSun" panose="02010600030101010101" pitchFamily="2" charset="-122"/>
              </a:rPr>
              <a:t>Harrison </a:t>
            </a:r>
            <a:r>
              <a:rPr lang="en-US" sz="1800" dirty="0">
                <a:solidFill>
                  <a:srgbClr val="000000"/>
                </a:solidFill>
                <a:ea typeface="SimSun" panose="02010600030101010101" pitchFamily="2" charset="-122"/>
              </a:rPr>
              <a:t>X. </a:t>
            </a:r>
            <a:r>
              <a:rPr lang="en-US" sz="1800" dirty="0" err="1">
                <a:solidFill>
                  <a:srgbClr val="000000"/>
                </a:solidFill>
                <a:ea typeface="SimSun" panose="02010600030101010101" pitchFamily="2" charset="-122"/>
              </a:rPr>
              <a:t>Bai</a:t>
            </a:r>
            <a:r>
              <a:rPr lang="en-US" sz="1800" dirty="0">
                <a:solidFill>
                  <a:srgbClr val="000000"/>
                </a:solidFill>
                <a:ea typeface="SimSun" panose="02010600030101010101" pitchFamily="2" charset="-122"/>
              </a:rPr>
              <a:t> et al. </a:t>
            </a:r>
            <a:r>
              <a:rPr lang="en-US" sz="1800" dirty="0" smtClean="0">
                <a:solidFill>
                  <a:srgbClr val="000000"/>
                </a:solidFill>
                <a:ea typeface="SimSun" panose="02010600030101010101" pitchFamily="2" charset="-122"/>
              </a:rPr>
              <a:t>[5] </a:t>
            </a:r>
            <a:endParaRPr lang="en-US" sz="1800" dirty="0" smtClean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ea typeface="SimSun" panose="02010600030101010101" pitchFamily="2" charset="-122"/>
              </a:rPr>
              <a:t>Model: </a:t>
            </a: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Efficient Net B4 architecture </a:t>
            </a:r>
            <a:endParaRPr lang="en-US" sz="1400" dirty="0" smtClean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Classification Type: Binary (COVID-19, Pneumonia)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Dataset:  521 patients were COVID-19 positive, and 665 non-COVID pneumonia patients</a:t>
            </a:r>
            <a:r>
              <a:rPr lang="en-US" sz="14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endParaRPr lang="en-US" sz="1400" dirty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Result: 87% </a:t>
            </a:r>
            <a:r>
              <a:rPr lang="en-US" sz="1400" dirty="0" smtClean="0">
                <a:solidFill>
                  <a:srgbClr val="000000"/>
                </a:solidFill>
                <a:ea typeface="SimSun" panose="02010600030101010101" pitchFamily="2" charset="-122"/>
              </a:rPr>
              <a:t>accuracy, 89% sensitivity, 86% </a:t>
            </a: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specificity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281" y="6391792"/>
            <a:ext cx="2283725" cy="336554"/>
          </a:xfrm>
        </p:spPr>
        <p:txBody>
          <a:bodyPr/>
          <a:lstStyle/>
          <a:p>
            <a:fld id="{E5DC684F-7068-410C-A2E3-F4491845DC6C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29301" y="6282609"/>
            <a:ext cx="7356143" cy="479855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015" y="6337201"/>
            <a:ext cx="598985" cy="336553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5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2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382">
        <p:fade/>
      </p:transition>
    </mc:Choice>
    <mc:Fallback xmlns="">
      <p:transition spd="med" advTm="1838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17789" y="728767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Related </a:t>
            </a:r>
            <a:r>
              <a:rPr lang="en-US" dirty="0" smtClean="0">
                <a:solidFill>
                  <a:srgbClr val="0070C0"/>
                </a:solidFill>
              </a:rPr>
              <a:t>Works (</a:t>
            </a:r>
            <a:r>
              <a:rPr lang="en-US" dirty="0">
                <a:solidFill>
                  <a:srgbClr val="0070C0"/>
                </a:solidFill>
              </a:rPr>
              <a:t>Cont’d)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77598" y="1545111"/>
            <a:ext cx="9509760" cy="447355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a typeface="SimSun" panose="02010600030101010101" pitchFamily="2" charset="-122"/>
              </a:rPr>
              <a:t>Ardakani</a:t>
            </a:r>
            <a:r>
              <a:rPr lang="en-US" sz="1800" dirty="0">
                <a:solidFill>
                  <a:srgbClr val="000000"/>
                </a:solidFill>
                <a:ea typeface="SimSun" panose="02010600030101010101" pitchFamily="2" charset="-122"/>
              </a:rPr>
              <a:t> et al. </a:t>
            </a:r>
            <a:r>
              <a:rPr lang="en-US" sz="1800" dirty="0" smtClean="0">
                <a:solidFill>
                  <a:srgbClr val="000000"/>
                </a:solidFill>
                <a:ea typeface="SimSun" panose="02010600030101010101" pitchFamily="2" charset="-122"/>
              </a:rPr>
              <a:t>[6] </a:t>
            </a:r>
            <a:endParaRPr lang="en-US" sz="1800" dirty="0" smtClean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Model: </a:t>
            </a:r>
            <a:r>
              <a:rPr lang="en-US" sz="1400" dirty="0" smtClean="0">
                <a:solidFill>
                  <a:srgbClr val="000000"/>
                </a:solidFill>
                <a:ea typeface="SimSun" panose="02010600030101010101" pitchFamily="2" charset="-122"/>
              </a:rPr>
              <a:t>compared </a:t>
            </a: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ten different CNN architectures 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Classification Type: Binary (COVID-19, </a:t>
            </a:r>
            <a:r>
              <a:rPr lang="en-US" sz="1400" dirty="0" smtClean="0">
                <a:solidFill>
                  <a:srgbClr val="000000"/>
                </a:solidFill>
                <a:ea typeface="SimSun" panose="02010600030101010101" pitchFamily="2" charset="-122"/>
              </a:rPr>
              <a:t>Viral Pneumonia</a:t>
            </a: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Dataset: CT images of 108 COVID-19 positive patients and 86 viral pneumonia patients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Result: ResNet-101 achieved the highest accuracy of 99.51%. </a:t>
            </a:r>
            <a:endParaRPr lang="en-US" sz="1400" dirty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a typeface="SimSun" panose="02010600030101010101" pitchFamily="2" charset="-122"/>
              </a:rPr>
              <a:t>Kang et al. </a:t>
            </a:r>
            <a:r>
              <a:rPr lang="en-US" sz="1800" dirty="0" smtClean="0">
                <a:solidFill>
                  <a:srgbClr val="000000"/>
                </a:solidFill>
                <a:ea typeface="SimSun" panose="02010600030101010101" pitchFamily="2" charset="-122"/>
              </a:rPr>
              <a:t>[7] </a:t>
            </a:r>
            <a:endParaRPr lang="en-US" sz="1800" dirty="0" smtClean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Model: multi-view representation learning framework </a:t>
            </a:r>
            <a:endParaRPr lang="en-US" sz="1400" dirty="0" smtClean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ea typeface="SimSun" panose="02010600030101010101" pitchFamily="2" charset="-122"/>
              </a:rPr>
              <a:t>Classification </a:t>
            </a: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Type: Binary (COVID-19</a:t>
            </a:r>
            <a:r>
              <a:rPr lang="en-US" sz="1400" dirty="0" smtClean="0">
                <a:solidFill>
                  <a:srgbClr val="000000"/>
                </a:solidFill>
                <a:ea typeface="SimSun" panose="02010600030101010101" pitchFamily="2" charset="-122"/>
              </a:rPr>
              <a:t>, </a:t>
            </a: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Pneumonia)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Dataset: 2522 chest CT images </a:t>
            </a:r>
            <a:endParaRPr lang="en-US" sz="1400" dirty="0" smtClean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ea typeface="SimSun" panose="02010600030101010101" pitchFamily="2" charset="-122"/>
              </a:rPr>
              <a:t>Result</a:t>
            </a: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: 95.5</a:t>
            </a:r>
            <a:r>
              <a:rPr lang="en-US" sz="1400" dirty="0" smtClean="0">
                <a:solidFill>
                  <a:srgbClr val="000000"/>
                </a:solidFill>
                <a:ea typeface="SimSun" panose="02010600030101010101" pitchFamily="2" charset="-122"/>
              </a:rPr>
              <a:t>% accuracy </a:t>
            </a:r>
            <a:endParaRPr lang="en-US" sz="1400" dirty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64496"/>
            <a:ext cx="1514901" cy="322907"/>
          </a:xfrm>
        </p:spPr>
        <p:txBody>
          <a:bodyPr/>
          <a:lstStyle/>
          <a:p>
            <a:fld id="{A2398805-EACE-439B-A6E6-5773540C1F8B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56597" y="6337201"/>
            <a:ext cx="7315200" cy="350201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596" y="6337201"/>
            <a:ext cx="591403" cy="254668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6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8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395">
        <p:fade/>
      </p:transition>
    </mc:Choice>
    <mc:Fallback xmlns="">
      <p:transition spd="med" advTm="2539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17789" y="728767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Related </a:t>
            </a:r>
            <a:r>
              <a:rPr lang="en-US" dirty="0" smtClean="0">
                <a:solidFill>
                  <a:srgbClr val="0070C0"/>
                </a:solidFill>
              </a:rPr>
              <a:t>Works (</a:t>
            </a:r>
            <a:r>
              <a:rPr lang="en-US" dirty="0">
                <a:solidFill>
                  <a:srgbClr val="0070C0"/>
                </a:solidFill>
              </a:rPr>
              <a:t>Cont’d)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77598" y="1545111"/>
            <a:ext cx="9509760" cy="447355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a typeface="SimSun" panose="02010600030101010101" pitchFamily="2" charset="-122"/>
              </a:rPr>
              <a:t>Xu</a:t>
            </a:r>
            <a:r>
              <a:rPr lang="en-US" sz="1800" dirty="0">
                <a:solidFill>
                  <a:srgbClr val="000000"/>
                </a:solidFill>
                <a:ea typeface="SimSun" panose="02010600030101010101" pitchFamily="2" charset="-122"/>
              </a:rPr>
              <a:t> et al. </a:t>
            </a:r>
            <a:r>
              <a:rPr lang="en-US" sz="1800" dirty="0" smtClean="0">
                <a:solidFill>
                  <a:srgbClr val="000000"/>
                </a:solidFill>
                <a:ea typeface="SimSun" panose="02010600030101010101" pitchFamily="2" charset="-122"/>
              </a:rPr>
              <a:t>[8] </a:t>
            </a:r>
            <a:endParaRPr lang="en-US" sz="1800" dirty="0" smtClean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Model: ResNet-18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Classification Type: </a:t>
            </a:r>
            <a:r>
              <a:rPr lang="en-US" sz="1400" dirty="0" smtClean="0">
                <a:solidFill>
                  <a:srgbClr val="000000"/>
                </a:solidFill>
                <a:ea typeface="SimSun" panose="02010600030101010101" pitchFamily="2" charset="-122"/>
              </a:rPr>
              <a:t>Ternary </a:t>
            </a: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(COVID-19, </a:t>
            </a:r>
            <a:r>
              <a:rPr lang="en-US" sz="1400" dirty="0" smtClean="0">
                <a:solidFill>
                  <a:srgbClr val="000000"/>
                </a:solidFill>
                <a:ea typeface="SimSun" panose="02010600030101010101" pitchFamily="2" charset="-122"/>
              </a:rPr>
              <a:t>Pneumonia, Normal)</a:t>
            </a:r>
            <a:endParaRPr lang="en-US" sz="1400" dirty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Dataset: 618 CT samples 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Result: </a:t>
            </a:r>
            <a:r>
              <a:rPr lang="en-US" sz="1400" dirty="0" smtClean="0">
                <a:solidFill>
                  <a:srgbClr val="000000"/>
                </a:solidFill>
                <a:ea typeface="SimSun" panose="02010600030101010101" pitchFamily="2" charset="-122"/>
              </a:rPr>
              <a:t>86.7% </a:t>
            </a: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accuracy </a:t>
            </a:r>
            <a:endParaRPr lang="en-US" sz="1400" dirty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a typeface="SimSun" panose="02010600030101010101" pitchFamily="2" charset="-122"/>
              </a:rPr>
              <a:t>Butt et al. </a:t>
            </a:r>
            <a:r>
              <a:rPr lang="en-US" sz="1800" dirty="0" smtClean="0">
                <a:solidFill>
                  <a:srgbClr val="000000"/>
                </a:solidFill>
                <a:ea typeface="SimSun" panose="02010600030101010101" pitchFamily="2" charset="-122"/>
              </a:rPr>
              <a:t>[9] </a:t>
            </a:r>
            <a:endParaRPr lang="en-US" sz="1800" dirty="0" smtClean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Model: </a:t>
            </a:r>
            <a:r>
              <a:rPr lang="en-US" sz="1400" dirty="0" smtClean="0">
                <a:solidFill>
                  <a:srgbClr val="000000"/>
                </a:solidFill>
                <a:ea typeface="SimSun" panose="02010600030101010101" pitchFamily="2" charset="-122"/>
              </a:rPr>
              <a:t>ResNet-18 and ResNet-23</a:t>
            </a:r>
            <a:endParaRPr lang="en-US" sz="1400" dirty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Classification Type: </a:t>
            </a:r>
            <a:r>
              <a:rPr lang="en-US" sz="1400" dirty="0" smtClean="0">
                <a:solidFill>
                  <a:srgbClr val="000000"/>
                </a:solidFill>
                <a:ea typeface="SimSun" panose="02010600030101010101" pitchFamily="2" charset="-122"/>
              </a:rPr>
              <a:t>Binary </a:t>
            </a: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(COVID-19, </a:t>
            </a:r>
            <a:r>
              <a:rPr lang="en-US" sz="1400" dirty="0" smtClean="0">
                <a:solidFill>
                  <a:srgbClr val="000000"/>
                </a:solidFill>
                <a:ea typeface="SimSun" panose="02010600030101010101" pitchFamily="2" charset="-122"/>
              </a:rPr>
              <a:t>Non-COVID-19)</a:t>
            </a:r>
            <a:endParaRPr lang="en-US" sz="1400" dirty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Dataset: 618 CT samples 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a typeface="SimSun" panose="02010600030101010101" pitchFamily="2" charset="-122"/>
              </a:rPr>
              <a:t>Result: 98.2% sensitivity, 92.2% specificity </a:t>
            </a:r>
            <a:endParaRPr lang="en-US" sz="1400" dirty="0" smtClean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64496"/>
            <a:ext cx="1514901" cy="322907"/>
          </a:xfrm>
        </p:spPr>
        <p:txBody>
          <a:bodyPr/>
          <a:lstStyle/>
          <a:p>
            <a:fld id="{A2398805-EACE-439B-A6E6-5773540C1F8B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56597" y="6337201"/>
            <a:ext cx="7315200" cy="350201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596" y="6337201"/>
            <a:ext cx="591403" cy="254668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7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395">
        <p:fade/>
      </p:transition>
    </mc:Choice>
    <mc:Fallback xmlns="">
      <p:transition spd="med" advTm="2539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351" y="695046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Objectives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59810" y="1579726"/>
            <a:ext cx="9991070" cy="4539479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endParaRPr lang="en-US" sz="1800" dirty="0">
              <a:effectLst/>
              <a:ea typeface="SimSun" panose="02010600030101010101" pitchFamily="2" charset="-122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1800" dirty="0">
                <a:ea typeface="SimSun" panose="02010600030101010101" pitchFamily="2" charset="-122"/>
              </a:rPr>
              <a:t>To build a deep learning based CNN model to identify the Covid-19 patients from the healthy and pulmonary cases using CT scan images.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1800" dirty="0" smtClean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520" y="6441126"/>
            <a:ext cx="2229134" cy="300868"/>
          </a:xfrm>
        </p:spPr>
        <p:txBody>
          <a:bodyPr/>
          <a:lstStyle/>
          <a:p>
            <a:fld id="{DAF0491F-9D0A-4EAE-9898-11169E539709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8357" y="6378144"/>
            <a:ext cx="7369791" cy="36385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358" y="6323553"/>
            <a:ext cx="527714" cy="281963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8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14">
        <p:fade/>
      </p:transition>
    </mc:Choice>
    <mc:Fallback xmlns="">
      <p:transition spd="med" advTm="48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351" y="695046"/>
            <a:ext cx="9509760" cy="6031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Outcomes and Impacts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2388" y="1579726"/>
            <a:ext cx="10168491" cy="4539479"/>
          </a:xfrm>
        </p:spPr>
        <p:txBody>
          <a:bodyPr>
            <a:normAutofit/>
          </a:bodyPr>
          <a:lstStyle/>
          <a:p>
            <a:pPr marL="331470" indent="-285750" algn="just">
              <a:lnSpc>
                <a:spcPct val="150000"/>
              </a:lnSpc>
            </a:pPr>
            <a:r>
              <a:rPr lang="en-US" sz="1800" dirty="0">
                <a:ea typeface="SimSun" panose="02010600030101010101" pitchFamily="2" charset="-122"/>
              </a:rPr>
              <a:t>Generalized predictive model for classifying both of </a:t>
            </a:r>
            <a:r>
              <a:rPr lang="en-US" sz="1800" dirty="0" smtClean="0">
                <a:ea typeface="SimSun" panose="02010600030101010101" pitchFamily="2" charset="-122"/>
              </a:rPr>
              <a:t>binary (COVID-19, Other pulmonary cases) </a:t>
            </a:r>
            <a:r>
              <a:rPr lang="en-US" sz="1800" dirty="0">
                <a:ea typeface="SimSun" panose="02010600030101010101" pitchFamily="2" charset="-122"/>
              </a:rPr>
              <a:t>and ternary </a:t>
            </a:r>
            <a:r>
              <a:rPr lang="en-US" sz="1800" dirty="0" smtClean="0">
                <a:ea typeface="SimSun" panose="02010600030101010101" pitchFamily="2" charset="-122"/>
              </a:rPr>
              <a:t>cases (COVID-19, Other pulmonary cases, Healthy.</a:t>
            </a:r>
            <a:endParaRPr lang="en-US" sz="1800" dirty="0">
              <a:ea typeface="SimSun" panose="02010600030101010101" pitchFamily="2" charset="-122"/>
            </a:endParaRPr>
          </a:p>
          <a:p>
            <a:pPr marL="331470" indent="-285750" algn="just">
              <a:lnSpc>
                <a:spcPct val="150000"/>
              </a:lnSpc>
            </a:pPr>
            <a:r>
              <a:rPr lang="en-US" sz="1800" dirty="0">
                <a:ea typeface="SimSun" panose="02010600030101010101" pitchFamily="2" charset="-122"/>
              </a:rPr>
              <a:t>This proposed CNN model can be </a:t>
            </a:r>
            <a:r>
              <a:rPr lang="en-US" sz="1800" dirty="0" smtClean="0">
                <a:ea typeface="SimSun" panose="02010600030101010101" pitchFamily="2" charset="-122"/>
              </a:rPr>
              <a:t>efficient </a:t>
            </a:r>
            <a:r>
              <a:rPr lang="en-US" sz="1800" dirty="0">
                <a:ea typeface="SimSun" panose="02010600030101010101" pitchFamily="2" charset="-122"/>
              </a:rPr>
              <a:t>for screening COVID-19 cases and giving test results in a minute so that the affected patients can be isolated more quickly, and community spread can be prevented.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A52CB8-2FCF-4D7C-9E9D-FC0B32C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520" y="6441126"/>
            <a:ext cx="2229134" cy="300868"/>
          </a:xfrm>
        </p:spPr>
        <p:txBody>
          <a:bodyPr/>
          <a:lstStyle/>
          <a:p>
            <a:fld id="{DAF0491F-9D0A-4EAE-9898-11169E539709}" type="datetime1">
              <a:rPr lang="en-US" smtClean="0">
                <a:solidFill>
                  <a:schemeClr val="accent1">
                    <a:lumMod val="75000"/>
                  </a:schemeClr>
                </a:solidFill>
              </a:rPr>
              <a:t>9/24/2021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F0886F-F346-4752-A7F2-320B10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8357" y="6378144"/>
            <a:ext cx="7369791" cy="36385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A Convolutional Neural Network Model for Screening COVID-19 Patients Based on CT Scan Images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CDCEBF-EE66-48B0-B6FF-8AEC14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358" y="6323553"/>
            <a:ext cx="527714" cy="281963"/>
          </a:xfrm>
        </p:spPr>
        <p:txBody>
          <a:bodyPr/>
          <a:lstStyle/>
          <a:p>
            <a:fld id="{FC749032-2A07-4AE8-BA90-74324CAE0C87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t>9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95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14">
        <p:fade/>
      </p:transition>
    </mc:Choice>
    <mc:Fallback xmlns="">
      <p:transition spd="med" advTm="48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101BF-D127-47CC-B636-CCF4092669A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2056</Words>
  <Application>Microsoft Office PowerPoint</Application>
  <PresentationFormat>Custom</PresentationFormat>
  <Paragraphs>207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        Paper Id – 1098 Paper Title  –  A Convolutional Neural Network Model for Screening  COVID-19 Patients Based on CT Scan Images  Authors</vt:lpstr>
      <vt:lpstr>Outlines</vt:lpstr>
      <vt:lpstr>Introduction</vt:lpstr>
      <vt:lpstr>Problem Statement</vt:lpstr>
      <vt:lpstr>Related Works</vt:lpstr>
      <vt:lpstr>Related Works (Cont’d)</vt:lpstr>
      <vt:lpstr>Related Works (Cont’d)</vt:lpstr>
      <vt:lpstr>Objectives</vt:lpstr>
      <vt:lpstr>Outcomes and Impacts </vt:lpstr>
      <vt:lpstr>Dataset Description</vt:lpstr>
      <vt:lpstr>Dataset Description (Cont’d)</vt:lpstr>
      <vt:lpstr>Methodology</vt:lpstr>
      <vt:lpstr>Experimental Setup</vt:lpstr>
      <vt:lpstr>Experimental Result</vt:lpstr>
      <vt:lpstr>Experimental Result (Cont’d)</vt:lpstr>
      <vt:lpstr>Experimental Result (Cont’d)</vt:lpstr>
      <vt:lpstr>Conclusion</vt:lpstr>
      <vt:lpstr>Future Works</vt:lpstr>
      <vt:lpstr>References</vt:lpstr>
      <vt:lpstr>References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2021-09-24T02:15:04Z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