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4.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5.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7.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8.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9.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10.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11.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12.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13.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14.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15.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16.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17.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18.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19.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notesSlides/notesSlide20.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notesSlides/notesSlide21.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72" r:id="rId2"/>
    <p:sldMasterId id="2147483688" r:id="rId3"/>
  </p:sldMasterIdLst>
  <p:notesMasterIdLst>
    <p:notesMasterId r:id="rId26"/>
  </p:notesMasterIdLst>
  <p:handoutMasterIdLst>
    <p:handoutMasterId r:id="rId27"/>
  </p:handoutMasterIdLst>
  <p:sldIdLst>
    <p:sldId id="343" r:id="rId4"/>
    <p:sldId id="396" r:id="rId5"/>
    <p:sldId id="372" r:id="rId6"/>
    <p:sldId id="358" r:id="rId7"/>
    <p:sldId id="360" r:id="rId8"/>
    <p:sldId id="397" r:id="rId9"/>
    <p:sldId id="356" r:id="rId10"/>
    <p:sldId id="398" r:id="rId11"/>
    <p:sldId id="399" r:id="rId12"/>
    <p:sldId id="400" r:id="rId13"/>
    <p:sldId id="401" r:id="rId14"/>
    <p:sldId id="402" r:id="rId15"/>
    <p:sldId id="403" r:id="rId16"/>
    <p:sldId id="362" r:id="rId17"/>
    <p:sldId id="368" r:id="rId18"/>
    <p:sldId id="405" r:id="rId19"/>
    <p:sldId id="404" r:id="rId20"/>
    <p:sldId id="406" r:id="rId21"/>
    <p:sldId id="369" r:id="rId22"/>
    <p:sldId id="407" r:id="rId23"/>
    <p:sldId id="390" r:id="rId24"/>
    <p:sldId id="391" r:id="rId25"/>
  </p:sldIdLst>
  <p:sldSz cx="9144000" cy="6858000" type="screen4x3"/>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99"/>
    <a:srgbClr val="663300"/>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6962" autoAdjust="0"/>
    <p:restoredTop sz="98024" autoAdjust="0"/>
  </p:normalViewPr>
  <p:slideViewPr>
    <p:cSldViewPr>
      <p:cViewPr varScale="1">
        <p:scale>
          <a:sx n="72" d="100"/>
          <a:sy n="72" d="100"/>
        </p:scale>
        <p:origin x="-1092"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dirty="0"/>
          </a:p>
        </p:txBody>
      </p:sp>
      <p:sp>
        <p:nvSpPr>
          <p:cNvPr id="3" name="Rectangle 3"/>
          <p:cNvSpPr>
            <a:spLocks noGrp="1"/>
          </p:cNvSpPr>
          <p:nvPr>
            <p:ph type="dt" sz="quarter" idx="1"/>
          </p:nvPr>
        </p:nvSpPr>
        <p:spPr>
          <a:xfrm>
            <a:off x="3884613" y="0"/>
            <a:ext cx="2971800" cy="457200"/>
          </a:xfrm>
          <a:prstGeom prst="rect">
            <a:avLst/>
          </a:prstGeom>
        </p:spPr>
        <p:txBody>
          <a:bodyPr vert="horz" rtlCol="0"/>
          <a:lstStyle>
            <a:lvl1pPr algn="r">
              <a:defRPr sz="1200"/>
            </a:lvl1pPr>
            <a:extLst/>
          </a:lstStyle>
          <a:p>
            <a:fld id="{68F88C59-319B-4332-9A1D-2A62CFCB00D8}" type="datetimeFigureOut">
              <a:rPr lang="en-US" smtClean="0"/>
              <a:pPr/>
              <a:t>10/3/2021</a:t>
            </a:fld>
            <a:endParaRPr lang="en-US" dirty="0"/>
          </a:p>
        </p:txBody>
      </p:sp>
      <p:sp>
        <p:nvSpPr>
          <p:cNvPr id="4" name="Rectangle 4"/>
          <p:cNvSpPr>
            <a:spLocks noGrp="1"/>
          </p:cNvSpPr>
          <p:nvPr>
            <p:ph type="ftr" sz="quarter" idx="2"/>
          </p:nvPr>
        </p:nvSpPr>
        <p:spPr>
          <a:xfrm>
            <a:off x="0" y="8685213"/>
            <a:ext cx="2971800" cy="457200"/>
          </a:xfrm>
          <a:prstGeom prst="rect">
            <a:avLst/>
          </a:prstGeom>
        </p:spPr>
        <p:txBody>
          <a:bodyPr vert="horz" rtlCol="0" anchor="b"/>
          <a:lstStyle>
            <a:lvl1pPr algn="l">
              <a:defRPr sz="1200"/>
            </a:lvl1pPr>
            <a:extLst/>
          </a:lstStyle>
          <a:p>
            <a:endParaRPr lang="en-US" dirty="0"/>
          </a:p>
        </p:txBody>
      </p:sp>
      <p:sp>
        <p:nvSpPr>
          <p:cNvPr id="5" name="Rectangle 5"/>
          <p:cNvSpPr>
            <a:spLocks noGrp="1"/>
          </p:cNvSpPr>
          <p:nvPr>
            <p:ph type="sldNum" sz="quarter" idx="3"/>
          </p:nvPr>
        </p:nvSpPr>
        <p:spPr>
          <a:xfrm>
            <a:off x="3884613" y="8685213"/>
            <a:ext cx="2971800" cy="457200"/>
          </a:xfrm>
          <a:prstGeom prst="rect">
            <a:avLst/>
          </a:prstGeom>
        </p:spPr>
        <p:txBody>
          <a:bodyPr vert="horz" rtlCol="0" anchor="b"/>
          <a:lstStyle>
            <a:lvl1pPr algn="r">
              <a:defRPr sz="1200"/>
            </a:lvl1pPr>
            <a:extLst/>
          </a:lstStyle>
          <a:p>
            <a:fld id="{B16A41B8-7DC3-4DB6-84E4-E105629EAA36}" type="slidenum">
              <a:rPr lang="en-US" smtClean="0"/>
              <a:pPr/>
              <a:t>‹#›</a:t>
            </a:fld>
            <a:endParaRPr lang="en-US" dirty="0"/>
          </a:p>
        </p:txBody>
      </p:sp>
    </p:spTree>
    <p:extLst>
      <p:ext uri="{BB962C8B-B14F-4D97-AF65-F5344CB8AC3E}">
        <p14:creationId xmlns:p14="http://schemas.microsoft.com/office/powerpoint/2010/main" val="4028838744"/>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dirty="0"/>
          </a:p>
        </p:txBody>
      </p:sp>
      <p:sp>
        <p:nvSpPr>
          <p:cNvPr id="3" name="Rectangle 3"/>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968B300D-05F0-4B43-940D-46DED5A791AD}" type="datetimeFigureOut">
              <a:rPr lang="en-US" smtClean="0"/>
              <a:pPr/>
              <a:t>10/3/2021</a:t>
            </a:fld>
            <a:endParaRPr lang="en-US" dirty="0"/>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extLst/>
          </a:lstStyle>
          <a:p>
            <a:endParaRPr lang="en-US" dirty="0"/>
          </a:p>
        </p:txBody>
      </p:sp>
      <p:sp>
        <p:nvSpPr>
          <p:cNvPr id="5" name="Rectangle 5"/>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dirty="0"/>
          </a:p>
        </p:txBody>
      </p:sp>
      <p:sp>
        <p:nvSpPr>
          <p:cNvPr id="7" name="Rectangle 7"/>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9B26CD33-4337-4529-948A-94F6960B2374}" type="slidenum">
              <a:rPr lang="en-US" smtClean="0"/>
              <a:pPr/>
              <a:t>‹#›</a:t>
            </a:fld>
            <a:endParaRPr lang="en-US" dirty="0"/>
          </a:p>
        </p:txBody>
      </p:sp>
    </p:spTree>
    <p:extLst>
      <p:ext uri="{BB962C8B-B14F-4D97-AF65-F5344CB8AC3E}">
        <p14:creationId xmlns:p14="http://schemas.microsoft.com/office/powerpoint/2010/main" val="1055618862"/>
      </p:ext>
    </p:extLst>
  </p:cSld>
  <p:clrMap bg1="lt1" tx1="dk1" bg2="lt2" tx2="dk2" accent1="accent1" accent2="accent2" accent3="accent3" accent4="accent4" accent5="accent5" accent6="accent6" hlink="hlink" folHlink="folHlink"/>
  <p:hf dt="0"/>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smtClean="0"/>
              <a:t>Give a brief overview of the presentation.</a:t>
            </a:r>
            <a:r>
              <a:rPr lang="en-US" baseline="0" dirty="0" smtClean="0"/>
              <a:t> D</a:t>
            </a:r>
            <a:r>
              <a:rPr lang="en-US" dirty="0" smtClean="0"/>
              <a:t>escribe the major focus of the presentation and why it is important.</a:t>
            </a:r>
          </a:p>
          <a:p>
            <a:pPr>
              <a:lnSpc>
                <a:spcPct val="80000"/>
              </a:lnSpc>
            </a:pPr>
            <a:r>
              <a:rPr lang="en-US" dirty="0" smtClean="0"/>
              <a:t>Introduce each of the major topics.</a:t>
            </a:r>
          </a:p>
          <a:p>
            <a:r>
              <a:rPr lang="en-US" dirty="0" smtClean="0"/>
              <a:t>To provide a road map for the audience, you</a:t>
            </a:r>
            <a:r>
              <a:rPr lang="en-US" baseline="0" dirty="0" smtClean="0"/>
              <a:t> can </a:t>
            </a:r>
            <a:r>
              <a:rPr lang="en-US" dirty="0" smtClean="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solidFill>
                  <a:prstClr val="black"/>
                </a:solidFill>
              </a:rPr>
              <a:pPr/>
              <a:t>1</a:t>
            </a:fld>
            <a:endParaRPr 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What</a:t>
            </a:r>
            <a:r>
              <a:rPr lang="en-US" b="0" baseline="0" dirty="0" smtClean="0"/>
              <a:t> will the audience be able to do after this training is complete?</a:t>
            </a:r>
            <a:r>
              <a:rPr lang="en-US" dirty="0" smtClean="0"/>
              <a:t> Briefly describe each objective how the audience</a:t>
            </a:r>
            <a:r>
              <a:rPr lang="en-US" baseline="0" dirty="0" smtClean="0"/>
              <a:t> </a:t>
            </a:r>
            <a:r>
              <a:rPr lang="en-US" dirty="0" smtClean="0"/>
              <a:t>will benefit from this</a:t>
            </a:r>
            <a:r>
              <a:rPr lang="en-US" baseline="0" dirty="0" smtClean="0"/>
              <a:t> presentation.</a:t>
            </a: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solidFill>
                  <a:prstClr val="black"/>
                </a:solidFill>
              </a:rPr>
              <a:pPr/>
              <a:t>10</a:t>
            </a:fld>
            <a:endParaRPr lang="en-US">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What</a:t>
            </a:r>
            <a:r>
              <a:rPr lang="en-US" b="0" baseline="0" dirty="0" smtClean="0"/>
              <a:t> will the audience be able to do after this training is complete?</a:t>
            </a:r>
            <a:r>
              <a:rPr lang="en-US" dirty="0" smtClean="0"/>
              <a:t> Briefly describe each objective how the audience</a:t>
            </a:r>
            <a:r>
              <a:rPr lang="en-US" baseline="0" dirty="0" smtClean="0"/>
              <a:t> </a:t>
            </a:r>
            <a:r>
              <a:rPr lang="en-US" dirty="0" smtClean="0"/>
              <a:t>will benefit from this</a:t>
            </a:r>
            <a:r>
              <a:rPr lang="en-US" baseline="0" dirty="0" smtClean="0"/>
              <a:t> presentation.</a:t>
            </a: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solidFill>
                  <a:prstClr val="black"/>
                </a:solidFill>
              </a:rPr>
              <a:pPr/>
              <a:t>11</a:t>
            </a:fld>
            <a:endParaRPr 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What</a:t>
            </a:r>
            <a:r>
              <a:rPr lang="en-US" b="0" baseline="0" dirty="0" smtClean="0"/>
              <a:t> will the audience be able to do after this training is complete?</a:t>
            </a:r>
            <a:r>
              <a:rPr lang="en-US" dirty="0" smtClean="0"/>
              <a:t> Briefly describe each objective how the audience</a:t>
            </a:r>
            <a:r>
              <a:rPr lang="en-US" baseline="0" dirty="0" smtClean="0"/>
              <a:t> </a:t>
            </a:r>
            <a:r>
              <a:rPr lang="en-US" dirty="0" smtClean="0"/>
              <a:t>will benefit from this</a:t>
            </a:r>
            <a:r>
              <a:rPr lang="en-US" baseline="0" dirty="0" smtClean="0"/>
              <a:t> presentation.</a:t>
            </a: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solidFill>
                  <a:prstClr val="black"/>
                </a:solidFill>
              </a:rPr>
              <a:pPr/>
              <a:t>12</a:t>
            </a:fld>
            <a:endParaRPr 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What</a:t>
            </a:r>
            <a:r>
              <a:rPr lang="en-US" b="0" baseline="0" dirty="0" smtClean="0"/>
              <a:t> will the audience be able to do after this training is complete?</a:t>
            </a:r>
            <a:r>
              <a:rPr lang="en-US" dirty="0" smtClean="0"/>
              <a:t> Briefly describe each objective how the audience</a:t>
            </a:r>
            <a:r>
              <a:rPr lang="en-US" baseline="0" dirty="0" smtClean="0"/>
              <a:t> </a:t>
            </a:r>
            <a:r>
              <a:rPr lang="en-US" dirty="0" smtClean="0"/>
              <a:t>will benefit from this</a:t>
            </a:r>
            <a:r>
              <a:rPr lang="en-US" baseline="0" dirty="0" smtClean="0"/>
              <a:t> presentation.</a:t>
            </a: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solidFill>
                  <a:prstClr val="black"/>
                </a:solidFill>
              </a:rPr>
              <a:pPr/>
              <a:t>13</a:t>
            </a:fld>
            <a:endParaRPr 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What</a:t>
            </a:r>
            <a:r>
              <a:rPr lang="en-US" b="0" baseline="0" dirty="0" smtClean="0"/>
              <a:t> will the audience be able to do after this training is complete?</a:t>
            </a:r>
            <a:r>
              <a:rPr lang="en-US" dirty="0" smtClean="0"/>
              <a:t> Briefly describe each objective how the audience</a:t>
            </a:r>
            <a:r>
              <a:rPr lang="en-US" baseline="0" dirty="0" smtClean="0"/>
              <a:t> </a:t>
            </a:r>
            <a:r>
              <a:rPr lang="en-US" dirty="0" smtClean="0"/>
              <a:t>will benefit from this</a:t>
            </a:r>
            <a:r>
              <a:rPr lang="en-US" baseline="0" dirty="0" smtClean="0"/>
              <a:t> presentation.</a:t>
            </a: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solidFill>
                  <a:prstClr val="black"/>
                </a:solidFill>
              </a:rPr>
              <a:pPr/>
              <a:t>14</a:t>
            </a:fld>
            <a:endParaRPr lang="en-US">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What</a:t>
            </a:r>
            <a:r>
              <a:rPr lang="en-US" b="0" baseline="0" dirty="0" smtClean="0"/>
              <a:t> will the audience be able to do after this training is complete?</a:t>
            </a:r>
            <a:r>
              <a:rPr lang="en-US" dirty="0" smtClean="0"/>
              <a:t> Briefly describe each objective how the audience</a:t>
            </a:r>
            <a:r>
              <a:rPr lang="en-US" baseline="0" dirty="0" smtClean="0"/>
              <a:t> </a:t>
            </a:r>
            <a:r>
              <a:rPr lang="en-US" dirty="0" smtClean="0"/>
              <a:t>will benefit from this</a:t>
            </a:r>
            <a:r>
              <a:rPr lang="en-US" baseline="0" dirty="0" smtClean="0"/>
              <a:t> presentation.</a:t>
            </a: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solidFill>
                  <a:prstClr val="black"/>
                </a:solidFill>
              </a:rPr>
              <a:pPr/>
              <a:t>15</a:t>
            </a:fld>
            <a:endParaRPr lang="en-US">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What</a:t>
            </a:r>
            <a:r>
              <a:rPr lang="en-US" b="0" baseline="0" dirty="0" smtClean="0"/>
              <a:t> will the audience be able to do after this training is complete?</a:t>
            </a:r>
            <a:r>
              <a:rPr lang="en-US" dirty="0" smtClean="0"/>
              <a:t> Briefly describe each objective how the audience</a:t>
            </a:r>
            <a:r>
              <a:rPr lang="en-US" baseline="0" dirty="0" smtClean="0"/>
              <a:t> </a:t>
            </a:r>
            <a:r>
              <a:rPr lang="en-US" dirty="0" smtClean="0"/>
              <a:t>will benefit from this</a:t>
            </a:r>
            <a:r>
              <a:rPr lang="en-US" baseline="0" dirty="0" smtClean="0"/>
              <a:t> presentation.</a:t>
            </a: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solidFill>
                  <a:prstClr val="black"/>
                </a:solidFill>
              </a:rPr>
              <a:pPr/>
              <a:t>16</a:t>
            </a:fld>
            <a:endParaRPr lang="en-US">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What</a:t>
            </a:r>
            <a:r>
              <a:rPr lang="en-US" b="0" baseline="0" dirty="0" smtClean="0"/>
              <a:t> will the audience be able to do after this training is complete?</a:t>
            </a:r>
            <a:r>
              <a:rPr lang="en-US" dirty="0" smtClean="0"/>
              <a:t> Briefly describe each objective how the audience</a:t>
            </a:r>
            <a:r>
              <a:rPr lang="en-US" baseline="0" dirty="0" smtClean="0"/>
              <a:t> </a:t>
            </a:r>
            <a:r>
              <a:rPr lang="en-US" dirty="0" smtClean="0"/>
              <a:t>will benefit from this</a:t>
            </a:r>
            <a:r>
              <a:rPr lang="en-US" baseline="0" dirty="0" smtClean="0"/>
              <a:t> presentation.</a:t>
            </a: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solidFill>
                  <a:prstClr val="black"/>
                </a:solidFill>
              </a:rPr>
              <a:pPr/>
              <a:t>17</a:t>
            </a:fld>
            <a:endParaRPr lang="en-US">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What</a:t>
            </a:r>
            <a:r>
              <a:rPr lang="en-US" b="0" baseline="0" dirty="0" smtClean="0"/>
              <a:t> will the audience be able to do after this training is complete?</a:t>
            </a:r>
            <a:r>
              <a:rPr lang="en-US" dirty="0" smtClean="0"/>
              <a:t> Briefly describe each objective how the audience</a:t>
            </a:r>
            <a:r>
              <a:rPr lang="en-US" baseline="0" dirty="0" smtClean="0"/>
              <a:t> </a:t>
            </a:r>
            <a:r>
              <a:rPr lang="en-US" dirty="0" smtClean="0"/>
              <a:t>will benefit from this</a:t>
            </a:r>
            <a:r>
              <a:rPr lang="en-US" baseline="0" dirty="0" smtClean="0"/>
              <a:t> presentation.</a:t>
            </a: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solidFill>
                  <a:prstClr val="black"/>
                </a:solidFill>
              </a:rPr>
              <a:pPr/>
              <a:t>18</a:t>
            </a:fld>
            <a:endParaRPr lang="en-US">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What</a:t>
            </a:r>
            <a:r>
              <a:rPr lang="en-US" b="0" baseline="0" dirty="0" smtClean="0"/>
              <a:t> will the audience be able to do after this training is complete?</a:t>
            </a:r>
            <a:r>
              <a:rPr lang="en-US" dirty="0" smtClean="0"/>
              <a:t> Briefly describe each objective how the audience</a:t>
            </a:r>
            <a:r>
              <a:rPr lang="en-US" baseline="0" dirty="0" smtClean="0"/>
              <a:t> </a:t>
            </a:r>
            <a:r>
              <a:rPr lang="en-US" dirty="0" smtClean="0"/>
              <a:t>will benefit from this</a:t>
            </a:r>
            <a:r>
              <a:rPr lang="en-US" baseline="0" dirty="0" smtClean="0"/>
              <a:t> presentation.</a:t>
            </a: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solidFill>
                  <a:prstClr val="black"/>
                </a:solidFill>
              </a:rPr>
              <a:pPr/>
              <a:t>19</a:t>
            </a:fld>
            <a:endParaRPr 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What</a:t>
            </a:r>
            <a:r>
              <a:rPr lang="en-US" b="0" baseline="0" dirty="0" smtClean="0"/>
              <a:t> will the audience be able to do after this training is complete?</a:t>
            </a:r>
            <a:r>
              <a:rPr lang="en-US" dirty="0" smtClean="0"/>
              <a:t> Briefly describe each objective how the audience</a:t>
            </a:r>
            <a:r>
              <a:rPr lang="en-US" baseline="0" dirty="0" smtClean="0"/>
              <a:t> </a:t>
            </a:r>
            <a:r>
              <a:rPr lang="en-US" dirty="0" smtClean="0"/>
              <a:t>will benefit from this</a:t>
            </a:r>
            <a:r>
              <a:rPr lang="en-US" baseline="0" dirty="0" smtClean="0"/>
              <a:t> presentation.</a:t>
            </a: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solidFill>
                  <a:prstClr val="black"/>
                </a:solidFill>
              </a:rPr>
              <a:pPr/>
              <a:t>2</a:t>
            </a:fld>
            <a:endParaRPr lang="en-US">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What</a:t>
            </a:r>
            <a:r>
              <a:rPr lang="en-US" b="0" baseline="0" dirty="0" smtClean="0"/>
              <a:t> will the audience be able to do after this training is complete?</a:t>
            </a:r>
            <a:r>
              <a:rPr lang="en-US" dirty="0" smtClean="0"/>
              <a:t> Briefly describe each objective how the audience</a:t>
            </a:r>
            <a:r>
              <a:rPr lang="en-US" baseline="0" dirty="0" smtClean="0"/>
              <a:t> </a:t>
            </a:r>
            <a:r>
              <a:rPr lang="en-US" dirty="0" smtClean="0"/>
              <a:t>will benefit from this</a:t>
            </a:r>
            <a:r>
              <a:rPr lang="en-US" baseline="0" dirty="0" smtClean="0"/>
              <a:t> presentation.</a:t>
            </a: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solidFill>
                  <a:prstClr val="black"/>
                </a:solidFill>
              </a:rPr>
              <a:pPr/>
              <a:t>20</a:t>
            </a:fld>
            <a:endParaRPr lang="en-US">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What</a:t>
            </a:r>
            <a:r>
              <a:rPr lang="en-US" b="0" baseline="0" dirty="0" smtClean="0"/>
              <a:t> will the audience be able to do after this training is complete?</a:t>
            </a:r>
            <a:r>
              <a:rPr lang="en-US" dirty="0" smtClean="0"/>
              <a:t> Briefly describe each objective how the audience</a:t>
            </a:r>
            <a:r>
              <a:rPr lang="en-US" baseline="0" dirty="0" smtClean="0"/>
              <a:t> </a:t>
            </a:r>
            <a:r>
              <a:rPr lang="en-US" dirty="0" smtClean="0"/>
              <a:t>will benefit from this</a:t>
            </a:r>
            <a:r>
              <a:rPr lang="en-US" baseline="0" dirty="0" smtClean="0"/>
              <a:t> presentation.</a:t>
            </a: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solidFill>
                  <a:prstClr val="black"/>
                </a:solidFill>
              </a:rPr>
              <a:pPr/>
              <a:t>21</a:t>
            </a:fld>
            <a:endParaRPr lang="en-US">
              <a:solidFill>
                <a:prstClr val="black"/>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What</a:t>
            </a:r>
            <a:r>
              <a:rPr lang="en-US" b="0" baseline="0" dirty="0" smtClean="0"/>
              <a:t> will the audience be able to do after this training is complete?</a:t>
            </a:r>
            <a:r>
              <a:rPr lang="en-US" dirty="0" smtClean="0"/>
              <a:t> Briefly describe each objective how the audience</a:t>
            </a:r>
            <a:r>
              <a:rPr lang="en-US" baseline="0" dirty="0" smtClean="0"/>
              <a:t> </a:t>
            </a:r>
            <a:r>
              <a:rPr lang="en-US" dirty="0" smtClean="0"/>
              <a:t>will benefit from this</a:t>
            </a:r>
            <a:r>
              <a:rPr lang="en-US" baseline="0" dirty="0" smtClean="0"/>
              <a:t> presentation.</a:t>
            </a: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solidFill>
                  <a:prstClr val="black"/>
                </a:solidFill>
              </a:rPr>
              <a:pPr/>
              <a:t>22</a:t>
            </a:fld>
            <a:endParaRPr 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What</a:t>
            </a:r>
            <a:r>
              <a:rPr lang="en-US" b="0" baseline="0" dirty="0" smtClean="0"/>
              <a:t> will the audience be able to do after this training is complete?</a:t>
            </a:r>
            <a:r>
              <a:rPr lang="en-US" dirty="0" smtClean="0"/>
              <a:t> Briefly describe each objective how the audience</a:t>
            </a:r>
            <a:r>
              <a:rPr lang="en-US" baseline="0" dirty="0" smtClean="0"/>
              <a:t> </a:t>
            </a:r>
            <a:r>
              <a:rPr lang="en-US" dirty="0" smtClean="0"/>
              <a:t>will benefit from this</a:t>
            </a:r>
            <a:r>
              <a:rPr lang="en-US" baseline="0" dirty="0" smtClean="0"/>
              <a:t> presentation.</a:t>
            </a: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solidFill>
                  <a:prstClr val="black"/>
                </a:solidFill>
              </a:rPr>
              <a:pPr/>
              <a:t>3</a:t>
            </a:fld>
            <a:endParaRPr 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What</a:t>
            </a:r>
            <a:r>
              <a:rPr lang="en-US" b="0" baseline="0" dirty="0" smtClean="0"/>
              <a:t> will the audience be able to do after this training is complete?</a:t>
            </a:r>
            <a:r>
              <a:rPr lang="en-US" dirty="0" smtClean="0"/>
              <a:t> Briefly describe each objective how the audience</a:t>
            </a:r>
            <a:r>
              <a:rPr lang="en-US" baseline="0" dirty="0" smtClean="0"/>
              <a:t> </a:t>
            </a:r>
            <a:r>
              <a:rPr lang="en-US" dirty="0" smtClean="0"/>
              <a:t>will benefit from this</a:t>
            </a:r>
            <a:r>
              <a:rPr lang="en-US" baseline="0" dirty="0" smtClean="0"/>
              <a:t> presentation.</a:t>
            </a: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solidFill>
                  <a:prstClr val="black"/>
                </a:solidFill>
              </a:rPr>
              <a:pPr/>
              <a:t>4</a:t>
            </a:fld>
            <a:endParaRPr 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What</a:t>
            </a:r>
            <a:r>
              <a:rPr lang="en-US" b="0" baseline="0" dirty="0" smtClean="0"/>
              <a:t> will the audience be able to do after this training is complete?</a:t>
            </a:r>
            <a:r>
              <a:rPr lang="en-US" dirty="0" smtClean="0"/>
              <a:t> Briefly describe each objective how the audience</a:t>
            </a:r>
            <a:r>
              <a:rPr lang="en-US" baseline="0" dirty="0" smtClean="0"/>
              <a:t> </a:t>
            </a:r>
            <a:r>
              <a:rPr lang="en-US" dirty="0" smtClean="0"/>
              <a:t>will benefit from this</a:t>
            </a:r>
            <a:r>
              <a:rPr lang="en-US" baseline="0" dirty="0" smtClean="0"/>
              <a:t> presentation.</a:t>
            </a: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solidFill>
                  <a:prstClr val="black"/>
                </a:solidFill>
              </a:rPr>
              <a:pPr/>
              <a:t>5</a:t>
            </a:fld>
            <a:endParaRPr 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What</a:t>
            </a:r>
            <a:r>
              <a:rPr lang="en-US" b="0" baseline="0" dirty="0" smtClean="0"/>
              <a:t> will the audience be able to do after this training is complete?</a:t>
            </a:r>
            <a:r>
              <a:rPr lang="en-US" dirty="0" smtClean="0"/>
              <a:t> Briefly describe each objective how the audience</a:t>
            </a:r>
            <a:r>
              <a:rPr lang="en-US" baseline="0" dirty="0" smtClean="0"/>
              <a:t> </a:t>
            </a:r>
            <a:r>
              <a:rPr lang="en-US" dirty="0" smtClean="0"/>
              <a:t>will benefit from this</a:t>
            </a:r>
            <a:r>
              <a:rPr lang="en-US" baseline="0" dirty="0" smtClean="0"/>
              <a:t> presentation.</a:t>
            </a: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solidFill>
                  <a:prstClr val="black"/>
                </a:solidFill>
              </a:rPr>
              <a:pPr/>
              <a:t>6</a:t>
            </a:fld>
            <a:endParaRPr 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What</a:t>
            </a:r>
            <a:r>
              <a:rPr lang="en-US" b="0" baseline="0" dirty="0" smtClean="0"/>
              <a:t> will the audience be able to do after this training is complete?</a:t>
            </a:r>
            <a:r>
              <a:rPr lang="en-US" dirty="0" smtClean="0"/>
              <a:t> Briefly describe each objective how the audience</a:t>
            </a:r>
            <a:r>
              <a:rPr lang="en-US" baseline="0" dirty="0" smtClean="0"/>
              <a:t> </a:t>
            </a:r>
            <a:r>
              <a:rPr lang="en-US" dirty="0" smtClean="0"/>
              <a:t>will benefit from this</a:t>
            </a:r>
            <a:r>
              <a:rPr lang="en-US" baseline="0" dirty="0" smtClean="0"/>
              <a:t> presentation.</a:t>
            </a: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solidFill>
                  <a:prstClr val="black"/>
                </a:solidFill>
              </a:rPr>
              <a:pPr/>
              <a:t>7</a:t>
            </a:fld>
            <a:endParaRPr 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What</a:t>
            </a:r>
            <a:r>
              <a:rPr lang="en-US" b="0" baseline="0" dirty="0" smtClean="0"/>
              <a:t> will the audience be able to do after this training is complete?</a:t>
            </a:r>
            <a:r>
              <a:rPr lang="en-US" dirty="0" smtClean="0"/>
              <a:t> Briefly describe each objective how the audience</a:t>
            </a:r>
            <a:r>
              <a:rPr lang="en-US" baseline="0" dirty="0" smtClean="0"/>
              <a:t> </a:t>
            </a:r>
            <a:r>
              <a:rPr lang="en-US" dirty="0" smtClean="0"/>
              <a:t>will benefit from this</a:t>
            </a:r>
            <a:r>
              <a:rPr lang="en-US" baseline="0" dirty="0" smtClean="0"/>
              <a:t> presentation.</a:t>
            </a: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solidFill>
                  <a:prstClr val="black"/>
                </a:solidFill>
              </a:rPr>
              <a:pPr/>
              <a:t>8</a:t>
            </a:fld>
            <a:endParaRPr 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What</a:t>
            </a:r>
            <a:r>
              <a:rPr lang="en-US" b="0" baseline="0" dirty="0" smtClean="0"/>
              <a:t> will the audience be able to do after this training is complete?</a:t>
            </a:r>
            <a:r>
              <a:rPr lang="en-US" dirty="0" smtClean="0"/>
              <a:t> Briefly describe each objective how the audience</a:t>
            </a:r>
            <a:r>
              <a:rPr lang="en-US" baseline="0" dirty="0" smtClean="0"/>
              <a:t> </a:t>
            </a:r>
            <a:r>
              <a:rPr lang="en-US" dirty="0" smtClean="0"/>
              <a:t>will benefit from this</a:t>
            </a:r>
            <a:r>
              <a:rPr lang="en-US" baseline="0" dirty="0" smtClean="0"/>
              <a:t> presentation.</a:t>
            </a: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solidFill>
                  <a:prstClr val="black"/>
                </a:solidFill>
              </a:rPr>
              <a:pPr/>
              <a:t>9</a:t>
            </a:fld>
            <a:endParaRPr 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Album Cover">
    <p:spTree>
      <p:nvGrpSpPr>
        <p:cNvPr id="1" name=""/>
        <p:cNvGrpSpPr/>
        <p:nvPr/>
      </p:nvGrpSpPr>
      <p:grpSpPr>
        <a:xfrm>
          <a:off x="0" y="0"/>
          <a:ext cx="0" cy="0"/>
          <a:chOff x="0" y="0"/>
          <a:chExt cx="0" cy="0"/>
        </a:xfrm>
      </p:grpSpPr>
      <p:sp>
        <p:nvSpPr>
          <p:cNvPr id="24" name="Rectangle 7"/>
          <p:cNvSpPr>
            <a:spLocks noGrp="1"/>
          </p:cNvSpPr>
          <p:nvPr>
            <p:ph type="title" hasCustomPrompt="1"/>
          </p:nvPr>
        </p:nvSpPr>
        <p:spPr>
          <a:xfrm>
            <a:off x="228601" y="3962400"/>
            <a:ext cx="8298485" cy="1066800"/>
          </a:xfrm>
        </p:spPr>
        <p:txBody>
          <a:bodyPr bIns="0"/>
          <a:lstStyle>
            <a:lvl1pPr algn="r">
              <a:defRPr lang="en-US" dirty="0"/>
            </a:lvl1pPr>
            <a:extLst/>
          </a:lstStyle>
          <a:p>
            <a:r>
              <a:rPr lang="en-US" dirty="0" smtClean="0"/>
              <a:t>Click to add photo album title</a:t>
            </a:r>
            <a:endParaRPr lang="en-US" dirty="0"/>
          </a:p>
        </p:txBody>
      </p:sp>
      <p:sp>
        <p:nvSpPr>
          <p:cNvPr id="30" name="Rectangle 7"/>
          <p:cNvSpPr>
            <a:spLocks/>
          </p:cNvSpPr>
          <p:nvPr/>
        </p:nvSpPr>
        <p:spPr>
          <a:xfrm>
            <a:off x="453736" y="5181600"/>
            <a:ext cx="8229600" cy="1143000"/>
          </a:xfrm>
          <a:prstGeom prst="rect">
            <a:avLst/>
          </a:prstGeom>
        </p:spPr>
        <p:txBody>
          <a:bodyPr vert="horz" anchor="ctr">
            <a:normAutofit/>
          </a:bodyPr>
          <a:lstStyle>
            <a:extLst/>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200" b="0" i="1" u="none" strike="noStrike" kern="0" cap="none" spc="0" normalizeH="0" baseline="0" noProof="0" dirty="0">
              <a:ln>
                <a:noFill/>
              </a:ln>
              <a:solidFill>
                <a:schemeClr val="tx1"/>
              </a:solidFill>
              <a:effectLst/>
              <a:uLnTx/>
              <a:uFillTx/>
              <a:latin typeface="+mj-lt"/>
              <a:ea typeface="+mj-ea"/>
              <a:cs typeface="+mj-cs"/>
            </a:endParaRPr>
          </a:p>
        </p:txBody>
      </p:sp>
      <p:sp>
        <p:nvSpPr>
          <p:cNvPr id="9" name="Rectangle 7"/>
          <p:cNvSpPr>
            <a:spLocks noGrp="1"/>
          </p:cNvSpPr>
          <p:nvPr>
            <p:ph type="body" sz="quarter" idx="10" hasCustomPrompt="1"/>
          </p:nvPr>
        </p:nvSpPr>
        <p:spPr>
          <a:xfrm>
            <a:off x="2133600" y="5133975"/>
            <a:ext cx="6386946" cy="1219200"/>
          </a:xfrm>
        </p:spPr>
        <p:txBody>
          <a:bodyPr vert="horz" tIns="0" anchor="t" anchorCtr="0">
            <a:noAutofit/>
          </a:bodyPr>
          <a:lstStyle>
            <a:lvl1pPr marL="0" marR="0" indent="0" algn="r" rtl="0" latinLnBrk="0">
              <a:spcBef>
                <a:spcPct val="20000"/>
              </a:spcBef>
              <a:buFontTx/>
              <a:buNone/>
              <a:defRPr sz="1800" i="0" baseline="0">
                <a:solidFill>
                  <a:schemeClr val="tx1"/>
                </a:solidFill>
                <a:latin typeface="+mn-lt"/>
                <a:ea typeface="+mn-ea"/>
                <a:cs typeface="+mn-cs"/>
              </a:defRPr>
            </a:lvl1pPr>
            <a:extLst/>
          </a:lstStyle>
          <a:p>
            <a:pPr lvl="0"/>
            <a:r>
              <a:rPr lang="en-US" dirty="0" smtClean="0"/>
              <a:t>Click to add date and other details</a:t>
            </a:r>
            <a:endParaRPr lang="en-US" dirty="0"/>
          </a:p>
        </p:txBody>
      </p:sp>
      <p:sp>
        <p:nvSpPr>
          <p:cNvPr id="27" name="Rectangle 6"/>
          <p:cNvSpPr>
            <a:spLocks noGrp="1"/>
          </p:cNvSpPr>
          <p:nvPr>
            <p:ph type="pic" sz="quarter" idx="11"/>
          </p:nvPr>
        </p:nvSpPr>
        <p:spPr>
          <a:xfrm>
            <a:off x="6096000" y="1600200"/>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extLst/>
          </a:lstStyle>
          <a:p>
            <a:pPr algn="ctr">
              <a:buFontTx/>
              <a:buNone/>
            </a:pPr>
            <a:r>
              <a:rPr lang="en-US" sz="2000" smtClean="0"/>
              <a:t>Click icon to add picture</a:t>
            </a:r>
            <a:endParaRPr lang="en-US" sz="2000" dirty="0"/>
          </a:p>
        </p:txBody>
      </p:sp>
      <p:sp>
        <p:nvSpPr>
          <p:cNvPr id="6" name="Rectangle 5"/>
          <p:cNvSpPr/>
          <p:nvPr userDrawn="1"/>
        </p:nvSpPr>
        <p:spPr>
          <a:xfrm>
            <a:off x="176844" y="186904"/>
            <a:ext cx="8763000" cy="6213896"/>
          </a:xfrm>
          <a:prstGeom prst="rect">
            <a:avLst/>
          </a:prstGeom>
          <a:noFill/>
          <a:ln w="9525" cap="rnd" cmpd="sng" algn="ctr">
            <a:solidFill>
              <a:schemeClr val="bg1">
                <a:tint val="85000"/>
              </a:schemeClr>
            </a:solidFill>
            <a:prstDash val="dash"/>
          </a:ln>
          <a:effectLst>
            <a:outerShdw blurRad="25400" dist="12700" dir="5400000" algn="tl" rotWithShape="0">
              <a:schemeClr val="bg1">
                <a:alpha val="60000"/>
              </a:scheme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dirty="0"/>
          </a:p>
        </p:txBody>
      </p:sp>
      <p:sp>
        <p:nvSpPr>
          <p:cNvPr id="11" name="Rectangle 10"/>
          <p:cNvSpPr>
            <a:spLocks noGrp="1"/>
          </p:cNvSpPr>
          <p:nvPr>
            <p:ph type="dt" sz="half" idx="12"/>
          </p:nvPr>
        </p:nvSpPr>
        <p:spPr/>
        <p:txBody>
          <a:bodyPr/>
          <a:lstStyle>
            <a:extLst/>
          </a:lstStyle>
          <a:p>
            <a:fld id="{86E65170-702D-4C97-A82C-B4D9ECDA5E21}" type="datetime1">
              <a:rPr lang="en-US" smtClean="0"/>
              <a:t>10/3/2021</a:t>
            </a:fld>
            <a:endParaRPr lang="en-US" dirty="0"/>
          </a:p>
        </p:txBody>
      </p:sp>
      <p:sp>
        <p:nvSpPr>
          <p:cNvPr id="12" name="Rectangle 11"/>
          <p:cNvSpPr>
            <a:spLocks noGrp="1"/>
          </p:cNvSpPr>
          <p:nvPr>
            <p:ph type="sldNum" sz="quarter" idx="13"/>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13" name="Rectangle 12"/>
          <p:cNvSpPr>
            <a:spLocks noGrp="1"/>
          </p:cNvSpPr>
          <p:nvPr>
            <p:ph type="ftr" sz="quarter" idx="14"/>
          </p:nvPr>
        </p:nvSpPr>
        <p:spPr/>
        <p:txBody>
          <a:bodyPr/>
          <a:lstStyle>
            <a:extLst/>
          </a:lstStyle>
          <a:p>
            <a:r>
              <a:rPr lang="en-US" smtClean="0"/>
              <a:t>Prediction of Liver Disorders using Machine Learning Algorithms: A Comparative Study</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Up Landscape with Caption">
    <p:spTree>
      <p:nvGrpSpPr>
        <p:cNvPr id="1" name=""/>
        <p:cNvGrpSpPr/>
        <p:nvPr/>
      </p:nvGrpSpPr>
      <p:grpSpPr>
        <a:xfrm>
          <a:off x="0" y="0"/>
          <a:ext cx="0" cy="0"/>
          <a:chOff x="0" y="0"/>
          <a:chExt cx="0" cy="0"/>
        </a:xfrm>
      </p:grpSpPr>
      <p:sp>
        <p:nvSpPr>
          <p:cNvPr id="3" name="Rectangle 7"/>
          <p:cNvSpPr>
            <a:spLocks noGrp="1" noChangeAspect="1"/>
          </p:cNvSpPr>
          <p:nvPr>
            <p:ph type="pic" sz="quarter" idx="11"/>
          </p:nvPr>
        </p:nvSpPr>
        <p:spPr>
          <a:xfrm>
            <a:off x="4663440" y="3403823"/>
            <a:ext cx="4023360" cy="3017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342900" indent="-342900" algn="ctr" rtl="0" latinLnBrk="0">
              <a:spcBef>
                <a:spcPct val="20000"/>
              </a:spcBef>
              <a:buClr>
                <a:srgbClr val="438086"/>
              </a:buClr>
              <a:buSzPct val="60000"/>
              <a:buFontTx/>
              <a:buNone/>
            </a:pPr>
            <a:r>
              <a:rPr lang="en-US" smtClean="0"/>
              <a:t>Click icon to add picture</a:t>
            </a:r>
            <a:endParaRPr lang="en-US" dirty="0"/>
          </a:p>
        </p:txBody>
      </p:sp>
      <p:sp>
        <p:nvSpPr>
          <p:cNvPr id="15" name="Rectangle 7"/>
          <p:cNvSpPr>
            <a:spLocks noGrp="1" noChangeAspect="1"/>
          </p:cNvSpPr>
          <p:nvPr>
            <p:ph type="pic" sz="quarter" idx="12"/>
          </p:nvPr>
        </p:nvSpPr>
        <p:spPr>
          <a:xfrm>
            <a:off x="457200" y="3403823"/>
            <a:ext cx="4023360" cy="3017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342900" indent="-342900" algn="ctr" rtl="0" latinLnBrk="0">
              <a:spcBef>
                <a:spcPct val="20000"/>
              </a:spcBef>
              <a:buClr>
                <a:srgbClr val="438086"/>
              </a:buClr>
              <a:buSzPct val="60000"/>
              <a:buFontTx/>
              <a:buNone/>
            </a:pPr>
            <a:r>
              <a:rPr lang="en-US" smtClean="0"/>
              <a:t>Click icon to add picture</a:t>
            </a:r>
            <a:endParaRPr lang="en-US" dirty="0"/>
          </a:p>
        </p:txBody>
      </p:sp>
      <p:sp>
        <p:nvSpPr>
          <p:cNvPr id="26" name="Rectangle 7"/>
          <p:cNvSpPr>
            <a:spLocks noGrp="1" noChangeAspect="1"/>
          </p:cNvSpPr>
          <p:nvPr>
            <p:ph type="pic" sz="quarter" idx="13"/>
          </p:nvPr>
        </p:nvSpPr>
        <p:spPr>
          <a:xfrm>
            <a:off x="4663440" y="228600"/>
            <a:ext cx="4023360" cy="3017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342900" indent="-342900" algn="ctr" rtl="0" latinLnBrk="0">
              <a:spcBef>
                <a:spcPct val="20000"/>
              </a:spcBef>
              <a:buClr>
                <a:srgbClr val="438086"/>
              </a:buClr>
              <a:buSzPct val="60000"/>
              <a:buFontTx/>
              <a:buNone/>
            </a:pPr>
            <a:r>
              <a:rPr lang="en-US" smtClean="0"/>
              <a:t>Click icon to add picture</a:t>
            </a:r>
            <a:endParaRPr lang="en-US" dirty="0"/>
          </a:p>
        </p:txBody>
      </p:sp>
      <p:sp>
        <p:nvSpPr>
          <p:cNvPr id="27" name="Rectangle 11"/>
          <p:cNvSpPr>
            <a:spLocks noGrp="1"/>
          </p:cNvSpPr>
          <p:nvPr>
            <p:ph type="body" sz="quarter" idx="14" hasCustomPrompt="1"/>
          </p:nvPr>
        </p:nvSpPr>
        <p:spPr>
          <a:xfrm>
            <a:off x="457200" y="228600"/>
            <a:ext cx="4023360" cy="3017520"/>
          </a:xfrm>
        </p:spPr>
        <p:txBody>
          <a:bodyPr anchor="b" anchorCtr="0">
            <a:noAutofit/>
          </a:bodyPr>
          <a:lstStyle>
            <a:lvl1pPr marL="0" marR="0" indent="0" algn="l" rtl="0" latinLnBrk="0">
              <a:spcBef>
                <a:spcPct val="20000"/>
              </a:spcBef>
              <a:buFontTx/>
              <a:buNone/>
              <a:defRPr sz="1800" i="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6" name="Rectangle 5"/>
          <p:cNvSpPr>
            <a:spLocks noGrp="1"/>
          </p:cNvSpPr>
          <p:nvPr>
            <p:ph type="dt" sz="half" idx="15"/>
          </p:nvPr>
        </p:nvSpPr>
        <p:spPr/>
        <p:txBody>
          <a:bodyPr/>
          <a:lstStyle>
            <a:extLst/>
          </a:lstStyle>
          <a:p>
            <a:fld id="{435D3EDD-2221-46CC-863A-8D735B16E0F8}" type="datetime1">
              <a:rPr lang="en-US" smtClean="0"/>
              <a:t>10/3/2021</a:t>
            </a:fld>
            <a:endParaRPr lang="en-US" dirty="0"/>
          </a:p>
        </p:txBody>
      </p:sp>
      <p:sp>
        <p:nvSpPr>
          <p:cNvPr id="7" name="Rectangle 6"/>
          <p:cNvSpPr>
            <a:spLocks noGrp="1"/>
          </p:cNvSpPr>
          <p:nvPr>
            <p:ph type="sldNum" sz="quarter" idx="16"/>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8" name="Rectangle 7"/>
          <p:cNvSpPr>
            <a:spLocks noGrp="1"/>
          </p:cNvSpPr>
          <p:nvPr>
            <p:ph type="ftr" sz="quarter" idx="17"/>
          </p:nvPr>
        </p:nvSpPr>
        <p:spPr/>
        <p:txBody>
          <a:bodyPr/>
          <a:lstStyle>
            <a:extLst/>
          </a:lstStyle>
          <a:p>
            <a:r>
              <a:rPr lang="en-US" smtClean="0"/>
              <a:t>Prediction of Liver Disorders using Machine Learning Algorithms: A Comparative Study</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Up Mixed">
    <p:spTree>
      <p:nvGrpSpPr>
        <p:cNvPr id="1" name=""/>
        <p:cNvGrpSpPr/>
        <p:nvPr/>
      </p:nvGrpSpPr>
      <p:grpSpPr>
        <a:xfrm>
          <a:off x="0" y="0"/>
          <a:ext cx="0" cy="0"/>
          <a:chOff x="0" y="0"/>
          <a:chExt cx="0" cy="0"/>
        </a:xfrm>
      </p:grpSpPr>
      <p:sp>
        <p:nvSpPr>
          <p:cNvPr id="7" name="Rectangle 7"/>
          <p:cNvSpPr>
            <a:spLocks noGrp="1" noChangeAspect="1"/>
          </p:cNvSpPr>
          <p:nvPr>
            <p:ph type="pic" sz="quarter" idx="11"/>
          </p:nvPr>
        </p:nvSpPr>
        <p:spPr>
          <a:xfrm>
            <a:off x="5067300" y="3436620"/>
            <a:ext cx="3649900" cy="2889504"/>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Clr>
                <a:srgbClr val="D34817"/>
              </a:buClr>
              <a:buSzPct val="85000"/>
              <a:buFontTx/>
              <a:buNone/>
            </a:pPr>
            <a:r>
              <a:rPr lang="en-US" smtClean="0"/>
              <a:t>Click icon to add picture</a:t>
            </a:r>
            <a:endParaRPr lang="en-US" dirty="0"/>
          </a:p>
        </p:txBody>
      </p:sp>
      <p:sp>
        <p:nvSpPr>
          <p:cNvPr id="29" name="Rectangle 7"/>
          <p:cNvSpPr>
            <a:spLocks noGrp="1" noChangeAspect="1"/>
          </p:cNvSpPr>
          <p:nvPr>
            <p:ph type="pic" sz="quarter" idx="12"/>
          </p:nvPr>
        </p:nvSpPr>
        <p:spPr>
          <a:xfrm>
            <a:off x="426720" y="384048"/>
            <a:ext cx="4457700" cy="59436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Clr>
                <a:srgbClr val="D34817"/>
              </a:buClr>
              <a:buSzPct val="85000"/>
              <a:buFontTx/>
              <a:buNone/>
            </a:pPr>
            <a:r>
              <a:rPr lang="en-US" smtClean="0"/>
              <a:t>Click icon to add picture</a:t>
            </a:r>
            <a:endParaRPr lang="en-US" dirty="0"/>
          </a:p>
        </p:txBody>
      </p:sp>
      <p:sp>
        <p:nvSpPr>
          <p:cNvPr id="10" name="Rectangle 7"/>
          <p:cNvSpPr>
            <a:spLocks noGrp="1" noChangeAspect="1"/>
          </p:cNvSpPr>
          <p:nvPr>
            <p:ph type="pic" sz="quarter" idx="13"/>
          </p:nvPr>
        </p:nvSpPr>
        <p:spPr>
          <a:xfrm>
            <a:off x="5067300" y="389332"/>
            <a:ext cx="3657600" cy="2887269"/>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Clr>
                <a:srgbClr val="D34817"/>
              </a:buClr>
              <a:buSzPct val="85000"/>
              <a:buFontTx/>
              <a:buNone/>
            </a:pPr>
            <a:r>
              <a:rPr lang="en-US" smtClean="0"/>
              <a:t>Click icon to add picture</a:t>
            </a:r>
            <a:endParaRPr lang="en-US" dirty="0"/>
          </a:p>
        </p:txBody>
      </p:sp>
      <p:sp>
        <p:nvSpPr>
          <p:cNvPr id="5" name="Rectangle 4"/>
          <p:cNvSpPr>
            <a:spLocks noGrp="1"/>
          </p:cNvSpPr>
          <p:nvPr>
            <p:ph type="dt" sz="half" idx="14"/>
          </p:nvPr>
        </p:nvSpPr>
        <p:spPr/>
        <p:txBody>
          <a:bodyPr/>
          <a:lstStyle>
            <a:extLst/>
          </a:lstStyle>
          <a:p>
            <a:fld id="{EFD2331B-E3A0-4AFB-B18F-5DEFB8E9035D}" type="datetime1">
              <a:rPr lang="en-US" smtClean="0"/>
              <a:t>10/3/2021</a:t>
            </a:fld>
            <a:endParaRPr lang="en-US" dirty="0"/>
          </a:p>
        </p:txBody>
      </p:sp>
      <p:sp>
        <p:nvSpPr>
          <p:cNvPr id="6" name="Rectangle 5"/>
          <p:cNvSpPr>
            <a:spLocks noGrp="1"/>
          </p:cNvSpPr>
          <p:nvPr>
            <p:ph type="sldNum" sz="quarter" idx="15"/>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8" name="Rectangle 7"/>
          <p:cNvSpPr>
            <a:spLocks noGrp="1"/>
          </p:cNvSpPr>
          <p:nvPr>
            <p:ph type="ftr" sz="quarter" idx="16"/>
          </p:nvPr>
        </p:nvSpPr>
        <p:spPr/>
        <p:txBody>
          <a:bodyPr/>
          <a:lstStyle>
            <a:extLst/>
          </a:lstStyle>
          <a:p>
            <a:r>
              <a:rPr lang="en-US" smtClean="0"/>
              <a:t>Prediction of Liver Disorders using Machine Learning Algorithms: A Comparative Study</a:t>
            </a:r>
            <a:endParaRPr lang="en-US" dirty="0"/>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4-Up Portrait with Captions">
    <p:spTree>
      <p:nvGrpSpPr>
        <p:cNvPr id="1" name=""/>
        <p:cNvGrpSpPr/>
        <p:nvPr/>
      </p:nvGrpSpPr>
      <p:grpSpPr>
        <a:xfrm>
          <a:off x="0" y="0"/>
          <a:ext cx="0" cy="0"/>
          <a:chOff x="0" y="0"/>
          <a:chExt cx="0" cy="0"/>
        </a:xfrm>
      </p:grpSpPr>
      <p:sp>
        <p:nvSpPr>
          <p:cNvPr id="31" name="Rectangle 7"/>
          <p:cNvSpPr>
            <a:spLocks noGrp="1"/>
          </p:cNvSpPr>
          <p:nvPr>
            <p:ph type="pic" sz="quarter" idx="14"/>
          </p:nvPr>
        </p:nvSpPr>
        <p:spPr>
          <a:xfrm>
            <a:off x="2229297" y="228600"/>
            <a:ext cx="228521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3" name="Rectangle 7"/>
          <p:cNvSpPr>
            <a:spLocks noGrp="1"/>
          </p:cNvSpPr>
          <p:nvPr>
            <p:ph type="pic" sz="quarter" idx="26"/>
          </p:nvPr>
        </p:nvSpPr>
        <p:spPr>
          <a:xfrm>
            <a:off x="2229297" y="3365392"/>
            <a:ext cx="228521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10" name="Rectangle 7"/>
          <p:cNvSpPr>
            <a:spLocks noGrp="1" noChangeAspect="1"/>
          </p:cNvSpPr>
          <p:nvPr>
            <p:ph type="pic" sz="quarter" idx="25"/>
          </p:nvPr>
        </p:nvSpPr>
        <p:spPr>
          <a:xfrm>
            <a:off x="4672217" y="228600"/>
            <a:ext cx="2286000"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27" name="Rectangle 7"/>
          <p:cNvSpPr>
            <a:spLocks noGrp="1"/>
          </p:cNvSpPr>
          <p:nvPr>
            <p:ph type="pic" sz="quarter" idx="27"/>
          </p:nvPr>
        </p:nvSpPr>
        <p:spPr>
          <a:xfrm>
            <a:off x="4667697" y="3365392"/>
            <a:ext cx="228521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6" name="Rectangle 7"/>
          <p:cNvSpPr>
            <a:spLocks noGrp="1"/>
          </p:cNvSpPr>
          <p:nvPr>
            <p:ph type="body" sz="quarter" idx="16" hasCustomPrompt="1"/>
          </p:nvPr>
        </p:nvSpPr>
        <p:spPr>
          <a:xfrm>
            <a:off x="400497" y="1295400"/>
            <a:ext cx="1676400" cy="1905000"/>
          </a:xfrm>
        </p:spPr>
        <p:txBody>
          <a:bodyPr anchor="b" anchorCtr="0">
            <a:noAutofit/>
          </a:bodyPr>
          <a:lstStyle>
            <a:lvl1pPr marL="0" marR="0" indent="0" algn="r" rtl="0" latinLnBrk="0">
              <a:spcBef>
                <a:spcPct val="20000"/>
              </a:spcBef>
              <a:buFontTx/>
              <a:buNone/>
              <a:defRPr sz="160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14" name="Rectangle 7"/>
          <p:cNvSpPr>
            <a:spLocks noGrp="1"/>
          </p:cNvSpPr>
          <p:nvPr>
            <p:ph type="body" sz="quarter" idx="29" hasCustomPrompt="1"/>
          </p:nvPr>
        </p:nvSpPr>
        <p:spPr>
          <a:xfrm>
            <a:off x="7086600" y="1295400"/>
            <a:ext cx="1676400" cy="1905000"/>
          </a:xfrm>
        </p:spPr>
        <p:txBody>
          <a:bodyPr anchor="b" anchorCtr="0"/>
          <a:lstStyle>
            <a:lvl1pPr marL="0" marR="0" indent="0" algn="l">
              <a:buFontTx/>
              <a:buNone/>
              <a:defRPr sz="1600" baseline="0"/>
            </a:lvl1pPr>
            <a:extLst/>
          </a:lstStyle>
          <a:p>
            <a:pPr lvl="0"/>
            <a:r>
              <a:rPr lang="en-US" dirty="0" smtClean="0"/>
              <a:t>Click to add caption</a:t>
            </a:r>
            <a:endParaRPr lang="en-US" dirty="0"/>
          </a:p>
        </p:txBody>
      </p:sp>
      <p:sp>
        <p:nvSpPr>
          <p:cNvPr id="4" name="Rectangle 7"/>
          <p:cNvSpPr>
            <a:spLocks noGrp="1"/>
          </p:cNvSpPr>
          <p:nvPr>
            <p:ph type="body" sz="quarter" idx="28" hasCustomPrompt="1"/>
          </p:nvPr>
        </p:nvSpPr>
        <p:spPr>
          <a:xfrm>
            <a:off x="400497" y="3352800"/>
            <a:ext cx="1676400" cy="1905000"/>
          </a:xfrm>
        </p:spPr>
        <p:txBody>
          <a:bodyPr anchor="t" anchorCtr="0"/>
          <a:lstStyle>
            <a:lvl1pPr marL="0" marR="0" indent="0" algn="r">
              <a:buFontTx/>
              <a:buNone/>
              <a:defRPr sz="1600" baseline="0"/>
            </a:lvl1pPr>
            <a:extLst/>
          </a:lstStyle>
          <a:p>
            <a:pPr lvl="0"/>
            <a:r>
              <a:rPr lang="en-US" dirty="0" smtClean="0"/>
              <a:t>Click to add caption</a:t>
            </a:r>
            <a:endParaRPr lang="en-US" dirty="0"/>
          </a:p>
        </p:txBody>
      </p:sp>
      <p:sp>
        <p:nvSpPr>
          <p:cNvPr id="13" name="Rectangle 7"/>
          <p:cNvSpPr>
            <a:spLocks noGrp="1"/>
          </p:cNvSpPr>
          <p:nvPr>
            <p:ph type="body" sz="quarter" idx="30" hasCustomPrompt="1"/>
          </p:nvPr>
        </p:nvSpPr>
        <p:spPr>
          <a:xfrm>
            <a:off x="7086600" y="3352800"/>
            <a:ext cx="1676400" cy="1905000"/>
          </a:xfrm>
        </p:spPr>
        <p:txBody>
          <a:bodyPr anchor="t" anchorCtr="0"/>
          <a:lstStyle>
            <a:lvl1pPr marL="0" marR="0" indent="0" algn="l">
              <a:buFontTx/>
              <a:buNone/>
              <a:defRPr sz="1600" baseline="0"/>
            </a:lvl1pPr>
            <a:extLst/>
          </a:lstStyle>
          <a:p>
            <a:pPr lvl="0"/>
            <a:r>
              <a:rPr lang="en-US" dirty="0" smtClean="0"/>
              <a:t>Click to add caption</a:t>
            </a:r>
            <a:endParaRPr lang="en-US" dirty="0"/>
          </a:p>
        </p:txBody>
      </p:sp>
      <p:sp>
        <p:nvSpPr>
          <p:cNvPr id="11" name="Rectangle 10"/>
          <p:cNvSpPr>
            <a:spLocks noGrp="1"/>
          </p:cNvSpPr>
          <p:nvPr>
            <p:ph type="dt" sz="half" idx="31"/>
          </p:nvPr>
        </p:nvSpPr>
        <p:spPr/>
        <p:txBody>
          <a:bodyPr/>
          <a:lstStyle>
            <a:extLst/>
          </a:lstStyle>
          <a:p>
            <a:fld id="{C063957A-3B1D-4F57-A0E8-5304CE310434}" type="datetime1">
              <a:rPr lang="en-US" smtClean="0"/>
              <a:t>10/3/2021</a:t>
            </a:fld>
            <a:endParaRPr lang="en-US" dirty="0"/>
          </a:p>
        </p:txBody>
      </p:sp>
      <p:sp>
        <p:nvSpPr>
          <p:cNvPr id="12" name="Rectangle 11"/>
          <p:cNvSpPr>
            <a:spLocks noGrp="1"/>
          </p:cNvSpPr>
          <p:nvPr>
            <p:ph type="sldNum" sz="quarter" idx="32"/>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15" name="Rectangle 14"/>
          <p:cNvSpPr>
            <a:spLocks noGrp="1"/>
          </p:cNvSpPr>
          <p:nvPr>
            <p:ph type="ftr" sz="quarter" idx="33"/>
          </p:nvPr>
        </p:nvSpPr>
        <p:spPr/>
        <p:txBody>
          <a:bodyPr/>
          <a:lstStyle>
            <a:extLst/>
          </a:lstStyle>
          <a:p>
            <a:r>
              <a:rPr lang="en-US" smtClean="0"/>
              <a:t>Prediction of Liver Disorders using Machine Learning Algorithms: A Comparative Study</a:t>
            </a:r>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4-Up landscape with Caption">
    <p:spTree>
      <p:nvGrpSpPr>
        <p:cNvPr id="1" name=""/>
        <p:cNvGrpSpPr/>
        <p:nvPr/>
      </p:nvGrpSpPr>
      <p:grpSpPr>
        <a:xfrm>
          <a:off x="0" y="0"/>
          <a:ext cx="0" cy="0"/>
          <a:chOff x="0" y="0"/>
          <a:chExt cx="0" cy="0"/>
        </a:xfrm>
      </p:grpSpPr>
      <p:sp>
        <p:nvSpPr>
          <p:cNvPr id="24" name="Rectangle 7"/>
          <p:cNvSpPr>
            <a:spLocks noGrp="1"/>
          </p:cNvSpPr>
          <p:nvPr>
            <p:ph type="pic" sz="quarter" idx="14"/>
          </p:nvPr>
        </p:nvSpPr>
        <p:spPr>
          <a:xfrm>
            <a:off x="926821" y="533400"/>
            <a:ext cx="3653297"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8" name="Rectangle 7"/>
          <p:cNvSpPr>
            <a:spLocks noGrp="1"/>
          </p:cNvSpPr>
          <p:nvPr>
            <p:ph type="body" sz="quarter" idx="16" hasCustomPrompt="1"/>
          </p:nvPr>
        </p:nvSpPr>
        <p:spPr>
          <a:xfrm>
            <a:off x="926821" y="6172200"/>
            <a:ext cx="3657600" cy="304800"/>
          </a:xfrm>
        </p:spPr>
        <p:txBody>
          <a:bodyPr lIns="9144" anchor="t" anchorCtr="0"/>
          <a:lstStyle>
            <a:lvl1pPr marL="0" marR="0" indent="0" algn="l">
              <a:buFontTx/>
              <a:buNone/>
              <a:defRPr sz="1600" baseline="0"/>
            </a:lvl1pPr>
            <a:extLst/>
          </a:lstStyle>
          <a:p>
            <a:pPr lvl="0"/>
            <a:r>
              <a:rPr lang="en-US" dirty="0" smtClean="0"/>
              <a:t>Click to add caption</a:t>
            </a:r>
            <a:endParaRPr lang="en-US" dirty="0"/>
          </a:p>
        </p:txBody>
      </p:sp>
      <p:sp>
        <p:nvSpPr>
          <p:cNvPr id="9" name="Rectangle 7"/>
          <p:cNvSpPr>
            <a:spLocks noGrp="1"/>
          </p:cNvSpPr>
          <p:nvPr>
            <p:ph type="pic" sz="quarter" idx="17"/>
          </p:nvPr>
        </p:nvSpPr>
        <p:spPr>
          <a:xfrm>
            <a:off x="4660621" y="533400"/>
            <a:ext cx="3657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6" name="Rectangle 7"/>
          <p:cNvSpPr>
            <a:spLocks noGrp="1"/>
          </p:cNvSpPr>
          <p:nvPr>
            <p:ph type="pic" sz="quarter" idx="18"/>
          </p:nvPr>
        </p:nvSpPr>
        <p:spPr>
          <a:xfrm>
            <a:off x="926821" y="3352800"/>
            <a:ext cx="3657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14" name="Rectangle 7"/>
          <p:cNvSpPr>
            <a:spLocks noGrp="1"/>
          </p:cNvSpPr>
          <p:nvPr>
            <p:ph type="pic" sz="quarter" idx="19"/>
          </p:nvPr>
        </p:nvSpPr>
        <p:spPr>
          <a:xfrm>
            <a:off x="4660621" y="3352800"/>
            <a:ext cx="3657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4" name="Rectangle 7"/>
          <p:cNvSpPr>
            <a:spLocks noGrp="1"/>
          </p:cNvSpPr>
          <p:nvPr>
            <p:ph type="body" sz="quarter" idx="22" hasCustomPrompt="1"/>
          </p:nvPr>
        </p:nvSpPr>
        <p:spPr>
          <a:xfrm>
            <a:off x="926821" y="152400"/>
            <a:ext cx="3657600" cy="304800"/>
          </a:xfrm>
        </p:spPr>
        <p:txBody>
          <a:bodyPr lIns="9144" anchor="t" anchorCtr="0"/>
          <a:lstStyle>
            <a:lvl1pPr marL="0" marR="0" indent="0" algn="l">
              <a:buFontTx/>
              <a:buNone/>
              <a:defRPr sz="1600" baseline="0"/>
            </a:lvl1pPr>
            <a:extLst/>
          </a:lstStyle>
          <a:p>
            <a:pPr lvl="0"/>
            <a:r>
              <a:rPr lang="en-US" dirty="0" smtClean="0"/>
              <a:t>Click to add caption</a:t>
            </a:r>
            <a:endParaRPr lang="en-US" dirty="0"/>
          </a:p>
        </p:txBody>
      </p:sp>
      <p:sp>
        <p:nvSpPr>
          <p:cNvPr id="18" name="Rectangle 7"/>
          <p:cNvSpPr>
            <a:spLocks noGrp="1"/>
          </p:cNvSpPr>
          <p:nvPr>
            <p:ph type="body" sz="quarter" idx="23" hasCustomPrompt="1"/>
          </p:nvPr>
        </p:nvSpPr>
        <p:spPr>
          <a:xfrm>
            <a:off x="4660621" y="6172200"/>
            <a:ext cx="3657600" cy="304800"/>
          </a:xfrm>
        </p:spPr>
        <p:txBody>
          <a:bodyPr lIns="9144" anchor="t" anchorCtr="0"/>
          <a:lstStyle>
            <a:lvl1pPr marL="0" marR="0" indent="0" algn="l">
              <a:buFontTx/>
              <a:buNone/>
              <a:defRPr sz="1600" baseline="0"/>
            </a:lvl1pPr>
            <a:extLst/>
          </a:lstStyle>
          <a:p>
            <a:pPr lvl="0"/>
            <a:r>
              <a:rPr lang="en-US" dirty="0" smtClean="0"/>
              <a:t>Click to add caption</a:t>
            </a:r>
            <a:endParaRPr lang="en-US" dirty="0"/>
          </a:p>
        </p:txBody>
      </p:sp>
      <p:sp>
        <p:nvSpPr>
          <p:cNvPr id="16" name="Rectangle 7"/>
          <p:cNvSpPr>
            <a:spLocks noGrp="1"/>
          </p:cNvSpPr>
          <p:nvPr>
            <p:ph type="body" sz="quarter" idx="24" hasCustomPrompt="1"/>
          </p:nvPr>
        </p:nvSpPr>
        <p:spPr>
          <a:xfrm>
            <a:off x="4660621" y="152400"/>
            <a:ext cx="3657600" cy="304800"/>
          </a:xfrm>
        </p:spPr>
        <p:txBody>
          <a:bodyPr lIns="9144" anchor="t" anchorCtr="0"/>
          <a:lstStyle>
            <a:lvl1pPr marL="0" marR="0" indent="0" algn="l">
              <a:buFontTx/>
              <a:buNone/>
              <a:defRPr sz="1600" baseline="0"/>
            </a:lvl1pPr>
            <a:extLst/>
          </a:lstStyle>
          <a:p>
            <a:pPr lvl="0"/>
            <a:r>
              <a:rPr lang="en-US" dirty="0" smtClean="0"/>
              <a:t>Click to add caption</a:t>
            </a:r>
            <a:endParaRPr lang="en-US" dirty="0"/>
          </a:p>
        </p:txBody>
      </p:sp>
      <p:sp>
        <p:nvSpPr>
          <p:cNvPr id="10" name="Rectangle 9"/>
          <p:cNvSpPr>
            <a:spLocks noGrp="1"/>
          </p:cNvSpPr>
          <p:nvPr>
            <p:ph type="dt" sz="half" idx="25"/>
          </p:nvPr>
        </p:nvSpPr>
        <p:spPr/>
        <p:txBody>
          <a:bodyPr/>
          <a:lstStyle>
            <a:extLst/>
          </a:lstStyle>
          <a:p>
            <a:fld id="{A85899EF-6C4E-4438-91D4-00640604395A}" type="datetime1">
              <a:rPr lang="en-US" smtClean="0"/>
              <a:t>10/3/2021</a:t>
            </a:fld>
            <a:endParaRPr lang="en-US" dirty="0"/>
          </a:p>
        </p:txBody>
      </p:sp>
      <p:sp>
        <p:nvSpPr>
          <p:cNvPr id="11" name="Rectangle 10"/>
          <p:cNvSpPr>
            <a:spLocks noGrp="1"/>
          </p:cNvSpPr>
          <p:nvPr>
            <p:ph type="sldNum" sz="quarter" idx="26"/>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12" name="Rectangle 11"/>
          <p:cNvSpPr>
            <a:spLocks noGrp="1"/>
          </p:cNvSpPr>
          <p:nvPr>
            <p:ph type="ftr" sz="quarter" idx="27"/>
          </p:nvPr>
        </p:nvSpPr>
        <p:spPr/>
        <p:txBody>
          <a:bodyPr/>
          <a:lstStyle>
            <a:extLst/>
          </a:lstStyle>
          <a:p>
            <a:r>
              <a:rPr lang="en-US" smtClean="0"/>
              <a:t>Prediction of Liver Disorders using Machine Learning Algorithms: A Comparative Study</a:t>
            </a: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4-Up Portrait with Large Caption">
    <p:spTree>
      <p:nvGrpSpPr>
        <p:cNvPr id="1" name=""/>
        <p:cNvGrpSpPr/>
        <p:nvPr/>
      </p:nvGrpSpPr>
      <p:grpSpPr>
        <a:xfrm>
          <a:off x="0" y="0"/>
          <a:ext cx="0" cy="0"/>
          <a:chOff x="0" y="0"/>
          <a:chExt cx="0" cy="0"/>
        </a:xfrm>
      </p:grpSpPr>
      <p:sp>
        <p:nvSpPr>
          <p:cNvPr id="26" name="Rectangle 7"/>
          <p:cNvSpPr>
            <a:spLocks noGrp="1"/>
          </p:cNvSpPr>
          <p:nvPr>
            <p:ph type="pic" sz="quarter" idx="14"/>
          </p:nvPr>
        </p:nvSpPr>
        <p:spPr>
          <a:xfrm>
            <a:off x="152400"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30" name="Rectangle 7"/>
          <p:cNvSpPr>
            <a:spLocks noGrp="1"/>
          </p:cNvSpPr>
          <p:nvPr>
            <p:ph type="pic" sz="quarter" idx="31"/>
          </p:nvPr>
        </p:nvSpPr>
        <p:spPr>
          <a:xfrm>
            <a:off x="4546600"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7" name="Rectangle 7"/>
          <p:cNvSpPr>
            <a:spLocks noGrp="1"/>
          </p:cNvSpPr>
          <p:nvPr>
            <p:ph type="pic" sz="quarter" idx="30"/>
          </p:nvPr>
        </p:nvSpPr>
        <p:spPr>
          <a:xfrm>
            <a:off x="2349060"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29" name="Rectangle 7"/>
          <p:cNvSpPr>
            <a:spLocks noGrp="1"/>
          </p:cNvSpPr>
          <p:nvPr>
            <p:ph type="pic" sz="quarter" idx="32"/>
          </p:nvPr>
        </p:nvSpPr>
        <p:spPr>
          <a:xfrm>
            <a:off x="6740166"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24" name="Rectangle 7"/>
          <p:cNvSpPr>
            <a:spLocks noGrp="1"/>
          </p:cNvSpPr>
          <p:nvPr>
            <p:ph type="body" sz="quarter" idx="29" hasCustomPrompt="1"/>
          </p:nvPr>
        </p:nvSpPr>
        <p:spPr>
          <a:xfrm>
            <a:off x="152400" y="4495800"/>
            <a:ext cx="8763000" cy="1905000"/>
          </a:xfrm>
        </p:spPr>
        <p:txBody>
          <a:bodyPr anchor="t" anchorCtr="0"/>
          <a:lstStyle>
            <a:lvl1pPr marL="0" marR="0" indent="0" algn="l">
              <a:buFontTx/>
              <a:buNone/>
              <a:defRPr sz="2400" baseline="0"/>
            </a:lvl1pPr>
            <a:extLst/>
          </a:lstStyle>
          <a:p>
            <a:pPr lvl="0"/>
            <a:r>
              <a:rPr lang="en-US" dirty="0" smtClean="0"/>
              <a:t>Click to add caption</a:t>
            </a:r>
            <a:endParaRPr lang="en-US" dirty="0"/>
          </a:p>
        </p:txBody>
      </p:sp>
      <p:sp>
        <p:nvSpPr>
          <p:cNvPr id="8" name="Rectangle 7"/>
          <p:cNvSpPr>
            <a:spLocks noGrp="1"/>
          </p:cNvSpPr>
          <p:nvPr>
            <p:ph type="dt" sz="half" idx="33"/>
          </p:nvPr>
        </p:nvSpPr>
        <p:spPr/>
        <p:txBody>
          <a:bodyPr/>
          <a:lstStyle>
            <a:extLst/>
          </a:lstStyle>
          <a:p>
            <a:fld id="{89337F2B-0D0E-4F6C-9CDE-E798D867AA0D}" type="datetime1">
              <a:rPr lang="en-US" smtClean="0"/>
              <a:t>10/3/2021</a:t>
            </a:fld>
            <a:endParaRPr lang="en-US" dirty="0"/>
          </a:p>
        </p:txBody>
      </p:sp>
      <p:sp>
        <p:nvSpPr>
          <p:cNvPr id="9" name="Rectangle 8"/>
          <p:cNvSpPr>
            <a:spLocks noGrp="1"/>
          </p:cNvSpPr>
          <p:nvPr>
            <p:ph type="sldNum" sz="quarter" idx="34"/>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10" name="Rectangle 9"/>
          <p:cNvSpPr>
            <a:spLocks noGrp="1"/>
          </p:cNvSpPr>
          <p:nvPr>
            <p:ph type="ftr" sz="quarter" idx="35"/>
          </p:nvPr>
        </p:nvSpPr>
        <p:spPr/>
        <p:txBody>
          <a:bodyPr/>
          <a:lstStyle>
            <a:extLst/>
          </a:lstStyle>
          <a:p>
            <a:r>
              <a:rPr lang="en-US" smtClean="0"/>
              <a:t>Prediction of Liver Disorders using Machine Learning Algorithms: A Comparative Study</a:t>
            </a:r>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4-Up: 1 Portrait with  3 Landscape">
    <p:spTree>
      <p:nvGrpSpPr>
        <p:cNvPr id="1" name=""/>
        <p:cNvGrpSpPr/>
        <p:nvPr/>
      </p:nvGrpSpPr>
      <p:grpSpPr>
        <a:xfrm>
          <a:off x="0" y="0"/>
          <a:ext cx="0" cy="0"/>
          <a:chOff x="0" y="0"/>
          <a:chExt cx="0" cy="0"/>
        </a:xfrm>
      </p:grpSpPr>
      <p:sp>
        <p:nvSpPr>
          <p:cNvPr id="26" name="Rectangle 7"/>
          <p:cNvSpPr>
            <a:spLocks noGrp="1"/>
          </p:cNvSpPr>
          <p:nvPr>
            <p:ph type="pic" sz="quarter" idx="14"/>
          </p:nvPr>
        </p:nvSpPr>
        <p:spPr>
          <a:xfrm>
            <a:off x="685800" y="257665"/>
            <a:ext cx="4617720" cy="6172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4" name="Rectangle 7"/>
          <p:cNvSpPr>
            <a:spLocks noGrp="1" noChangeAspect="1"/>
          </p:cNvSpPr>
          <p:nvPr>
            <p:ph type="pic" sz="quarter" idx="18"/>
          </p:nvPr>
        </p:nvSpPr>
        <p:spPr>
          <a:xfrm>
            <a:off x="5788848" y="257665"/>
            <a:ext cx="2438402" cy="1828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6" name="Rectangle 7"/>
          <p:cNvSpPr>
            <a:spLocks noGrp="1" noChangeAspect="1"/>
          </p:cNvSpPr>
          <p:nvPr>
            <p:ph type="pic" sz="quarter" idx="22"/>
          </p:nvPr>
        </p:nvSpPr>
        <p:spPr>
          <a:xfrm>
            <a:off x="5788848" y="2432657"/>
            <a:ext cx="2438402" cy="1828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14" name="Rectangle 7"/>
          <p:cNvSpPr>
            <a:spLocks noGrp="1" noChangeAspect="1"/>
          </p:cNvSpPr>
          <p:nvPr>
            <p:ph type="pic" sz="quarter" idx="23"/>
          </p:nvPr>
        </p:nvSpPr>
        <p:spPr>
          <a:xfrm>
            <a:off x="5788848" y="4607649"/>
            <a:ext cx="2438402" cy="1828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7" name="Rectangle 6"/>
          <p:cNvSpPr>
            <a:spLocks noGrp="1"/>
          </p:cNvSpPr>
          <p:nvPr>
            <p:ph type="dt" sz="half" idx="24"/>
          </p:nvPr>
        </p:nvSpPr>
        <p:spPr/>
        <p:txBody>
          <a:bodyPr/>
          <a:lstStyle>
            <a:extLst/>
          </a:lstStyle>
          <a:p>
            <a:fld id="{A9A6D569-1ACE-4410-8080-DAEB9DC09A4A}" type="datetime1">
              <a:rPr lang="en-US" smtClean="0"/>
              <a:t>10/3/2021</a:t>
            </a:fld>
            <a:endParaRPr lang="en-US" dirty="0"/>
          </a:p>
        </p:txBody>
      </p:sp>
      <p:sp>
        <p:nvSpPr>
          <p:cNvPr id="8" name="Rectangle 7"/>
          <p:cNvSpPr>
            <a:spLocks noGrp="1"/>
          </p:cNvSpPr>
          <p:nvPr>
            <p:ph type="sldNum" sz="quarter" idx="25"/>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9" name="Rectangle 8"/>
          <p:cNvSpPr>
            <a:spLocks noGrp="1"/>
          </p:cNvSpPr>
          <p:nvPr>
            <p:ph type="ftr" sz="quarter" idx="26"/>
          </p:nvPr>
        </p:nvSpPr>
        <p:spPr/>
        <p:txBody>
          <a:bodyPr/>
          <a:lstStyle>
            <a:extLst/>
          </a:lstStyle>
          <a:p>
            <a:r>
              <a:rPr lang="en-US" smtClean="0"/>
              <a:t>Prediction of Liver Disorders using Machine Learning Algorithms: A Comparative Study</a:t>
            </a:r>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x" preserve="1">
  <p:cSld name="5-up: 3 Landscape with 2 Portrait">
    <p:spTree>
      <p:nvGrpSpPr>
        <p:cNvPr id="1" name=""/>
        <p:cNvGrpSpPr/>
        <p:nvPr/>
      </p:nvGrpSpPr>
      <p:grpSpPr>
        <a:xfrm>
          <a:off x="0" y="0"/>
          <a:ext cx="0" cy="0"/>
          <a:chOff x="0" y="0"/>
          <a:chExt cx="0" cy="0"/>
        </a:xfrm>
      </p:grpSpPr>
      <p:sp>
        <p:nvSpPr>
          <p:cNvPr id="9" name="Rectangle 7"/>
          <p:cNvSpPr>
            <a:spLocks noGrp="1"/>
          </p:cNvSpPr>
          <p:nvPr>
            <p:ph type="pic" sz="quarter" idx="14"/>
          </p:nvPr>
        </p:nvSpPr>
        <p:spPr>
          <a:xfrm>
            <a:off x="609600" y="3429000"/>
            <a:ext cx="207015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27" name="Rectangle 7"/>
          <p:cNvSpPr>
            <a:spLocks noGrp="1"/>
          </p:cNvSpPr>
          <p:nvPr>
            <p:ph type="pic" sz="quarter" idx="17"/>
          </p:nvPr>
        </p:nvSpPr>
        <p:spPr>
          <a:xfrm>
            <a:off x="3033848" y="228600"/>
            <a:ext cx="5562600" cy="417195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31" name="Rectangle 7"/>
          <p:cNvSpPr>
            <a:spLocks noGrp="1"/>
          </p:cNvSpPr>
          <p:nvPr>
            <p:ph type="pic" sz="quarter" idx="26"/>
          </p:nvPr>
        </p:nvSpPr>
        <p:spPr>
          <a:xfrm>
            <a:off x="609600" y="228600"/>
            <a:ext cx="207015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26" name="Rectangle 7"/>
          <p:cNvSpPr>
            <a:spLocks noGrp="1" noChangeAspect="1"/>
          </p:cNvSpPr>
          <p:nvPr>
            <p:ph type="pic" sz="quarter" idx="27"/>
          </p:nvPr>
        </p:nvSpPr>
        <p:spPr>
          <a:xfrm>
            <a:off x="5943600" y="4495800"/>
            <a:ext cx="2666999" cy="1874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23" name="Rectangle 7"/>
          <p:cNvSpPr>
            <a:spLocks noGrp="1" noChangeAspect="1"/>
          </p:cNvSpPr>
          <p:nvPr>
            <p:ph type="pic" sz="quarter" idx="28"/>
          </p:nvPr>
        </p:nvSpPr>
        <p:spPr>
          <a:xfrm>
            <a:off x="3033848" y="4495800"/>
            <a:ext cx="2757352" cy="1874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7" name="Rectangle 6"/>
          <p:cNvSpPr>
            <a:spLocks noGrp="1"/>
          </p:cNvSpPr>
          <p:nvPr>
            <p:ph type="dt" sz="half" idx="29"/>
          </p:nvPr>
        </p:nvSpPr>
        <p:spPr/>
        <p:txBody>
          <a:bodyPr/>
          <a:lstStyle>
            <a:extLst/>
          </a:lstStyle>
          <a:p>
            <a:fld id="{401609D2-99AB-4774-919F-B78F9D550745}" type="datetime1">
              <a:rPr lang="en-US" smtClean="0"/>
              <a:t>10/3/2021</a:t>
            </a:fld>
            <a:endParaRPr lang="en-US" dirty="0"/>
          </a:p>
        </p:txBody>
      </p:sp>
      <p:sp>
        <p:nvSpPr>
          <p:cNvPr id="8" name="Rectangle 7"/>
          <p:cNvSpPr>
            <a:spLocks noGrp="1"/>
          </p:cNvSpPr>
          <p:nvPr>
            <p:ph type="sldNum" sz="quarter" idx="30"/>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10" name="Rectangle 9"/>
          <p:cNvSpPr>
            <a:spLocks noGrp="1"/>
          </p:cNvSpPr>
          <p:nvPr>
            <p:ph type="ftr" sz="quarter" idx="31"/>
          </p:nvPr>
        </p:nvSpPr>
        <p:spPr/>
        <p:txBody>
          <a:bodyPr/>
          <a:lstStyle>
            <a:extLst/>
          </a:lstStyle>
          <a:p>
            <a:r>
              <a:rPr lang="en-US" smtClean="0"/>
              <a:t>Prediction of Liver Disorders using Machine Learning Algorithms: A Comparative Study</a:t>
            </a:r>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x" preserve="1">
  <p:cSld name="5-Up: 3 Portrait with 2 Landscape">
    <p:spTree>
      <p:nvGrpSpPr>
        <p:cNvPr id="1" name=""/>
        <p:cNvGrpSpPr/>
        <p:nvPr/>
      </p:nvGrpSpPr>
      <p:grpSpPr>
        <a:xfrm>
          <a:off x="0" y="0"/>
          <a:ext cx="0" cy="0"/>
          <a:chOff x="0" y="0"/>
          <a:chExt cx="0" cy="0"/>
        </a:xfrm>
      </p:grpSpPr>
      <p:sp>
        <p:nvSpPr>
          <p:cNvPr id="17" name="Rectangle 7"/>
          <p:cNvSpPr>
            <a:spLocks noGrp="1"/>
          </p:cNvSpPr>
          <p:nvPr>
            <p:ph type="pic" sz="quarter" idx="26"/>
          </p:nvPr>
        </p:nvSpPr>
        <p:spPr>
          <a:xfrm>
            <a:off x="512134" y="3124200"/>
            <a:ext cx="2606040" cy="32766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23" name="Rectangle 7"/>
          <p:cNvSpPr>
            <a:spLocks noGrp="1"/>
          </p:cNvSpPr>
          <p:nvPr>
            <p:ph type="pic" sz="quarter" idx="29"/>
          </p:nvPr>
        </p:nvSpPr>
        <p:spPr>
          <a:xfrm>
            <a:off x="512134" y="228600"/>
            <a:ext cx="39624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30" name="Rectangle 7"/>
          <p:cNvSpPr>
            <a:spLocks noGrp="1"/>
          </p:cNvSpPr>
          <p:nvPr>
            <p:ph type="pic" sz="quarter" idx="30"/>
          </p:nvPr>
        </p:nvSpPr>
        <p:spPr>
          <a:xfrm>
            <a:off x="4718374" y="228600"/>
            <a:ext cx="39624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22" name="Rectangle 7"/>
          <p:cNvSpPr>
            <a:spLocks noGrp="1"/>
          </p:cNvSpPr>
          <p:nvPr>
            <p:ph type="pic" sz="quarter" idx="27"/>
          </p:nvPr>
        </p:nvSpPr>
        <p:spPr>
          <a:xfrm>
            <a:off x="3293434" y="3124200"/>
            <a:ext cx="2606040" cy="32766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31" name="Rectangle 7"/>
          <p:cNvSpPr>
            <a:spLocks noGrp="1"/>
          </p:cNvSpPr>
          <p:nvPr>
            <p:ph type="pic" sz="quarter" idx="28"/>
          </p:nvPr>
        </p:nvSpPr>
        <p:spPr>
          <a:xfrm>
            <a:off x="6074734" y="3124200"/>
            <a:ext cx="2606040" cy="32766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7" name="Rectangle 6"/>
          <p:cNvSpPr>
            <a:spLocks noGrp="1"/>
          </p:cNvSpPr>
          <p:nvPr>
            <p:ph type="dt" sz="half" idx="31"/>
          </p:nvPr>
        </p:nvSpPr>
        <p:spPr/>
        <p:txBody>
          <a:bodyPr/>
          <a:lstStyle>
            <a:extLst/>
          </a:lstStyle>
          <a:p>
            <a:fld id="{86857AFE-BCF3-47DB-B8D4-2D5A17D54C95}" type="datetime1">
              <a:rPr lang="en-US" smtClean="0"/>
              <a:t>10/3/2021</a:t>
            </a:fld>
            <a:endParaRPr lang="en-US" dirty="0"/>
          </a:p>
        </p:txBody>
      </p:sp>
      <p:sp>
        <p:nvSpPr>
          <p:cNvPr id="8" name="Rectangle 7"/>
          <p:cNvSpPr>
            <a:spLocks noGrp="1"/>
          </p:cNvSpPr>
          <p:nvPr>
            <p:ph type="sldNum" sz="quarter" idx="32"/>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9" name="Rectangle 8"/>
          <p:cNvSpPr>
            <a:spLocks noGrp="1"/>
          </p:cNvSpPr>
          <p:nvPr>
            <p:ph type="ftr" sz="quarter" idx="33"/>
          </p:nvPr>
        </p:nvSpPr>
        <p:spPr/>
        <p:txBody>
          <a:bodyPr/>
          <a:lstStyle>
            <a:extLst/>
          </a:lstStyle>
          <a:p>
            <a:r>
              <a:rPr lang="en-US" smtClean="0"/>
              <a:t>Prediction of Liver Disorders using Machine Learning Algorithms: A Comparative Study</a:t>
            </a:r>
            <a:endParaRPr lang="en-US" dirty="0"/>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quare with Caption">
    <p:spTree>
      <p:nvGrpSpPr>
        <p:cNvPr id="1" name=""/>
        <p:cNvGrpSpPr/>
        <p:nvPr/>
      </p:nvGrpSpPr>
      <p:grpSpPr>
        <a:xfrm>
          <a:off x="0" y="0"/>
          <a:ext cx="0" cy="0"/>
          <a:chOff x="0" y="0"/>
          <a:chExt cx="0" cy="0"/>
        </a:xfrm>
      </p:grpSpPr>
      <p:sp>
        <p:nvSpPr>
          <p:cNvPr id="4" name="W¥ل云玗İαЂôÁûÂÚ丫:Pïçtúrê Plå¢éhõlðér 表¥鷗字㌍ 表_W 3"/>
          <p:cNvSpPr>
            <a:spLocks noGrp="1" noChangeAspect="1"/>
          </p:cNvSpPr>
          <p:nvPr>
            <p:ph type="pic" sz="quarter" idx="10"/>
          </p:nvPr>
        </p:nvSpPr>
        <p:spPr>
          <a:xfrm>
            <a:off x="3050273" y="1600200"/>
            <a:ext cx="3198127" cy="32004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FontTx/>
              <a:buNone/>
            </a:pPr>
            <a:r>
              <a:rPr lang="en-US" sz="2400" i="0" smtClean="0"/>
              <a:t>Click icon to add picture</a:t>
            </a:r>
            <a:endParaRPr lang="en-US" sz="2400" i="0" dirty="0"/>
          </a:p>
        </p:txBody>
      </p:sp>
      <p:sp>
        <p:nvSpPr>
          <p:cNvPr id="7" name="W¥ل云玗İαЂÕØÚáÛ丫:Téxt Plàçèhòlðêr 表¥鷗字㌍_W 6"/>
          <p:cNvSpPr>
            <a:spLocks noGrp="1"/>
          </p:cNvSpPr>
          <p:nvPr>
            <p:ph type="body" sz="quarter" idx="15" hasCustomPrompt="1"/>
          </p:nvPr>
        </p:nvSpPr>
        <p:spPr>
          <a:xfrm>
            <a:off x="3048000" y="4876800"/>
            <a:ext cx="3200400" cy="1295400"/>
          </a:xfrm>
        </p:spPr>
        <p:txBody>
          <a:bodyPr tIns="91440" rIns="9144" bIns="91440" anchor="t"/>
          <a:lstStyle>
            <a:lvl1pPr marL="0" marR="0" indent="0" algn="l">
              <a:buFontTx/>
              <a:buNone/>
              <a:defRPr sz="1800" i="0"/>
            </a:lvl1pPr>
            <a:extLst/>
          </a:lstStyle>
          <a:p>
            <a:pPr lvl="0"/>
            <a:r>
              <a:rPr lang="en-US" dirty="0" smtClean="0"/>
              <a:t>Click to add caption</a:t>
            </a:r>
            <a:endParaRPr lang="en-US" dirty="0"/>
          </a:p>
        </p:txBody>
      </p:sp>
      <p:sp>
        <p:nvSpPr>
          <p:cNvPr id="5" name="Rectangle 4"/>
          <p:cNvSpPr>
            <a:spLocks noGrp="1"/>
          </p:cNvSpPr>
          <p:nvPr>
            <p:ph type="dt" sz="half" idx="16"/>
          </p:nvPr>
        </p:nvSpPr>
        <p:spPr/>
        <p:txBody>
          <a:bodyPr/>
          <a:lstStyle>
            <a:extLst/>
          </a:lstStyle>
          <a:p>
            <a:fld id="{BFF8BE2F-4070-4A54-8B9E-C5CE7076CA8B}" type="datetime1">
              <a:rPr lang="en-US" smtClean="0"/>
              <a:t>10/3/2021</a:t>
            </a:fld>
            <a:endParaRPr lang="en-US" dirty="0"/>
          </a:p>
        </p:txBody>
      </p:sp>
      <p:sp>
        <p:nvSpPr>
          <p:cNvPr id="6" name="Rectangle 5"/>
          <p:cNvSpPr>
            <a:spLocks noGrp="1"/>
          </p:cNvSpPr>
          <p:nvPr>
            <p:ph type="sldNum" sz="quarter" idx="17"/>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8" name="Rectangle 7"/>
          <p:cNvSpPr>
            <a:spLocks noGrp="1"/>
          </p:cNvSpPr>
          <p:nvPr>
            <p:ph type="ftr" sz="quarter" idx="18"/>
          </p:nvPr>
        </p:nvSpPr>
        <p:spPr/>
        <p:txBody>
          <a:bodyPr/>
          <a:lstStyle>
            <a:extLst/>
          </a:lstStyle>
          <a:p>
            <a:r>
              <a:rPr lang="en-US" smtClean="0"/>
              <a:t>Prediction of Liver Disorders using Machine Learning Algorithms: A Comparative Study</a:t>
            </a:r>
            <a:endParaRPr lang="en-US" dirty="0"/>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Up Square with Caption">
    <p:spTree>
      <p:nvGrpSpPr>
        <p:cNvPr id="1" name=""/>
        <p:cNvGrpSpPr/>
        <p:nvPr/>
      </p:nvGrpSpPr>
      <p:grpSpPr>
        <a:xfrm>
          <a:off x="0" y="0"/>
          <a:ext cx="0" cy="0"/>
          <a:chOff x="0" y="0"/>
          <a:chExt cx="0" cy="0"/>
        </a:xfrm>
      </p:grpSpPr>
      <p:sp>
        <p:nvSpPr>
          <p:cNvPr id="4" name="W¥ل云玗İαЂôÁûÂÚ丫:Pïçtúrê Plå¢éhõlðér 表¥鷗字㌍ 表_W 3"/>
          <p:cNvSpPr>
            <a:spLocks noGrp="1" noChangeAspect="1"/>
          </p:cNvSpPr>
          <p:nvPr>
            <p:ph type="pic" sz="quarter" idx="10"/>
          </p:nvPr>
        </p:nvSpPr>
        <p:spPr>
          <a:xfrm>
            <a:off x="4955273" y="1371600"/>
            <a:ext cx="3198127" cy="32004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FontTx/>
              <a:buNone/>
            </a:pPr>
            <a:r>
              <a:rPr lang="en-US" sz="2400" i="0" smtClean="0"/>
              <a:t>Click icon to add picture</a:t>
            </a:r>
            <a:endParaRPr lang="en-US" sz="2400" i="0" dirty="0"/>
          </a:p>
        </p:txBody>
      </p:sp>
      <p:sp>
        <p:nvSpPr>
          <p:cNvPr id="6" name="W¥ل云玗İαЂôÁûÂÚ丫:Pïçtúrê Plå¢éhõlðér 表¥鷗字㌍ 表_W 5"/>
          <p:cNvSpPr>
            <a:spLocks noGrp="1" noChangeAspect="1"/>
          </p:cNvSpPr>
          <p:nvPr>
            <p:ph type="pic" sz="quarter" idx="14"/>
          </p:nvPr>
        </p:nvSpPr>
        <p:spPr>
          <a:xfrm>
            <a:off x="1143000" y="1371600"/>
            <a:ext cx="3198127" cy="32004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FontTx/>
              <a:buNone/>
            </a:pPr>
            <a:r>
              <a:rPr lang="en-US" sz="2400" i="0" smtClean="0"/>
              <a:t>Click icon to add picture</a:t>
            </a:r>
            <a:endParaRPr lang="en-US" sz="2400" i="0" dirty="0"/>
          </a:p>
        </p:txBody>
      </p:sp>
      <p:sp>
        <p:nvSpPr>
          <p:cNvPr id="7" name="W¥ل云玗İαЂÕØÚáÛ丫:Téxt Plàçèhòlðêr 表¥鷗字㌍_W 6"/>
          <p:cNvSpPr>
            <a:spLocks noGrp="1"/>
          </p:cNvSpPr>
          <p:nvPr>
            <p:ph type="body" sz="quarter" idx="15" hasCustomPrompt="1"/>
          </p:nvPr>
        </p:nvSpPr>
        <p:spPr>
          <a:xfrm>
            <a:off x="4953000" y="4648200"/>
            <a:ext cx="3200400" cy="1295400"/>
          </a:xfrm>
        </p:spPr>
        <p:txBody>
          <a:bodyPr tIns="91440" rIns="9144" bIns="91440" anchor="t"/>
          <a:lstStyle>
            <a:lvl1pPr marL="0" marR="0" indent="0" algn="l">
              <a:buFontTx/>
              <a:buNone/>
              <a:defRPr sz="1800" i="0"/>
            </a:lvl1pPr>
            <a:extLst/>
          </a:lstStyle>
          <a:p>
            <a:pPr lvl="0"/>
            <a:r>
              <a:rPr lang="en-US" dirty="0" smtClean="0"/>
              <a:t>Click to add caption</a:t>
            </a:r>
            <a:endParaRPr lang="en-US" dirty="0"/>
          </a:p>
        </p:txBody>
      </p:sp>
      <p:sp>
        <p:nvSpPr>
          <p:cNvPr id="8" name="W¥ل云玗İαЂÕØÚáÛ丫:Téxt Plàçèhòlðêr 表¥鷗字㌍_W 7"/>
          <p:cNvSpPr>
            <a:spLocks noGrp="1"/>
          </p:cNvSpPr>
          <p:nvPr>
            <p:ph type="body" sz="quarter" idx="16" hasCustomPrompt="1"/>
          </p:nvPr>
        </p:nvSpPr>
        <p:spPr>
          <a:xfrm>
            <a:off x="1143000" y="4648200"/>
            <a:ext cx="3200400" cy="1295400"/>
          </a:xfrm>
        </p:spPr>
        <p:txBody>
          <a:bodyPr tIns="91440" rIns="9144" bIns="91440" anchor="t"/>
          <a:lstStyle>
            <a:lvl1pPr marL="0" marR="0" indent="0" algn="l">
              <a:buFontTx/>
              <a:buNone/>
              <a:defRPr sz="1800" i="0"/>
            </a:lvl1pPr>
            <a:extLst/>
          </a:lstStyle>
          <a:p>
            <a:pPr lvl="0"/>
            <a:r>
              <a:rPr lang="en-US" dirty="0" smtClean="0"/>
              <a:t>Click to add caption</a:t>
            </a:r>
            <a:endParaRPr lang="en-US" dirty="0"/>
          </a:p>
        </p:txBody>
      </p:sp>
      <p:sp>
        <p:nvSpPr>
          <p:cNvPr id="9" name="Rectangle 8"/>
          <p:cNvSpPr>
            <a:spLocks noGrp="1"/>
          </p:cNvSpPr>
          <p:nvPr>
            <p:ph type="dt" sz="half" idx="17"/>
          </p:nvPr>
        </p:nvSpPr>
        <p:spPr/>
        <p:txBody>
          <a:bodyPr/>
          <a:lstStyle>
            <a:extLst/>
          </a:lstStyle>
          <a:p>
            <a:fld id="{AEFB6339-F350-4B49-BD82-CAD9A1166C85}" type="datetime1">
              <a:rPr lang="en-US" smtClean="0"/>
              <a:t>10/3/2021</a:t>
            </a:fld>
            <a:endParaRPr lang="en-US" dirty="0"/>
          </a:p>
        </p:txBody>
      </p:sp>
      <p:sp>
        <p:nvSpPr>
          <p:cNvPr id="10" name="Rectangle 9"/>
          <p:cNvSpPr>
            <a:spLocks noGrp="1"/>
          </p:cNvSpPr>
          <p:nvPr>
            <p:ph type="sldNum" sz="quarter" idx="18"/>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11" name="Rectangle 10"/>
          <p:cNvSpPr>
            <a:spLocks noGrp="1"/>
          </p:cNvSpPr>
          <p:nvPr>
            <p:ph type="ftr" sz="quarter" idx="19"/>
          </p:nvPr>
        </p:nvSpPr>
        <p:spPr/>
        <p:txBody>
          <a:bodyPr/>
          <a:lstStyle>
            <a:extLst/>
          </a:lstStyle>
          <a:p>
            <a:r>
              <a:rPr lang="en-US" smtClean="0"/>
              <a:t>Prediction of Liver Disorders using Machine Learning Algorithms: A Comparative Study</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Landscape with Caption">
    <p:spTree>
      <p:nvGrpSpPr>
        <p:cNvPr id="1" name=""/>
        <p:cNvGrpSpPr/>
        <p:nvPr/>
      </p:nvGrpSpPr>
      <p:grpSpPr>
        <a:xfrm>
          <a:off x="0" y="0"/>
          <a:ext cx="0" cy="0"/>
          <a:chOff x="0" y="0"/>
          <a:chExt cx="0" cy="0"/>
        </a:xfrm>
      </p:grpSpPr>
      <p:sp>
        <p:nvSpPr>
          <p:cNvPr id="5" name="Rectangle 9"/>
          <p:cNvSpPr>
            <a:spLocks noGrp="1" noChangeAspect="1"/>
          </p:cNvSpPr>
          <p:nvPr>
            <p:ph type="pic" sz="quarter" idx="10"/>
          </p:nvPr>
        </p:nvSpPr>
        <p:spPr>
          <a:xfrm>
            <a:off x="914400" y="294590"/>
            <a:ext cx="7467600" cy="56007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lstStyle>
            <a:lvl1pPr marL="0" marR="0" indent="1588" algn="ctr" rtl="0" latinLnBrk="0">
              <a:spcBef>
                <a:spcPct val="20000"/>
              </a:spcBef>
              <a:buFontTx/>
              <a:buNone/>
              <a:defRPr lang="en-US" i="0" smtClean="0">
                <a:solidFill>
                  <a:schemeClr val="tx1"/>
                </a:solidFill>
                <a:latin typeface="+mn-lt"/>
                <a:ea typeface="+mn-ea"/>
                <a:cs typeface="+mn-cs"/>
              </a:defRPr>
            </a:lvl1pPr>
            <a:extLst/>
          </a:lstStyle>
          <a:p>
            <a:pPr marL="0" marR="0" indent="1588" algn="ctr" rtl="0" latinLnBrk="0">
              <a:spcBef>
                <a:spcPct val="20000"/>
              </a:spcBef>
              <a:buFontTx/>
              <a:buNone/>
            </a:pPr>
            <a:r>
              <a:rPr lang="en-US" sz="2400" i="0" smtClean="0">
                <a:solidFill>
                  <a:schemeClr val="tx1"/>
                </a:solidFill>
                <a:latin typeface="+mn-lt"/>
                <a:ea typeface="+mn-ea"/>
                <a:cs typeface="+mn-cs"/>
              </a:rPr>
              <a:t>Click icon to add picture</a:t>
            </a:r>
            <a:endParaRPr lang="en-US" i="0" dirty="0"/>
          </a:p>
        </p:txBody>
      </p:sp>
      <p:sp>
        <p:nvSpPr>
          <p:cNvPr id="7" name="Rectangle 5"/>
          <p:cNvSpPr>
            <a:spLocks noGrp="1"/>
          </p:cNvSpPr>
          <p:nvPr>
            <p:ph type="body" sz="quarter" idx="11" hasCustomPrompt="1"/>
          </p:nvPr>
        </p:nvSpPr>
        <p:spPr>
          <a:xfrm>
            <a:off x="914400" y="6019800"/>
            <a:ext cx="7467600" cy="381000"/>
          </a:xfrm>
        </p:spPr>
        <p:txBody>
          <a:bodyPr rIns="9144" anchor="t" anchorCtr="0">
            <a:noAutofit/>
          </a:bodyPr>
          <a:lstStyle>
            <a:lvl1pPr marL="0" marR="0" indent="0" algn="l" rtl="0" latinLnBrk="0">
              <a:spcBef>
                <a:spcPct val="20000"/>
              </a:spcBef>
              <a:buFontTx/>
              <a:buNone/>
              <a:defRPr sz="1800" i="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4" name="Rectangle 3"/>
          <p:cNvSpPr>
            <a:spLocks noGrp="1"/>
          </p:cNvSpPr>
          <p:nvPr>
            <p:ph type="dt" sz="half" idx="12"/>
          </p:nvPr>
        </p:nvSpPr>
        <p:spPr/>
        <p:txBody>
          <a:bodyPr/>
          <a:lstStyle>
            <a:extLst/>
          </a:lstStyle>
          <a:p>
            <a:fld id="{0BC34A42-9C59-4CE5-9405-69D3DAB1AC91}" type="datetime1">
              <a:rPr lang="en-US" smtClean="0"/>
              <a:t>10/3/2021</a:t>
            </a:fld>
            <a:endParaRPr lang="en-US" dirty="0"/>
          </a:p>
        </p:txBody>
      </p:sp>
      <p:sp>
        <p:nvSpPr>
          <p:cNvPr id="6" name="Rectangle 5"/>
          <p:cNvSpPr>
            <a:spLocks noGrp="1"/>
          </p:cNvSpPr>
          <p:nvPr>
            <p:ph type="sldNum" sz="quarter" idx="13"/>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8" name="Rectangle 7"/>
          <p:cNvSpPr>
            <a:spLocks noGrp="1"/>
          </p:cNvSpPr>
          <p:nvPr>
            <p:ph type="ftr" sz="quarter" idx="14"/>
          </p:nvPr>
        </p:nvSpPr>
        <p:spPr/>
        <p:txBody>
          <a:bodyPr/>
          <a:lstStyle>
            <a:extLst/>
          </a:lstStyle>
          <a:p>
            <a:r>
              <a:rPr lang="en-US" smtClean="0"/>
              <a:t>Prediction of Liver Disorders using Machine Learning Algorithms: A Comparative Study</a:t>
            </a:r>
            <a:endParaRPr lang="en-US" dirty="0"/>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anorama">
    <p:spTree>
      <p:nvGrpSpPr>
        <p:cNvPr id="1" name=""/>
        <p:cNvGrpSpPr/>
        <p:nvPr/>
      </p:nvGrpSpPr>
      <p:grpSpPr>
        <a:xfrm>
          <a:off x="0" y="0"/>
          <a:ext cx="0" cy="0"/>
          <a:chOff x="0" y="0"/>
          <a:chExt cx="0" cy="0"/>
        </a:xfrm>
      </p:grpSpPr>
      <p:sp>
        <p:nvSpPr>
          <p:cNvPr id="3" name="W¥ل云玗İαЂôÁûÂÚ丫:Pïçtúrê Plå¢éhõlðér 表¥鷗字㌍ 表_W 2"/>
          <p:cNvSpPr>
            <a:spLocks noGrp="1"/>
          </p:cNvSpPr>
          <p:nvPr>
            <p:ph type="pic" sz="quarter" idx="30"/>
          </p:nvPr>
        </p:nvSpPr>
        <p:spPr>
          <a:xfrm>
            <a:off x="457200" y="2057400"/>
            <a:ext cx="8229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4" name="W¥ل云玗İαЂÕØÚáÛ丫:Téxt Plàçèhòlðêr 表¥鷗字㌍_W 3"/>
          <p:cNvSpPr>
            <a:spLocks noGrp="1"/>
          </p:cNvSpPr>
          <p:nvPr>
            <p:ph type="body" sz="quarter" idx="12" hasCustomPrompt="1"/>
          </p:nvPr>
        </p:nvSpPr>
        <p:spPr>
          <a:xfrm>
            <a:off x="457200" y="4876800"/>
            <a:ext cx="8229600" cy="1447800"/>
          </a:xfrm>
        </p:spPr>
        <p:txBody>
          <a:bodyPr tIns="91440" rIns="9144" bIns="91440" anchor="t"/>
          <a:lstStyle>
            <a:lvl1pPr marL="0" marR="0" indent="0" algn="l">
              <a:buFontTx/>
              <a:buNone/>
              <a:defRPr sz="1800" i="0"/>
            </a:lvl1pPr>
            <a:extLst/>
          </a:lstStyle>
          <a:p>
            <a:pPr lvl="0"/>
            <a:r>
              <a:rPr lang="en-US" dirty="0" smtClean="0"/>
              <a:t>Click to add caption</a:t>
            </a:r>
            <a:endParaRPr lang="en-US" dirty="0"/>
          </a:p>
        </p:txBody>
      </p:sp>
      <p:sp>
        <p:nvSpPr>
          <p:cNvPr id="5" name="Rectangle 4"/>
          <p:cNvSpPr>
            <a:spLocks noGrp="1"/>
          </p:cNvSpPr>
          <p:nvPr>
            <p:ph type="dt" sz="half" idx="31"/>
          </p:nvPr>
        </p:nvSpPr>
        <p:spPr/>
        <p:txBody>
          <a:bodyPr/>
          <a:lstStyle>
            <a:extLst/>
          </a:lstStyle>
          <a:p>
            <a:fld id="{578019E3-804D-42AF-A60E-D635CA1D65A6}" type="datetime1">
              <a:rPr lang="en-US" smtClean="0"/>
              <a:t>10/3/2021</a:t>
            </a:fld>
            <a:endParaRPr lang="en-US" dirty="0"/>
          </a:p>
        </p:txBody>
      </p:sp>
      <p:sp>
        <p:nvSpPr>
          <p:cNvPr id="6" name="Rectangle 5"/>
          <p:cNvSpPr>
            <a:spLocks noGrp="1"/>
          </p:cNvSpPr>
          <p:nvPr>
            <p:ph type="sldNum" sz="quarter" idx="32"/>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7" name="Rectangle 6"/>
          <p:cNvSpPr>
            <a:spLocks noGrp="1"/>
          </p:cNvSpPr>
          <p:nvPr>
            <p:ph type="ftr" sz="quarter" idx="33"/>
          </p:nvPr>
        </p:nvSpPr>
        <p:spPr/>
        <p:txBody>
          <a:bodyPr/>
          <a:lstStyle>
            <a:extLst/>
          </a:lstStyle>
          <a:p>
            <a:r>
              <a:rPr lang="en-US" smtClean="0"/>
              <a:t>Prediction of Liver Disorders using Machine Learning Algorithms: A Comparative Study</a:t>
            </a:r>
            <a:endParaRPr lang="en-US" dirty="0"/>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3" name="Rectangle 13"/>
          <p:cNvSpPr>
            <a:spLocks noGrp="1"/>
          </p:cNvSpPr>
          <p:nvPr>
            <p:ph type="title"/>
          </p:nvPr>
        </p:nvSpPr>
        <p:spPr/>
        <p:txBody>
          <a:bodyPr anchor="ctr"/>
          <a:lstStyle>
            <a:extLst/>
          </a:lstStyle>
          <a:p>
            <a:r>
              <a:rPr lang="en-US" noProof="1" smtClean="0"/>
              <a:t>Click to edit Master title style</a:t>
            </a:r>
            <a:endParaRPr lang="en-US"/>
          </a:p>
        </p:txBody>
      </p:sp>
      <p:sp>
        <p:nvSpPr>
          <p:cNvPr id="14" name="Rectangle 6"/>
          <p:cNvSpPr>
            <a:spLocks noGrp="1"/>
          </p:cNvSpPr>
          <p:nvPr>
            <p:ph idx="1"/>
          </p:nvPr>
        </p:nvSpPr>
        <p:spPr/>
        <p:txBody>
          <a:bodyPr/>
          <a:lstStyle>
            <a:extLst/>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a:p>
        </p:txBody>
      </p:sp>
      <p:sp>
        <p:nvSpPr>
          <p:cNvPr id="2" name="Rectangle 7"/>
          <p:cNvSpPr>
            <a:spLocks noGrp="1"/>
          </p:cNvSpPr>
          <p:nvPr>
            <p:ph type="dt" sz="half" idx="10"/>
          </p:nvPr>
        </p:nvSpPr>
        <p:spPr/>
        <p:txBody>
          <a:bodyPr/>
          <a:lstStyle>
            <a:extLst/>
          </a:lstStyle>
          <a:p>
            <a:fld id="{EA90E09C-B24E-4B17-A266-C54D2B8B511E}" type="datetime1">
              <a:rPr lang="en-US" smtClean="0"/>
              <a:t>10/3/2021</a:t>
            </a:fld>
            <a:endParaRPr lang="en-US" dirty="0"/>
          </a:p>
        </p:txBody>
      </p:sp>
      <p:sp>
        <p:nvSpPr>
          <p:cNvPr id="27" name="Rectangle 19"/>
          <p:cNvSpPr>
            <a:spLocks noGrp="1"/>
          </p:cNvSpPr>
          <p:nvPr>
            <p:ph type="ftr" sz="quarter" idx="11"/>
          </p:nvPr>
        </p:nvSpPr>
        <p:spPr/>
        <p:txBody>
          <a:bodyPr/>
          <a:lstStyle>
            <a:extLst/>
          </a:lstStyle>
          <a:p>
            <a:r>
              <a:rPr lang="en-US" smtClean="0"/>
              <a:t>Prediction of Liver Disorders using Machine Learning Algorithms: A Comparative Study</a:t>
            </a:r>
            <a:endParaRPr lang="en-US" dirty="0"/>
          </a:p>
        </p:txBody>
      </p:sp>
      <p:sp>
        <p:nvSpPr>
          <p:cNvPr id="24" name="Rectangle 26"/>
          <p:cNvSpPr>
            <a:spLocks noGrp="1"/>
          </p:cNvSpPr>
          <p:nvPr>
            <p:ph type="sldNum" sz="quarter" idx="12"/>
          </p:nvPr>
        </p:nvSpPr>
        <p:spPr/>
        <p:txBody>
          <a:bodyPr/>
          <a:lstStyle>
            <a:extLst/>
          </a:lstStyle>
          <a:p>
            <a:fld id="{963B0023-0CED-47F7-85AE-654F0B232C29}" type="slidenum">
              <a:rPr lang="en-US" smtClean="0"/>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DC74D58-E324-4F00-87CB-7D5802F9CBA5}" type="datetime1">
              <a:rPr lang="en-US" smtClean="0">
                <a:solidFill>
                  <a:prstClr val="black">
                    <a:tint val="75000"/>
                  </a:prstClr>
                </a:solidFill>
              </a:rPr>
              <a:t>10/3/2021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Prediction of Liver Disorders using Machine Learning Algorithms: A Comparative Study</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817498873"/>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B366B4-7832-49AC-9844-75A9F09D1CB3}" type="datetime1">
              <a:rPr lang="en-US" smtClean="0">
                <a:solidFill>
                  <a:prstClr val="black">
                    <a:tint val="75000"/>
                  </a:prstClr>
                </a:solidFill>
              </a:rPr>
              <a:t>10/3/2021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Prediction of Liver Disorders using Machine Learning Algorithms: A Comparative Study</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986361945"/>
      </p:ext>
    </p:extLst>
  </p:cSld>
  <p:clrMapOvr>
    <a:masterClrMapping/>
  </p:clrMapOvr>
  <p:transition spd="slow">
    <p:wipe dir="d"/>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1BCB3E-E3C2-4B96-92C0-72F1A7EDEBF2}" type="datetime1">
              <a:rPr lang="en-US" smtClean="0">
                <a:solidFill>
                  <a:prstClr val="black">
                    <a:tint val="75000"/>
                  </a:prstClr>
                </a:solidFill>
              </a:rPr>
              <a:t>10/3/2021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Prediction of Liver Disorders using Machine Learning Algorithms: A Comparative Study</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14039873"/>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B968E1C-8504-405E-BE14-30F4CA47E91E}" type="datetime1">
              <a:rPr lang="en-US" smtClean="0">
                <a:solidFill>
                  <a:prstClr val="black">
                    <a:tint val="75000"/>
                  </a:prstClr>
                </a:solidFill>
              </a:rPr>
              <a:t>10/3/2021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Prediction of Liver Disorders using Machine Learning Algorithms: A Comparative Study</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967751913"/>
      </p:ext>
    </p:extLst>
  </p:cSld>
  <p:clrMapOvr>
    <a:masterClrMapping/>
  </p:clrMapOvr>
  <p:transition spd="slow">
    <p:wipe dir="d"/>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88F445E-12A8-4372-8690-396AC340FF02}" type="datetime1">
              <a:rPr lang="en-US" smtClean="0">
                <a:solidFill>
                  <a:prstClr val="black">
                    <a:tint val="75000"/>
                  </a:prstClr>
                </a:solidFill>
              </a:rPr>
              <a:t>10/3/2021</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r>
              <a:rPr lang="en-US" smtClean="0">
                <a:solidFill>
                  <a:prstClr val="black">
                    <a:tint val="75000"/>
                  </a:prstClr>
                </a:solidFill>
              </a:rPr>
              <a:t>Prediction of Liver Disorders using Machine Learning Algorithms: A Comparative Study</a:t>
            </a: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891155591"/>
      </p:ext>
    </p:extLst>
  </p:cSld>
  <p:clrMapOvr>
    <a:masterClrMapping/>
  </p:clrMapOvr>
  <p:transition spd="slow">
    <p:wipe dir="d"/>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ADEF70-1A33-4321-A68E-020174E11650}" type="datetime1">
              <a:rPr lang="en-US" smtClean="0">
                <a:solidFill>
                  <a:prstClr val="black">
                    <a:tint val="75000"/>
                  </a:prstClr>
                </a:solidFill>
              </a:rPr>
              <a:t>10/3/2021</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Prediction of Liver Disorders using Machine Learning Algorithms: A Comparative Study</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19486800"/>
      </p:ext>
    </p:extLst>
  </p:cSld>
  <p:clrMapOvr>
    <a:masterClrMapping/>
  </p:clrMapOvr>
  <p:transition spd="slow">
    <p:wipe dir="d"/>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A56966-4EB6-4178-9D6B-11940691FEBF}" type="datetime1">
              <a:rPr lang="en-US" smtClean="0">
                <a:solidFill>
                  <a:prstClr val="black">
                    <a:tint val="75000"/>
                  </a:prstClr>
                </a:solidFill>
              </a:rPr>
              <a:t>10/3/2021</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Prediction of Liver Disorders using Machine Learning Algorithms: A Comparative Study</a:t>
            </a: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228870036"/>
      </p:ext>
    </p:extLst>
  </p:cSld>
  <p:clrMapOvr>
    <a:masterClrMapping/>
  </p:clrMapOvr>
  <p:transition spd="slow">
    <p:wipe dir="d"/>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reserve="1">
  <p:cSld name="Portrait with Caption">
    <p:spTree>
      <p:nvGrpSpPr>
        <p:cNvPr id="1" name=""/>
        <p:cNvGrpSpPr/>
        <p:nvPr/>
      </p:nvGrpSpPr>
      <p:grpSpPr>
        <a:xfrm>
          <a:off x="0" y="0"/>
          <a:ext cx="0" cy="0"/>
          <a:chOff x="0" y="0"/>
          <a:chExt cx="0" cy="0"/>
        </a:xfrm>
      </p:grpSpPr>
      <p:sp>
        <p:nvSpPr>
          <p:cNvPr id="11" name="Rectangle 8"/>
          <p:cNvSpPr>
            <a:spLocks noGrp="1"/>
          </p:cNvSpPr>
          <p:nvPr>
            <p:ph type="pic" sz="quarter" idx="10"/>
          </p:nvPr>
        </p:nvSpPr>
        <p:spPr>
          <a:xfrm>
            <a:off x="419375" y="233241"/>
            <a:ext cx="4640305" cy="61722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FontTx/>
              <a:buNone/>
            </a:pPr>
            <a:r>
              <a:rPr lang="en-US" i="0" smtClean="0"/>
              <a:t>Click icon to add picture</a:t>
            </a:r>
            <a:endParaRPr lang="en-US" i="0" dirty="0"/>
          </a:p>
        </p:txBody>
      </p:sp>
      <p:sp>
        <p:nvSpPr>
          <p:cNvPr id="13" name="Rectangle 6"/>
          <p:cNvSpPr>
            <a:spLocks noGrp="1"/>
          </p:cNvSpPr>
          <p:nvPr>
            <p:ph type="body" sz="quarter" idx="11" hasCustomPrompt="1"/>
          </p:nvPr>
        </p:nvSpPr>
        <p:spPr>
          <a:xfrm>
            <a:off x="5257800" y="3048000"/>
            <a:ext cx="3505200" cy="3352800"/>
          </a:xfrm>
        </p:spPr>
        <p:txBody>
          <a:bodyPr tIns="91440" bIns="91440" anchor="b" anchorCtr="0">
            <a:noAutofit/>
          </a:bodyPr>
          <a:lstStyle>
            <a:lvl1pPr marL="0" marR="0" indent="0" algn="l" rtl="0" latinLnBrk="0">
              <a:spcBef>
                <a:spcPct val="20000"/>
              </a:spcBef>
              <a:buFontTx/>
              <a:buNone/>
              <a:defRPr sz="1800" i="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4" name="Rectangle 3"/>
          <p:cNvSpPr>
            <a:spLocks noGrp="1"/>
          </p:cNvSpPr>
          <p:nvPr>
            <p:ph type="dt" sz="half" idx="12"/>
          </p:nvPr>
        </p:nvSpPr>
        <p:spPr/>
        <p:txBody>
          <a:bodyPr/>
          <a:lstStyle>
            <a:extLst/>
          </a:lstStyle>
          <a:p>
            <a:fld id="{0CAE5C71-2917-401F-B183-703872FC7E11}" type="datetime1">
              <a:rPr lang="en-US" smtClean="0"/>
              <a:t>10/3/2021</a:t>
            </a:fld>
            <a:endParaRPr lang="en-US" dirty="0"/>
          </a:p>
        </p:txBody>
      </p:sp>
      <p:sp>
        <p:nvSpPr>
          <p:cNvPr id="5" name="Rectangle 4"/>
          <p:cNvSpPr>
            <a:spLocks noGrp="1"/>
          </p:cNvSpPr>
          <p:nvPr>
            <p:ph type="sldNum" sz="quarter" idx="13"/>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6" name="Rectangle 5"/>
          <p:cNvSpPr>
            <a:spLocks noGrp="1"/>
          </p:cNvSpPr>
          <p:nvPr>
            <p:ph type="ftr" sz="quarter" idx="14"/>
          </p:nvPr>
        </p:nvSpPr>
        <p:spPr/>
        <p:txBody>
          <a:bodyPr/>
          <a:lstStyle>
            <a:extLst/>
          </a:lstStyle>
          <a:p>
            <a:r>
              <a:rPr lang="en-US" smtClean="0"/>
              <a:t>Prediction of Liver Disorders using Machine Learning Algorithms: A Comparative Study</a:t>
            </a:r>
            <a:endParaRPr lang="en-US" dirty="0"/>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71EA86-DF7C-4B9A-9836-090A4745A516}" type="datetime1">
              <a:rPr lang="en-US" smtClean="0">
                <a:solidFill>
                  <a:prstClr val="black">
                    <a:tint val="75000"/>
                  </a:prstClr>
                </a:solidFill>
              </a:rPr>
              <a:t>10/3/2021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Prediction of Liver Disorders using Machine Learning Algorithms: A Comparative Study</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650742742"/>
      </p:ext>
    </p:extLst>
  </p:cSld>
  <p:clrMapOvr>
    <a:masterClrMapping/>
  </p:clrMapOvr>
  <p:transition spd="slow">
    <p:wipe dir="d"/>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ED3FA7-8336-43AE-91EB-582908F52337}" type="datetime1">
              <a:rPr lang="en-US" smtClean="0">
                <a:solidFill>
                  <a:prstClr val="black">
                    <a:tint val="75000"/>
                  </a:prstClr>
                </a:solidFill>
              </a:rPr>
              <a:t>10/3/2021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Prediction of Liver Disorders using Machine Learning Algorithms: A Comparative Study</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32285540"/>
      </p:ext>
    </p:extLst>
  </p:cSld>
  <p:clrMapOvr>
    <a:masterClrMapping/>
  </p:clrMapOvr>
  <p:transition spd="slow">
    <p:wipe dir="d"/>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13207A-ADA8-49C6-82D5-336BEDC4E3B2}" type="datetime1">
              <a:rPr lang="en-US" smtClean="0">
                <a:solidFill>
                  <a:prstClr val="black">
                    <a:tint val="75000"/>
                  </a:prstClr>
                </a:solidFill>
              </a:rPr>
              <a:t>10/3/2021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Prediction of Liver Disorders using Machine Learning Algorithms: A Comparative Study</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33117574"/>
      </p:ext>
    </p:extLst>
  </p:cSld>
  <p:clrMapOvr>
    <a:masterClrMapping/>
  </p:clrMapOvr>
  <p:transition spd="slow">
    <p:wipe dir="d"/>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A53B5F-1565-4E21-A6B9-75AF1421CA3D}" type="datetime1">
              <a:rPr lang="en-US" smtClean="0">
                <a:solidFill>
                  <a:prstClr val="black">
                    <a:tint val="75000"/>
                  </a:prstClr>
                </a:solidFill>
              </a:rPr>
              <a:t>10/3/2021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Prediction of Liver Disorders using Machine Learning Algorithms: A Comparative Study</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667327994"/>
      </p:ext>
    </p:extLst>
  </p:cSld>
  <p:clrMapOvr>
    <a:masterClrMapping/>
  </p:clrMapOvr>
  <p:transition spd="slow">
    <p:wipe dir="d"/>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userDrawn="1">
  <p:cSld name="1_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A0378C12-0914-43EE-8F80-31A8F9094836}" type="datetime1">
              <a:rPr lang="en-US" smtClean="0">
                <a:solidFill>
                  <a:prstClr val="black">
                    <a:tint val="75000"/>
                  </a:prstClr>
                </a:solidFill>
              </a:rPr>
              <a:t>10/3/2021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Prediction of Liver Disorders using Machine Learning Algorithms: A Comparative Study</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extLst>
      <p:ext uri="{BB962C8B-B14F-4D97-AF65-F5344CB8AC3E}">
        <p14:creationId xmlns:p14="http://schemas.microsoft.com/office/powerpoint/2010/main" val="1418332462"/>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extLst>
      <p:ext uri="{BB962C8B-B14F-4D97-AF65-F5344CB8AC3E}">
        <p14:creationId xmlns:p14="http://schemas.microsoft.com/office/powerpoint/2010/main" val="88068871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604643-CE1B-4DA5-A8C5-F9B934B5C096}" type="datetime1">
              <a:rPr lang="en-US" smtClean="0">
                <a:solidFill>
                  <a:prstClr val="black">
                    <a:tint val="75000"/>
                  </a:prstClr>
                </a:solidFill>
              </a:rPr>
              <a:t>10/3/2021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Prediction of Liver Disorders using Machine Learning Algorithms: A Comparative Study</a:t>
            </a:r>
            <a:endParaRPr lang="en-US" dirty="0">
              <a:solidFill>
                <a:prstClr val="black">
                  <a:tint val="75000"/>
                </a:prstClr>
              </a:solidFill>
            </a:endParaRPr>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06172741"/>
      </p:ext>
    </p:extLst>
  </p:cSld>
  <p:clrMapOvr>
    <a:masterClrMapping/>
  </p:clrMapOvr>
  <p:transition spd="slow">
    <p:wipe dir="d"/>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A19B50BD-D0AA-4185-8EE8-91C6BB49FC93}" type="datetime1">
              <a:rPr lang="en-US" smtClean="0">
                <a:solidFill>
                  <a:prstClr val="black">
                    <a:tint val="75000"/>
                  </a:prstClr>
                </a:solidFill>
              </a:rPr>
              <a:t>10/3/2021</a:t>
            </a:fld>
            <a:endParaRPr lang="en-US" dirty="0">
              <a:solidFill>
                <a:prstClr val="black">
                  <a:tint val="75000"/>
                </a:prstClr>
              </a:solidFill>
            </a:endParaRPr>
          </a:p>
        </p:txBody>
      </p:sp>
      <p:sp>
        <p:nvSpPr>
          <p:cNvPr id="4" name="Footer Placeholder 4"/>
          <p:cNvSpPr>
            <a:spLocks noGrp="1"/>
          </p:cNvSpPr>
          <p:nvPr>
            <p:ph type="ftr" sz="quarter" idx="11"/>
          </p:nvPr>
        </p:nvSpPr>
        <p:spPr>
          <a:xfrm>
            <a:off x="3352800" y="6356350"/>
            <a:ext cx="2895600" cy="365125"/>
          </a:xfrm>
        </p:spPr>
        <p:txBody>
          <a:bodyPr/>
          <a:lstStyle/>
          <a:p>
            <a:r>
              <a:rPr lang="en-US" smtClean="0">
                <a:solidFill>
                  <a:prstClr val="black">
                    <a:tint val="75000"/>
                  </a:prstClr>
                </a:solidFill>
              </a:rPr>
              <a:t>Prediction of Liver Disorders using Machine Learning Algorithms: A Comparative Study</a:t>
            </a:r>
            <a:endParaRPr lang="en-US" dirty="0">
              <a:solidFill>
                <a:prstClr val="black">
                  <a:tint val="75000"/>
                </a:prstClr>
              </a:solidFill>
            </a:endParaRPr>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75713804"/>
      </p:ext>
    </p:extLst>
  </p:cSld>
  <p:clrMapOvr>
    <a:masterClrMapping/>
  </p:clrMapOvr>
  <p:transition spd="slow">
    <p:wipe dir="d"/>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38CB62F-60E7-4B00-83C7-99A3079B8E00}" type="datetime1">
              <a:rPr lang="en-US" smtClean="0">
                <a:solidFill>
                  <a:prstClr val="black">
                    <a:tint val="75000"/>
                  </a:prstClr>
                </a:solidFill>
              </a:rPr>
              <a:t>10/3/2021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Prediction of Liver Disorders using Machine Learning Algorithms: A Comparative Study</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70258272"/>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3ED561-A1E0-4205-88F1-220CF8826E5E}" type="datetime1">
              <a:rPr lang="en-US" smtClean="0">
                <a:solidFill>
                  <a:prstClr val="black">
                    <a:tint val="75000"/>
                  </a:prstClr>
                </a:solidFill>
              </a:rPr>
              <a:t>10/3/2021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Prediction of Liver Disorders using Machine Learning Algorithms: A Comparative Study</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808423968"/>
      </p:ext>
    </p:extLst>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Landscape (Fullscreen)">
    <p:spTree>
      <p:nvGrpSpPr>
        <p:cNvPr id="1" name=""/>
        <p:cNvGrpSpPr/>
        <p:nvPr/>
      </p:nvGrpSpPr>
      <p:grpSpPr>
        <a:xfrm>
          <a:off x="0" y="0"/>
          <a:ext cx="0" cy="0"/>
          <a:chOff x="0" y="0"/>
          <a:chExt cx="0" cy="0"/>
        </a:xfrm>
      </p:grpSpPr>
      <p:sp>
        <p:nvSpPr>
          <p:cNvPr id="15" name="Rectangle 6"/>
          <p:cNvSpPr>
            <a:spLocks noGrp="1" noChangeAspect="1"/>
          </p:cNvSpPr>
          <p:nvPr>
            <p:ph type="pic" sz="quarter" idx="10" hasCustomPrompt="1"/>
          </p:nvPr>
        </p:nvSpPr>
        <p:spPr>
          <a:xfrm>
            <a:off x="0" y="0"/>
            <a:ext cx="9144000" cy="6858000"/>
          </a:xfrm>
          <a:noFill/>
          <a:ln w="25400" cap="rnd" cmpd="sng" algn="ctr">
            <a:noFill/>
            <a:prstDash val="solid"/>
          </a:ln>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a:buFontTx/>
              <a:buNone/>
            </a:pPr>
            <a:r>
              <a:rPr lang="en-US" i="0" dirty="0" smtClean="0"/>
              <a:t>Click icon</a:t>
            </a:r>
            <a:r>
              <a:rPr lang="en-US" i="0" baseline="0" dirty="0" smtClean="0"/>
              <a:t> to add </a:t>
            </a:r>
            <a:r>
              <a:rPr lang="en-US" i="0" dirty="0" smtClean="0"/>
              <a:t>full page picture</a:t>
            </a:r>
            <a:endParaRPr lang="en-US" i="0" baseline="0" dirty="0" smtClean="0"/>
          </a:p>
          <a:p>
            <a:pPr marL="0" marR="0" indent="0" algn="ctr">
              <a:buFontTx/>
              <a:buNone/>
            </a:pPr>
            <a:endParaRPr lang="en-US" i="0" dirty="0" smtClean="0"/>
          </a:p>
          <a:p>
            <a:pPr algn="ctr">
              <a:buFontTx/>
              <a:buNone/>
            </a:pPr>
            <a:endParaRPr lang="en-US" i="0" dirty="0" smtClean="0"/>
          </a:p>
          <a:p>
            <a:pPr algn="ctr">
              <a:buFontTx/>
              <a:buNone/>
            </a:pPr>
            <a:endParaRPr lang="en-US" i="0" dirty="0"/>
          </a:p>
        </p:txBody>
      </p:sp>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E591F2-7245-4BDF-ACE1-3A4C88A5D206}" type="datetime1">
              <a:rPr lang="en-US" smtClean="0">
                <a:solidFill>
                  <a:prstClr val="black">
                    <a:tint val="75000"/>
                  </a:prstClr>
                </a:solidFill>
              </a:rPr>
              <a:t>10/3/2021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Prediction of Liver Disorders using Machine Learning Algorithms: A Comparative Study</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552832952"/>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29B195-094A-491D-A584-3774BA1C0540}" type="datetime1">
              <a:rPr lang="en-US" smtClean="0">
                <a:solidFill>
                  <a:prstClr val="black">
                    <a:tint val="75000"/>
                  </a:prstClr>
                </a:solidFill>
              </a:rPr>
              <a:t>10/3/2021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Prediction of Liver Disorders using Machine Learning Algorithms: A Comparative Study</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69327198"/>
      </p:ext>
    </p:extLst>
  </p:cSld>
  <p:clrMapOvr>
    <a:masterClrMapping/>
  </p:clrMapOvr>
  <p:transition spd="slow">
    <p:wipe dir="d"/>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5469076-EA9F-467C-8B6F-588725166798}" type="datetime1">
              <a:rPr lang="en-US" smtClean="0">
                <a:solidFill>
                  <a:prstClr val="black">
                    <a:tint val="75000"/>
                  </a:prstClr>
                </a:solidFill>
              </a:rPr>
              <a:t>10/3/2021</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r>
              <a:rPr lang="en-US" smtClean="0">
                <a:solidFill>
                  <a:prstClr val="black">
                    <a:tint val="75000"/>
                  </a:prstClr>
                </a:solidFill>
              </a:rPr>
              <a:t>Prediction of Liver Disorders using Machine Learning Algorithms: A Comparative Study</a:t>
            </a: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243213998"/>
      </p:ext>
    </p:extLst>
  </p:cSld>
  <p:clrMapOvr>
    <a:masterClrMapping/>
  </p:clrMapOvr>
  <p:transition spd="slow">
    <p:wipe dir="d"/>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A80A62-F98D-428F-969E-ACA02BD7C34B}" type="datetime1">
              <a:rPr lang="en-US" smtClean="0">
                <a:solidFill>
                  <a:prstClr val="black">
                    <a:tint val="75000"/>
                  </a:prstClr>
                </a:solidFill>
              </a:rPr>
              <a:t>10/3/2021</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Prediction of Liver Disorders using Machine Learning Algorithms: A Comparative Study</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886904446"/>
      </p:ext>
    </p:extLst>
  </p:cSld>
  <p:clrMapOvr>
    <a:masterClrMapping/>
  </p:clrMapOvr>
  <p:transition spd="slow">
    <p:wipe dir="d"/>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362241-7B9F-4347-90B5-BA0D55339262}" type="datetime1">
              <a:rPr lang="en-US" smtClean="0">
                <a:solidFill>
                  <a:prstClr val="black">
                    <a:tint val="75000"/>
                  </a:prstClr>
                </a:solidFill>
              </a:rPr>
              <a:t>10/3/2021</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Prediction of Liver Disorders using Machine Learning Algorithms: A Comparative Study</a:t>
            </a: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50856788"/>
      </p:ext>
    </p:extLst>
  </p:cSld>
  <p:clrMapOvr>
    <a:masterClrMapping/>
  </p:clrMapOvr>
  <p:transition spd="slow">
    <p:wipe dir="d"/>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DF6BF6-91F0-4780-A860-16A515C28C25}" type="datetime1">
              <a:rPr lang="en-US" smtClean="0">
                <a:solidFill>
                  <a:prstClr val="black">
                    <a:tint val="75000"/>
                  </a:prstClr>
                </a:solidFill>
              </a:rPr>
              <a:t>10/3/2021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Prediction of Liver Disorders using Machine Learning Algorithms: A Comparative Study</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75203404"/>
      </p:ext>
    </p:extLst>
  </p:cSld>
  <p:clrMapOvr>
    <a:masterClrMapping/>
  </p:clrMapOvr>
  <p:transition spd="slow">
    <p:wipe dir="d"/>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635726-0D37-40AF-9E84-B0E82852A8B2}" type="datetime1">
              <a:rPr lang="en-US" smtClean="0">
                <a:solidFill>
                  <a:prstClr val="black">
                    <a:tint val="75000"/>
                  </a:prstClr>
                </a:solidFill>
              </a:rPr>
              <a:t>10/3/2021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Prediction of Liver Disorders using Machine Learning Algorithms: A Comparative Study</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600833050"/>
      </p:ext>
    </p:extLst>
  </p:cSld>
  <p:clrMapOvr>
    <a:masterClrMapping/>
  </p:clrMapOvr>
  <p:transition spd="slow">
    <p:wipe dir="d"/>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AE9C92-F19F-485E-9A6D-9CAAAA1E169C}" type="datetime1">
              <a:rPr lang="en-US" smtClean="0">
                <a:solidFill>
                  <a:prstClr val="black">
                    <a:tint val="75000"/>
                  </a:prstClr>
                </a:solidFill>
              </a:rPr>
              <a:t>10/3/2021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Prediction of Liver Disorders using Machine Learning Algorithms: A Comparative Study</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79467193"/>
      </p:ext>
    </p:extLst>
  </p:cSld>
  <p:clrMapOvr>
    <a:masterClrMapping/>
  </p:clrMapOvr>
  <p:transition spd="slow">
    <p:wipe dir="d"/>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D6651F-E808-4E42-91B1-2A07C26D10B9}" type="datetime1">
              <a:rPr lang="en-US" smtClean="0">
                <a:solidFill>
                  <a:prstClr val="black">
                    <a:tint val="75000"/>
                  </a:prstClr>
                </a:solidFill>
              </a:rPr>
              <a:t>10/3/2021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Prediction of Liver Disorders using Machine Learning Algorithms: A Comparative Study</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90753970"/>
      </p:ext>
    </p:extLst>
  </p:cSld>
  <p:clrMapOvr>
    <a:masterClrMapping/>
  </p:clrMapOvr>
  <p:transition spd="slow">
    <p:wipe dir="d"/>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userDrawn="1">
  <p:cSld name="1_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0A19CABF-16BB-484D-AC32-F2DE3D141C1B}" type="datetime1">
              <a:rPr lang="en-US" smtClean="0">
                <a:solidFill>
                  <a:prstClr val="black">
                    <a:tint val="75000"/>
                  </a:prstClr>
                </a:solidFill>
              </a:rPr>
              <a:t>10/3/2021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Prediction of Liver Disorders using Machine Learning Algorithms: A Comparative Study</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extLst>
      <p:ext uri="{BB962C8B-B14F-4D97-AF65-F5344CB8AC3E}">
        <p14:creationId xmlns:p14="http://schemas.microsoft.com/office/powerpoint/2010/main" val="178999432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lbum Section">
    <p:spTree>
      <p:nvGrpSpPr>
        <p:cNvPr id="1" name=""/>
        <p:cNvGrpSpPr/>
        <p:nvPr/>
      </p:nvGrpSpPr>
      <p:grpSpPr>
        <a:xfrm>
          <a:off x="0" y="0"/>
          <a:ext cx="0" cy="0"/>
          <a:chOff x="0" y="0"/>
          <a:chExt cx="0" cy="0"/>
        </a:xfrm>
      </p:grpSpPr>
      <p:sp>
        <p:nvSpPr>
          <p:cNvPr id="17" name="Rectangle 2"/>
          <p:cNvSpPr>
            <a:spLocks noGrp="1"/>
          </p:cNvSpPr>
          <p:nvPr>
            <p:ph type="title" hasCustomPrompt="1"/>
          </p:nvPr>
        </p:nvSpPr>
        <p:spPr>
          <a:xfrm>
            <a:off x="752670" y="4572000"/>
            <a:ext cx="7781730" cy="990600"/>
          </a:xfrm>
        </p:spPr>
        <p:txBody>
          <a:bodyPr vert="horz" bIns="0" anchor="b" anchorCtr="0"/>
          <a:lstStyle>
            <a:lvl1pPr>
              <a:defRPr baseline="0"/>
            </a:lvl1pPr>
            <a:extLst/>
          </a:lstStyle>
          <a:p>
            <a:r>
              <a:rPr lang="en-US" dirty="0" smtClean="0"/>
              <a:t>Click to add section title</a:t>
            </a:r>
            <a:endParaRPr lang="en-US" dirty="0"/>
          </a:p>
        </p:txBody>
      </p:sp>
      <p:sp>
        <p:nvSpPr>
          <p:cNvPr id="27" name="Rectangle 11"/>
          <p:cNvSpPr>
            <a:spLocks noGrp="1"/>
          </p:cNvSpPr>
          <p:nvPr>
            <p:ph type="body" sz="quarter" idx="14" hasCustomPrompt="1"/>
          </p:nvPr>
        </p:nvSpPr>
        <p:spPr>
          <a:xfrm>
            <a:off x="752670" y="5600700"/>
            <a:ext cx="7772400" cy="838200"/>
          </a:xfrm>
        </p:spPr>
        <p:txBody>
          <a:bodyPr vert="horz" tIns="0"/>
          <a:lstStyle>
            <a:lvl1pPr>
              <a:buFontTx/>
              <a:buNone/>
              <a:defRPr sz="1800"/>
            </a:lvl1pPr>
            <a:extLst/>
          </a:lstStyle>
          <a:p>
            <a:pPr lvl="0"/>
            <a:r>
              <a:rPr lang="en-US" dirty="0" smtClean="0"/>
              <a:t>Click to add subtitle</a:t>
            </a:r>
            <a:endParaRPr lang="en-US" dirty="0"/>
          </a:p>
        </p:txBody>
      </p:sp>
      <p:sp>
        <p:nvSpPr>
          <p:cNvPr id="7" name="Rectangle 6"/>
          <p:cNvSpPr>
            <a:spLocks noGrp="1"/>
          </p:cNvSpPr>
          <p:nvPr>
            <p:ph type="pic" sz="quarter" idx="11"/>
          </p:nvPr>
        </p:nvSpPr>
        <p:spPr>
          <a:xfrm>
            <a:off x="786338" y="2140695"/>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extLst/>
          </a:lstStyle>
          <a:p>
            <a:pPr algn="ctr">
              <a:buFontTx/>
              <a:buNone/>
            </a:pPr>
            <a:r>
              <a:rPr lang="en-US" sz="2000" smtClean="0"/>
              <a:t>Click icon to add picture</a:t>
            </a:r>
            <a:endParaRPr lang="en-US" sz="2000" dirty="0"/>
          </a:p>
        </p:txBody>
      </p:sp>
      <p:sp>
        <p:nvSpPr>
          <p:cNvPr id="18" name="Rectangle 6"/>
          <p:cNvSpPr>
            <a:spLocks noGrp="1"/>
          </p:cNvSpPr>
          <p:nvPr>
            <p:ph type="pic" sz="quarter" idx="15"/>
          </p:nvPr>
        </p:nvSpPr>
        <p:spPr>
          <a:xfrm>
            <a:off x="3474604" y="2140695"/>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extLst/>
          </a:lstStyle>
          <a:p>
            <a:pPr algn="ctr">
              <a:buFontTx/>
              <a:buNone/>
            </a:pPr>
            <a:r>
              <a:rPr lang="en-US" sz="2000" smtClean="0"/>
              <a:t>Click icon to add picture</a:t>
            </a:r>
            <a:endParaRPr lang="en-US" sz="2000" dirty="0"/>
          </a:p>
        </p:txBody>
      </p:sp>
      <p:sp>
        <p:nvSpPr>
          <p:cNvPr id="2" name="Rectangle 6"/>
          <p:cNvSpPr>
            <a:spLocks noGrp="1"/>
          </p:cNvSpPr>
          <p:nvPr>
            <p:ph type="pic" sz="quarter" idx="16"/>
          </p:nvPr>
        </p:nvSpPr>
        <p:spPr>
          <a:xfrm>
            <a:off x="6162870" y="2140695"/>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extLst/>
          </a:lstStyle>
          <a:p>
            <a:pPr algn="ctr">
              <a:buFontTx/>
              <a:buNone/>
            </a:pPr>
            <a:r>
              <a:rPr lang="en-US" sz="2000" smtClean="0"/>
              <a:t>Click icon to add picture</a:t>
            </a:r>
            <a:endParaRPr lang="en-US" sz="2000" dirty="0"/>
          </a:p>
        </p:txBody>
      </p:sp>
      <p:sp>
        <p:nvSpPr>
          <p:cNvPr id="8" name="Rectangle 7"/>
          <p:cNvSpPr>
            <a:spLocks noGrp="1"/>
          </p:cNvSpPr>
          <p:nvPr>
            <p:ph type="dt" sz="half" idx="17"/>
          </p:nvPr>
        </p:nvSpPr>
        <p:spPr/>
        <p:txBody>
          <a:bodyPr/>
          <a:lstStyle>
            <a:extLst/>
          </a:lstStyle>
          <a:p>
            <a:fld id="{969FE9DE-C6B6-4C65-A654-0941F0B87539}" type="datetime1">
              <a:rPr lang="en-US" smtClean="0"/>
              <a:t>10/3/2021</a:t>
            </a:fld>
            <a:endParaRPr lang="en-US" dirty="0"/>
          </a:p>
        </p:txBody>
      </p:sp>
      <p:sp>
        <p:nvSpPr>
          <p:cNvPr id="9" name="Rectangle 8"/>
          <p:cNvSpPr>
            <a:spLocks noGrp="1"/>
          </p:cNvSpPr>
          <p:nvPr>
            <p:ph type="sldNum" sz="quarter" idx="18"/>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10" name="Rectangle 9"/>
          <p:cNvSpPr>
            <a:spLocks noGrp="1"/>
          </p:cNvSpPr>
          <p:nvPr>
            <p:ph type="ftr" sz="quarter" idx="19"/>
          </p:nvPr>
        </p:nvSpPr>
        <p:spPr/>
        <p:txBody>
          <a:bodyPr/>
          <a:lstStyle>
            <a:extLst/>
          </a:lstStyle>
          <a:p>
            <a:r>
              <a:rPr lang="en-US" smtClean="0"/>
              <a:t>Prediction of Liver Disorders using Machine Learning Algorithms: A Comparative Study</a:t>
            </a:r>
            <a:endParaRPr lang="en-US" dirty="0"/>
          </a:p>
        </p:txBody>
      </p:sp>
    </p:spTree>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extLst>
      <p:ext uri="{BB962C8B-B14F-4D97-AF65-F5344CB8AC3E}">
        <p14:creationId xmlns:p14="http://schemas.microsoft.com/office/powerpoint/2010/main" val="3860449764"/>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B65AF8-1FE6-4083-9D5D-1ECB3307EE40}" type="datetime1">
              <a:rPr lang="en-US" smtClean="0">
                <a:solidFill>
                  <a:prstClr val="black">
                    <a:tint val="75000"/>
                  </a:prstClr>
                </a:solidFill>
              </a:rPr>
              <a:t>10/3/2021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Prediction of Liver Disorders using Machine Learning Algorithms: A Comparative Study</a:t>
            </a:r>
            <a:endParaRPr lang="en-US" dirty="0">
              <a:solidFill>
                <a:prstClr val="black">
                  <a:tint val="75000"/>
                </a:prstClr>
              </a:solidFill>
            </a:endParaRPr>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05690375"/>
      </p:ext>
    </p:extLst>
  </p:cSld>
  <p:clrMapOvr>
    <a:masterClrMapping/>
  </p:clrMapOvr>
  <p:transition spd="slow">
    <p:wipe dir="d"/>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DA71A615-284A-4020-853E-84106D436593}" type="datetime1">
              <a:rPr lang="en-US" smtClean="0">
                <a:solidFill>
                  <a:prstClr val="black">
                    <a:tint val="75000"/>
                  </a:prstClr>
                </a:solidFill>
              </a:rPr>
              <a:t>10/3/2021</a:t>
            </a:fld>
            <a:endParaRPr lang="en-US" dirty="0">
              <a:solidFill>
                <a:prstClr val="black">
                  <a:tint val="75000"/>
                </a:prstClr>
              </a:solidFill>
            </a:endParaRPr>
          </a:p>
        </p:txBody>
      </p:sp>
      <p:sp>
        <p:nvSpPr>
          <p:cNvPr id="4" name="Footer Placeholder 4"/>
          <p:cNvSpPr>
            <a:spLocks noGrp="1"/>
          </p:cNvSpPr>
          <p:nvPr>
            <p:ph type="ftr" sz="quarter" idx="11"/>
          </p:nvPr>
        </p:nvSpPr>
        <p:spPr>
          <a:xfrm>
            <a:off x="3352800" y="6356350"/>
            <a:ext cx="2895600" cy="365125"/>
          </a:xfrm>
        </p:spPr>
        <p:txBody>
          <a:bodyPr/>
          <a:lstStyle/>
          <a:p>
            <a:r>
              <a:rPr lang="en-US" smtClean="0">
                <a:solidFill>
                  <a:prstClr val="black">
                    <a:tint val="75000"/>
                  </a:prstClr>
                </a:solidFill>
              </a:rPr>
              <a:t>Prediction of Liver Disorders using Machine Learning Algorithms: A Comparative Study</a:t>
            </a:r>
            <a:endParaRPr lang="en-US" dirty="0">
              <a:solidFill>
                <a:prstClr val="black">
                  <a:tint val="75000"/>
                </a:prstClr>
              </a:solidFill>
            </a:endParaRPr>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78340794"/>
      </p:ext>
    </p:extLst>
  </p:cSld>
  <p:clrMapOvr>
    <a:masterClrMapping/>
  </p:clrMapOvr>
  <p:transition spd="slow">
    <p:wipe dir="d"/>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ColTx" preserve="1">
  <p:cSld name="2-Up Portrait with Captions">
    <p:spTree>
      <p:nvGrpSpPr>
        <p:cNvPr id="1" name=""/>
        <p:cNvGrpSpPr/>
        <p:nvPr/>
      </p:nvGrpSpPr>
      <p:grpSpPr>
        <a:xfrm>
          <a:off x="0" y="0"/>
          <a:ext cx="0" cy="0"/>
          <a:chOff x="0" y="0"/>
          <a:chExt cx="0" cy="0"/>
        </a:xfrm>
      </p:grpSpPr>
      <p:sp>
        <p:nvSpPr>
          <p:cNvPr id="20" name="Rectangle 8"/>
          <p:cNvSpPr>
            <a:spLocks noGrp="1" noChangeAspect="1"/>
          </p:cNvSpPr>
          <p:nvPr>
            <p:ph type="pic" sz="quarter" idx="10"/>
          </p:nvPr>
        </p:nvSpPr>
        <p:spPr>
          <a:xfrm>
            <a:off x="4722047" y="609600"/>
            <a:ext cx="3431353" cy="4575141"/>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FontTx/>
              <a:buNone/>
            </a:pPr>
            <a:r>
              <a:rPr lang="en-US" sz="2400" i="0" smtClean="0"/>
              <a:t>Click icon to add picture</a:t>
            </a:r>
            <a:endParaRPr lang="en-US" sz="2400" i="0" dirty="0"/>
          </a:p>
        </p:txBody>
      </p:sp>
      <p:sp>
        <p:nvSpPr>
          <p:cNvPr id="11" name="Rectangle 8"/>
          <p:cNvSpPr>
            <a:spLocks noGrp="1" noChangeAspect="1"/>
          </p:cNvSpPr>
          <p:nvPr>
            <p:ph type="pic" sz="quarter" idx="11"/>
          </p:nvPr>
        </p:nvSpPr>
        <p:spPr>
          <a:xfrm>
            <a:off x="1066800" y="609600"/>
            <a:ext cx="3429000" cy="4572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FontTx/>
              <a:buNone/>
            </a:pPr>
            <a:r>
              <a:rPr lang="en-US" sz="2400" i="0" smtClean="0"/>
              <a:t>Click icon to add picture</a:t>
            </a:r>
            <a:endParaRPr lang="en-US" sz="2400" i="0" dirty="0"/>
          </a:p>
        </p:txBody>
      </p:sp>
      <p:sp>
        <p:nvSpPr>
          <p:cNvPr id="3" name="Rectangle 7"/>
          <p:cNvSpPr>
            <a:spLocks noGrp="1"/>
          </p:cNvSpPr>
          <p:nvPr>
            <p:ph type="body" sz="quarter" idx="14" hasCustomPrompt="1"/>
          </p:nvPr>
        </p:nvSpPr>
        <p:spPr>
          <a:xfrm>
            <a:off x="1066800" y="5334000"/>
            <a:ext cx="3429000" cy="1066800"/>
          </a:xfrm>
        </p:spPr>
        <p:txBody>
          <a:bodyPr lIns="91440" rIns="9144" anchor="t" anchorCtr="0">
            <a:noAutofit/>
          </a:bodyPr>
          <a:lstStyle>
            <a:lvl1pPr marL="0" marR="0" indent="0" algn="l" rtl="0" latinLnBrk="0">
              <a:spcBef>
                <a:spcPct val="20000"/>
              </a:spcBef>
              <a:buFontTx/>
              <a:buNone/>
              <a:defRPr sz="180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19" name="Rectangle 7"/>
          <p:cNvSpPr>
            <a:spLocks noGrp="1"/>
          </p:cNvSpPr>
          <p:nvPr>
            <p:ph type="body" sz="quarter" idx="15" hasCustomPrompt="1"/>
          </p:nvPr>
        </p:nvSpPr>
        <p:spPr>
          <a:xfrm>
            <a:off x="4724400" y="5334000"/>
            <a:ext cx="3429000" cy="1066800"/>
          </a:xfrm>
        </p:spPr>
        <p:txBody>
          <a:bodyPr lIns="91440" rIns="9144" anchor="t" anchorCtr="0">
            <a:noAutofit/>
          </a:bodyPr>
          <a:lstStyle>
            <a:lvl1pPr marL="0" marR="0" indent="0" algn="l" rtl="0" latinLnBrk="0">
              <a:spcBef>
                <a:spcPct val="20000"/>
              </a:spcBef>
              <a:buFontTx/>
              <a:buNone/>
              <a:defRPr sz="180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6" name="Rectangle 5"/>
          <p:cNvSpPr>
            <a:spLocks noGrp="1"/>
          </p:cNvSpPr>
          <p:nvPr>
            <p:ph type="dt" sz="half" idx="16"/>
          </p:nvPr>
        </p:nvSpPr>
        <p:spPr/>
        <p:txBody>
          <a:bodyPr/>
          <a:lstStyle>
            <a:extLst/>
          </a:lstStyle>
          <a:p>
            <a:fld id="{F07DA3C6-FE03-47EF-A33F-278F809107B7}" type="datetime1">
              <a:rPr lang="en-US" smtClean="0"/>
              <a:t>10/3/2021</a:t>
            </a:fld>
            <a:endParaRPr lang="en-US" dirty="0"/>
          </a:p>
        </p:txBody>
      </p:sp>
      <p:sp>
        <p:nvSpPr>
          <p:cNvPr id="7" name="Rectangle 6"/>
          <p:cNvSpPr>
            <a:spLocks noGrp="1"/>
          </p:cNvSpPr>
          <p:nvPr>
            <p:ph type="sldNum" sz="quarter" idx="17"/>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8" name="Rectangle 7"/>
          <p:cNvSpPr>
            <a:spLocks noGrp="1"/>
          </p:cNvSpPr>
          <p:nvPr>
            <p:ph type="ftr" sz="quarter" idx="18"/>
          </p:nvPr>
        </p:nvSpPr>
        <p:spPr/>
        <p:txBody>
          <a:bodyPr/>
          <a:lstStyle>
            <a:extLst/>
          </a:lstStyle>
          <a:p>
            <a:r>
              <a:rPr lang="en-US" smtClean="0"/>
              <a:t>Prediction of Liver Disorders using Machine Learning Algorithms: A Comparative Study</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Up Landscape with Captions">
    <p:spTree>
      <p:nvGrpSpPr>
        <p:cNvPr id="1" name=""/>
        <p:cNvGrpSpPr/>
        <p:nvPr/>
      </p:nvGrpSpPr>
      <p:grpSpPr>
        <a:xfrm>
          <a:off x="0" y="0"/>
          <a:ext cx="0" cy="0"/>
          <a:chOff x="0" y="0"/>
          <a:chExt cx="0" cy="0"/>
        </a:xfrm>
      </p:grpSpPr>
      <p:sp>
        <p:nvSpPr>
          <p:cNvPr id="23" name="Rectangle 7"/>
          <p:cNvSpPr>
            <a:spLocks noGrp="1" noChangeAspect="1"/>
          </p:cNvSpPr>
          <p:nvPr>
            <p:ph type="pic" sz="quarter" idx="13"/>
          </p:nvPr>
        </p:nvSpPr>
        <p:spPr>
          <a:xfrm>
            <a:off x="4648200" y="1676400"/>
            <a:ext cx="4038600" cy="302895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25" name="Rectangle 7"/>
          <p:cNvSpPr>
            <a:spLocks noGrp="1" noChangeAspect="1"/>
          </p:cNvSpPr>
          <p:nvPr>
            <p:ph type="pic" sz="quarter" idx="14"/>
          </p:nvPr>
        </p:nvSpPr>
        <p:spPr>
          <a:xfrm>
            <a:off x="457200" y="1676400"/>
            <a:ext cx="4038600" cy="302895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8" name="Rectangle 7"/>
          <p:cNvSpPr>
            <a:spLocks noGrp="1"/>
          </p:cNvSpPr>
          <p:nvPr>
            <p:ph type="body" sz="quarter" idx="16" hasCustomPrompt="1"/>
          </p:nvPr>
        </p:nvSpPr>
        <p:spPr>
          <a:xfrm>
            <a:off x="457200" y="4857750"/>
            <a:ext cx="4038600" cy="1238250"/>
          </a:xfrm>
        </p:spPr>
        <p:txBody>
          <a:bodyPr rIns="9144" anchor="t" anchorCtr="0">
            <a:noAutofit/>
          </a:bodyPr>
          <a:lstStyle>
            <a:lvl1pPr marL="0" marR="0" indent="0" algn="l" rtl="0" latinLnBrk="0">
              <a:spcBef>
                <a:spcPct val="20000"/>
              </a:spcBef>
              <a:buFontTx/>
              <a:buNone/>
              <a:defRPr sz="180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19" name="Rectangle 7"/>
          <p:cNvSpPr>
            <a:spLocks noGrp="1"/>
          </p:cNvSpPr>
          <p:nvPr>
            <p:ph type="body" sz="quarter" idx="17" hasCustomPrompt="1"/>
          </p:nvPr>
        </p:nvSpPr>
        <p:spPr>
          <a:xfrm>
            <a:off x="4648200" y="4857750"/>
            <a:ext cx="4038600" cy="1238250"/>
          </a:xfrm>
        </p:spPr>
        <p:txBody>
          <a:bodyPr rIns="9144" anchor="t" anchorCtr="0">
            <a:noAutofit/>
          </a:bodyPr>
          <a:lstStyle>
            <a:lvl1pPr marL="0" marR="0" indent="0" algn="l" rtl="0" latinLnBrk="0">
              <a:spcBef>
                <a:spcPct val="20000"/>
              </a:spcBef>
              <a:buFontTx/>
              <a:buNone/>
              <a:defRPr sz="180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6" name="Rectangle 5"/>
          <p:cNvSpPr>
            <a:spLocks noGrp="1"/>
          </p:cNvSpPr>
          <p:nvPr>
            <p:ph type="dt" sz="half" idx="18"/>
          </p:nvPr>
        </p:nvSpPr>
        <p:spPr/>
        <p:txBody>
          <a:bodyPr/>
          <a:lstStyle>
            <a:extLst/>
          </a:lstStyle>
          <a:p>
            <a:fld id="{AE478449-4DEB-4AE6-B61F-A87FF9A87D3D}" type="datetime1">
              <a:rPr lang="en-US" smtClean="0"/>
              <a:t>10/3/2021</a:t>
            </a:fld>
            <a:endParaRPr lang="en-US" dirty="0"/>
          </a:p>
        </p:txBody>
      </p:sp>
      <p:sp>
        <p:nvSpPr>
          <p:cNvPr id="7" name="Rectangle 6"/>
          <p:cNvSpPr>
            <a:spLocks noGrp="1"/>
          </p:cNvSpPr>
          <p:nvPr>
            <p:ph type="sldNum" sz="quarter" idx="19"/>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9" name="Rectangle 8"/>
          <p:cNvSpPr>
            <a:spLocks noGrp="1"/>
          </p:cNvSpPr>
          <p:nvPr>
            <p:ph type="ftr" sz="quarter" idx="20"/>
          </p:nvPr>
        </p:nvSpPr>
        <p:spPr/>
        <p:txBody>
          <a:bodyPr/>
          <a:lstStyle>
            <a:extLst/>
          </a:lstStyle>
          <a:p>
            <a:r>
              <a:rPr lang="en-US" smtClean="0"/>
              <a:t>Prediction of Liver Disorders using Machine Learning Algorithms: A Comparative Study</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Up Mixed with Caption">
    <p:spTree>
      <p:nvGrpSpPr>
        <p:cNvPr id="1" name=""/>
        <p:cNvGrpSpPr/>
        <p:nvPr/>
      </p:nvGrpSpPr>
      <p:grpSpPr>
        <a:xfrm>
          <a:off x="0" y="0"/>
          <a:ext cx="0" cy="0"/>
          <a:chOff x="0" y="0"/>
          <a:chExt cx="0" cy="0"/>
        </a:xfrm>
      </p:grpSpPr>
      <p:sp>
        <p:nvSpPr>
          <p:cNvPr id="6" name="Rectangle 7"/>
          <p:cNvSpPr>
            <a:spLocks noGrp="1" noChangeAspect="1"/>
          </p:cNvSpPr>
          <p:nvPr>
            <p:ph type="pic" sz="quarter" idx="11"/>
          </p:nvPr>
        </p:nvSpPr>
        <p:spPr>
          <a:xfrm>
            <a:off x="5141976" y="381000"/>
            <a:ext cx="3773424" cy="2830068"/>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Clr>
                <a:srgbClr val="D34817"/>
              </a:buClr>
              <a:buSzPct val="85000"/>
              <a:buFontTx/>
              <a:buNone/>
            </a:pPr>
            <a:r>
              <a:rPr lang="en-US" i="0" smtClean="0"/>
              <a:t>Click icon to add picture</a:t>
            </a:r>
            <a:endParaRPr lang="en-US" i="0" dirty="0"/>
          </a:p>
        </p:txBody>
      </p:sp>
      <p:sp>
        <p:nvSpPr>
          <p:cNvPr id="22" name="Rectangle 7"/>
          <p:cNvSpPr>
            <a:spLocks noGrp="1" noChangeAspect="1"/>
          </p:cNvSpPr>
          <p:nvPr>
            <p:ph type="pic" sz="quarter" idx="12"/>
          </p:nvPr>
        </p:nvSpPr>
        <p:spPr>
          <a:xfrm>
            <a:off x="454152" y="381000"/>
            <a:ext cx="4462272" cy="5949696"/>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Clr>
                <a:srgbClr val="D34817"/>
              </a:buClr>
              <a:buSzPct val="85000"/>
              <a:buFontTx/>
              <a:buNone/>
            </a:pPr>
            <a:r>
              <a:rPr lang="en-US" i="0" smtClean="0"/>
              <a:t>Click icon to add picture</a:t>
            </a:r>
            <a:endParaRPr lang="en-US" i="0" dirty="0"/>
          </a:p>
        </p:txBody>
      </p:sp>
      <p:sp>
        <p:nvSpPr>
          <p:cNvPr id="11" name="Rectangle 7"/>
          <p:cNvSpPr>
            <a:spLocks noGrp="1"/>
          </p:cNvSpPr>
          <p:nvPr>
            <p:ph type="body" sz="quarter" idx="13" hasCustomPrompt="1"/>
          </p:nvPr>
        </p:nvSpPr>
        <p:spPr>
          <a:xfrm>
            <a:off x="5141976" y="3352800"/>
            <a:ext cx="3773425" cy="2971800"/>
          </a:xfrm>
        </p:spPr>
        <p:txBody>
          <a:bodyPr anchor="t" anchorCtr="0">
            <a:noAutofit/>
          </a:bodyPr>
          <a:lstStyle>
            <a:lvl1pPr marL="0" marR="0" indent="0" algn="l" rtl="0" latinLnBrk="0">
              <a:spcBef>
                <a:spcPct val="20000"/>
              </a:spcBef>
              <a:buFontTx/>
              <a:buNone/>
              <a:defRPr sz="1800" i="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5" name="Rectangle 4"/>
          <p:cNvSpPr>
            <a:spLocks noGrp="1"/>
          </p:cNvSpPr>
          <p:nvPr>
            <p:ph type="dt" sz="half" idx="14"/>
          </p:nvPr>
        </p:nvSpPr>
        <p:spPr/>
        <p:txBody>
          <a:bodyPr/>
          <a:lstStyle>
            <a:extLst/>
          </a:lstStyle>
          <a:p>
            <a:fld id="{CC74D13C-D56B-4F5D-B46A-09D0FCB47787}" type="datetime1">
              <a:rPr lang="en-US" smtClean="0"/>
              <a:t>10/3/2021</a:t>
            </a:fld>
            <a:endParaRPr lang="en-US" dirty="0"/>
          </a:p>
        </p:txBody>
      </p:sp>
      <p:sp>
        <p:nvSpPr>
          <p:cNvPr id="7" name="Rectangle 6"/>
          <p:cNvSpPr>
            <a:spLocks noGrp="1"/>
          </p:cNvSpPr>
          <p:nvPr>
            <p:ph type="sldNum" sz="quarter" idx="15"/>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8" name="Rectangle 7"/>
          <p:cNvSpPr>
            <a:spLocks noGrp="1"/>
          </p:cNvSpPr>
          <p:nvPr>
            <p:ph type="ftr" sz="quarter" idx="16"/>
          </p:nvPr>
        </p:nvSpPr>
        <p:spPr/>
        <p:txBody>
          <a:bodyPr/>
          <a:lstStyle>
            <a:extLst/>
          </a:lstStyle>
          <a:p>
            <a:r>
              <a:rPr lang="en-US" smtClean="0"/>
              <a:t>Prediction of Liver Disorders using Machine Learning Algorithms: A Comparative Study</a:t>
            </a:r>
            <a:endParaRPr lang="en-US" dirty="0"/>
          </a:p>
        </p:txBody>
      </p: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Up Portrait with Captions">
    <p:spTree>
      <p:nvGrpSpPr>
        <p:cNvPr id="1" name=""/>
        <p:cNvGrpSpPr/>
        <p:nvPr/>
      </p:nvGrpSpPr>
      <p:grpSpPr>
        <a:xfrm>
          <a:off x="0" y="0"/>
          <a:ext cx="0" cy="0"/>
          <a:chOff x="0" y="0"/>
          <a:chExt cx="0" cy="0"/>
        </a:xfrm>
      </p:grpSpPr>
      <p:sp>
        <p:nvSpPr>
          <p:cNvPr id="2" name="Rectangle 8"/>
          <p:cNvSpPr>
            <a:spLocks noGrp="1" noChangeAspect="1"/>
          </p:cNvSpPr>
          <p:nvPr>
            <p:ph type="pic" sz="quarter" idx="10"/>
          </p:nvPr>
        </p:nvSpPr>
        <p:spPr>
          <a:xfrm>
            <a:off x="228600" y="1066800"/>
            <a:ext cx="2743200" cy="36576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342900" indent="-342900" algn="ctr" rtl="0" latinLnBrk="0">
              <a:spcBef>
                <a:spcPct val="20000"/>
              </a:spcBef>
              <a:buClr>
                <a:srgbClr val="438086"/>
              </a:buClr>
              <a:buSzPct val="60000"/>
              <a:buFontTx/>
              <a:buNone/>
            </a:pPr>
            <a:r>
              <a:rPr lang="en-US" smtClean="0"/>
              <a:t>Click icon to add picture</a:t>
            </a:r>
            <a:endParaRPr lang="en-US" dirty="0"/>
          </a:p>
        </p:txBody>
      </p:sp>
      <p:sp>
        <p:nvSpPr>
          <p:cNvPr id="4" name="Rectangle 8"/>
          <p:cNvSpPr>
            <a:spLocks noGrp="1" noChangeAspect="1"/>
          </p:cNvSpPr>
          <p:nvPr>
            <p:ph type="pic" sz="quarter" idx="11"/>
          </p:nvPr>
        </p:nvSpPr>
        <p:spPr>
          <a:xfrm>
            <a:off x="3200400" y="1066800"/>
            <a:ext cx="2743200" cy="36576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342900" indent="-342900" algn="ctr" rtl="0" latinLnBrk="0">
              <a:spcBef>
                <a:spcPct val="20000"/>
              </a:spcBef>
              <a:buClr>
                <a:srgbClr val="438086"/>
              </a:buClr>
              <a:buSzPct val="60000"/>
              <a:buFontTx/>
              <a:buNone/>
            </a:pPr>
            <a:r>
              <a:rPr lang="en-US" smtClean="0"/>
              <a:t>Click icon to add picture</a:t>
            </a:r>
            <a:endParaRPr lang="en-US" dirty="0"/>
          </a:p>
        </p:txBody>
      </p:sp>
      <p:sp>
        <p:nvSpPr>
          <p:cNvPr id="31" name="Rectangle 8"/>
          <p:cNvSpPr>
            <a:spLocks noGrp="1" noChangeAspect="1"/>
          </p:cNvSpPr>
          <p:nvPr>
            <p:ph type="pic" sz="quarter" idx="12"/>
          </p:nvPr>
        </p:nvSpPr>
        <p:spPr>
          <a:xfrm>
            <a:off x="6172200" y="1066800"/>
            <a:ext cx="2743200" cy="36576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342900" indent="-342900" algn="ctr" rtl="0" latinLnBrk="0">
              <a:spcBef>
                <a:spcPct val="20000"/>
              </a:spcBef>
              <a:buClr>
                <a:srgbClr val="438086"/>
              </a:buClr>
              <a:buSzPct val="60000"/>
              <a:buFontTx/>
              <a:buNone/>
            </a:pPr>
            <a:r>
              <a:rPr lang="en-US" smtClean="0"/>
              <a:t>Click icon to add picture</a:t>
            </a:r>
            <a:endParaRPr lang="en-US" dirty="0"/>
          </a:p>
        </p:txBody>
      </p:sp>
      <p:sp>
        <p:nvSpPr>
          <p:cNvPr id="7" name="Rectangle 6"/>
          <p:cNvSpPr>
            <a:spLocks noGrp="1"/>
          </p:cNvSpPr>
          <p:nvPr>
            <p:ph type="body" sz="quarter" idx="13" hasCustomPrompt="1"/>
          </p:nvPr>
        </p:nvSpPr>
        <p:spPr>
          <a:xfrm>
            <a:off x="228600" y="4876800"/>
            <a:ext cx="2743200" cy="1447800"/>
          </a:xfrm>
        </p:spPr>
        <p:txBody>
          <a:bodyPr anchor="t" anchorCtr="0">
            <a:noAutofit/>
          </a:bodyPr>
          <a:lstStyle>
            <a:lvl1pPr marL="0" marR="0" indent="0" algn="l" rtl="0" latinLnBrk="0">
              <a:spcBef>
                <a:spcPct val="20000"/>
              </a:spcBef>
              <a:buFontTx/>
              <a:buNone/>
              <a:defRPr sz="180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6" name="Rectangle 6"/>
          <p:cNvSpPr>
            <a:spLocks noGrp="1"/>
          </p:cNvSpPr>
          <p:nvPr>
            <p:ph type="body" sz="quarter" idx="14" hasCustomPrompt="1"/>
          </p:nvPr>
        </p:nvSpPr>
        <p:spPr>
          <a:xfrm>
            <a:off x="3200400" y="4876800"/>
            <a:ext cx="2743200" cy="1447800"/>
          </a:xfrm>
        </p:spPr>
        <p:txBody>
          <a:bodyPr anchor="t" anchorCtr="0">
            <a:noAutofit/>
          </a:bodyPr>
          <a:lstStyle>
            <a:lvl1pPr marL="0" marR="0" indent="0" algn="l" rtl="0" latinLnBrk="0">
              <a:spcBef>
                <a:spcPct val="20000"/>
              </a:spcBef>
              <a:buFontTx/>
              <a:buNone/>
              <a:defRPr sz="180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14" name="Rectangle 6"/>
          <p:cNvSpPr>
            <a:spLocks noGrp="1"/>
          </p:cNvSpPr>
          <p:nvPr>
            <p:ph type="body" sz="quarter" idx="15" hasCustomPrompt="1"/>
          </p:nvPr>
        </p:nvSpPr>
        <p:spPr>
          <a:xfrm>
            <a:off x="6172200" y="4876800"/>
            <a:ext cx="2743200" cy="1447800"/>
          </a:xfrm>
        </p:spPr>
        <p:txBody>
          <a:bodyPr anchor="t" anchorCtr="0">
            <a:noAutofit/>
          </a:bodyPr>
          <a:lstStyle>
            <a:lvl1pPr marL="0" marR="0" indent="0" algn="l" rtl="0" latinLnBrk="0">
              <a:spcBef>
                <a:spcPct val="20000"/>
              </a:spcBef>
              <a:buFontTx/>
              <a:buNone/>
              <a:defRPr sz="180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8" name="Rectangle 7"/>
          <p:cNvSpPr>
            <a:spLocks noGrp="1"/>
          </p:cNvSpPr>
          <p:nvPr>
            <p:ph type="dt" sz="half" idx="16"/>
          </p:nvPr>
        </p:nvSpPr>
        <p:spPr/>
        <p:txBody>
          <a:bodyPr/>
          <a:lstStyle>
            <a:extLst/>
          </a:lstStyle>
          <a:p>
            <a:fld id="{8A1A10D1-1039-4219-9359-545273CE5505}" type="datetime1">
              <a:rPr lang="en-US" smtClean="0"/>
              <a:t>10/3/2021</a:t>
            </a:fld>
            <a:endParaRPr lang="en-US" dirty="0"/>
          </a:p>
        </p:txBody>
      </p:sp>
      <p:sp>
        <p:nvSpPr>
          <p:cNvPr id="9" name="Rectangle 8"/>
          <p:cNvSpPr>
            <a:spLocks noGrp="1"/>
          </p:cNvSpPr>
          <p:nvPr>
            <p:ph type="sldNum" sz="quarter" idx="17"/>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10" name="Rectangle 9"/>
          <p:cNvSpPr>
            <a:spLocks noGrp="1"/>
          </p:cNvSpPr>
          <p:nvPr>
            <p:ph type="ftr" sz="quarter" idx="18"/>
          </p:nvPr>
        </p:nvSpPr>
        <p:spPr/>
        <p:txBody>
          <a:bodyPr/>
          <a:lstStyle>
            <a:extLst/>
          </a:lstStyle>
          <a:p>
            <a:r>
              <a:rPr lang="en-US" smtClean="0"/>
              <a:t>Prediction of Liver Disorders using Machine Learning Algorithms: A Comparative Study</a:t>
            </a:r>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6" Type="http://schemas.openxmlformats.org/officeDocument/2006/relationships/theme" Target="../theme/theme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6" Type="http://schemas.openxmlformats.org/officeDocument/2006/relationships/theme" Target="../theme/theme3.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slideLayout" Target="../slideLayouts/slideLayout5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6" name="Rectangle 6"/>
          <p:cNvSpPr>
            <a:spLocks noGrp="1"/>
          </p:cNvSpPr>
          <p:nvPr>
            <p:ph type="title"/>
          </p:nvPr>
        </p:nvSpPr>
        <p:spPr>
          <a:xfrm>
            <a:off x="457200" y="274638"/>
            <a:ext cx="8229600" cy="1249362"/>
          </a:xfrm>
          <a:prstGeom prst="rect">
            <a:avLst/>
          </a:prstGeom>
        </p:spPr>
        <p:txBody>
          <a:bodyPr anchor="ctr">
            <a:normAutofit/>
          </a:bodyPr>
          <a:lstStyle>
            <a:extLst/>
          </a:lstStyle>
          <a:p>
            <a:r>
              <a:rPr lang="en-US" noProof="1" smtClean="0"/>
              <a:t>Click to edit Master title style</a:t>
            </a:r>
            <a:endParaRPr lang="en-US" dirty="0"/>
          </a:p>
        </p:txBody>
      </p:sp>
      <p:sp>
        <p:nvSpPr>
          <p:cNvPr id="13" name="Rectangle 5"/>
          <p:cNvSpPr>
            <a:spLocks noGrp="1"/>
          </p:cNvSpPr>
          <p:nvPr>
            <p:ph type="body" idx="1"/>
          </p:nvPr>
        </p:nvSpPr>
        <p:spPr>
          <a:xfrm>
            <a:off x="457200" y="1600200"/>
            <a:ext cx="8229600" cy="4525963"/>
          </a:xfrm>
          <a:prstGeom prst="rect">
            <a:avLst/>
          </a:prstGeom>
        </p:spPr>
        <p:txBody>
          <a:bodyPr>
            <a:normAutofit/>
          </a:bodyPr>
          <a:lstStyle>
            <a:extLst/>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dirty="0"/>
          </a:p>
        </p:txBody>
      </p:sp>
      <p:sp>
        <p:nvSpPr>
          <p:cNvPr id="29" name="Rectangle 3"/>
          <p:cNvSpPr>
            <a:spLocks noGrp="1"/>
          </p:cNvSpPr>
          <p:nvPr>
            <p:ph type="dt" sz="half" idx="2"/>
          </p:nvPr>
        </p:nvSpPr>
        <p:spPr>
          <a:xfrm>
            <a:off x="66675" y="6559360"/>
            <a:ext cx="2438400" cy="244475"/>
          </a:xfrm>
          <a:prstGeom prst="rect">
            <a:avLst/>
          </a:prstGeom>
        </p:spPr>
        <p:txBody>
          <a:bodyPr anchor="b"/>
          <a:lstStyle>
            <a:lvl1pPr>
              <a:defRPr sz="1200">
                <a:solidFill>
                  <a:schemeClr val="tx2"/>
                </a:solidFill>
              </a:defRPr>
            </a:lvl1pPr>
            <a:extLst/>
          </a:lstStyle>
          <a:p>
            <a:fld id="{0A6EB11A-F0DD-40EF-843B-337867110EAE}" type="datetime1">
              <a:rPr lang="en-US" sz="1200" smtClean="0">
                <a:solidFill>
                  <a:schemeClr val="tx2"/>
                </a:solidFill>
              </a:rPr>
              <a:t>10/3/2021</a:t>
            </a:fld>
            <a:endParaRPr lang="en-US" sz="1200" dirty="0">
              <a:solidFill>
                <a:schemeClr val="tx2"/>
              </a:solidFill>
            </a:endParaRPr>
          </a:p>
        </p:txBody>
      </p:sp>
      <p:sp>
        <p:nvSpPr>
          <p:cNvPr id="20" name="Rectangle 25"/>
          <p:cNvSpPr>
            <a:spLocks noGrp="1"/>
          </p:cNvSpPr>
          <p:nvPr>
            <p:ph type="ftr" sz="quarter" idx="3"/>
          </p:nvPr>
        </p:nvSpPr>
        <p:spPr>
          <a:xfrm>
            <a:off x="2995653" y="6558153"/>
            <a:ext cx="4648200" cy="246888"/>
          </a:xfrm>
          <a:prstGeom prst="rect">
            <a:avLst/>
          </a:prstGeom>
        </p:spPr>
        <p:txBody>
          <a:bodyPr anchor="b"/>
          <a:lstStyle>
            <a:lvl1pPr algn="ctr">
              <a:defRPr sz="1200">
                <a:solidFill>
                  <a:schemeClr val="tx2"/>
                </a:solidFill>
              </a:defRPr>
            </a:lvl1pPr>
            <a:extLst/>
          </a:lstStyle>
          <a:p>
            <a:pPr algn="ctr"/>
            <a:r>
              <a:rPr lang="en-US" sz="1200" smtClean="0">
                <a:solidFill>
                  <a:schemeClr val="tx2"/>
                </a:solidFill>
              </a:rPr>
              <a:t>Prediction of Liver Disorders using Machine Learning Algorithms: A Comparative Study</a:t>
            </a:r>
            <a:endParaRPr lang="en-US" sz="1200" dirty="0">
              <a:solidFill>
                <a:schemeClr val="tx2"/>
              </a:solidFill>
            </a:endParaRPr>
          </a:p>
        </p:txBody>
      </p:sp>
      <p:sp>
        <p:nvSpPr>
          <p:cNvPr id="23" name="Rectangle 16"/>
          <p:cNvSpPr>
            <a:spLocks noGrp="1"/>
          </p:cNvSpPr>
          <p:nvPr>
            <p:ph type="sldNum" sz="quarter" idx="4"/>
          </p:nvPr>
        </p:nvSpPr>
        <p:spPr>
          <a:xfrm>
            <a:off x="8172450" y="6559360"/>
            <a:ext cx="914400" cy="244475"/>
          </a:xfrm>
          <a:prstGeom prst="rect">
            <a:avLst/>
          </a:prstGeom>
        </p:spPr>
        <p:txBody>
          <a:bodyPr/>
          <a:lstStyle>
            <a:lvl1pPr algn="r">
              <a:defRPr sz="1200">
                <a:solidFill>
                  <a:schemeClr val="tx2"/>
                </a:solidFill>
              </a:defRPr>
            </a:lvl1pPr>
            <a:extLst/>
          </a:lstStyle>
          <a:p>
            <a:pPr algn="r"/>
            <a:fld id="{F99EC173-99AE-4773-AB25-02E469A13EAE}" type="slidenum">
              <a:rPr lang="en-US" sz="1200" smtClean="0">
                <a:solidFill>
                  <a:schemeClr val="tx2"/>
                </a:solidFill>
              </a:rPr>
              <a:pPr algn="r"/>
              <a:t>‹#›</a:t>
            </a:fld>
            <a:endParaRPr lang="en-US" sz="1200" dirty="0">
              <a:solidFill>
                <a:schemeClr val="tx2"/>
              </a:solidFill>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ransition>
    <p:fade/>
  </p:transition>
  <p:timing>
    <p:tnLst>
      <p:par>
        <p:cTn id="1" dur="indefinite" restart="never" nodeType="tmRoot"/>
      </p:par>
    </p:tnLst>
  </p:timing>
  <p:hf hdr="0"/>
  <p:txStyles>
    <p:titleStyle>
      <a:lvl1pPr algn="l" rtl="0" eaLnBrk="1" latinLnBrk="0" hangingPunct="1">
        <a:spcBef>
          <a:spcPct val="0"/>
        </a:spcBef>
        <a:buNone/>
        <a:defRPr sz="3200" cap="all" baseline="0">
          <a:solidFill>
            <a:schemeClr val="tx2"/>
          </a:solidFill>
          <a:effectLst>
            <a:outerShdw blurRad="51000" dist="37000" dir="540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extLst/>
    </p:titleStyle>
    <p:bodyStyle>
      <a:lvl1pPr marL="342900" indent="-342900" algn="l" rtl="0" eaLnBrk="1" latinLnBrk="0" hangingPunct="1">
        <a:spcBef>
          <a:spcPct val="20000"/>
        </a:spcBef>
        <a:buChar char="•"/>
        <a:defRPr sz="2400">
          <a:solidFill>
            <a:schemeClr val="tx1"/>
          </a:solidFill>
          <a:latin typeface="+mn-lt"/>
          <a:ea typeface="+mn-ea"/>
          <a:cs typeface="+mn-cs"/>
        </a:defRPr>
      </a:lvl1pPr>
      <a:lvl2pPr marL="742950" indent="-285750" algn="l" rtl="0" eaLnBrk="1" latinLnBrk="0" hangingPunct="1">
        <a:spcBef>
          <a:spcPct val="20000"/>
        </a:spcBef>
        <a:buChar char="–"/>
        <a:defRPr sz="2400">
          <a:solidFill>
            <a:schemeClr val="tx1"/>
          </a:solidFill>
          <a:latin typeface="+mn-lt"/>
          <a:ea typeface="+mn-ea"/>
          <a:cs typeface="+mn-cs"/>
        </a:defRPr>
      </a:lvl2pPr>
      <a:lvl3pPr marL="1143000" indent="-228600" algn="l" rtl="0" eaLnBrk="1" latinLnBrk="0" hangingPunct="1">
        <a:spcBef>
          <a:spcPct val="20000"/>
        </a:spcBef>
        <a:buChar char="•"/>
        <a:defRPr sz="2000">
          <a:solidFill>
            <a:schemeClr val="tx1"/>
          </a:solidFill>
          <a:latin typeface="+mn-lt"/>
          <a:ea typeface="+mn-ea"/>
          <a:cs typeface="+mn-cs"/>
        </a:defRPr>
      </a:lvl3pPr>
      <a:lvl4pPr marL="1600200" indent="-228600" algn="l" rtl="0" eaLnBrk="1" latinLnBrk="0" hangingPunct="1">
        <a:spcBef>
          <a:spcPct val="20000"/>
        </a:spcBef>
        <a:buChar char="–"/>
        <a:defRPr sz="1800">
          <a:solidFill>
            <a:schemeClr val="tx1"/>
          </a:solidFill>
          <a:latin typeface="+mn-lt"/>
          <a:ea typeface="+mn-ea"/>
          <a:cs typeface="+mn-cs"/>
        </a:defRPr>
      </a:lvl4pPr>
      <a:lvl5pPr marL="2057400" indent="-228600" algn="l" rtl="0" eaLnBrk="1" latinLnBrk="0" hangingPunct="1">
        <a:spcBef>
          <a:spcPct val="20000"/>
        </a:spcBef>
        <a:buChar char="»"/>
        <a:defRPr sz="1600">
          <a:solidFill>
            <a:schemeClr val="tx1"/>
          </a:solidFill>
          <a:latin typeface="+mn-lt"/>
          <a:ea typeface="+mn-ea"/>
          <a:cs typeface="+mn-cs"/>
        </a:defRPr>
      </a:lvl5pPr>
      <a:lvl6pPr marL="2514600" indent="-228600" algn="l" rtl="0" eaLnBrk="1" latinLnBrk="0" hangingPunct="1">
        <a:spcBef>
          <a:spcPct val="20000"/>
        </a:spcBef>
        <a:buChar char="•"/>
        <a:defRPr sz="2000">
          <a:solidFill>
            <a:schemeClr val="tx1"/>
          </a:solidFill>
          <a:latin typeface="+mn-lt"/>
          <a:ea typeface="+mn-ea"/>
          <a:cs typeface="+mn-cs"/>
        </a:defRPr>
      </a:lvl6pPr>
      <a:lvl7pPr marL="2971800" indent="-228600" algn="l" rtl="0" eaLnBrk="1" latinLnBrk="0" hangingPunct="1">
        <a:spcBef>
          <a:spcPct val="20000"/>
        </a:spcBef>
        <a:buChar char="•"/>
        <a:defRPr sz="2000">
          <a:solidFill>
            <a:schemeClr val="tx1"/>
          </a:solidFill>
          <a:latin typeface="+mn-lt"/>
          <a:ea typeface="+mn-ea"/>
          <a:cs typeface="+mn-cs"/>
        </a:defRPr>
      </a:lvl7pPr>
      <a:lvl8pPr marL="3429000" indent="-228600" algn="l" rtl="0" eaLnBrk="1" latinLnBrk="0" hangingPunct="1">
        <a:spcBef>
          <a:spcPct val="20000"/>
        </a:spcBef>
        <a:buChar char="•"/>
        <a:defRPr sz="2000">
          <a:solidFill>
            <a:schemeClr val="tx1"/>
          </a:solidFill>
          <a:latin typeface="+mn-lt"/>
          <a:ea typeface="+mn-ea"/>
          <a:cs typeface="+mn-cs"/>
        </a:defRPr>
      </a:lvl8pPr>
      <a:lvl9pPr marL="3886200" indent="-228600" algn="l" rtl="0" eaLnBrk="1" latinLnBrk="0" hangingPunct="1">
        <a:spcBef>
          <a:spcPct val="20000"/>
        </a:spcBef>
        <a:buChar char="•"/>
        <a:defRPr sz="2000">
          <a:solidFill>
            <a:schemeClr val="tx1"/>
          </a:solidFill>
          <a:latin typeface="+mn-lt"/>
          <a:ea typeface="+mn-ea"/>
          <a:cs typeface="+mn-cs"/>
        </a:defRPr>
      </a:lvl9pPr>
      <a:extLst/>
    </p:bodyStyle>
    <p:otherStyle>
      <a:lvl1pPr marL="0" algn="l" rtl="0" eaLnBrk="1" hangingPunct="1">
        <a:defRPr>
          <a:solidFill>
            <a:schemeClr val="tx1"/>
          </a:solidFill>
          <a:latin typeface="+mn-lt"/>
          <a:ea typeface="+mn-ea"/>
          <a:cs typeface="+mn-cs"/>
        </a:defRPr>
      </a:lvl1pPr>
      <a:lvl2pPr marL="457200" algn="l" rtl="0" eaLnBrk="1" hangingPunct="1">
        <a:defRPr>
          <a:solidFill>
            <a:schemeClr val="tx1"/>
          </a:solidFill>
          <a:latin typeface="+mn-lt"/>
          <a:ea typeface="+mn-ea"/>
          <a:cs typeface="+mn-cs"/>
        </a:defRPr>
      </a:lvl2pPr>
      <a:lvl3pPr marL="914400" algn="l" rtl="0" eaLnBrk="1" hangingPunct="1">
        <a:defRPr>
          <a:solidFill>
            <a:schemeClr val="tx1"/>
          </a:solidFill>
          <a:latin typeface="+mn-lt"/>
          <a:ea typeface="+mn-ea"/>
          <a:cs typeface="+mn-cs"/>
        </a:defRPr>
      </a:lvl3pPr>
      <a:lvl4pPr marL="1371600" algn="l" rtl="0" eaLnBrk="1" hangingPunct="1">
        <a:defRPr>
          <a:solidFill>
            <a:schemeClr val="tx1"/>
          </a:solidFill>
          <a:latin typeface="+mn-lt"/>
          <a:ea typeface="+mn-ea"/>
          <a:cs typeface="+mn-cs"/>
        </a:defRPr>
      </a:lvl4pPr>
      <a:lvl5pPr marL="1828800" algn="l" rtl="0" eaLnBrk="1" hangingPunct="1">
        <a:defRPr>
          <a:solidFill>
            <a:schemeClr val="tx1"/>
          </a:solidFill>
          <a:latin typeface="+mn-lt"/>
          <a:ea typeface="+mn-ea"/>
          <a:cs typeface="+mn-cs"/>
        </a:defRPr>
      </a:lvl5pPr>
      <a:lvl6pPr marL="2286000" algn="l" rtl="0" eaLnBrk="1" hangingPunct="1">
        <a:defRPr>
          <a:solidFill>
            <a:schemeClr val="tx1"/>
          </a:solidFill>
          <a:latin typeface="+mn-lt"/>
          <a:ea typeface="+mn-ea"/>
          <a:cs typeface="+mn-cs"/>
        </a:defRPr>
      </a:lvl6pPr>
      <a:lvl7pPr marL="2743200" algn="l" rtl="0" eaLnBrk="1" hangingPunct="1">
        <a:defRPr>
          <a:solidFill>
            <a:schemeClr val="tx1"/>
          </a:solidFill>
          <a:latin typeface="+mn-lt"/>
          <a:ea typeface="+mn-ea"/>
          <a:cs typeface="+mn-cs"/>
        </a:defRPr>
      </a:lvl7pPr>
      <a:lvl8pPr marL="3200400" algn="l" rtl="0" eaLnBrk="1" hangingPunct="1">
        <a:defRPr>
          <a:solidFill>
            <a:schemeClr val="tx1"/>
          </a:solidFill>
          <a:latin typeface="+mn-lt"/>
          <a:ea typeface="+mn-ea"/>
          <a:cs typeface="+mn-cs"/>
        </a:defRPr>
      </a:lvl8pPr>
      <a:lvl9pPr marL="3657600" algn="l" rtl="0" eaLnBrk="1" hangingPunct="1">
        <a:defRPr>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F0C56A-19C9-4234-9FAB-BEB345C4D4EB}" type="datetime1">
              <a:rPr lang="en-US" smtClean="0">
                <a:solidFill>
                  <a:prstClr val="black">
                    <a:tint val="75000"/>
                  </a:prstClr>
                </a:solidFill>
              </a:rPr>
              <a:t>10/3/2021</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solidFill>
                  <a:prstClr val="black">
                    <a:tint val="75000"/>
                  </a:prstClr>
                </a:solidFill>
              </a:rPr>
              <a:t>Prediction of Liver Disorders using Machine Learning Algorithms: A Comparative Study</a:t>
            </a:r>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66496447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Lst>
  <p:transition spd="slow">
    <p:wipe dir="d"/>
  </p:transition>
  <p:timing>
    <p:tnLst>
      <p:par>
        <p:cTn id="1" dur="indefinite" restart="never" nodeType="tmRoot"/>
      </p:par>
    </p:tnLst>
  </p:timing>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D5482-984C-4531-AA40-6002EA17FD1C}" type="datetime1">
              <a:rPr lang="en-US" smtClean="0">
                <a:solidFill>
                  <a:prstClr val="black">
                    <a:tint val="75000"/>
                  </a:prstClr>
                </a:solidFill>
              </a:rPr>
              <a:t>10/3/2021</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solidFill>
                  <a:prstClr val="black">
                    <a:tint val="75000"/>
                  </a:prstClr>
                </a:solidFill>
              </a:rPr>
              <a:t>Prediction of Liver Disorders using Machine Learning Algorithms: A Comparative Study</a:t>
            </a:r>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158809534"/>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Lst>
  <p:transition spd="slow">
    <p:wipe dir="d"/>
  </p:transition>
  <p:timing>
    <p:tnLst>
      <p:par>
        <p:cTn id="1" dur="indefinite" restart="never" nodeType="tmRoot"/>
      </p:par>
    </p:tnLst>
  </p:timing>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5.jpe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notesSlide" Target="../notesSlides/notesSlide10.xml"/><Relationship Id="rId4" Type="http://schemas.openxmlformats.org/officeDocument/2006/relationships/slideLayout" Target="../slideLayouts/slideLayout41.xml"/></Relationships>
</file>

<file path=ppt/slides/_rels/slide11.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notesSlide" Target="../notesSlides/notesSlide11.xml"/><Relationship Id="rId4" Type="http://schemas.openxmlformats.org/officeDocument/2006/relationships/slideLayout" Target="../slideLayouts/slideLayout41.xml"/></Relationships>
</file>

<file path=ppt/slides/_rels/slide12.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notesSlide" Target="../notesSlides/notesSlide12.xml"/><Relationship Id="rId4" Type="http://schemas.openxmlformats.org/officeDocument/2006/relationships/slideLayout" Target="../slideLayouts/slideLayout41.xml"/></Relationships>
</file>

<file path=ppt/slides/_rels/slide13.xml.rels><?xml version="1.0" encoding="UTF-8" standalone="yes"?>
<Relationships xmlns="http://schemas.openxmlformats.org/package/2006/relationships"><Relationship Id="rId8" Type="http://schemas.openxmlformats.org/officeDocument/2006/relationships/tags" Target="../tags/tag33.xml"/><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5" Type="http://schemas.openxmlformats.org/officeDocument/2006/relationships/notesSlide" Target="../notesSlides/notesSlide13.xml"/><Relationship Id="rId4" Type="http://schemas.openxmlformats.org/officeDocument/2006/relationships/slideLayout" Target="../slideLayouts/slideLayout41.xml"/><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notesSlide" Target="../notesSlides/notesSlide14.xml"/><Relationship Id="rId4" Type="http://schemas.openxmlformats.org/officeDocument/2006/relationships/slideLayout" Target="../slideLayouts/slideLayout41.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1.xml"/><Relationship Id="rId2" Type="http://schemas.openxmlformats.org/officeDocument/2006/relationships/tags" Target="../tags/tag38.xml"/><Relationship Id="rId1" Type="http://schemas.openxmlformats.org/officeDocument/2006/relationships/tags" Target="../tags/tag37.xml"/><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8" Type="http://schemas.openxmlformats.org/officeDocument/2006/relationships/image" Target="../media/image10.png"/><Relationship Id="rId3" Type="http://schemas.microsoft.com/office/2007/relationships/media" Target="../media/media2.wav"/><Relationship Id="rId7" Type="http://schemas.openxmlformats.org/officeDocument/2006/relationships/image" Target="../media/image9.png"/><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notesSlide" Target="../notesSlides/notesSlide16.xml"/><Relationship Id="rId5" Type="http://schemas.openxmlformats.org/officeDocument/2006/relationships/slideLayout" Target="../slideLayouts/slideLayout41.xml"/><Relationship Id="rId4" Type="http://schemas.openxmlformats.org/officeDocument/2006/relationships/audio" Target="../media/media2.wav"/><Relationship Id="rId9"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41.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8" Type="http://schemas.openxmlformats.org/officeDocument/2006/relationships/image" Target="../media/image12.png"/><Relationship Id="rId3" Type="http://schemas.microsoft.com/office/2007/relationships/media" Target="../media/media3.wav"/><Relationship Id="rId7" Type="http://schemas.openxmlformats.org/officeDocument/2006/relationships/image" Target="../media/image11.png"/><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notesSlide" Target="../notesSlides/notesSlide18.xml"/><Relationship Id="rId5" Type="http://schemas.openxmlformats.org/officeDocument/2006/relationships/slideLayout" Target="../slideLayouts/slideLayout41.xml"/><Relationship Id="rId4" Type="http://schemas.openxmlformats.org/officeDocument/2006/relationships/audio" Target="../media/media3.wav"/><Relationship Id="rId9"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41.xml"/><Relationship Id="rId2" Type="http://schemas.openxmlformats.org/officeDocument/2006/relationships/tags" Target="../tags/tag46.xml"/><Relationship Id="rId1" Type="http://schemas.openxmlformats.org/officeDocument/2006/relationships/tags" Target="../tags/tag45.xml"/><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microsoft.com/office/2007/relationships/media" Target="../media/media1.wav"/><Relationship Id="rId7" Type="http://schemas.openxmlformats.org/officeDocument/2006/relationships/image" Target="../media/image6.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notesSlide" Target="../notesSlides/notesSlide2.xml"/><Relationship Id="rId5" Type="http://schemas.openxmlformats.org/officeDocument/2006/relationships/slideLayout" Target="../slideLayouts/slideLayout26.xml"/><Relationship Id="rId4" Type="http://schemas.openxmlformats.org/officeDocument/2006/relationships/audio" Target="../media/media1.wav"/></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1.xml"/><Relationship Id="rId2" Type="http://schemas.openxmlformats.org/officeDocument/2006/relationships/tags" Target="../tags/tag48.xml"/><Relationship Id="rId1" Type="http://schemas.openxmlformats.org/officeDocument/2006/relationships/tags" Target="../tags/tag47.xml"/><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41.xml"/><Relationship Id="rId2" Type="http://schemas.openxmlformats.org/officeDocument/2006/relationships/tags" Target="../tags/tag50.xml"/><Relationship Id="rId1" Type="http://schemas.openxmlformats.org/officeDocument/2006/relationships/tags" Target="../tags/tag49.xml"/><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41.xml"/><Relationship Id="rId2" Type="http://schemas.openxmlformats.org/officeDocument/2006/relationships/tags" Target="../tags/tag52.xml"/><Relationship Id="rId1" Type="http://schemas.openxmlformats.org/officeDocument/2006/relationships/tags" Target="../tags/tag51.xml"/><Relationship Id="rId4"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1.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1.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1.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image" Target="../media/image7.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1.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notesSlide" Target="../notesSlides/notesSlide7.xml"/><Relationship Id="rId4"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8" Type="http://schemas.openxmlformats.org/officeDocument/2006/relationships/tags" Target="../tags/tag18.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notesSlide" Target="../notesSlides/notesSlide8.xml"/><Relationship Id="rId4" Type="http://schemas.openxmlformats.org/officeDocument/2006/relationships/slideLayout" Target="../slideLayouts/slideLayout41.xml"/><Relationship Id="rId9" Type="http://schemas.openxmlformats.org/officeDocument/2006/relationships/image" Target="../media/image70.png"/></Relationships>
</file>

<file path=ppt/slides/_rels/slide9.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notesSlide" Target="../notesSlides/notesSlide9.xml"/><Relationship Id="rId4"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533400" y="1752600"/>
            <a:ext cx="8229600" cy="4572000"/>
          </a:xfrm>
        </p:spPr>
        <p:txBody>
          <a:bodyPr>
            <a:normAutofit/>
          </a:bodyPr>
          <a:lstStyle/>
          <a:p>
            <a:pPr marL="0" indent="0">
              <a:buNone/>
            </a:pPr>
            <a:endParaRPr lang="en-US" sz="2800" b="1" dirty="0" smtClean="0"/>
          </a:p>
          <a:p>
            <a:pPr marL="0" indent="0">
              <a:buNone/>
            </a:pPr>
            <a:endParaRPr lang="en-US" sz="2400" b="1" dirty="0" smtClean="0"/>
          </a:p>
          <a:p>
            <a:pPr marL="0" indent="0">
              <a:buNone/>
            </a:pPr>
            <a:endParaRPr lang="en-US" sz="2400" b="1" dirty="0"/>
          </a:p>
          <a:p>
            <a:pPr marL="0" indent="0">
              <a:buNone/>
            </a:pPr>
            <a:endParaRPr lang="en-US" sz="2400" b="1" dirty="0" smtClean="0"/>
          </a:p>
          <a:p>
            <a:pPr marL="0" indent="0">
              <a:buNone/>
            </a:pPr>
            <a:endParaRPr lang="en-US" sz="2400" b="1" dirty="0"/>
          </a:p>
          <a:p>
            <a:pPr marL="0" indent="0">
              <a:buNone/>
            </a:pPr>
            <a:endParaRPr lang="en-US" sz="2400" b="1" dirty="0"/>
          </a:p>
        </p:txBody>
      </p:sp>
      <p:sp>
        <p:nvSpPr>
          <p:cNvPr id="9" name="TextBox 8"/>
          <p:cNvSpPr txBox="1"/>
          <p:nvPr/>
        </p:nvSpPr>
        <p:spPr>
          <a:xfrm>
            <a:off x="4988609" y="4191000"/>
            <a:ext cx="3781425" cy="1897039"/>
          </a:xfrm>
          <a:prstGeom prst="rect">
            <a:avLst/>
          </a:prstGeom>
          <a:noFill/>
        </p:spPr>
        <p:txBody>
          <a:bodyPr wrap="square" rtlCol="0">
            <a:normAutofit lnSpcReduction="10000"/>
          </a:bodyPr>
          <a:lstStyle/>
          <a:p>
            <a:pPr algn="just"/>
            <a:r>
              <a:rPr lang="en-US" dirty="0">
                <a:solidFill>
                  <a:prstClr val="black">
                    <a:lumMod val="65000"/>
                    <a:lumOff val="35000"/>
                  </a:prstClr>
                </a:solidFill>
              </a:rPr>
              <a:t> </a:t>
            </a:r>
            <a:r>
              <a:rPr lang="en-US" sz="2400" b="1" dirty="0">
                <a:solidFill>
                  <a:srgbClr val="000066"/>
                </a:solidFill>
              </a:rPr>
              <a:t>Supervised By </a:t>
            </a:r>
            <a:endParaRPr lang="en-US" sz="2400" b="1" dirty="0" smtClean="0">
              <a:solidFill>
                <a:srgbClr val="000066"/>
              </a:solidFill>
            </a:endParaRPr>
          </a:p>
          <a:p>
            <a:pPr algn="just"/>
            <a:r>
              <a:rPr lang="en-US" sz="2400" dirty="0" smtClean="0">
                <a:solidFill>
                  <a:srgbClr val="000066"/>
                </a:solidFill>
              </a:rPr>
              <a:t> </a:t>
            </a:r>
            <a:r>
              <a:rPr lang="en-US" sz="2400" dirty="0" err="1" smtClean="0">
                <a:solidFill>
                  <a:srgbClr val="000066"/>
                </a:solidFill>
              </a:rPr>
              <a:t>Sadia</a:t>
            </a:r>
            <a:r>
              <a:rPr lang="en-US" sz="2400" dirty="0" smtClean="0">
                <a:solidFill>
                  <a:srgbClr val="000066"/>
                </a:solidFill>
              </a:rPr>
              <a:t> </a:t>
            </a:r>
            <a:r>
              <a:rPr lang="en-US" sz="2400" dirty="0" err="1">
                <a:solidFill>
                  <a:srgbClr val="000066"/>
                </a:solidFill>
              </a:rPr>
              <a:t>Zaman</a:t>
            </a:r>
            <a:r>
              <a:rPr lang="en-US" sz="2400" dirty="0">
                <a:solidFill>
                  <a:srgbClr val="000066"/>
                </a:solidFill>
              </a:rPr>
              <a:t> </a:t>
            </a:r>
            <a:r>
              <a:rPr lang="en-US" sz="2400" dirty="0" err="1">
                <a:solidFill>
                  <a:srgbClr val="000066"/>
                </a:solidFill>
              </a:rPr>
              <a:t>Mishu</a:t>
            </a:r>
            <a:r>
              <a:rPr lang="en-US" sz="2400" dirty="0">
                <a:solidFill>
                  <a:srgbClr val="000066"/>
                </a:solidFill>
              </a:rPr>
              <a:t> </a:t>
            </a:r>
            <a:endParaRPr lang="en-US" sz="2400" dirty="0" smtClean="0">
              <a:solidFill>
                <a:srgbClr val="000066"/>
              </a:solidFill>
            </a:endParaRPr>
          </a:p>
          <a:p>
            <a:pPr algn="just"/>
            <a:r>
              <a:rPr lang="en-US" sz="2400" dirty="0">
                <a:solidFill>
                  <a:srgbClr val="000066"/>
                </a:solidFill>
              </a:rPr>
              <a:t> Lecturer </a:t>
            </a:r>
            <a:endParaRPr lang="en-US" sz="2400" dirty="0" smtClean="0">
              <a:solidFill>
                <a:srgbClr val="000066"/>
              </a:solidFill>
            </a:endParaRPr>
          </a:p>
          <a:p>
            <a:pPr algn="just"/>
            <a:r>
              <a:rPr lang="en-US" sz="2400" dirty="0">
                <a:solidFill>
                  <a:srgbClr val="000066"/>
                </a:solidFill>
              </a:rPr>
              <a:t> Dept. of CSE </a:t>
            </a:r>
            <a:endParaRPr lang="en-US" sz="2400" dirty="0" smtClean="0">
              <a:solidFill>
                <a:srgbClr val="000066"/>
              </a:solidFill>
            </a:endParaRPr>
          </a:p>
          <a:p>
            <a:pPr algn="just"/>
            <a:r>
              <a:rPr lang="en-US" sz="2400" dirty="0">
                <a:solidFill>
                  <a:srgbClr val="000066"/>
                </a:solidFill>
              </a:rPr>
              <a:t> RUET </a:t>
            </a:r>
          </a:p>
        </p:txBody>
      </p:sp>
      <p:sp>
        <p:nvSpPr>
          <p:cNvPr id="3" name="Date Placeholder 2"/>
          <p:cNvSpPr>
            <a:spLocks noGrp="1"/>
          </p:cNvSpPr>
          <p:nvPr>
            <p:ph type="dt" sz="half" idx="10"/>
          </p:nvPr>
        </p:nvSpPr>
        <p:spPr>
          <a:xfrm>
            <a:off x="3936323" y="7019017"/>
            <a:ext cx="1066800" cy="365125"/>
          </a:xfrm>
        </p:spPr>
        <p:txBody>
          <a:bodyPr/>
          <a:lstStyle/>
          <a:p>
            <a:fld id="{29307368-B143-4E33-A088-D37206AFFCE8}" type="datetime1">
              <a:rPr lang="en-US" smtClean="0">
                <a:solidFill>
                  <a:schemeClr val="accent5">
                    <a:lumMod val="50000"/>
                  </a:schemeClr>
                </a:solidFill>
              </a:rPr>
              <a:t>10/3/2021</a:t>
            </a:fld>
            <a:endParaRPr lang="en-US" dirty="0">
              <a:solidFill>
                <a:schemeClr val="accent5">
                  <a:lumMod val="50000"/>
                </a:schemeClr>
              </a:solidFill>
            </a:endParaRPr>
          </a:p>
        </p:txBody>
      </p:sp>
      <p:sp>
        <p:nvSpPr>
          <p:cNvPr id="4" name="Footer Placeholder 3"/>
          <p:cNvSpPr>
            <a:spLocks noGrp="1"/>
          </p:cNvSpPr>
          <p:nvPr>
            <p:ph type="ftr" sz="quarter" idx="11"/>
          </p:nvPr>
        </p:nvSpPr>
        <p:spPr>
          <a:xfrm>
            <a:off x="4339883" y="7048046"/>
            <a:ext cx="8236634" cy="365125"/>
          </a:xfrm>
        </p:spPr>
        <p:txBody>
          <a:bodyPr/>
          <a:lstStyle/>
          <a:p>
            <a:r>
              <a:rPr lang="en-US" smtClean="0">
                <a:solidFill>
                  <a:schemeClr val="accent5">
                    <a:lumMod val="50000"/>
                  </a:schemeClr>
                </a:solidFill>
              </a:rPr>
              <a:t>Prediction of Liver Disorders using Machine Learning Algorithms: A Comparative Study</a:t>
            </a:r>
            <a:endParaRPr lang="en-US" dirty="0">
              <a:solidFill>
                <a:schemeClr val="accent5">
                  <a:lumMod val="50000"/>
                </a:schemeClr>
              </a:solidFill>
            </a:endParaRPr>
          </a:p>
        </p:txBody>
      </p:sp>
      <p:sp>
        <p:nvSpPr>
          <p:cNvPr id="10" name="Slide Number Placeholder 9"/>
          <p:cNvSpPr>
            <a:spLocks noGrp="1"/>
          </p:cNvSpPr>
          <p:nvPr>
            <p:ph type="sldNum" sz="quarter" idx="12"/>
          </p:nvPr>
        </p:nvSpPr>
        <p:spPr>
          <a:xfrm>
            <a:off x="8763000" y="6492875"/>
            <a:ext cx="381000" cy="365125"/>
          </a:xfrm>
        </p:spPr>
        <p:txBody>
          <a:bodyPr/>
          <a:lstStyle/>
          <a:p>
            <a:fld id="{33D6E5A2-EC83-451F-A719-9AC1370DD5CF}" type="slidenum">
              <a:rPr lang="en-US" smtClean="0">
                <a:solidFill>
                  <a:schemeClr val="accent5">
                    <a:lumMod val="50000"/>
                  </a:schemeClr>
                </a:solidFill>
              </a:rPr>
              <a:pPr/>
              <a:t>1</a:t>
            </a:fld>
            <a:endParaRPr lang="en-US" dirty="0">
              <a:solidFill>
                <a:schemeClr val="accent5">
                  <a:lumMod val="50000"/>
                </a:schemeClr>
              </a:solidFill>
            </a:endParaRPr>
          </a:p>
        </p:txBody>
      </p:sp>
      <p:pic>
        <p:nvPicPr>
          <p:cNvPr id="11" name="Picture 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1" y="-76200"/>
            <a:ext cx="9144000" cy="6934200"/>
          </a:xfrm>
          <a:prstGeom prst="rect">
            <a:avLst/>
          </a:prstGeom>
        </p:spPr>
      </p:pic>
      <p:sp>
        <p:nvSpPr>
          <p:cNvPr id="12" name="Rounded Rectangle 11"/>
          <p:cNvSpPr/>
          <p:nvPr/>
        </p:nvSpPr>
        <p:spPr>
          <a:xfrm>
            <a:off x="495300" y="1886129"/>
            <a:ext cx="8229600" cy="1504771"/>
          </a:xfrm>
          <a:prstGeom prst="roundRect">
            <a:avLst/>
          </a:prstGeom>
          <a:solidFill>
            <a:schemeClr val="accent5">
              <a:lumMod val="50000"/>
            </a:schemeClr>
          </a:solidFill>
        </p:spPr>
        <p:style>
          <a:lnRef idx="1">
            <a:schemeClr val="dk1"/>
          </a:lnRef>
          <a:fillRef idx="2">
            <a:schemeClr val="dk1"/>
          </a:fillRef>
          <a:effectRef idx="1">
            <a:schemeClr val="dk1"/>
          </a:effectRef>
          <a:fontRef idx="minor">
            <a:schemeClr val="dk1"/>
          </a:fontRef>
        </p:style>
        <p:txBody>
          <a:bodyPr rtlCol="0" anchor="ctr"/>
          <a:lstStyle/>
          <a:p>
            <a:pPr lvl="0" algn="ctr">
              <a:lnSpc>
                <a:spcPct val="80000"/>
              </a:lnSpc>
            </a:pPr>
            <a:r>
              <a:rPr lang="en-US" sz="3000" b="1" dirty="0" smtClean="0">
                <a:solidFill>
                  <a:schemeClr val="bg1"/>
                </a:solidFill>
              </a:rPr>
              <a:t>Paper Id: 124</a:t>
            </a:r>
          </a:p>
          <a:p>
            <a:pPr lvl="0" algn="ctr">
              <a:lnSpc>
                <a:spcPct val="80000"/>
              </a:lnSpc>
            </a:pPr>
            <a:r>
              <a:rPr lang="en-US" sz="3000" b="1" dirty="0" smtClean="0">
                <a:solidFill>
                  <a:schemeClr val="bg1"/>
                </a:solidFill>
              </a:rPr>
              <a:t>Title: </a:t>
            </a:r>
            <a:r>
              <a:rPr lang="en-US" sz="3000" b="1" dirty="0">
                <a:solidFill>
                  <a:schemeClr val="bg1"/>
                </a:solidFill>
              </a:rPr>
              <a:t>Prediction of Liver Disorders using </a:t>
            </a:r>
            <a:r>
              <a:rPr lang="en-US" sz="3000" b="1" dirty="0" smtClean="0">
                <a:solidFill>
                  <a:schemeClr val="bg1"/>
                </a:solidFill>
              </a:rPr>
              <a:t>Machine Learning </a:t>
            </a:r>
            <a:r>
              <a:rPr lang="en-US" sz="3000" b="1" dirty="0">
                <a:solidFill>
                  <a:schemeClr val="bg1"/>
                </a:solidFill>
              </a:rPr>
              <a:t>Algorithms: A Comparative Study</a:t>
            </a:r>
          </a:p>
        </p:txBody>
      </p:sp>
      <p:sp>
        <p:nvSpPr>
          <p:cNvPr id="13" name="TextBox 12"/>
          <p:cNvSpPr txBox="1"/>
          <p:nvPr/>
        </p:nvSpPr>
        <p:spPr>
          <a:xfrm>
            <a:off x="838200" y="3862246"/>
            <a:ext cx="3614377" cy="2554545"/>
          </a:xfrm>
          <a:prstGeom prst="rect">
            <a:avLst/>
          </a:prstGeom>
          <a:noFill/>
        </p:spPr>
        <p:txBody>
          <a:bodyPr wrap="square" rtlCol="0">
            <a:spAutoFit/>
          </a:bodyPr>
          <a:lstStyle/>
          <a:p>
            <a:r>
              <a:rPr lang="en-US" sz="2000" dirty="0" smtClean="0">
                <a:solidFill>
                  <a:schemeClr val="bg1"/>
                </a:solidFill>
              </a:rPr>
              <a:t>Md</a:t>
            </a:r>
            <a:r>
              <a:rPr lang="en-US" sz="2000" dirty="0">
                <a:solidFill>
                  <a:schemeClr val="bg1"/>
                </a:solidFill>
              </a:rPr>
              <a:t>. </a:t>
            </a:r>
            <a:r>
              <a:rPr lang="en-US" sz="2000" dirty="0" err="1">
                <a:solidFill>
                  <a:schemeClr val="bg1"/>
                </a:solidFill>
              </a:rPr>
              <a:t>Fazle</a:t>
            </a:r>
            <a:r>
              <a:rPr lang="en-US" sz="2000" dirty="0">
                <a:solidFill>
                  <a:schemeClr val="bg1"/>
                </a:solidFill>
              </a:rPr>
              <a:t> Rabbi</a:t>
            </a:r>
          </a:p>
          <a:p>
            <a:r>
              <a:rPr lang="en-US" sz="2000" dirty="0">
                <a:solidFill>
                  <a:schemeClr val="bg1"/>
                </a:solidFill>
              </a:rPr>
              <a:t>Dept. of CSE, </a:t>
            </a:r>
            <a:r>
              <a:rPr lang="en-US" sz="2000" dirty="0" smtClean="0">
                <a:solidFill>
                  <a:schemeClr val="bg1"/>
                </a:solidFill>
              </a:rPr>
              <a:t>IUT</a:t>
            </a:r>
            <a:r>
              <a:rPr lang="en-US" sz="2000" dirty="0">
                <a:solidFill>
                  <a:schemeClr val="bg1"/>
                </a:solidFill>
              </a:rPr>
              <a:t>, </a:t>
            </a:r>
            <a:r>
              <a:rPr lang="en-US" sz="2000" dirty="0" err="1" smtClean="0">
                <a:solidFill>
                  <a:schemeClr val="bg1"/>
                </a:solidFill>
              </a:rPr>
              <a:t>Gazipur</a:t>
            </a:r>
            <a:r>
              <a:rPr lang="en-US" sz="2000" dirty="0" smtClean="0">
                <a:solidFill>
                  <a:schemeClr val="bg1"/>
                </a:solidFill>
              </a:rPr>
              <a:t>.</a:t>
            </a:r>
          </a:p>
          <a:p>
            <a:endParaRPr lang="en-US" sz="2000" dirty="0">
              <a:solidFill>
                <a:schemeClr val="bg1"/>
              </a:solidFill>
            </a:endParaRPr>
          </a:p>
          <a:p>
            <a:r>
              <a:rPr lang="en-US" sz="2000" dirty="0" err="1">
                <a:solidFill>
                  <a:schemeClr val="bg1"/>
                </a:solidFill>
              </a:rPr>
              <a:t>Arifa</a:t>
            </a:r>
            <a:r>
              <a:rPr lang="en-US" sz="2000" dirty="0">
                <a:solidFill>
                  <a:schemeClr val="bg1"/>
                </a:solidFill>
              </a:rPr>
              <a:t> Islam </a:t>
            </a:r>
            <a:r>
              <a:rPr lang="en-US" sz="2000" dirty="0" err="1">
                <a:solidFill>
                  <a:schemeClr val="bg1"/>
                </a:solidFill>
              </a:rPr>
              <a:t>Champa</a:t>
            </a:r>
            <a:endParaRPr lang="en-US" sz="2000" dirty="0">
              <a:solidFill>
                <a:schemeClr val="bg1"/>
              </a:solidFill>
            </a:endParaRPr>
          </a:p>
          <a:p>
            <a:r>
              <a:rPr lang="en-US" sz="2000" dirty="0">
                <a:solidFill>
                  <a:schemeClr val="bg1"/>
                </a:solidFill>
              </a:rPr>
              <a:t>Dept. of CSE, BAIUST, </a:t>
            </a:r>
            <a:r>
              <a:rPr lang="en-US" sz="2000" dirty="0" err="1">
                <a:solidFill>
                  <a:schemeClr val="bg1"/>
                </a:solidFill>
              </a:rPr>
              <a:t>Comilla</a:t>
            </a:r>
            <a:r>
              <a:rPr lang="en-US" sz="2000" dirty="0" smtClean="0">
                <a:solidFill>
                  <a:schemeClr val="bg1"/>
                </a:solidFill>
              </a:rPr>
              <a:t>.</a:t>
            </a:r>
          </a:p>
          <a:p>
            <a:endParaRPr lang="en-US" sz="2000" dirty="0" smtClean="0">
              <a:solidFill>
                <a:schemeClr val="bg1"/>
              </a:solidFill>
            </a:endParaRPr>
          </a:p>
          <a:p>
            <a:r>
              <a:rPr lang="en-US" sz="2000" dirty="0">
                <a:solidFill>
                  <a:schemeClr val="bg1"/>
                </a:solidFill>
              </a:rPr>
              <a:t>Md. </a:t>
            </a:r>
            <a:r>
              <a:rPr lang="en-US" sz="2000" dirty="0" err="1">
                <a:solidFill>
                  <a:schemeClr val="bg1"/>
                </a:solidFill>
              </a:rPr>
              <a:t>Kamrul</a:t>
            </a:r>
            <a:r>
              <a:rPr lang="en-US" sz="2000" dirty="0">
                <a:solidFill>
                  <a:schemeClr val="bg1"/>
                </a:solidFill>
              </a:rPr>
              <a:t> </a:t>
            </a:r>
            <a:r>
              <a:rPr lang="en-US" sz="2000" dirty="0" err="1">
                <a:solidFill>
                  <a:schemeClr val="bg1"/>
                </a:solidFill>
              </a:rPr>
              <a:t>Hasan</a:t>
            </a:r>
            <a:endParaRPr lang="en-US" sz="2000" dirty="0">
              <a:solidFill>
                <a:schemeClr val="bg1"/>
              </a:solidFill>
            </a:endParaRPr>
          </a:p>
          <a:p>
            <a:r>
              <a:rPr lang="en-US" sz="2000" dirty="0">
                <a:solidFill>
                  <a:schemeClr val="bg1"/>
                </a:solidFill>
              </a:rPr>
              <a:t>Dept. of CSE, IUT, </a:t>
            </a:r>
            <a:r>
              <a:rPr lang="en-US" sz="2000" dirty="0" err="1" smtClean="0">
                <a:solidFill>
                  <a:schemeClr val="bg1"/>
                </a:solidFill>
              </a:rPr>
              <a:t>Gazipur</a:t>
            </a:r>
            <a:endParaRPr lang="en-US" sz="2000" dirty="0">
              <a:solidFill>
                <a:schemeClr val="bg1"/>
              </a:solidFill>
            </a:endParaRPr>
          </a:p>
        </p:txBody>
      </p:sp>
      <p:sp>
        <p:nvSpPr>
          <p:cNvPr id="14" name="TextBox 13"/>
          <p:cNvSpPr txBox="1"/>
          <p:nvPr/>
        </p:nvSpPr>
        <p:spPr>
          <a:xfrm>
            <a:off x="4988609" y="3862246"/>
            <a:ext cx="3816006" cy="1631216"/>
          </a:xfrm>
          <a:prstGeom prst="rect">
            <a:avLst/>
          </a:prstGeom>
          <a:noFill/>
        </p:spPr>
        <p:txBody>
          <a:bodyPr wrap="square" rtlCol="0">
            <a:spAutoFit/>
          </a:bodyPr>
          <a:lstStyle/>
          <a:p>
            <a:r>
              <a:rPr lang="en-US" sz="2000" dirty="0" smtClean="0">
                <a:solidFill>
                  <a:schemeClr val="bg1"/>
                </a:solidFill>
              </a:rPr>
              <a:t>S. M. </a:t>
            </a:r>
            <a:r>
              <a:rPr lang="en-US" sz="2000" dirty="0" err="1" smtClean="0">
                <a:solidFill>
                  <a:schemeClr val="bg1"/>
                </a:solidFill>
              </a:rPr>
              <a:t>Mahedy</a:t>
            </a:r>
            <a:r>
              <a:rPr lang="en-US" sz="2000" dirty="0" smtClean="0">
                <a:solidFill>
                  <a:schemeClr val="bg1"/>
                </a:solidFill>
              </a:rPr>
              <a:t> </a:t>
            </a:r>
            <a:r>
              <a:rPr lang="en-US" sz="2000" dirty="0" err="1" smtClean="0">
                <a:solidFill>
                  <a:schemeClr val="bg1"/>
                </a:solidFill>
              </a:rPr>
              <a:t>Hasan</a:t>
            </a:r>
            <a:endParaRPr lang="en-US" sz="2000" dirty="0" smtClean="0">
              <a:solidFill>
                <a:schemeClr val="bg1"/>
              </a:solidFill>
            </a:endParaRPr>
          </a:p>
          <a:p>
            <a:r>
              <a:rPr lang="en-US" sz="2000" dirty="0" smtClean="0">
                <a:solidFill>
                  <a:schemeClr val="bg1"/>
                </a:solidFill>
              </a:rPr>
              <a:t>Dept. of CSE, RUET, </a:t>
            </a:r>
            <a:r>
              <a:rPr lang="en-US" sz="2000" dirty="0" err="1" smtClean="0">
                <a:solidFill>
                  <a:schemeClr val="bg1"/>
                </a:solidFill>
              </a:rPr>
              <a:t>Rajshahi</a:t>
            </a:r>
            <a:r>
              <a:rPr lang="en-US" sz="2000" dirty="0" smtClean="0">
                <a:solidFill>
                  <a:schemeClr val="bg1"/>
                </a:solidFill>
              </a:rPr>
              <a:t>.</a:t>
            </a:r>
          </a:p>
          <a:p>
            <a:endParaRPr lang="en-US" sz="2000" dirty="0">
              <a:solidFill>
                <a:schemeClr val="bg1"/>
              </a:solidFill>
            </a:endParaRPr>
          </a:p>
          <a:p>
            <a:r>
              <a:rPr lang="en-US" sz="2000" dirty="0" smtClean="0">
                <a:solidFill>
                  <a:schemeClr val="bg1"/>
                </a:solidFill>
              </a:rPr>
              <a:t>Md. </a:t>
            </a:r>
            <a:r>
              <a:rPr lang="en-US" sz="2000" dirty="0" err="1" smtClean="0">
                <a:solidFill>
                  <a:schemeClr val="bg1"/>
                </a:solidFill>
              </a:rPr>
              <a:t>Asif</a:t>
            </a:r>
            <a:r>
              <a:rPr lang="en-US" sz="2000" dirty="0" smtClean="0">
                <a:solidFill>
                  <a:schemeClr val="bg1"/>
                </a:solidFill>
              </a:rPr>
              <a:t> </a:t>
            </a:r>
            <a:r>
              <a:rPr lang="en-US" sz="2000" dirty="0" err="1" smtClean="0">
                <a:solidFill>
                  <a:schemeClr val="bg1"/>
                </a:solidFill>
              </a:rPr>
              <a:t>Zaman</a:t>
            </a:r>
            <a:endParaRPr lang="en-US" sz="2000" dirty="0" smtClean="0">
              <a:solidFill>
                <a:schemeClr val="bg1"/>
              </a:solidFill>
            </a:endParaRPr>
          </a:p>
          <a:p>
            <a:r>
              <a:rPr lang="en-US" sz="2000" dirty="0">
                <a:solidFill>
                  <a:schemeClr val="bg1"/>
                </a:solidFill>
              </a:rPr>
              <a:t>North South </a:t>
            </a:r>
            <a:r>
              <a:rPr lang="en-US" sz="2000" dirty="0" smtClean="0">
                <a:solidFill>
                  <a:schemeClr val="bg1"/>
                </a:solidFill>
              </a:rPr>
              <a:t>University, Dhaka.</a:t>
            </a:r>
          </a:p>
        </p:txBody>
      </p:sp>
      <p:sp>
        <p:nvSpPr>
          <p:cNvPr id="2" name="TextBox 1"/>
          <p:cNvSpPr txBox="1"/>
          <p:nvPr/>
        </p:nvSpPr>
        <p:spPr>
          <a:xfrm>
            <a:off x="495300" y="224136"/>
            <a:ext cx="8229600" cy="1661993"/>
          </a:xfrm>
          <a:prstGeom prst="rect">
            <a:avLst/>
          </a:prstGeom>
          <a:noFill/>
        </p:spPr>
        <p:txBody>
          <a:bodyPr wrap="square" rtlCol="0">
            <a:spAutoFit/>
          </a:bodyPr>
          <a:lstStyle/>
          <a:p>
            <a:pPr algn="ctr"/>
            <a:r>
              <a:rPr lang="en-US" sz="2800" b="1" dirty="0">
                <a:solidFill>
                  <a:schemeClr val="bg1"/>
                </a:solidFill>
              </a:rPr>
              <a:t>2nd International Conference on</a:t>
            </a:r>
          </a:p>
          <a:p>
            <a:pPr algn="ctr"/>
            <a:r>
              <a:rPr lang="en-US" sz="2800" b="1" dirty="0">
                <a:solidFill>
                  <a:schemeClr val="bg1"/>
                </a:solidFill>
              </a:rPr>
              <a:t>ADVANCED INFORMATION AND COMMUNICATION TECHNOLOGY</a:t>
            </a:r>
          </a:p>
          <a:p>
            <a:endParaRPr lang="en-US" dirty="0">
              <a:solidFill>
                <a:schemeClr val="bg1"/>
              </a:solidFill>
            </a:endParaRPr>
          </a:p>
        </p:txBody>
      </p:sp>
      <p:sp>
        <p:nvSpPr>
          <p:cNvPr id="7" name="TextBox 6"/>
          <p:cNvSpPr txBox="1"/>
          <p:nvPr/>
        </p:nvSpPr>
        <p:spPr>
          <a:xfrm>
            <a:off x="3352800" y="3357601"/>
            <a:ext cx="1905000" cy="523220"/>
          </a:xfrm>
          <a:prstGeom prst="rect">
            <a:avLst/>
          </a:prstGeom>
          <a:noFill/>
        </p:spPr>
        <p:txBody>
          <a:bodyPr wrap="square" rtlCol="0">
            <a:spAutoFit/>
          </a:bodyPr>
          <a:lstStyle/>
          <a:p>
            <a:pPr algn="ctr"/>
            <a:r>
              <a:rPr lang="en-US" sz="2800" b="1" u="sng" dirty="0" smtClean="0">
                <a:solidFill>
                  <a:schemeClr val="bg1"/>
                </a:solidFill>
              </a:rPr>
              <a:t>Authors</a:t>
            </a:r>
            <a:endParaRPr lang="en-US" sz="2800" b="1" u="sng" dirty="0">
              <a:solidFill>
                <a:schemeClr val="bg1"/>
              </a:solidFill>
            </a:endParaRPr>
          </a:p>
        </p:txBody>
      </p:sp>
    </p:spTree>
    <p:custDataLst>
      <p:tags r:id="rId1"/>
    </p:custDataLst>
    <p:extLst>
      <p:ext uri="{BB962C8B-B14F-4D97-AF65-F5344CB8AC3E}">
        <p14:creationId xmlns:p14="http://schemas.microsoft.com/office/powerpoint/2010/main" val="276492679"/>
      </p:ext>
    </p:extLst>
  </p:cSld>
  <p:clrMapOvr>
    <a:masterClrMapping/>
  </p:clrMapOvr>
  <mc:AlternateContent xmlns:mc="http://schemas.openxmlformats.org/markup-compatibility/2006" xmlns:p14="http://schemas.microsoft.com/office/powerpoint/2010/main">
    <mc:Choice Requires="p14">
      <p:transition p14:dur="10" advTm="3437"/>
    </mc:Choice>
    <mc:Fallback xmlns="">
      <p:transition advTm="3437"/>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0" y="0"/>
            <a:ext cx="9144000" cy="762000"/>
          </a:xfrm>
        </p:spPr>
        <p:txBody>
          <a:bodyPr>
            <a:normAutofit/>
          </a:bodyPr>
          <a:lstStyle/>
          <a:p>
            <a:endParaRPr lang="en-US" sz="3200" b="1" dirty="0"/>
          </a:p>
        </p:txBody>
      </p:sp>
      <p:sp>
        <p:nvSpPr>
          <p:cNvPr id="3" name="Content Placeholder 2"/>
          <p:cNvSpPr>
            <a:spLocks noGrp="1"/>
          </p:cNvSpPr>
          <p:nvPr>
            <p:ph sz="half" idx="1"/>
            <p:custDataLst>
              <p:tags r:id="rId3"/>
            </p:custDataLst>
          </p:nvPr>
        </p:nvSpPr>
        <p:spPr>
          <a:xfrm>
            <a:off x="457200" y="914400"/>
            <a:ext cx="8229600" cy="5334000"/>
          </a:xfrm>
        </p:spPr>
        <p:txBody>
          <a:bodyPr>
            <a:normAutofit/>
          </a:bodyPr>
          <a:lstStyle/>
          <a:p>
            <a:pPr marL="0" indent="0">
              <a:buNone/>
            </a:pPr>
            <a:r>
              <a:rPr lang="en-US" sz="3200" b="1" dirty="0" smtClean="0">
                <a:solidFill>
                  <a:srgbClr val="0070C0"/>
                </a:solidFill>
              </a:rPr>
              <a:t>Feature Scaling:</a:t>
            </a:r>
          </a:p>
          <a:p>
            <a:pPr marL="0" indent="0">
              <a:buNone/>
            </a:pPr>
            <a:endParaRPr lang="en-US" sz="3200" b="1" dirty="0" smtClean="0">
              <a:solidFill>
                <a:srgbClr val="0070C0"/>
              </a:solidFill>
            </a:endParaRPr>
          </a:p>
          <a:p>
            <a:pPr lvl="1">
              <a:buFont typeface="Wingdings" pitchFamily="2" charset="2"/>
              <a:buChar char="§"/>
            </a:pPr>
            <a:r>
              <a:rPr lang="en-US" dirty="0" smtClean="0"/>
              <a:t>Normalizes </a:t>
            </a:r>
            <a:r>
              <a:rPr lang="en-US" dirty="0"/>
              <a:t>the feature values in a </a:t>
            </a:r>
            <a:r>
              <a:rPr lang="en-US" dirty="0" smtClean="0"/>
              <a:t>specified </a:t>
            </a:r>
            <a:r>
              <a:rPr lang="en-US" dirty="0"/>
              <a:t>r</a:t>
            </a:r>
            <a:r>
              <a:rPr lang="en-US" dirty="0" smtClean="0"/>
              <a:t>ange</a:t>
            </a:r>
          </a:p>
          <a:p>
            <a:pPr lvl="1">
              <a:buFont typeface="Wingdings" pitchFamily="2" charset="2"/>
              <a:buChar char="§"/>
            </a:pPr>
            <a:r>
              <a:rPr lang="en-US" dirty="0"/>
              <a:t>R</a:t>
            </a:r>
            <a:r>
              <a:rPr lang="en-US" dirty="0" smtClean="0"/>
              <a:t>educes </a:t>
            </a:r>
            <a:r>
              <a:rPr lang="en-US" dirty="0"/>
              <a:t>the training time </a:t>
            </a:r>
          </a:p>
          <a:p>
            <a:pPr lvl="1">
              <a:buFont typeface="Wingdings" pitchFamily="2" charset="2"/>
              <a:buChar char="§"/>
            </a:pPr>
            <a:r>
              <a:rPr lang="en-US" dirty="0" smtClean="0"/>
              <a:t>Helps  </a:t>
            </a:r>
            <a:r>
              <a:rPr lang="en-US" dirty="0"/>
              <a:t>to  achieve  faster  </a:t>
            </a:r>
            <a:r>
              <a:rPr lang="en-US" dirty="0" smtClean="0"/>
              <a:t>convergence</a:t>
            </a:r>
          </a:p>
          <a:p>
            <a:pPr lvl="1">
              <a:buFont typeface="Wingdings" pitchFamily="2" charset="2"/>
              <a:buChar char="§"/>
            </a:pPr>
            <a:r>
              <a:rPr lang="en-US" dirty="0" smtClean="0">
                <a:solidFill>
                  <a:srgbClr val="0070C0"/>
                </a:solidFill>
              </a:rPr>
              <a:t>Robust Scaling</a:t>
            </a:r>
          </a:p>
          <a:p>
            <a:pPr lvl="2"/>
            <a:r>
              <a:rPr lang="en-US" sz="2400" dirty="0" smtClean="0"/>
              <a:t>Uses </a:t>
            </a:r>
            <a:r>
              <a:rPr lang="en-US" sz="2400" dirty="0"/>
              <a:t>the </a:t>
            </a:r>
            <a:r>
              <a:rPr lang="en-US" sz="2400" dirty="0" smtClean="0"/>
              <a:t>Inter Quartile </a:t>
            </a:r>
            <a:r>
              <a:rPr lang="en-US" sz="2400" dirty="0"/>
              <a:t>r</a:t>
            </a:r>
            <a:r>
              <a:rPr lang="en-US" sz="2400" dirty="0" smtClean="0"/>
              <a:t>ange </a:t>
            </a:r>
            <a:r>
              <a:rPr lang="en-US" sz="2400" dirty="0"/>
              <a:t>to handle the outliers</a:t>
            </a:r>
            <a:endParaRPr lang="en-US" sz="2400" dirty="0" smtClean="0"/>
          </a:p>
          <a:p>
            <a:pPr lvl="2"/>
            <a:r>
              <a:rPr lang="en-US" sz="2400" dirty="0"/>
              <a:t>R</a:t>
            </a:r>
            <a:r>
              <a:rPr lang="en-US" sz="2400" dirty="0" smtClean="0"/>
              <a:t>emoves </a:t>
            </a:r>
            <a:r>
              <a:rPr lang="en-US" sz="2400" dirty="0"/>
              <a:t>the median </a:t>
            </a:r>
          </a:p>
          <a:p>
            <a:pPr lvl="2"/>
            <a:r>
              <a:rPr lang="en-US" sz="2400" dirty="0"/>
              <a:t>S</a:t>
            </a:r>
            <a:r>
              <a:rPr lang="en-US" sz="2400" dirty="0" smtClean="0"/>
              <a:t>cales </a:t>
            </a:r>
            <a:r>
              <a:rPr lang="en-US" sz="2400" dirty="0"/>
              <a:t>the data according to the </a:t>
            </a:r>
            <a:r>
              <a:rPr lang="en-US" sz="2400" dirty="0" smtClean="0"/>
              <a:t>quartile </a:t>
            </a:r>
            <a:r>
              <a:rPr lang="en-US" sz="2400" dirty="0"/>
              <a:t>range </a:t>
            </a:r>
            <a:endParaRPr lang="en-US" sz="2400" dirty="0">
              <a:solidFill>
                <a:srgbClr val="0070C0"/>
              </a:solidFill>
            </a:endParaRPr>
          </a:p>
        </p:txBody>
      </p:sp>
      <p:sp>
        <p:nvSpPr>
          <p:cNvPr id="7" name="Rectangle 6"/>
          <p:cNvSpPr/>
          <p:nvPr/>
        </p:nvSpPr>
        <p:spPr>
          <a:xfrm>
            <a:off x="0" y="0"/>
            <a:ext cx="9144000" cy="762000"/>
          </a:xfrm>
          <a:prstGeom prst="rect">
            <a:avLst/>
          </a:prstGeom>
          <a:solidFill>
            <a:schemeClr val="accent5">
              <a:lumMod val="50000"/>
            </a:schemeClr>
          </a:solidFill>
        </p:spPr>
        <p:style>
          <a:lnRef idx="1">
            <a:schemeClr val="accent1"/>
          </a:lnRef>
          <a:fillRef idx="1001">
            <a:schemeClr val="dk2"/>
          </a:fillRef>
          <a:effectRef idx="1">
            <a:schemeClr val="accent1"/>
          </a:effectRef>
          <a:fontRef idx="minor">
            <a:schemeClr val="dk1"/>
          </a:fontRef>
        </p:style>
        <p:txBody>
          <a:bodyPr rtlCol="0" anchor="ctr"/>
          <a:lstStyle/>
          <a:p>
            <a:pPr>
              <a:tabLst>
                <a:tab pos="914400" algn="l"/>
              </a:tabLst>
            </a:pPr>
            <a:r>
              <a:rPr lang="en-US" sz="2400" dirty="0" smtClean="0">
                <a:solidFill>
                  <a:prstClr val="white"/>
                </a:solidFill>
              </a:rPr>
              <a:t>      </a:t>
            </a:r>
            <a:r>
              <a:rPr lang="en-US" sz="3200" b="1" dirty="0" smtClean="0">
                <a:solidFill>
                  <a:schemeClr val="bg1"/>
                </a:solidFill>
              </a:rPr>
              <a:t>Data Preprocessing</a:t>
            </a:r>
            <a:endParaRPr lang="en-US" sz="3200" dirty="0">
              <a:solidFill>
                <a:schemeClr val="accent5">
                  <a:lumMod val="50000"/>
                </a:schemeClr>
              </a:solidFill>
            </a:endParaRPr>
          </a:p>
        </p:txBody>
      </p:sp>
      <p:sp>
        <p:nvSpPr>
          <p:cNvPr id="13" name="Footer Placeholder 12"/>
          <p:cNvSpPr>
            <a:spLocks noGrp="1"/>
          </p:cNvSpPr>
          <p:nvPr>
            <p:ph type="ftr" sz="quarter" idx="11"/>
          </p:nvPr>
        </p:nvSpPr>
        <p:spPr>
          <a:xfrm>
            <a:off x="0" y="6477000"/>
            <a:ext cx="9144000" cy="381000"/>
          </a:xfrm>
          <a:solidFill>
            <a:schemeClr val="accent5">
              <a:lumMod val="50000"/>
            </a:schemeClr>
          </a:solidFill>
        </p:spPr>
        <p:txBody>
          <a:bodyPr/>
          <a:lstStyle/>
          <a:p>
            <a:r>
              <a:rPr lang="en-US" smtClean="0">
                <a:solidFill>
                  <a:prstClr val="white"/>
                </a:solidFill>
              </a:rPr>
              <a:t>Prediction of Liver Disorders using Machine Learning Algorithms: A Comparative Study</a:t>
            </a:r>
            <a:endParaRPr lang="en-US" dirty="0">
              <a:solidFill>
                <a:prstClr val="white"/>
              </a:solidFill>
            </a:endParaRPr>
          </a:p>
        </p:txBody>
      </p:sp>
      <p:sp>
        <p:nvSpPr>
          <p:cNvPr id="4" name="Date Placeholder 3"/>
          <p:cNvSpPr>
            <a:spLocks noGrp="1"/>
          </p:cNvSpPr>
          <p:nvPr>
            <p:ph type="dt" sz="half" idx="10"/>
          </p:nvPr>
        </p:nvSpPr>
        <p:spPr>
          <a:xfrm>
            <a:off x="0" y="6458878"/>
            <a:ext cx="1066800" cy="365125"/>
          </a:xfrm>
        </p:spPr>
        <p:txBody>
          <a:bodyPr/>
          <a:lstStyle/>
          <a:p>
            <a:fld id="{7747B895-62A8-4B0D-9072-B7EBD0304014}" type="datetime1">
              <a:rPr lang="en-US" smtClean="0">
                <a:solidFill>
                  <a:prstClr val="white"/>
                </a:solidFill>
              </a:rPr>
              <a:t>10/3/2021</a:t>
            </a:fld>
            <a:endParaRPr lang="en-US" dirty="0">
              <a:solidFill>
                <a:prstClr val="white"/>
              </a:solidFill>
            </a:endParaRPr>
          </a:p>
        </p:txBody>
      </p:sp>
      <p:sp>
        <p:nvSpPr>
          <p:cNvPr id="5" name="Slide Number Placeholder 4"/>
          <p:cNvSpPr>
            <a:spLocks noGrp="1"/>
          </p:cNvSpPr>
          <p:nvPr>
            <p:ph type="sldNum" sz="quarter" idx="12"/>
          </p:nvPr>
        </p:nvSpPr>
        <p:spPr>
          <a:xfrm>
            <a:off x="8746588" y="6492875"/>
            <a:ext cx="381000" cy="365125"/>
          </a:xfrm>
        </p:spPr>
        <p:txBody>
          <a:bodyPr/>
          <a:lstStyle/>
          <a:p>
            <a:fld id="{33D6E5A2-EC83-451F-A719-9AC1370DD5CF}" type="slidenum">
              <a:rPr lang="en-US" smtClean="0">
                <a:solidFill>
                  <a:prstClr val="white"/>
                </a:solidFill>
              </a:rPr>
              <a:pPr/>
              <a:t>10</a:t>
            </a:fld>
            <a:endParaRPr lang="en-US" dirty="0">
              <a:solidFill>
                <a:prstClr val="white"/>
              </a:solidFill>
            </a:endParaRPr>
          </a:p>
        </p:txBody>
      </p:sp>
    </p:spTree>
    <p:custDataLst>
      <p:tags r:id="rId1"/>
    </p:custDataLst>
    <p:extLst>
      <p:ext uri="{BB962C8B-B14F-4D97-AF65-F5344CB8AC3E}">
        <p14:creationId xmlns:p14="http://schemas.microsoft.com/office/powerpoint/2010/main" val="1163624582"/>
      </p:ext>
    </p:extLst>
  </p:cSld>
  <p:clrMapOvr>
    <a:masterClrMapping/>
  </p:clrMapOvr>
  <mc:AlternateContent xmlns:mc="http://schemas.openxmlformats.org/markup-compatibility/2006" xmlns:p14="http://schemas.microsoft.com/office/powerpoint/2010/main">
    <mc:Choice Requires="p14">
      <p:transition p14:dur="10" advTm="21289"/>
    </mc:Choice>
    <mc:Fallback xmlns="">
      <p:transition advTm="21289"/>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0" y="0"/>
            <a:ext cx="9144000" cy="762000"/>
          </a:xfrm>
        </p:spPr>
        <p:txBody>
          <a:bodyPr>
            <a:normAutofit/>
          </a:bodyPr>
          <a:lstStyle/>
          <a:p>
            <a:endParaRPr lang="en-US" sz="3200" b="1" dirty="0"/>
          </a:p>
        </p:txBody>
      </p:sp>
      <p:sp>
        <p:nvSpPr>
          <p:cNvPr id="3" name="Content Placeholder 2"/>
          <p:cNvSpPr>
            <a:spLocks noGrp="1"/>
          </p:cNvSpPr>
          <p:nvPr>
            <p:ph sz="half" idx="1"/>
            <p:custDataLst>
              <p:tags r:id="rId3"/>
            </p:custDataLst>
          </p:nvPr>
        </p:nvSpPr>
        <p:spPr>
          <a:xfrm>
            <a:off x="457200" y="914400"/>
            <a:ext cx="8229600" cy="5334000"/>
          </a:xfrm>
        </p:spPr>
        <p:txBody>
          <a:bodyPr>
            <a:normAutofit lnSpcReduction="10000"/>
          </a:bodyPr>
          <a:lstStyle/>
          <a:p>
            <a:pPr marL="0" indent="0">
              <a:buNone/>
            </a:pPr>
            <a:r>
              <a:rPr lang="en-US" sz="3200" b="1" dirty="0">
                <a:solidFill>
                  <a:srgbClr val="0070C0"/>
                </a:solidFill>
              </a:rPr>
              <a:t>Logistic Regression (LR</a:t>
            </a:r>
            <a:r>
              <a:rPr lang="en-US" sz="3200" b="1" dirty="0" smtClean="0">
                <a:solidFill>
                  <a:srgbClr val="0070C0"/>
                </a:solidFill>
              </a:rPr>
              <a:t>):</a:t>
            </a:r>
          </a:p>
          <a:p>
            <a:pPr>
              <a:buFont typeface="Wingdings" pitchFamily="2" charset="2"/>
              <a:buChar char="§"/>
            </a:pPr>
            <a:r>
              <a:rPr lang="en-US" sz="2400" dirty="0"/>
              <a:t>P</a:t>
            </a:r>
            <a:r>
              <a:rPr lang="en-US" sz="2400" dirty="0" smtClean="0"/>
              <a:t>redictive algorithm based </a:t>
            </a:r>
            <a:r>
              <a:rPr lang="en-US" sz="2400" dirty="0"/>
              <a:t>on the notion of </a:t>
            </a:r>
            <a:r>
              <a:rPr lang="en-US" sz="2400" dirty="0" smtClean="0"/>
              <a:t>probability</a:t>
            </a:r>
          </a:p>
          <a:p>
            <a:pPr>
              <a:buFont typeface="Wingdings" pitchFamily="2" charset="2"/>
              <a:buChar char="§"/>
            </a:pPr>
            <a:r>
              <a:rPr lang="en-US" sz="2400" dirty="0" smtClean="0"/>
              <a:t>Utilizes the </a:t>
            </a:r>
            <a:r>
              <a:rPr lang="en-US" sz="2400" dirty="0" smtClean="0">
                <a:solidFill>
                  <a:srgbClr val="0070C0"/>
                </a:solidFill>
              </a:rPr>
              <a:t>Logistic function</a:t>
            </a:r>
            <a:r>
              <a:rPr lang="en-US" sz="2400" dirty="0" smtClean="0"/>
              <a:t> </a:t>
            </a:r>
            <a:r>
              <a:rPr lang="en-US" sz="2400" dirty="0"/>
              <a:t>to </a:t>
            </a:r>
            <a:r>
              <a:rPr lang="en-US" sz="2400" dirty="0" smtClean="0"/>
              <a:t>compress the output </a:t>
            </a:r>
            <a:r>
              <a:rPr lang="en-US" sz="2400" dirty="0"/>
              <a:t>between  </a:t>
            </a:r>
            <a:r>
              <a:rPr lang="en-US" sz="2400" dirty="0" smtClean="0"/>
              <a:t>0 </a:t>
            </a:r>
            <a:r>
              <a:rPr lang="en-US" sz="2400" dirty="0"/>
              <a:t>and </a:t>
            </a:r>
            <a:r>
              <a:rPr lang="en-US" sz="2400" dirty="0" smtClean="0"/>
              <a:t>1</a:t>
            </a:r>
          </a:p>
          <a:p>
            <a:pPr>
              <a:buFont typeface="Wingdings" pitchFamily="2" charset="2"/>
              <a:buChar char="§"/>
            </a:pPr>
            <a:endParaRPr lang="en-US" sz="2400" dirty="0" smtClean="0"/>
          </a:p>
          <a:p>
            <a:pPr marL="0" indent="0">
              <a:buNone/>
            </a:pPr>
            <a:r>
              <a:rPr lang="en-US" sz="3200" b="1" dirty="0">
                <a:solidFill>
                  <a:srgbClr val="0070C0"/>
                </a:solidFill>
              </a:rPr>
              <a:t>Decision Tree (DT</a:t>
            </a:r>
            <a:r>
              <a:rPr lang="en-US" sz="3200" b="1" dirty="0" smtClean="0">
                <a:solidFill>
                  <a:srgbClr val="0070C0"/>
                </a:solidFill>
              </a:rPr>
              <a:t>):</a:t>
            </a:r>
          </a:p>
          <a:p>
            <a:pPr>
              <a:buFont typeface="Wingdings" pitchFamily="2" charset="2"/>
              <a:buChar char="§"/>
            </a:pPr>
            <a:r>
              <a:rPr lang="en-US" sz="2400" dirty="0"/>
              <a:t>F</a:t>
            </a:r>
            <a:r>
              <a:rPr lang="en-US" sz="2400" dirty="0" smtClean="0"/>
              <a:t>lowchart-like </a:t>
            </a:r>
            <a:r>
              <a:rPr lang="en-US" sz="2400" dirty="0"/>
              <a:t>tree </a:t>
            </a:r>
            <a:r>
              <a:rPr lang="en-US" sz="2400" dirty="0" smtClean="0"/>
              <a:t>structure</a:t>
            </a:r>
          </a:p>
          <a:p>
            <a:pPr>
              <a:buFont typeface="Wingdings" pitchFamily="2" charset="2"/>
              <a:buChar char="§"/>
            </a:pPr>
            <a:r>
              <a:rPr lang="en-US" sz="2400" dirty="0" smtClean="0"/>
              <a:t>Comprises of internal node (feature), the </a:t>
            </a:r>
            <a:r>
              <a:rPr lang="en-US" sz="2400" dirty="0"/>
              <a:t>branch (</a:t>
            </a:r>
            <a:r>
              <a:rPr lang="en-US" sz="2400" dirty="0" smtClean="0"/>
              <a:t>decision rule), and </a:t>
            </a:r>
            <a:r>
              <a:rPr lang="en-US" sz="2400" dirty="0"/>
              <a:t>leaf </a:t>
            </a:r>
            <a:r>
              <a:rPr lang="en-US" sz="2400" dirty="0" smtClean="0"/>
              <a:t>node (outcome) </a:t>
            </a:r>
          </a:p>
          <a:p>
            <a:pPr>
              <a:buFont typeface="Wingdings" pitchFamily="2" charset="2"/>
              <a:buChar char="§"/>
            </a:pPr>
            <a:r>
              <a:rPr lang="en-US" sz="2400" dirty="0" smtClean="0"/>
              <a:t>Attribute selection measures </a:t>
            </a:r>
          </a:p>
          <a:p>
            <a:pPr lvl="1">
              <a:buFont typeface="Arial" pitchFamily="34" charset="0"/>
              <a:buChar char="•"/>
            </a:pPr>
            <a:r>
              <a:rPr lang="en-US" dirty="0" smtClean="0"/>
              <a:t>Information gain</a:t>
            </a:r>
          </a:p>
          <a:p>
            <a:pPr lvl="1">
              <a:buFont typeface="Arial" pitchFamily="34" charset="0"/>
              <a:buChar char="•"/>
            </a:pPr>
            <a:r>
              <a:rPr lang="en-US" dirty="0" smtClean="0"/>
              <a:t>Gini index</a:t>
            </a:r>
          </a:p>
          <a:p>
            <a:pPr marL="0" indent="0">
              <a:buNone/>
            </a:pPr>
            <a:endParaRPr lang="en-US" sz="3200" b="1" dirty="0" smtClean="0">
              <a:solidFill>
                <a:srgbClr val="0070C0"/>
              </a:solidFill>
            </a:endParaRPr>
          </a:p>
          <a:p>
            <a:pPr marL="0" indent="0">
              <a:buNone/>
            </a:pPr>
            <a:endParaRPr lang="en-US" sz="3200" b="1" dirty="0" smtClean="0">
              <a:solidFill>
                <a:srgbClr val="0070C0"/>
              </a:solidFill>
            </a:endParaRPr>
          </a:p>
        </p:txBody>
      </p:sp>
      <p:sp>
        <p:nvSpPr>
          <p:cNvPr id="7" name="Rectangle 6"/>
          <p:cNvSpPr/>
          <p:nvPr/>
        </p:nvSpPr>
        <p:spPr>
          <a:xfrm>
            <a:off x="0" y="0"/>
            <a:ext cx="9144000" cy="762000"/>
          </a:xfrm>
          <a:prstGeom prst="rect">
            <a:avLst/>
          </a:prstGeom>
          <a:solidFill>
            <a:schemeClr val="accent5">
              <a:lumMod val="50000"/>
            </a:schemeClr>
          </a:solidFill>
        </p:spPr>
        <p:style>
          <a:lnRef idx="1">
            <a:schemeClr val="accent1"/>
          </a:lnRef>
          <a:fillRef idx="1001">
            <a:schemeClr val="dk2"/>
          </a:fillRef>
          <a:effectRef idx="1">
            <a:schemeClr val="accent1"/>
          </a:effectRef>
          <a:fontRef idx="minor">
            <a:schemeClr val="dk1"/>
          </a:fontRef>
        </p:style>
        <p:txBody>
          <a:bodyPr rtlCol="0" anchor="ctr"/>
          <a:lstStyle/>
          <a:p>
            <a:pPr>
              <a:tabLst>
                <a:tab pos="914400" algn="l"/>
              </a:tabLst>
            </a:pPr>
            <a:r>
              <a:rPr lang="en-US" sz="2400" dirty="0" smtClean="0">
                <a:solidFill>
                  <a:prstClr val="white"/>
                </a:solidFill>
              </a:rPr>
              <a:t>      </a:t>
            </a:r>
            <a:r>
              <a:rPr lang="en-US" sz="3200" b="1" dirty="0" smtClean="0">
                <a:solidFill>
                  <a:schemeClr val="bg1"/>
                </a:solidFill>
              </a:rPr>
              <a:t>Classification</a:t>
            </a:r>
            <a:endParaRPr lang="en-US" sz="3200" dirty="0">
              <a:solidFill>
                <a:schemeClr val="accent5">
                  <a:lumMod val="50000"/>
                </a:schemeClr>
              </a:solidFill>
            </a:endParaRPr>
          </a:p>
        </p:txBody>
      </p:sp>
      <p:sp>
        <p:nvSpPr>
          <p:cNvPr id="13" name="Footer Placeholder 12"/>
          <p:cNvSpPr>
            <a:spLocks noGrp="1"/>
          </p:cNvSpPr>
          <p:nvPr>
            <p:ph type="ftr" sz="quarter" idx="11"/>
          </p:nvPr>
        </p:nvSpPr>
        <p:spPr>
          <a:xfrm>
            <a:off x="0" y="6477000"/>
            <a:ext cx="9144000" cy="381000"/>
          </a:xfrm>
          <a:solidFill>
            <a:schemeClr val="accent5">
              <a:lumMod val="50000"/>
            </a:schemeClr>
          </a:solidFill>
        </p:spPr>
        <p:txBody>
          <a:bodyPr/>
          <a:lstStyle/>
          <a:p>
            <a:r>
              <a:rPr lang="en-US" smtClean="0">
                <a:solidFill>
                  <a:prstClr val="white"/>
                </a:solidFill>
              </a:rPr>
              <a:t>Prediction of Liver Disorders using Machine Learning Algorithms: A Comparative Study</a:t>
            </a:r>
            <a:endParaRPr lang="en-US" dirty="0">
              <a:solidFill>
                <a:prstClr val="white"/>
              </a:solidFill>
            </a:endParaRPr>
          </a:p>
        </p:txBody>
      </p:sp>
      <p:sp>
        <p:nvSpPr>
          <p:cNvPr id="4" name="Date Placeholder 3"/>
          <p:cNvSpPr>
            <a:spLocks noGrp="1"/>
          </p:cNvSpPr>
          <p:nvPr>
            <p:ph type="dt" sz="half" idx="10"/>
          </p:nvPr>
        </p:nvSpPr>
        <p:spPr>
          <a:xfrm>
            <a:off x="0" y="6458878"/>
            <a:ext cx="1066800" cy="365125"/>
          </a:xfrm>
        </p:spPr>
        <p:txBody>
          <a:bodyPr/>
          <a:lstStyle/>
          <a:p>
            <a:fld id="{7747B895-62A8-4B0D-9072-B7EBD0304014}" type="datetime1">
              <a:rPr lang="en-US" smtClean="0">
                <a:solidFill>
                  <a:prstClr val="white"/>
                </a:solidFill>
              </a:rPr>
              <a:t>10/3/2021</a:t>
            </a:fld>
            <a:endParaRPr lang="en-US" dirty="0">
              <a:solidFill>
                <a:prstClr val="white"/>
              </a:solidFill>
            </a:endParaRPr>
          </a:p>
        </p:txBody>
      </p:sp>
      <p:sp>
        <p:nvSpPr>
          <p:cNvPr id="5" name="Slide Number Placeholder 4"/>
          <p:cNvSpPr>
            <a:spLocks noGrp="1"/>
          </p:cNvSpPr>
          <p:nvPr>
            <p:ph type="sldNum" sz="quarter" idx="12"/>
          </p:nvPr>
        </p:nvSpPr>
        <p:spPr>
          <a:xfrm>
            <a:off x="8746588" y="6492875"/>
            <a:ext cx="381000" cy="365125"/>
          </a:xfrm>
        </p:spPr>
        <p:txBody>
          <a:bodyPr/>
          <a:lstStyle/>
          <a:p>
            <a:fld id="{33D6E5A2-EC83-451F-A719-9AC1370DD5CF}" type="slidenum">
              <a:rPr lang="en-US" smtClean="0">
                <a:solidFill>
                  <a:prstClr val="white"/>
                </a:solidFill>
              </a:rPr>
              <a:pPr/>
              <a:t>11</a:t>
            </a:fld>
            <a:endParaRPr lang="en-US" dirty="0">
              <a:solidFill>
                <a:prstClr val="white"/>
              </a:solidFill>
            </a:endParaRPr>
          </a:p>
        </p:txBody>
      </p:sp>
    </p:spTree>
    <p:custDataLst>
      <p:tags r:id="rId1"/>
    </p:custDataLst>
    <p:extLst>
      <p:ext uri="{BB962C8B-B14F-4D97-AF65-F5344CB8AC3E}">
        <p14:creationId xmlns:p14="http://schemas.microsoft.com/office/powerpoint/2010/main" val="628267816"/>
      </p:ext>
    </p:extLst>
  </p:cSld>
  <p:clrMapOvr>
    <a:masterClrMapping/>
  </p:clrMapOvr>
  <mc:AlternateContent xmlns:mc="http://schemas.openxmlformats.org/markup-compatibility/2006" xmlns:p14="http://schemas.microsoft.com/office/powerpoint/2010/main">
    <mc:Choice Requires="p14">
      <p:transition p14:dur="10" advTm="42979"/>
    </mc:Choice>
    <mc:Fallback xmlns="">
      <p:transition advTm="42979"/>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0" y="0"/>
            <a:ext cx="9144000" cy="762000"/>
          </a:xfrm>
        </p:spPr>
        <p:txBody>
          <a:bodyPr>
            <a:normAutofit/>
          </a:bodyPr>
          <a:lstStyle/>
          <a:p>
            <a:endParaRPr lang="en-US" sz="3200" b="1" dirty="0"/>
          </a:p>
        </p:txBody>
      </p:sp>
      <p:sp>
        <p:nvSpPr>
          <p:cNvPr id="3" name="Content Placeholder 2"/>
          <p:cNvSpPr>
            <a:spLocks noGrp="1"/>
          </p:cNvSpPr>
          <p:nvPr>
            <p:ph sz="half" idx="1"/>
            <p:custDataLst>
              <p:tags r:id="rId3"/>
            </p:custDataLst>
          </p:nvPr>
        </p:nvSpPr>
        <p:spPr>
          <a:xfrm>
            <a:off x="457200" y="914400"/>
            <a:ext cx="8229600" cy="5334000"/>
          </a:xfrm>
        </p:spPr>
        <p:txBody>
          <a:bodyPr>
            <a:normAutofit/>
          </a:bodyPr>
          <a:lstStyle/>
          <a:p>
            <a:pPr marL="0" indent="0">
              <a:buNone/>
            </a:pPr>
            <a:r>
              <a:rPr lang="en-US" sz="3200" b="1" dirty="0" smtClean="0">
                <a:solidFill>
                  <a:srgbClr val="0070C0"/>
                </a:solidFill>
              </a:rPr>
              <a:t>Random Forest (RF):</a:t>
            </a:r>
          </a:p>
          <a:p>
            <a:pPr>
              <a:buFont typeface="Wingdings" pitchFamily="2" charset="2"/>
              <a:buChar char="§"/>
            </a:pPr>
            <a:r>
              <a:rPr lang="en-US" sz="2400" dirty="0" smtClean="0"/>
              <a:t>Consists </a:t>
            </a:r>
            <a:r>
              <a:rPr lang="en-US" sz="2400" dirty="0"/>
              <a:t>of a large number of individual </a:t>
            </a:r>
            <a:r>
              <a:rPr lang="en-US" sz="2400" dirty="0" smtClean="0"/>
              <a:t>DTs </a:t>
            </a:r>
          </a:p>
          <a:p>
            <a:pPr>
              <a:buFont typeface="Wingdings" pitchFamily="2" charset="2"/>
              <a:buChar char="§"/>
            </a:pPr>
            <a:r>
              <a:rPr lang="en-US" sz="2400" dirty="0"/>
              <a:t>Each individual tree </a:t>
            </a:r>
            <a:r>
              <a:rPr lang="en-US" sz="2400" dirty="0" smtClean="0"/>
              <a:t>spits </a:t>
            </a:r>
            <a:r>
              <a:rPr lang="en-US" sz="2400" dirty="0"/>
              <a:t>out a class prediction </a:t>
            </a:r>
          </a:p>
          <a:p>
            <a:pPr>
              <a:buFont typeface="Wingdings" pitchFamily="2" charset="2"/>
              <a:buChar char="§"/>
            </a:pPr>
            <a:r>
              <a:rPr lang="en-US" sz="2400" dirty="0" smtClean="0"/>
              <a:t>The </a:t>
            </a:r>
            <a:r>
              <a:rPr lang="en-US" sz="2400" dirty="0"/>
              <a:t>class with the most votes becomes </a:t>
            </a:r>
            <a:r>
              <a:rPr lang="en-US" sz="2400" dirty="0" smtClean="0"/>
              <a:t>the </a:t>
            </a:r>
            <a:r>
              <a:rPr lang="en-US" sz="2400" dirty="0"/>
              <a:t>model’s prediction </a:t>
            </a:r>
          </a:p>
          <a:p>
            <a:pPr marL="0" indent="0">
              <a:buNone/>
            </a:pPr>
            <a:endParaRPr lang="en-US" sz="3200" b="1" dirty="0" smtClean="0">
              <a:solidFill>
                <a:srgbClr val="0070C0"/>
              </a:solidFill>
            </a:endParaRPr>
          </a:p>
          <a:p>
            <a:pPr marL="0" indent="0">
              <a:buNone/>
            </a:pPr>
            <a:r>
              <a:rPr lang="en-US" sz="3200" b="1" dirty="0" smtClean="0">
                <a:solidFill>
                  <a:srgbClr val="0070C0"/>
                </a:solidFill>
              </a:rPr>
              <a:t>Extra </a:t>
            </a:r>
            <a:r>
              <a:rPr lang="en-US" sz="3200" b="1" dirty="0">
                <a:solidFill>
                  <a:srgbClr val="0070C0"/>
                </a:solidFill>
              </a:rPr>
              <a:t>Tree </a:t>
            </a:r>
            <a:r>
              <a:rPr lang="en-US" sz="3200" b="1" dirty="0" smtClean="0">
                <a:solidFill>
                  <a:srgbClr val="0070C0"/>
                </a:solidFill>
              </a:rPr>
              <a:t>(ET):</a:t>
            </a:r>
          </a:p>
          <a:p>
            <a:pPr>
              <a:buFont typeface="Wingdings" pitchFamily="2" charset="2"/>
              <a:buChar char="§"/>
            </a:pPr>
            <a:r>
              <a:rPr lang="en-US" sz="2400" dirty="0" smtClean="0"/>
              <a:t>Ensemble </a:t>
            </a:r>
            <a:r>
              <a:rPr lang="en-US" sz="2400" dirty="0"/>
              <a:t>machine learning </a:t>
            </a:r>
            <a:r>
              <a:rPr lang="en-US" sz="2400" dirty="0" smtClean="0"/>
              <a:t>classifier</a:t>
            </a:r>
          </a:p>
          <a:p>
            <a:pPr>
              <a:buFont typeface="Wingdings" pitchFamily="2" charset="2"/>
              <a:buChar char="§"/>
            </a:pPr>
            <a:r>
              <a:rPr lang="en-US" sz="2400" dirty="0" smtClean="0"/>
              <a:t>Creates </a:t>
            </a:r>
            <a:r>
              <a:rPr lang="en-US" sz="2400" dirty="0"/>
              <a:t>multiple </a:t>
            </a:r>
            <a:r>
              <a:rPr lang="en-US" sz="2400" dirty="0" smtClean="0"/>
              <a:t>unpruned </a:t>
            </a:r>
            <a:r>
              <a:rPr lang="en-US" sz="2400" dirty="0"/>
              <a:t>t</a:t>
            </a:r>
            <a:r>
              <a:rPr lang="en-US" sz="2400" dirty="0" smtClean="0"/>
              <a:t>rees</a:t>
            </a:r>
          </a:p>
          <a:p>
            <a:pPr>
              <a:buFont typeface="Wingdings" pitchFamily="2" charset="2"/>
              <a:buChar char="§"/>
            </a:pPr>
            <a:r>
              <a:rPr lang="en-US" sz="2400" dirty="0"/>
              <a:t>C</a:t>
            </a:r>
            <a:r>
              <a:rPr lang="en-US" sz="2400" dirty="0" smtClean="0"/>
              <a:t>alculates majority </a:t>
            </a:r>
            <a:r>
              <a:rPr lang="en-US" sz="2400" dirty="0"/>
              <a:t>votes </a:t>
            </a:r>
            <a:r>
              <a:rPr lang="en-US" sz="2400" dirty="0" smtClean="0"/>
              <a:t>in </a:t>
            </a:r>
            <a:r>
              <a:rPr lang="en-US" sz="2400" dirty="0"/>
              <a:t>case </a:t>
            </a:r>
            <a:r>
              <a:rPr lang="en-US" sz="2400" dirty="0" smtClean="0"/>
              <a:t>of classification</a:t>
            </a:r>
            <a:r>
              <a:rPr lang="en-US" sz="2400" dirty="0"/>
              <a:t>. </a:t>
            </a:r>
            <a:endParaRPr lang="en-US" sz="3200" b="1" dirty="0" smtClean="0">
              <a:solidFill>
                <a:srgbClr val="0070C0"/>
              </a:solidFill>
            </a:endParaRPr>
          </a:p>
          <a:p>
            <a:pPr marL="0" indent="0">
              <a:buNone/>
            </a:pPr>
            <a:endParaRPr lang="en-US" sz="3200" b="1" dirty="0" smtClean="0">
              <a:solidFill>
                <a:srgbClr val="0070C0"/>
              </a:solidFill>
            </a:endParaRPr>
          </a:p>
        </p:txBody>
      </p:sp>
      <p:sp>
        <p:nvSpPr>
          <p:cNvPr id="7" name="Rectangle 6"/>
          <p:cNvSpPr/>
          <p:nvPr/>
        </p:nvSpPr>
        <p:spPr>
          <a:xfrm>
            <a:off x="0" y="0"/>
            <a:ext cx="9144000" cy="762000"/>
          </a:xfrm>
          <a:prstGeom prst="rect">
            <a:avLst/>
          </a:prstGeom>
          <a:solidFill>
            <a:schemeClr val="accent5">
              <a:lumMod val="50000"/>
            </a:schemeClr>
          </a:solidFill>
        </p:spPr>
        <p:style>
          <a:lnRef idx="1">
            <a:schemeClr val="accent1"/>
          </a:lnRef>
          <a:fillRef idx="1001">
            <a:schemeClr val="dk2"/>
          </a:fillRef>
          <a:effectRef idx="1">
            <a:schemeClr val="accent1"/>
          </a:effectRef>
          <a:fontRef idx="minor">
            <a:schemeClr val="dk1"/>
          </a:fontRef>
        </p:style>
        <p:txBody>
          <a:bodyPr rtlCol="0" anchor="ctr"/>
          <a:lstStyle/>
          <a:p>
            <a:pPr>
              <a:tabLst>
                <a:tab pos="914400" algn="l"/>
              </a:tabLst>
            </a:pPr>
            <a:r>
              <a:rPr lang="en-US" sz="2400" dirty="0" smtClean="0">
                <a:solidFill>
                  <a:prstClr val="white"/>
                </a:solidFill>
              </a:rPr>
              <a:t>      </a:t>
            </a:r>
            <a:r>
              <a:rPr lang="en-US" sz="3200" b="1" dirty="0" smtClean="0">
                <a:solidFill>
                  <a:schemeClr val="bg1"/>
                </a:solidFill>
              </a:rPr>
              <a:t>Classification</a:t>
            </a:r>
            <a:endParaRPr lang="en-US" sz="3200" dirty="0">
              <a:solidFill>
                <a:schemeClr val="accent5">
                  <a:lumMod val="50000"/>
                </a:schemeClr>
              </a:solidFill>
            </a:endParaRPr>
          </a:p>
        </p:txBody>
      </p:sp>
      <p:sp>
        <p:nvSpPr>
          <p:cNvPr id="13" name="Footer Placeholder 12"/>
          <p:cNvSpPr>
            <a:spLocks noGrp="1"/>
          </p:cNvSpPr>
          <p:nvPr>
            <p:ph type="ftr" sz="quarter" idx="11"/>
          </p:nvPr>
        </p:nvSpPr>
        <p:spPr>
          <a:xfrm>
            <a:off x="0" y="6477000"/>
            <a:ext cx="9144000" cy="381000"/>
          </a:xfrm>
          <a:solidFill>
            <a:schemeClr val="accent5">
              <a:lumMod val="50000"/>
            </a:schemeClr>
          </a:solidFill>
        </p:spPr>
        <p:txBody>
          <a:bodyPr/>
          <a:lstStyle/>
          <a:p>
            <a:r>
              <a:rPr lang="en-US" smtClean="0">
                <a:solidFill>
                  <a:prstClr val="white"/>
                </a:solidFill>
              </a:rPr>
              <a:t>Prediction of Liver Disorders using Machine Learning Algorithms: A Comparative Study</a:t>
            </a:r>
            <a:endParaRPr lang="en-US" dirty="0">
              <a:solidFill>
                <a:prstClr val="white"/>
              </a:solidFill>
            </a:endParaRPr>
          </a:p>
        </p:txBody>
      </p:sp>
      <p:sp>
        <p:nvSpPr>
          <p:cNvPr id="4" name="Date Placeholder 3"/>
          <p:cNvSpPr>
            <a:spLocks noGrp="1"/>
          </p:cNvSpPr>
          <p:nvPr>
            <p:ph type="dt" sz="half" idx="10"/>
          </p:nvPr>
        </p:nvSpPr>
        <p:spPr>
          <a:xfrm>
            <a:off x="0" y="6458878"/>
            <a:ext cx="1066800" cy="365125"/>
          </a:xfrm>
        </p:spPr>
        <p:txBody>
          <a:bodyPr/>
          <a:lstStyle/>
          <a:p>
            <a:fld id="{7747B895-62A8-4B0D-9072-B7EBD0304014}" type="datetime1">
              <a:rPr lang="en-US" smtClean="0">
                <a:solidFill>
                  <a:prstClr val="white"/>
                </a:solidFill>
              </a:rPr>
              <a:t>10/3/2021</a:t>
            </a:fld>
            <a:endParaRPr lang="en-US" dirty="0">
              <a:solidFill>
                <a:prstClr val="white"/>
              </a:solidFill>
            </a:endParaRPr>
          </a:p>
        </p:txBody>
      </p:sp>
      <p:sp>
        <p:nvSpPr>
          <p:cNvPr id="5" name="Slide Number Placeholder 4"/>
          <p:cNvSpPr>
            <a:spLocks noGrp="1"/>
          </p:cNvSpPr>
          <p:nvPr>
            <p:ph type="sldNum" sz="quarter" idx="12"/>
          </p:nvPr>
        </p:nvSpPr>
        <p:spPr>
          <a:xfrm>
            <a:off x="8746588" y="6492875"/>
            <a:ext cx="381000" cy="365125"/>
          </a:xfrm>
        </p:spPr>
        <p:txBody>
          <a:bodyPr/>
          <a:lstStyle/>
          <a:p>
            <a:fld id="{33D6E5A2-EC83-451F-A719-9AC1370DD5CF}" type="slidenum">
              <a:rPr lang="en-US" smtClean="0">
                <a:solidFill>
                  <a:prstClr val="white"/>
                </a:solidFill>
              </a:rPr>
              <a:pPr/>
              <a:t>12</a:t>
            </a:fld>
            <a:endParaRPr lang="en-US" dirty="0">
              <a:solidFill>
                <a:prstClr val="white"/>
              </a:solidFill>
            </a:endParaRPr>
          </a:p>
        </p:txBody>
      </p:sp>
    </p:spTree>
    <p:custDataLst>
      <p:tags r:id="rId1"/>
    </p:custDataLst>
    <p:extLst>
      <p:ext uri="{BB962C8B-B14F-4D97-AF65-F5344CB8AC3E}">
        <p14:creationId xmlns:p14="http://schemas.microsoft.com/office/powerpoint/2010/main" val="2811593013"/>
      </p:ext>
    </p:extLst>
  </p:cSld>
  <p:clrMapOvr>
    <a:masterClrMapping/>
  </p:clrMapOvr>
  <mc:AlternateContent xmlns:mc="http://schemas.openxmlformats.org/markup-compatibility/2006" xmlns:p14="http://schemas.microsoft.com/office/powerpoint/2010/main">
    <mc:Choice Requires="p14">
      <p:transition p14:dur="10" advTm="33756"/>
    </mc:Choice>
    <mc:Fallback xmlns="">
      <p:transition advTm="33756"/>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0" y="0"/>
            <a:ext cx="9144000" cy="762000"/>
          </a:xfrm>
        </p:spPr>
        <p:txBody>
          <a:bodyPr>
            <a:normAutofit/>
          </a:bodyPr>
          <a:lstStyle/>
          <a:p>
            <a:endParaRPr lang="en-US" sz="3200" b="1" dirty="0"/>
          </a:p>
        </p:txBody>
      </p:sp>
      <mc:AlternateContent xmlns:mc="http://schemas.openxmlformats.org/markup-compatibility/2006" xmlns:a14="http://schemas.microsoft.com/office/drawing/2010/main">
        <mc:Choice Requires="a14">
          <p:sp>
            <p:nvSpPr>
              <p:cNvPr id="3" name="Content Placeholder 2"/>
              <p:cNvSpPr>
                <a:spLocks noGrp="1"/>
              </p:cNvSpPr>
              <p:nvPr>
                <p:ph sz="half" idx="1"/>
                <p:custDataLst>
                  <p:tags r:id="rId3"/>
                </p:custDataLst>
              </p:nvPr>
            </p:nvSpPr>
            <p:spPr>
              <a:xfrm>
                <a:off x="457200" y="914400"/>
                <a:ext cx="8229600" cy="5334000"/>
              </a:xfrm>
            </p:spPr>
            <p:txBody>
              <a:bodyPr>
                <a:normAutofit/>
              </a:bodyPr>
              <a:lstStyle/>
              <a:p>
                <a:pPr marL="0" indent="0">
                  <a:buNone/>
                </a:pPr>
                <a:r>
                  <a:rPr lang="en-US" sz="3200" b="1" dirty="0">
                    <a:solidFill>
                      <a:srgbClr val="0070C0"/>
                    </a:solidFill>
                  </a:rPr>
                  <a:t>AdaBoost (AB</a:t>
                </a:r>
                <a:r>
                  <a:rPr lang="en-US" sz="3200" b="1" dirty="0" smtClean="0">
                    <a:solidFill>
                      <a:srgbClr val="0070C0"/>
                    </a:solidFill>
                  </a:rPr>
                  <a:t>):</a:t>
                </a:r>
              </a:p>
              <a:p>
                <a:pPr>
                  <a:buFont typeface="Wingdings" pitchFamily="2" charset="2"/>
                  <a:buChar char="§"/>
                </a:pPr>
                <a:r>
                  <a:rPr lang="en-US" sz="2400" dirty="0"/>
                  <a:t>I</a:t>
                </a:r>
                <a:r>
                  <a:rPr lang="en-US" sz="2400" dirty="0" smtClean="0"/>
                  <a:t>terative </a:t>
                </a:r>
                <a:r>
                  <a:rPr lang="en-US" sz="2400" dirty="0"/>
                  <a:t>ensemble </a:t>
                </a:r>
                <a:r>
                  <a:rPr lang="en-US" sz="2400" dirty="0" smtClean="0"/>
                  <a:t>classifier</a:t>
                </a:r>
              </a:p>
              <a:p>
                <a:pPr>
                  <a:buFont typeface="Wingdings" pitchFamily="2" charset="2"/>
                  <a:buChar char="§"/>
                </a:pPr>
                <a:r>
                  <a:rPr lang="en-US" sz="2400" dirty="0"/>
                  <a:t>B</a:t>
                </a:r>
                <a:r>
                  <a:rPr lang="en-US" sz="2400" dirty="0" smtClean="0"/>
                  <a:t>uilds </a:t>
                </a:r>
                <a:r>
                  <a:rPr lang="en-US" sz="2400" dirty="0"/>
                  <a:t>a strong classifier by combining multiple poorly performing </a:t>
                </a:r>
                <a:r>
                  <a:rPr lang="en-US" sz="2400" dirty="0" smtClean="0"/>
                  <a:t>classifiers</a:t>
                </a:r>
              </a:p>
              <a:p>
                <a:pPr marL="0" indent="0">
                  <a:buNone/>
                </a:pPr>
                <a14:m>
                  <m:oMathPara xmlns:m="http://schemas.openxmlformats.org/officeDocument/2006/math">
                    <m:oMathParaPr>
                      <m:jc m:val="centerGroup"/>
                    </m:oMathParaPr>
                    <m:oMath xmlns:m="http://schemas.openxmlformats.org/officeDocument/2006/math">
                      <m:r>
                        <a:rPr lang="en-US" sz="2400" i="1">
                          <a:latin typeface="Cambria Math"/>
                        </a:rPr>
                        <m:t>𝑓</m:t>
                      </m:r>
                      <m:d>
                        <m:dPr>
                          <m:ctrlPr>
                            <a:rPr lang="en-US" sz="2400" i="1">
                              <a:latin typeface="Cambria Math"/>
                            </a:rPr>
                          </m:ctrlPr>
                        </m:dPr>
                        <m:e>
                          <m:r>
                            <a:rPr lang="en-US" sz="2400" i="1">
                              <a:latin typeface="Cambria Math"/>
                            </a:rPr>
                            <m:t>𝑥</m:t>
                          </m:r>
                        </m:e>
                      </m:d>
                      <m:r>
                        <a:rPr lang="en-US" sz="2400" i="1">
                          <a:latin typeface="Cambria Math"/>
                        </a:rPr>
                        <m:t>= </m:t>
                      </m:r>
                      <m:nary>
                        <m:naryPr>
                          <m:chr m:val="∑"/>
                          <m:limLoc m:val="undOvr"/>
                          <m:ctrlPr>
                            <a:rPr lang="en-US" sz="2400" i="1">
                              <a:latin typeface="Cambria Math"/>
                            </a:rPr>
                          </m:ctrlPr>
                        </m:naryPr>
                        <m:sub>
                          <m:r>
                            <a:rPr lang="en-US" sz="2400" i="1">
                              <a:latin typeface="Cambria Math"/>
                            </a:rPr>
                            <m:t>𝑡</m:t>
                          </m:r>
                          <m:r>
                            <a:rPr lang="en-US" sz="2400" i="1">
                              <a:latin typeface="Cambria Math"/>
                            </a:rPr>
                            <m:t>=1</m:t>
                          </m:r>
                        </m:sub>
                        <m:sup>
                          <m:r>
                            <a:rPr lang="en-US" sz="2400" i="1">
                              <a:latin typeface="Cambria Math"/>
                            </a:rPr>
                            <m:t>𝑇</m:t>
                          </m:r>
                        </m:sup>
                        <m:e>
                          <m:sSub>
                            <m:sSubPr>
                              <m:ctrlPr>
                                <a:rPr lang="en-US" sz="2400" i="1">
                                  <a:latin typeface="Cambria Math"/>
                                </a:rPr>
                              </m:ctrlPr>
                            </m:sSubPr>
                            <m:e>
                              <m:r>
                                <a:rPr lang="en-US" sz="2400" i="1">
                                  <a:latin typeface="Cambria Math"/>
                                </a:rPr>
                                <m:t>𝛼</m:t>
                              </m:r>
                            </m:e>
                            <m:sub>
                              <m:r>
                                <a:rPr lang="en-US" sz="2400" i="1">
                                  <a:latin typeface="Cambria Math"/>
                                </a:rPr>
                                <m:t>𝑡</m:t>
                              </m:r>
                            </m:sub>
                          </m:sSub>
                          <m:sSub>
                            <m:sSubPr>
                              <m:ctrlPr>
                                <a:rPr lang="en-US" sz="2400" i="1">
                                  <a:latin typeface="Cambria Math"/>
                                </a:rPr>
                              </m:ctrlPr>
                            </m:sSubPr>
                            <m:e>
                              <m:r>
                                <a:rPr lang="en-US" sz="2400" i="1">
                                  <a:latin typeface="Cambria Math"/>
                                </a:rPr>
                                <m:t>h</m:t>
                              </m:r>
                            </m:e>
                            <m:sub>
                              <m:r>
                                <a:rPr lang="en-US" sz="2400" i="1">
                                  <a:latin typeface="Cambria Math"/>
                                </a:rPr>
                                <m:t>𝑡</m:t>
                              </m:r>
                            </m:sub>
                          </m:sSub>
                          <m:r>
                            <a:rPr lang="en-US" sz="2400" i="1">
                              <a:latin typeface="Cambria Math"/>
                            </a:rPr>
                            <m:t>(</m:t>
                          </m:r>
                          <m:r>
                            <a:rPr lang="en-US" sz="2400" i="1">
                              <a:latin typeface="Cambria Math"/>
                            </a:rPr>
                            <m:t>𝑥</m:t>
                          </m:r>
                          <m:r>
                            <a:rPr lang="en-US" sz="2400" i="1">
                              <a:latin typeface="Cambria Math"/>
                            </a:rPr>
                            <m:t>)</m:t>
                          </m:r>
                        </m:e>
                      </m:nary>
                    </m:oMath>
                  </m:oMathPara>
                </a14:m>
                <a:endParaRPr lang="en-US" sz="2400" b="1" dirty="0" smtClean="0">
                  <a:solidFill>
                    <a:srgbClr val="0070C0"/>
                  </a:solidFill>
                </a:endParaRPr>
              </a:p>
              <a:p>
                <a:pPr marL="0" indent="0">
                  <a:buNone/>
                </a:pPr>
                <a:r>
                  <a:rPr lang="en-US" sz="2400" dirty="0"/>
                  <a:t>Where </a:t>
                </a:r>
                <a:r>
                  <a:rPr lang="en-US" sz="2400" dirty="0" err="1"/>
                  <a:t>h</a:t>
                </a:r>
                <a:r>
                  <a:rPr lang="en-US" sz="2400" baseline="-25000" dirty="0" err="1"/>
                  <a:t>t</a:t>
                </a:r>
                <a:r>
                  <a:rPr lang="en-US" sz="2400" dirty="0"/>
                  <a:t>(x) is weak </a:t>
                </a:r>
                <a:r>
                  <a:rPr lang="en-US" sz="2400" dirty="0" smtClean="0"/>
                  <a:t>classifier </a:t>
                </a:r>
              </a:p>
              <a:p>
                <a:pPr>
                  <a:buFont typeface="Wingdings" pitchFamily="2" charset="2"/>
                  <a:buChar char="§"/>
                </a:pPr>
                <a:r>
                  <a:rPr lang="en-US" sz="2400" dirty="0" smtClean="0"/>
                  <a:t>Final (strong) classifier, </a:t>
                </a:r>
                <a:r>
                  <a:rPr lang="en-US" sz="2400" i="1" dirty="0" smtClean="0"/>
                  <a:t>H(x</a:t>
                </a:r>
                <a:r>
                  <a:rPr lang="en-US" sz="2400" i="1" dirty="0"/>
                  <a:t>) = sign(f(x</a:t>
                </a:r>
                <a:r>
                  <a:rPr lang="en-US" sz="2400" i="1" dirty="0" smtClean="0"/>
                  <a:t>))</a:t>
                </a:r>
              </a:p>
              <a:p>
                <a:pPr>
                  <a:buFont typeface="Wingdings" pitchFamily="2" charset="2"/>
                  <a:buChar char="§"/>
                </a:pPr>
                <a:r>
                  <a:rPr lang="en-US" sz="2400" dirty="0"/>
                  <a:t>D</a:t>
                </a:r>
                <a:r>
                  <a:rPr lang="en-US" sz="2400" dirty="0" smtClean="0"/>
                  <a:t>ecreases </a:t>
                </a:r>
                <a:r>
                  <a:rPr lang="en-US" sz="2400" dirty="0"/>
                  <a:t>bias and </a:t>
                </a:r>
                <a:r>
                  <a:rPr lang="en-US" sz="2400" dirty="0" smtClean="0"/>
                  <a:t>variance, improves prediction </a:t>
                </a:r>
                <a:endParaRPr lang="en-US" sz="2400" b="1" i="1" dirty="0" smtClean="0">
                  <a:solidFill>
                    <a:srgbClr val="0070C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sz="half" idx="1"/>
                <p:custDataLst>
                  <p:tags r:id="rId8"/>
                </p:custDataLst>
              </p:nvPr>
            </p:nvSpPr>
            <p:spPr>
              <a:xfrm>
                <a:off x="457200" y="914400"/>
                <a:ext cx="8229600" cy="5334000"/>
              </a:xfrm>
              <a:blipFill rotWithShape="1">
                <a:blip r:embed="rId9"/>
                <a:stretch>
                  <a:fillRect l="-1852" t="-1486"/>
                </a:stretch>
              </a:blipFill>
            </p:spPr>
            <p:txBody>
              <a:bodyPr/>
              <a:lstStyle/>
              <a:p>
                <a:r>
                  <a:rPr lang="en-US">
                    <a:noFill/>
                  </a:rPr>
                  <a:t> </a:t>
                </a:r>
              </a:p>
            </p:txBody>
          </p:sp>
        </mc:Fallback>
      </mc:AlternateContent>
      <p:sp>
        <p:nvSpPr>
          <p:cNvPr id="7" name="Rectangle 6"/>
          <p:cNvSpPr/>
          <p:nvPr/>
        </p:nvSpPr>
        <p:spPr>
          <a:xfrm>
            <a:off x="0" y="0"/>
            <a:ext cx="9144000" cy="762000"/>
          </a:xfrm>
          <a:prstGeom prst="rect">
            <a:avLst/>
          </a:prstGeom>
          <a:solidFill>
            <a:schemeClr val="accent5">
              <a:lumMod val="50000"/>
            </a:schemeClr>
          </a:solidFill>
        </p:spPr>
        <p:style>
          <a:lnRef idx="1">
            <a:schemeClr val="accent1"/>
          </a:lnRef>
          <a:fillRef idx="1001">
            <a:schemeClr val="dk2"/>
          </a:fillRef>
          <a:effectRef idx="1">
            <a:schemeClr val="accent1"/>
          </a:effectRef>
          <a:fontRef idx="minor">
            <a:schemeClr val="dk1"/>
          </a:fontRef>
        </p:style>
        <p:txBody>
          <a:bodyPr rtlCol="0" anchor="ctr"/>
          <a:lstStyle/>
          <a:p>
            <a:pPr>
              <a:tabLst>
                <a:tab pos="914400" algn="l"/>
              </a:tabLst>
            </a:pPr>
            <a:r>
              <a:rPr lang="en-US" sz="2400" dirty="0" smtClean="0">
                <a:solidFill>
                  <a:prstClr val="white"/>
                </a:solidFill>
              </a:rPr>
              <a:t>      </a:t>
            </a:r>
            <a:r>
              <a:rPr lang="en-US" sz="3200" b="1" dirty="0" smtClean="0">
                <a:solidFill>
                  <a:schemeClr val="bg1"/>
                </a:solidFill>
              </a:rPr>
              <a:t>Classification</a:t>
            </a:r>
            <a:endParaRPr lang="en-US" sz="3200" dirty="0">
              <a:solidFill>
                <a:schemeClr val="accent5">
                  <a:lumMod val="50000"/>
                </a:schemeClr>
              </a:solidFill>
            </a:endParaRPr>
          </a:p>
        </p:txBody>
      </p:sp>
      <p:sp>
        <p:nvSpPr>
          <p:cNvPr id="13" name="Footer Placeholder 12"/>
          <p:cNvSpPr>
            <a:spLocks noGrp="1"/>
          </p:cNvSpPr>
          <p:nvPr>
            <p:ph type="ftr" sz="quarter" idx="11"/>
          </p:nvPr>
        </p:nvSpPr>
        <p:spPr>
          <a:xfrm>
            <a:off x="0" y="6477000"/>
            <a:ext cx="9144000" cy="381000"/>
          </a:xfrm>
          <a:solidFill>
            <a:schemeClr val="accent5">
              <a:lumMod val="50000"/>
            </a:schemeClr>
          </a:solidFill>
        </p:spPr>
        <p:txBody>
          <a:bodyPr/>
          <a:lstStyle/>
          <a:p>
            <a:r>
              <a:rPr lang="en-US" smtClean="0">
                <a:solidFill>
                  <a:prstClr val="white"/>
                </a:solidFill>
              </a:rPr>
              <a:t>Prediction of Liver Disorders using Machine Learning Algorithms: A Comparative Study</a:t>
            </a:r>
            <a:endParaRPr lang="en-US" dirty="0">
              <a:solidFill>
                <a:prstClr val="white"/>
              </a:solidFill>
            </a:endParaRPr>
          </a:p>
        </p:txBody>
      </p:sp>
      <p:sp>
        <p:nvSpPr>
          <p:cNvPr id="4" name="Date Placeholder 3"/>
          <p:cNvSpPr>
            <a:spLocks noGrp="1"/>
          </p:cNvSpPr>
          <p:nvPr>
            <p:ph type="dt" sz="half" idx="10"/>
          </p:nvPr>
        </p:nvSpPr>
        <p:spPr>
          <a:xfrm>
            <a:off x="0" y="6458878"/>
            <a:ext cx="1066800" cy="365125"/>
          </a:xfrm>
        </p:spPr>
        <p:txBody>
          <a:bodyPr/>
          <a:lstStyle/>
          <a:p>
            <a:fld id="{7747B895-62A8-4B0D-9072-B7EBD0304014}" type="datetime1">
              <a:rPr lang="en-US" smtClean="0">
                <a:solidFill>
                  <a:prstClr val="white"/>
                </a:solidFill>
              </a:rPr>
              <a:t>10/3/2021</a:t>
            </a:fld>
            <a:endParaRPr lang="en-US" dirty="0">
              <a:solidFill>
                <a:prstClr val="white"/>
              </a:solidFill>
            </a:endParaRPr>
          </a:p>
        </p:txBody>
      </p:sp>
      <p:sp>
        <p:nvSpPr>
          <p:cNvPr id="5" name="Slide Number Placeholder 4"/>
          <p:cNvSpPr>
            <a:spLocks noGrp="1"/>
          </p:cNvSpPr>
          <p:nvPr>
            <p:ph type="sldNum" sz="quarter" idx="12"/>
          </p:nvPr>
        </p:nvSpPr>
        <p:spPr>
          <a:xfrm>
            <a:off x="8746588" y="6492875"/>
            <a:ext cx="381000" cy="365125"/>
          </a:xfrm>
        </p:spPr>
        <p:txBody>
          <a:bodyPr/>
          <a:lstStyle/>
          <a:p>
            <a:fld id="{33D6E5A2-EC83-451F-A719-9AC1370DD5CF}" type="slidenum">
              <a:rPr lang="en-US" smtClean="0">
                <a:solidFill>
                  <a:prstClr val="white"/>
                </a:solidFill>
              </a:rPr>
              <a:pPr/>
              <a:t>13</a:t>
            </a:fld>
            <a:endParaRPr lang="en-US" dirty="0">
              <a:solidFill>
                <a:prstClr val="white"/>
              </a:solidFill>
            </a:endParaRPr>
          </a:p>
        </p:txBody>
      </p:sp>
    </p:spTree>
    <p:custDataLst>
      <p:tags r:id="rId1"/>
    </p:custDataLst>
    <p:extLst>
      <p:ext uri="{BB962C8B-B14F-4D97-AF65-F5344CB8AC3E}">
        <p14:creationId xmlns:p14="http://schemas.microsoft.com/office/powerpoint/2010/main" val="2786136863"/>
      </p:ext>
    </p:extLst>
  </p:cSld>
  <p:clrMapOvr>
    <a:masterClrMapping/>
  </p:clrMapOvr>
  <mc:AlternateContent xmlns:mc="http://schemas.openxmlformats.org/markup-compatibility/2006" xmlns:p14="http://schemas.microsoft.com/office/powerpoint/2010/main">
    <mc:Choice Requires="p14">
      <p:transition p14:dur="10" advTm="20623"/>
    </mc:Choice>
    <mc:Fallback xmlns="">
      <p:transition advTm="20623"/>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0" y="0"/>
            <a:ext cx="9144000" cy="762000"/>
          </a:xfrm>
        </p:spPr>
        <p:txBody>
          <a:bodyPr>
            <a:normAutofit/>
          </a:bodyPr>
          <a:lstStyle/>
          <a:p>
            <a:r>
              <a:rPr lang="en-US" sz="3200" b="1" dirty="0" smtClean="0"/>
              <a:t>I</a:t>
            </a:r>
            <a:endParaRPr lang="en-US" sz="3200" b="1" dirty="0"/>
          </a:p>
        </p:txBody>
      </p:sp>
      <p:sp>
        <p:nvSpPr>
          <p:cNvPr id="3" name="Content Placeholder 2"/>
          <p:cNvSpPr>
            <a:spLocks noGrp="1"/>
          </p:cNvSpPr>
          <p:nvPr>
            <p:ph sz="half" idx="1"/>
            <p:custDataLst>
              <p:tags r:id="rId3"/>
            </p:custDataLst>
          </p:nvPr>
        </p:nvSpPr>
        <p:spPr>
          <a:xfrm>
            <a:off x="381000" y="914400"/>
            <a:ext cx="8305800" cy="5410200"/>
          </a:xfrm>
        </p:spPr>
        <p:txBody>
          <a:bodyPr>
            <a:normAutofit/>
          </a:bodyPr>
          <a:lstStyle/>
          <a:p>
            <a:pPr lvl="1" algn="just">
              <a:buFont typeface="Wingdings" pitchFamily="2" charset="2"/>
              <a:buChar char="§"/>
            </a:pPr>
            <a:r>
              <a:rPr lang="en-US" dirty="0" smtClean="0">
                <a:solidFill>
                  <a:srgbClr val="0070C0"/>
                </a:solidFill>
              </a:rPr>
              <a:t>10-fold cross validation</a:t>
            </a:r>
          </a:p>
          <a:p>
            <a:pPr lvl="2" algn="just"/>
            <a:r>
              <a:rPr lang="en-US" sz="2400" dirty="0"/>
              <a:t>T</a:t>
            </a:r>
            <a:r>
              <a:rPr lang="en-US" sz="2400" dirty="0" smtClean="0"/>
              <a:t>echnique </a:t>
            </a:r>
            <a:r>
              <a:rPr lang="en-US" sz="2400" dirty="0"/>
              <a:t>to evaluate predictive models</a:t>
            </a:r>
            <a:endParaRPr lang="en-US" sz="2400" dirty="0" smtClean="0">
              <a:solidFill>
                <a:srgbClr val="0070C0"/>
              </a:solidFill>
            </a:endParaRPr>
          </a:p>
          <a:p>
            <a:pPr lvl="2"/>
            <a:r>
              <a:rPr lang="en-US" sz="2400" dirty="0" smtClean="0"/>
              <a:t>Training set divided into 10 equal sized sets</a:t>
            </a:r>
          </a:p>
          <a:p>
            <a:pPr lvl="2"/>
            <a:r>
              <a:rPr lang="en-US" sz="2400" dirty="0" smtClean="0"/>
              <a:t>9 subsets         training</a:t>
            </a:r>
          </a:p>
          <a:p>
            <a:pPr lvl="2"/>
            <a:r>
              <a:rPr lang="en-US" sz="2400" dirty="0" smtClean="0"/>
              <a:t>1 </a:t>
            </a:r>
            <a:r>
              <a:rPr lang="en-US" sz="2400" dirty="0"/>
              <a:t>subset </a:t>
            </a:r>
            <a:r>
              <a:rPr lang="en-US" sz="2400" dirty="0" smtClean="0"/>
              <a:t>       validating test  </a:t>
            </a:r>
            <a:r>
              <a:rPr lang="en-US" sz="2400" dirty="0"/>
              <a:t>performance</a:t>
            </a:r>
            <a:endParaRPr lang="en-US" sz="2400" dirty="0" smtClean="0"/>
          </a:p>
          <a:p>
            <a:pPr lvl="1">
              <a:buFont typeface="Wingdings" pitchFamily="2" charset="2"/>
              <a:buChar char="§"/>
            </a:pPr>
            <a:r>
              <a:rPr lang="en-US" dirty="0" smtClean="0"/>
              <a:t>From </a:t>
            </a:r>
            <a:r>
              <a:rPr lang="en-US" dirty="0" smtClean="0">
                <a:solidFill>
                  <a:srgbClr val="0070C0"/>
                </a:solidFill>
              </a:rPr>
              <a:t>Confusion </a:t>
            </a:r>
            <a:r>
              <a:rPr lang="en-US" dirty="0">
                <a:solidFill>
                  <a:srgbClr val="0070C0"/>
                </a:solidFill>
              </a:rPr>
              <a:t>Matrix</a:t>
            </a:r>
            <a:r>
              <a:rPr lang="en-US" dirty="0"/>
              <a:t> </a:t>
            </a:r>
            <a:r>
              <a:rPr lang="en-US" dirty="0" smtClean="0"/>
              <a:t> </a:t>
            </a:r>
            <a:endParaRPr lang="en-US" dirty="0"/>
          </a:p>
          <a:p>
            <a:pPr lvl="2"/>
            <a:r>
              <a:rPr lang="en-US" sz="2400" dirty="0" smtClean="0"/>
              <a:t>Accuracy </a:t>
            </a:r>
          </a:p>
          <a:p>
            <a:pPr lvl="2"/>
            <a:r>
              <a:rPr lang="en-US" sz="2400" dirty="0" smtClean="0"/>
              <a:t>F1-Score</a:t>
            </a:r>
          </a:p>
          <a:p>
            <a:pPr lvl="2"/>
            <a:r>
              <a:rPr lang="en-US" sz="2400" dirty="0"/>
              <a:t>R</a:t>
            </a:r>
            <a:r>
              <a:rPr lang="en-US" sz="2400" dirty="0" smtClean="0"/>
              <a:t>ecall </a:t>
            </a:r>
            <a:endParaRPr lang="en-US" sz="2400" dirty="0"/>
          </a:p>
          <a:p>
            <a:pPr lvl="2"/>
            <a:r>
              <a:rPr lang="en-US" sz="2400" dirty="0" smtClean="0"/>
              <a:t>Precision</a:t>
            </a:r>
          </a:p>
        </p:txBody>
      </p:sp>
      <p:sp>
        <p:nvSpPr>
          <p:cNvPr id="7" name="Rectangle 6"/>
          <p:cNvSpPr/>
          <p:nvPr/>
        </p:nvSpPr>
        <p:spPr>
          <a:xfrm>
            <a:off x="0" y="0"/>
            <a:ext cx="9144000" cy="762000"/>
          </a:xfrm>
          <a:prstGeom prst="rect">
            <a:avLst/>
          </a:prstGeom>
          <a:solidFill>
            <a:schemeClr val="accent5">
              <a:lumMod val="50000"/>
            </a:schemeClr>
          </a:solidFill>
        </p:spPr>
        <p:style>
          <a:lnRef idx="1">
            <a:schemeClr val="accent1"/>
          </a:lnRef>
          <a:fillRef idx="1001">
            <a:schemeClr val="dk2"/>
          </a:fillRef>
          <a:effectRef idx="1">
            <a:schemeClr val="accent1"/>
          </a:effectRef>
          <a:fontRef idx="minor">
            <a:schemeClr val="dk1"/>
          </a:fontRef>
        </p:style>
        <p:txBody>
          <a:bodyPr rtlCol="0" anchor="ctr"/>
          <a:lstStyle/>
          <a:p>
            <a:pPr>
              <a:tabLst>
                <a:tab pos="914400" algn="l"/>
              </a:tabLst>
            </a:pPr>
            <a:r>
              <a:rPr lang="en-US" sz="2400" dirty="0" smtClean="0">
                <a:solidFill>
                  <a:prstClr val="white"/>
                </a:solidFill>
              </a:rPr>
              <a:t>   </a:t>
            </a:r>
            <a:r>
              <a:rPr lang="en-US" sz="1050" b="1" dirty="0" smtClean="0">
                <a:solidFill>
                  <a:prstClr val="white"/>
                </a:solidFill>
              </a:rPr>
              <a:t>         </a:t>
            </a:r>
            <a:r>
              <a:rPr lang="en-US" sz="3200" b="1" dirty="0" smtClean="0">
                <a:solidFill>
                  <a:prstClr val="white"/>
                </a:solidFill>
              </a:rPr>
              <a:t>Evaluation Measures</a:t>
            </a:r>
            <a:endParaRPr lang="en-US" sz="3200" dirty="0">
              <a:solidFill>
                <a:prstClr val="white"/>
              </a:solidFill>
            </a:endParaRPr>
          </a:p>
        </p:txBody>
      </p:sp>
      <p:sp>
        <p:nvSpPr>
          <p:cNvPr id="13" name="Footer Placeholder 12"/>
          <p:cNvSpPr>
            <a:spLocks noGrp="1"/>
          </p:cNvSpPr>
          <p:nvPr>
            <p:ph type="ftr" sz="quarter" idx="11"/>
          </p:nvPr>
        </p:nvSpPr>
        <p:spPr>
          <a:xfrm>
            <a:off x="0" y="6477000"/>
            <a:ext cx="9144000" cy="381000"/>
          </a:xfrm>
          <a:solidFill>
            <a:schemeClr val="accent5">
              <a:lumMod val="50000"/>
            </a:schemeClr>
          </a:solidFill>
        </p:spPr>
        <p:txBody>
          <a:bodyPr/>
          <a:lstStyle/>
          <a:p>
            <a:r>
              <a:rPr lang="en-US" smtClean="0">
                <a:solidFill>
                  <a:prstClr val="white"/>
                </a:solidFill>
              </a:rPr>
              <a:t>Prediction of Liver Disorders using Machine Learning Algorithms: A Comparative Study</a:t>
            </a:r>
            <a:endParaRPr lang="en-US" dirty="0">
              <a:solidFill>
                <a:prstClr val="white"/>
              </a:solidFill>
            </a:endParaRPr>
          </a:p>
        </p:txBody>
      </p:sp>
      <p:sp>
        <p:nvSpPr>
          <p:cNvPr id="4" name="Date Placeholder 3"/>
          <p:cNvSpPr>
            <a:spLocks noGrp="1"/>
          </p:cNvSpPr>
          <p:nvPr>
            <p:ph type="dt" sz="half" idx="10"/>
          </p:nvPr>
        </p:nvSpPr>
        <p:spPr>
          <a:xfrm>
            <a:off x="0" y="6458878"/>
            <a:ext cx="1066800" cy="365125"/>
          </a:xfrm>
        </p:spPr>
        <p:txBody>
          <a:bodyPr/>
          <a:lstStyle/>
          <a:p>
            <a:fld id="{135F5032-B3A0-4FC5-9032-BC34B966E4FF}" type="datetime1">
              <a:rPr lang="en-US" smtClean="0">
                <a:solidFill>
                  <a:prstClr val="white"/>
                </a:solidFill>
              </a:rPr>
              <a:t>10/3/2021</a:t>
            </a:fld>
            <a:endParaRPr lang="en-US" dirty="0">
              <a:solidFill>
                <a:prstClr val="white"/>
              </a:solidFill>
            </a:endParaRPr>
          </a:p>
        </p:txBody>
      </p:sp>
      <p:sp>
        <p:nvSpPr>
          <p:cNvPr id="5" name="Slide Number Placeholder 4"/>
          <p:cNvSpPr>
            <a:spLocks noGrp="1"/>
          </p:cNvSpPr>
          <p:nvPr>
            <p:ph type="sldNum" sz="quarter" idx="12"/>
          </p:nvPr>
        </p:nvSpPr>
        <p:spPr>
          <a:xfrm>
            <a:off x="8746588" y="6492875"/>
            <a:ext cx="381000" cy="365125"/>
          </a:xfrm>
        </p:spPr>
        <p:txBody>
          <a:bodyPr/>
          <a:lstStyle/>
          <a:p>
            <a:fld id="{33D6E5A2-EC83-451F-A719-9AC1370DD5CF}" type="slidenum">
              <a:rPr lang="en-US" smtClean="0">
                <a:solidFill>
                  <a:prstClr val="white"/>
                </a:solidFill>
              </a:rPr>
              <a:pPr/>
              <a:t>14</a:t>
            </a:fld>
            <a:endParaRPr lang="en-US" dirty="0">
              <a:solidFill>
                <a:prstClr val="white"/>
              </a:solidFill>
            </a:endParaRPr>
          </a:p>
        </p:txBody>
      </p:sp>
      <p:cxnSp>
        <p:nvCxnSpPr>
          <p:cNvPr id="11" name="Straight Arrow Connector 10"/>
          <p:cNvCxnSpPr/>
          <p:nvPr/>
        </p:nvCxnSpPr>
        <p:spPr>
          <a:xfrm>
            <a:off x="2895600" y="2464904"/>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731605" y="2941983"/>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00066693"/>
      </p:ext>
    </p:extLst>
  </p:cSld>
  <p:clrMapOvr>
    <a:masterClrMapping/>
  </p:clrMapOvr>
  <mc:AlternateContent xmlns:mc="http://schemas.openxmlformats.org/markup-compatibility/2006" xmlns:p14="http://schemas.microsoft.com/office/powerpoint/2010/main">
    <mc:Choice Requires="p14">
      <p:transition p14:dur="10" advTm="25191"/>
    </mc:Choice>
    <mc:Fallback xmlns="">
      <p:transition advTm="25191"/>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0" y="0"/>
            <a:ext cx="9144000" cy="762000"/>
          </a:xfrm>
        </p:spPr>
        <p:txBody>
          <a:bodyPr>
            <a:normAutofit/>
          </a:bodyPr>
          <a:lstStyle/>
          <a:p>
            <a:endParaRPr lang="en-US" sz="3200" b="1" dirty="0"/>
          </a:p>
        </p:txBody>
      </p:sp>
      <p:sp>
        <p:nvSpPr>
          <p:cNvPr id="7" name="Rectangle 6"/>
          <p:cNvSpPr/>
          <p:nvPr/>
        </p:nvSpPr>
        <p:spPr>
          <a:xfrm>
            <a:off x="0" y="0"/>
            <a:ext cx="9144000" cy="762000"/>
          </a:xfrm>
          <a:prstGeom prst="rect">
            <a:avLst/>
          </a:prstGeom>
          <a:solidFill>
            <a:schemeClr val="accent5">
              <a:lumMod val="50000"/>
            </a:schemeClr>
          </a:solidFill>
        </p:spPr>
        <p:style>
          <a:lnRef idx="1">
            <a:schemeClr val="accent1"/>
          </a:lnRef>
          <a:fillRef idx="1001">
            <a:schemeClr val="dk2"/>
          </a:fillRef>
          <a:effectRef idx="1">
            <a:schemeClr val="accent1"/>
          </a:effectRef>
          <a:fontRef idx="minor">
            <a:schemeClr val="dk1"/>
          </a:fontRef>
        </p:style>
        <p:txBody>
          <a:bodyPr rtlCol="0" anchor="ctr"/>
          <a:lstStyle/>
          <a:p>
            <a:pPr algn="just"/>
            <a:r>
              <a:rPr lang="en-US" sz="3200" b="1" dirty="0">
                <a:solidFill>
                  <a:prstClr val="white"/>
                </a:solidFill>
              </a:rPr>
              <a:t> </a:t>
            </a:r>
            <a:r>
              <a:rPr lang="en-US" sz="3200" b="1" dirty="0" smtClean="0">
                <a:solidFill>
                  <a:prstClr val="white"/>
                </a:solidFill>
              </a:rPr>
              <a:t>    </a:t>
            </a:r>
            <a:r>
              <a:rPr lang="en-US" sz="3200" b="1" dirty="0" smtClean="0">
                <a:solidFill>
                  <a:schemeClr val="bg1"/>
                </a:solidFill>
              </a:rPr>
              <a:t>Results</a:t>
            </a:r>
            <a:endParaRPr lang="en-US" sz="3200" b="1" dirty="0">
              <a:solidFill>
                <a:schemeClr val="bg1"/>
              </a:solidFill>
            </a:endParaRPr>
          </a:p>
        </p:txBody>
      </p:sp>
      <p:sp>
        <p:nvSpPr>
          <p:cNvPr id="13" name="Footer Placeholder 12"/>
          <p:cNvSpPr>
            <a:spLocks noGrp="1"/>
          </p:cNvSpPr>
          <p:nvPr>
            <p:ph type="ftr" sz="quarter" idx="11"/>
          </p:nvPr>
        </p:nvSpPr>
        <p:spPr>
          <a:xfrm>
            <a:off x="0" y="6477000"/>
            <a:ext cx="9144000" cy="381000"/>
          </a:xfrm>
          <a:solidFill>
            <a:schemeClr val="accent5">
              <a:lumMod val="50000"/>
            </a:schemeClr>
          </a:solidFill>
        </p:spPr>
        <p:txBody>
          <a:bodyPr/>
          <a:lstStyle/>
          <a:p>
            <a:r>
              <a:rPr lang="en-US" smtClean="0">
                <a:solidFill>
                  <a:prstClr val="white"/>
                </a:solidFill>
              </a:rPr>
              <a:t>Prediction of Liver Disorders using Machine Learning Algorithms: A Comparative Study</a:t>
            </a:r>
            <a:endParaRPr lang="en-US" dirty="0">
              <a:solidFill>
                <a:prstClr val="white"/>
              </a:solidFill>
            </a:endParaRPr>
          </a:p>
        </p:txBody>
      </p:sp>
      <p:sp>
        <p:nvSpPr>
          <p:cNvPr id="4" name="Date Placeholder 3"/>
          <p:cNvSpPr>
            <a:spLocks noGrp="1"/>
          </p:cNvSpPr>
          <p:nvPr>
            <p:ph type="dt" sz="half" idx="10"/>
          </p:nvPr>
        </p:nvSpPr>
        <p:spPr>
          <a:xfrm>
            <a:off x="0" y="6458878"/>
            <a:ext cx="1066800" cy="365125"/>
          </a:xfrm>
        </p:spPr>
        <p:txBody>
          <a:bodyPr/>
          <a:lstStyle/>
          <a:p>
            <a:fld id="{615F3D50-6CD8-4996-B51A-8D7735B72F9C}" type="datetime1">
              <a:rPr lang="en-US" smtClean="0">
                <a:solidFill>
                  <a:prstClr val="white"/>
                </a:solidFill>
              </a:rPr>
              <a:t>10/3/2021</a:t>
            </a:fld>
            <a:endParaRPr lang="en-US" dirty="0">
              <a:solidFill>
                <a:prstClr val="white"/>
              </a:solidFill>
            </a:endParaRPr>
          </a:p>
        </p:txBody>
      </p:sp>
      <p:sp>
        <p:nvSpPr>
          <p:cNvPr id="5" name="Slide Number Placeholder 4"/>
          <p:cNvSpPr>
            <a:spLocks noGrp="1"/>
          </p:cNvSpPr>
          <p:nvPr>
            <p:ph type="sldNum" sz="quarter" idx="12"/>
          </p:nvPr>
        </p:nvSpPr>
        <p:spPr>
          <a:xfrm>
            <a:off x="8746588" y="6492875"/>
            <a:ext cx="381000" cy="365125"/>
          </a:xfrm>
        </p:spPr>
        <p:txBody>
          <a:bodyPr/>
          <a:lstStyle/>
          <a:p>
            <a:fld id="{33D6E5A2-EC83-451F-A719-9AC1370DD5CF}" type="slidenum">
              <a:rPr lang="en-US" smtClean="0">
                <a:solidFill>
                  <a:prstClr val="white"/>
                </a:solidFill>
              </a:rPr>
              <a:pPr/>
              <a:t>15</a:t>
            </a:fld>
            <a:endParaRPr lang="en-US" dirty="0">
              <a:solidFill>
                <a:prstClr val="white"/>
              </a:solidFill>
            </a:endParaRPr>
          </a:p>
        </p:txBody>
      </p:sp>
      <p:sp>
        <p:nvSpPr>
          <p:cNvPr id="12" name="TextBox 11"/>
          <p:cNvSpPr txBox="1"/>
          <p:nvPr/>
        </p:nvSpPr>
        <p:spPr>
          <a:xfrm>
            <a:off x="685800" y="787408"/>
            <a:ext cx="7924800" cy="5613392"/>
          </a:xfrm>
          <a:prstGeom prst="rect">
            <a:avLst/>
          </a:prstGeom>
          <a:noFill/>
        </p:spPr>
        <p:txBody>
          <a:bodyPr wrap="square" rtlCol="0">
            <a:normAutofit/>
          </a:bodyPr>
          <a:lstStyle/>
          <a:p>
            <a:pPr algn="just"/>
            <a:r>
              <a:rPr lang="en-US" sz="2400" b="1" dirty="0" smtClean="0">
                <a:solidFill>
                  <a:srgbClr val="1F497D">
                    <a:lumMod val="75000"/>
                  </a:srgbClr>
                </a:solidFill>
              </a:rPr>
              <a:t>      Table 2: </a:t>
            </a:r>
            <a:r>
              <a:rPr lang="en-US" sz="2600" b="1" dirty="0" smtClean="0"/>
              <a:t>Classification Performance using </a:t>
            </a:r>
            <a:r>
              <a:rPr lang="en-US" sz="2600" b="1" dirty="0" smtClean="0">
                <a:solidFill>
                  <a:srgbClr val="002060"/>
                </a:solidFill>
              </a:rPr>
              <a:t>All Features</a:t>
            </a:r>
          </a:p>
          <a:p>
            <a:pPr algn="just"/>
            <a:endParaRPr lang="en-US" sz="2600" b="1" dirty="0"/>
          </a:p>
        </p:txBody>
      </p:sp>
      <p:graphicFrame>
        <p:nvGraphicFramePr>
          <p:cNvPr id="6" name="Table 5"/>
          <p:cNvGraphicFramePr>
            <a:graphicFrameLocks noGrp="1"/>
          </p:cNvGraphicFramePr>
          <p:nvPr>
            <p:extLst>
              <p:ext uri="{D42A27DB-BD31-4B8C-83A1-F6EECF244321}">
                <p14:modId xmlns:p14="http://schemas.microsoft.com/office/powerpoint/2010/main" val="3643886738"/>
              </p:ext>
            </p:extLst>
          </p:nvPr>
        </p:nvGraphicFramePr>
        <p:xfrm>
          <a:off x="533401" y="1371600"/>
          <a:ext cx="8077199" cy="4800600"/>
        </p:xfrm>
        <a:graphic>
          <a:graphicData uri="http://schemas.openxmlformats.org/drawingml/2006/table">
            <a:tbl>
              <a:tblPr firstRow="1" firstCol="1" bandRow="1">
                <a:tableStyleId>{5C22544A-7EE6-4342-B048-85BDC9FD1C3A}</a:tableStyleId>
              </a:tblPr>
              <a:tblGrid>
                <a:gridCol w="1904999"/>
                <a:gridCol w="943257"/>
                <a:gridCol w="1190008"/>
                <a:gridCol w="824689"/>
                <a:gridCol w="1164108"/>
                <a:gridCol w="1164108"/>
                <a:gridCol w="886030"/>
              </a:tblGrid>
              <a:tr h="753535">
                <a:tc gridSpan="2">
                  <a:txBody>
                    <a:bodyPr/>
                    <a:lstStyle/>
                    <a:p>
                      <a:pPr marL="0" marR="0" algn="ctr">
                        <a:spcBef>
                          <a:spcPts val="0"/>
                        </a:spcBef>
                        <a:spcAft>
                          <a:spcPts val="0"/>
                        </a:spcAft>
                      </a:pPr>
                      <a:r>
                        <a:rPr lang="en-US" sz="1800" dirty="0">
                          <a:effectLst/>
                        </a:rPr>
                        <a:t>Evaluation Measure</a:t>
                      </a:r>
                      <a:endParaRPr lang="en-US" sz="1800" dirty="0">
                        <a:effectLst/>
                        <a:latin typeface="Times New Roman"/>
                        <a:ea typeface="SimSun"/>
                      </a:endParaRPr>
                    </a:p>
                  </a:txBody>
                  <a:tcPr marL="68580" marR="68580" marT="0" marB="0" anchor="ctr"/>
                </a:tc>
                <a:tc hMerge="1">
                  <a:txBody>
                    <a:bodyPr/>
                    <a:lstStyle/>
                    <a:p>
                      <a:endParaRPr lang="en-US"/>
                    </a:p>
                  </a:txBody>
                  <a:tcPr/>
                </a:tc>
                <a:tc>
                  <a:txBody>
                    <a:bodyPr/>
                    <a:lstStyle/>
                    <a:p>
                      <a:pPr marL="0" marR="0" algn="ctr">
                        <a:spcBef>
                          <a:spcPts val="0"/>
                        </a:spcBef>
                        <a:spcAft>
                          <a:spcPts val="0"/>
                        </a:spcAft>
                      </a:pPr>
                      <a:r>
                        <a:rPr lang="en-US" sz="1800">
                          <a:effectLst/>
                        </a:rPr>
                        <a:t>Accuracy</a:t>
                      </a:r>
                      <a:endParaRPr lang="en-US" sz="1800">
                        <a:effectLst/>
                        <a:latin typeface="Times New Roman"/>
                        <a:ea typeface="SimSun"/>
                      </a:endParaRPr>
                    </a:p>
                  </a:txBody>
                  <a:tcPr marL="68580" marR="68580" marT="0" marB="0" anchor="ctr"/>
                </a:tc>
                <a:tc>
                  <a:txBody>
                    <a:bodyPr/>
                    <a:lstStyle/>
                    <a:p>
                      <a:pPr marL="0" marR="0" algn="ctr">
                        <a:spcBef>
                          <a:spcPts val="0"/>
                        </a:spcBef>
                        <a:spcAft>
                          <a:spcPts val="0"/>
                        </a:spcAft>
                      </a:pPr>
                      <a:r>
                        <a:rPr lang="en-US" sz="1800">
                          <a:effectLst/>
                        </a:rPr>
                        <a:t>ROC</a:t>
                      </a:r>
                      <a:endParaRPr lang="en-US" sz="1800">
                        <a:effectLst/>
                        <a:latin typeface="Times New Roman"/>
                        <a:ea typeface="SimSun"/>
                      </a:endParaRPr>
                    </a:p>
                  </a:txBody>
                  <a:tcPr marL="68580" marR="68580" marT="0" marB="0" anchor="ctr"/>
                </a:tc>
                <a:tc>
                  <a:txBody>
                    <a:bodyPr/>
                    <a:lstStyle/>
                    <a:p>
                      <a:pPr marL="0" marR="0" algn="ctr">
                        <a:spcBef>
                          <a:spcPts val="0"/>
                        </a:spcBef>
                        <a:spcAft>
                          <a:spcPts val="0"/>
                        </a:spcAft>
                      </a:pPr>
                      <a:r>
                        <a:rPr lang="en-US" sz="1800">
                          <a:effectLst/>
                        </a:rPr>
                        <a:t>F1-Score</a:t>
                      </a:r>
                      <a:endParaRPr lang="en-US" sz="1800">
                        <a:effectLst/>
                        <a:latin typeface="Times New Roman"/>
                        <a:ea typeface="SimSun"/>
                      </a:endParaRPr>
                    </a:p>
                  </a:txBody>
                  <a:tcPr marL="68580" marR="68580" marT="0" marB="0" anchor="ctr"/>
                </a:tc>
                <a:tc>
                  <a:txBody>
                    <a:bodyPr/>
                    <a:lstStyle/>
                    <a:p>
                      <a:pPr marL="0" marR="0" algn="ctr">
                        <a:spcBef>
                          <a:spcPts val="0"/>
                        </a:spcBef>
                        <a:spcAft>
                          <a:spcPts val="0"/>
                        </a:spcAft>
                      </a:pPr>
                      <a:r>
                        <a:rPr lang="en-US" sz="1800">
                          <a:effectLst/>
                        </a:rPr>
                        <a:t>Precision</a:t>
                      </a:r>
                      <a:endParaRPr lang="en-US" sz="1800">
                        <a:effectLst/>
                        <a:latin typeface="Times New Roman"/>
                        <a:ea typeface="SimSun"/>
                      </a:endParaRPr>
                    </a:p>
                  </a:txBody>
                  <a:tcPr marL="68580" marR="68580" marT="0" marB="0" anchor="ctr"/>
                </a:tc>
                <a:tc>
                  <a:txBody>
                    <a:bodyPr/>
                    <a:lstStyle/>
                    <a:p>
                      <a:pPr marL="0" marR="0" algn="ctr">
                        <a:spcBef>
                          <a:spcPts val="0"/>
                        </a:spcBef>
                        <a:spcAft>
                          <a:spcPts val="0"/>
                        </a:spcAft>
                      </a:pPr>
                      <a:r>
                        <a:rPr lang="en-US" sz="1800">
                          <a:effectLst/>
                        </a:rPr>
                        <a:t>Recall</a:t>
                      </a:r>
                      <a:endParaRPr lang="en-US" sz="1800">
                        <a:effectLst/>
                        <a:latin typeface="Times New Roman"/>
                        <a:ea typeface="SimSun"/>
                      </a:endParaRPr>
                    </a:p>
                  </a:txBody>
                  <a:tcPr marL="68580" marR="68580" marT="0" marB="0" anchor="ctr"/>
                </a:tc>
              </a:tr>
              <a:tr h="524933">
                <a:tc rowSpan="4">
                  <a:txBody>
                    <a:bodyPr/>
                    <a:lstStyle/>
                    <a:p>
                      <a:pPr marL="0" marR="0" algn="ctr">
                        <a:spcBef>
                          <a:spcPts val="0"/>
                        </a:spcBef>
                        <a:spcAft>
                          <a:spcPts val="0"/>
                        </a:spcAft>
                      </a:pPr>
                      <a:r>
                        <a:rPr lang="en-US" sz="1800" dirty="0">
                          <a:effectLst/>
                        </a:rPr>
                        <a:t>Machine Learning Algorithm</a:t>
                      </a:r>
                      <a:endParaRPr lang="en-US" sz="1800" dirty="0">
                        <a:effectLst/>
                        <a:latin typeface="Times New Roman"/>
                        <a:ea typeface="SimSun"/>
                      </a:endParaRPr>
                    </a:p>
                  </a:txBody>
                  <a:tcPr marL="68580" marR="68580" marT="0" marB="0" anchor="ctr"/>
                </a:tc>
                <a:tc>
                  <a:txBody>
                    <a:bodyPr/>
                    <a:lstStyle/>
                    <a:p>
                      <a:pPr marL="0" marR="0" algn="ctr">
                        <a:spcBef>
                          <a:spcPts val="0"/>
                        </a:spcBef>
                        <a:spcAft>
                          <a:spcPts val="0"/>
                        </a:spcAft>
                      </a:pPr>
                      <a:r>
                        <a:rPr lang="en-US" sz="1800" dirty="0">
                          <a:effectLst/>
                        </a:rPr>
                        <a:t>LR</a:t>
                      </a:r>
                      <a:endParaRPr lang="en-US" sz="1800" dirty="0">
                        <a:effectLst/>
                        <a:latin typeface="Times New Roman"/>
                        <a:ea typeface="SimSun"/>
                      </a:endParaRPr>
                    </a:p>
                  </a:txBody>
                  <a:tcPr marL="68580" marR="68580" marT="0" marB="0" anchor="ctr"/>
                </a:tc>
                <a:tc>
                  <a:txBody>
                    <a:bodyPr/>
                    <a:lstStyle/>
                    <a:p>
                      <a:pPr marL="0" marR="0" algn="ctr">
                        <a:spcBef>
                          <a:spcPts val="0"/>
                        </a:spcBef>
                        <a:spcAft>
                          <a:spcPts val="0"/>
                        </a:spcAft>
                      </a:pPr>
                      <a:r>
                        <a:rPr lang="en-US" sz="1800">
                          <a:effectLst/>
                        </a:rPr>
                        <a:t>68.75</a:t>
                      </a:r>
                      <a:endParaRPr lang="en-US" sz="1800">
                        <a:effectLst/>
                        <a:latin typeface="Times New Roman"/>
                        <a:ea typeface="SimSun"/>
                      </a:endParaRPr>
                    </a:p>
                  </a:txBody>
                  <a:tcPr marL="68580" marR="68580" marT="0" marB="0" anchor="ctr"/>
                </a:tc>
                <a:tc>
                  <a:txBody>
                    <a:bodyPr/>
                    <a:lstStyle/>
                    <a:p>
                      <a:pPr marL="0" marR="0" algn="ctr">
                        <a:spcBef>
                          <a:spcPts val="0"/>
                        </a:spcBef>
                        <a:spcAft>
                          <a:spcPts val="0"/>
                        </a:spcAft>
                      </a:pPr>
                      <a:r>
                        <a:rPr lang="en-US" sz="1800">
                          <a:effectLst/>
                        </a:rPr>
                        <a:t>75.01</a:t>
                      </a:r>
                      <a:endParaRPr lang="en-US" sz="1800">
                        <a:effectLst/>
                        <a:latin typeface="Times New Roman"/>
                        <a:ea typeface="SimSun"/>
                      </a:endParaRPr>
                    </a:p>
                  </a:txBody>
                  <a:tcPr marL="68580" marR="68580" marT="0" marB="0" anchor="ctr"/>
                </a:tc>
                <a:tc>
                  <a:txBody>
                    <a:bodyPr/>
                    <a:lstStyle/>
                    <a:p>
                      <a:pPr marL="0" marR="0" algn="ctr">
                        <a:spcBef>
                          <a:spcPts val="0"/>
                        </a:spcBef>
                        <a:spcAft>
                          <a:spcPts val="0"/>
                        </a:spcAft>
                      </a:pPr>
                      <a:r>
                        <a:rPr lang="en-US" sz="1800">
                          <a:effectLst/>
                        </a:rPr>
                        <a:t>71.83</a:t>
                      </a:r>
                      <a:endParaRPr lang="en-US" sz="1800">
                        <a:effectLst/>
                        <a:latin typeface="Times New Roman"/>
                        <a:ea typeface="SimSun"/>
                      </a:endParaRPr>
                    </a:p>
                  </a:txBody>
                  <a:tcPr marL="68580" marR="68580" marT="0" marB="0" anchor="ctr"/>
                </a:tc>
                <a:tc>
                  <a:txBody>
                    <a:bodyPr/>
                    <a:lstStyle/>
                    <a:p>
                      <a:pPr marL="0" marR="0" algn="ctr">
                        <a:spcBef>
                          <a:spcPts val="0"/>
                        </a:spcBef>
                        <a:spcAft>
                          <a:spcPts val="0"/>
                        </a:spcAft>
                      </a:pPr>
                      <a:r>
                        <a:rPr lang="en-US" sz="1800">
                          <a:effectLst/>
                        </a:rPr>
                        <a:t>64.97</a:t>
                      </a:r>
                      <a:endParaRPr lang="en-US" sz="1800">
                        <a:effectLst/>
                        <a:latin typeface="Times New Roman"/>
                        <a:ea typeface="SimSun"/>
                      </a:endParaRPr>
                    </a:p>
                  </a:txBody>
                  <a:tcPr marL="68580" marR="68580" marT="0" marB="0" anchor="ctr"/>
                </a:tc>
                <a:tc>
                  <a:txBody>
                    <a:bodyPr/>
                    <a:lstStyle/>
                    <a:p>
                      <a:pPr marL="0" marR="0" algn="ctr">
                        <a:spcBef>
                          <a:spcPts val="0"/>
                        </a:spcBef>
                        <a:spcAft>
                          <a:spcPts val="0"/>
                        </a:spcAft>
                      </a:pPr>
                      <a:r>
                        <a:rPr lang="en-US" sz="1800">
                          <a:effectLst/>
                        </a:rPr>
                        <a:t>81.58</a:t>
                      </a:r>
                      <a:endParaRPr lang="en-US" sz="1800">
                        <a:effectLst/>
                        <a:latin typeface="Times New Roman"/>
                        <a:ea typeface="SimSun"/>
                      </a:endParaRPr>
                    </a:p>
                  </a:txBody>
                  <a:tcPr marL="68580" marR="68580" marT="0" marB="0" anchor="ctr"/>
                </a:tc>
              </a:tr>
              <a:tr h="524933">
                <a:tc vMerge="1">
                  <a:txBody>
                    <a:bodyPr/>
                    <a:lstStyle/>
                    <a:p>
                      <a:endParaRPr lang="en-US"/>
                    </a:p>
                  </a:txBody>
                  <a:tcPr/>
                </a:tc>
                <a:tc>
                  <a:txBody>
                    <a:bodyPr/>
                    <a:lstStyle/>
                    <a:p>
                      <a:pPr marL="0" marR="0" algn="ctr">
                        <a:spcBef>
                          <a:spcPts val="0"/>
                        </a:spcBef>
                        <a:spcAft>
                          <a:spcPts val="0"/>
                        </a:spcAft>
                      </a:pPr>
                      <a:r>
                        <a:rPr lang="en-US" sz="1800" dirty="0">
                          <a:effectLst/>
                        </a:rPr>
                        <a:t>DT</a:t>
                      </a:r>
                      <a:endParaRPr lang="en-US" sz="1800" dirty="0">
                        <a:effectLst/>
                        <a:latin typeface="Times New Roman"/>
                        <a:ea typeface="SimSun"/>
                      </a:endParaRPr>
                    </a:p>
                  </a:txBody>
                  <a:tcPr marL="68580" marR="68580" marT="0" marB="0" anchor="ctr"/>
                </a:tc>
                <a:tc>
                  <a:txBody>
                    <a:bodyPr/>
                    <a:lstStyle/>
                    <a:p>
                      <a:pPr marL="0" marR="0" algn="ctr">
                        <a:spcBef>
                          <a:spcPts val="0"/>
                        </a:spcBef>
                        <a:spcAft>
                          <a:spcPts val="0"/>
                        </a:spcAft>
                      </a:pPr>
                      <a:r>
                        <a:rPr lang="en-US" sz="1800" dirty="0">
                          <a:effectLst/>
                        </a:rPr>
                        <a:t>84.86</a:t>
                      </a:r>
                      <a:endParaRPr lang="en-US" sz="1800" dirty="0">
                        <a:effectLst/>
                        <a:latin typeface="Times New Roman"/>
                        <a:ea typeface="SimSun"/>
                      </a:endParaRPr>
                    </a:p>
                  </a:txBody>
                  <a:tcPr marL="68580" marR="68580" marT="0" marB="0" anchor="ctr"/>
                </a:tc>
                <a:tc>
                  <a:txBody>
                    <a:bodyPr/>
                    <a:lstStyle/>
                    <a:p>
                      <a:pPr marL="0" marR="0" algn="ctr">
                        <a:spcBef>
                          <a:spcPts val="0"/>
                        </a:spcBef>
                        <a:spcAft>
                          <a:spcPts val="0"/>
                        </a:spcAft>
                      </a:pPr>
                      <a:r>
                        <a:rPr lang="en-US" sz="1800" dirty="0">
                          <a:effectLst/>
                        </a:rPr>
                        <a:t>84.94</a:t>
                      </a:r>
                      <a:endParaRPr lang="en-US" sz="1800" dirty="0">
                        <a:effectLst/>
                        <a:latin typeface="Times New Roman"/>
                        <a:ea typeface="SimSun"/>
                      </a:endParaRPr>
                    </a:p>
                  </a:txBody>
                  <a:tcPr marL="68580" marR="68580" marT="0" marB="0" anchor="ctr"/>
                </a:tc>
                <a:tc>
                  <a:txBody>
                    <a:bodyPr/>
                    <a:lstStyle/>
                    <a:p>
                      <a:pPr marL="0" marR="0" algn="ctr">
                        <a:spcBef>
                          <a:spcPts val="0"/>
                        </a:spcBef>
                        <a:spcAft>
                          <a:spcPts val="0"/>
                        </a:spcAft>
                      </a:pPr>
                      <a:r>
                        <a:rPr lang="en-US" sz="1800">
                          <a:effectLst/>
                        </a:rPr>
                        <a:t>85.25</a:t>
                      </a:r>
                      <a:endParaRPr lang="en-US" sz="1800">
                        <a:effectLst/>
                        <a:latin typeface="Times New Roman"/>
                        <a:ea typeface="SimSun"/>
                      </a:endParaRPr>
                    </a:p>
                  </a:txBody>
                  <a:tcPr marL="68580" marR="68580" marT="0" marB="0" anchor="ctr"/>
                </a:tc>
                <a:tc>
                  <a:txBody>
                    <a:bodyPr/>
                    <a:lstStyle/>
                    <a:p>
                      <a:pPr marL="0" marR="0" algn="ctr">
                        <a:spcBef>
                          <a:spcPts val="0"/>
                        </a:spcBef>
                        <a:spcAft>
                          <a:spcPts val="0"/>
                        </a:spcAft>
                      </a:pPr>
                      <a:r>
                        <a:rPr lang="en-US" sz="1800">
                          <a:effectLst/>
                        </a:rPr>
                        <a:t>80.08</a:t>
                      </a:r>
                      <a:endParaRPr lang="en-US" sz="1800">
                        <a:effectLst/>
                        <a:latin typeface="Times New Roman"/>
                        <a:ea typeface="SimSun"/>
                      </a:endParaRPr>
                    </a:p>
                  </a:txBody>
                  <a:tcPr marL="68580" marR="68580" marT="0" marB="0" anchor="ctr"/>
                </a:tc>
                <a:tc>
                  <a:txBody>
                    <a:bodyPr/>
                    <a:lstStyle/>
                    <a:p>
                      <a:pPr marL="0" marR="0" algn="ctr">
                        <a:spcBef>
                          <a:spcPts val="0"/>
                        </a:spcBef>
                        <a:spcAft>
                          <a:spcPts val="0"/>
                        </a:spcAft>
                      </a:pPr>
                      <a:r>
                        <a:rPr lang="en-US" sz="1800">
                          <a:effectLst/>
                        </a:rPr>
                        <a:t>93.23</a:t>
                      </a:r>
                      <a:endParaRPr lang="en-US" sz="1800">
                        <a:effectLst/>
                        <a:latin typeface="Times New Roman"/>
                        <a:ea typeface="SimSun"/>
                      </a:endParaRPr>
                    </a:p>
                  </a:txBody>
                  <a:tcPr marL="68580" marR="68580" marT="0" marB="0" anchor="ctr"/>
                </a:tc>
              </a:tr>
              <a:tr h="524933">
                <a:tc vMerge="1">
                  <a:txBody>
                    <a:bodyPr/>
                    <a:lstStyle/>
                    <a:p>
                      <a:endParaRPr lang="en-US"/>
                    </a:p>
                  </a:txBody>
                  <a:tcPr/>
                </a:tc>
                <a:tc>
                  <a:txBody>
                    <a:bodyPr/>
                    <a:lstStyle/>
                    <a:p>
                      <a:pPr marL="0" marR="0" algn="ctr">
                        <a:spcBef>
                          <a:spcPts val="0"/>
                        </a:spcBef>
                        <a:spcAft>
                          <a:spcPts val="0"/>
                        </a:spcAft>
                      </a:pPr>
                      <a:r>
                        <a:rPr lang="en-US" sz="1800">
                          <a:effectLst/>
                        </a:rPr>
                        <a:t>RF</a:t>
                      </a:r>
                      <a:endParaRPr lang="en-US" sz="1800">
                        <a:effectLst/>
                        <a:latin typeface="Times New Roman"/>
                        <a:ea typeface="SimSun"/>
                      </a:endParaRPr>
                    </a:p>
                  </a:txBody>
                  <a:tcPr marL="68580" marR="68580" marT="0" marB="0" anchor="ctr"/>
                </a:tc>
                <a:tc>
                  <a:txBody>
                    <a:bodyPr/>
                    <a:lstStyle/>
                    <a:p>
                      <a:pPr marL="0" marR="0" algn="ctr">
                        <a:spcBef>
                          <a:spcPts val="0"/>
                        </a:spcBef>
                        <a:spcAft>
                          <a:spcPts val="0"/>
                        </a:spcAft>
                      </a:pPr>
                      <a:r>
                        <a:rPr lang="en-US" sz="1800" dirty="0">
                          <a:effectLst/>
                        </a:rPr>
                        <a:t>86.9</a:t>
                      </a:r>
                      <a:endParaRPr lang="en-US" sz="1800" dirty="0">
                        <a:effectLst/>
                        <a:latin typeface="Times New Roman"/>
                        <a:ea typeface="SimSun"/>
                      </a:endParaRPr>
                    </a:p>
                  </a:txBody>
                  <a:tcPr marL="68580" marR="68580" marT="0" marB="0" anchor="ctr"/>
                </a:tc>
                <a:tc>
                  <a:txBody>
                    <a:bodyPr/>
                    <a:lstStyle/>
                    <a:p>
                      <a:pPr marL="0" marR="0" algn="ctr">
                        <a:spcBef>
                          <a:spcPts val="0"/>
                        </a:spcBef>
                        <a:spcAft>
                          <a:spcPts val="0"/>
                        </a:spcAft>
                      </a:pPr>
                      <a:r>
                        <a:rPr lang="en-US" sz="1800" dirty="0">
                          <a:effectLst/>
                        </a:rPr>
                        <a:t>98.23</a:t>
                      </a:r>
                      <a:endParaRPr lang="en-US" sz="1800" dirty="0">
                        <a:effectLst/>
                        <a:latin typeface="Times New Roman"/>
                        <a:ea typeface="SimSun"/>
                      </a:endParaRPr>
                    </a:p>
                  </a:txBody>
                  <a:tcPr marL="68580" marR="68580" marT="0" marB="0" anchor="ctr"/>
                </a:tc>
                <a:tc>
                  <a:txBody>
                    <a:bodyPr/>
                    <a:lstStyle/>
                    <a:p>
                      <a:pPr marL="0" marR="0" algn="ctr">
                        <a:spcBef>
                          <a:spcPts val="0"/>
                        </a:spcBef>
                        <a:spcAft>
                          <a:spcPts val="0"/>
                        </a:spcAft>
                      </a:pPr>
                      <a:r>
                        <a:rPr lang="en-US" sz="1800">
                          <a:effectLst/>
                        </a:rPr>
                        <a:t>87.9</a:t>
                      </a:r>
                      <a:endParaRPr lang="en-US" sz="1800">
                        <a:effectLst/>
                        <a:latin typeface="Times New Roman"/>
                        <a:ea typeface="SimSun"/>
                      </a:endParaRPr>
                    </a:p>
                  </a:txBody>
                  <a:tcPr marL="68580" marR="68580" marT="0" marB="0" anchor="ctr"/>
                </a:tc>
                <a:tc>
                  <a:txBody>
                    <a:bodyPr/>
                    <a:lstStyle/>
                    <a:p>
                      <a:pPr marL="0" marR="0" algn="ctr">
                        <a:spcBef>
                          <a:spcPts val="0"/>
                        </a:spcBef>
                        <a:spcAft>
                          <a:spcPts val="0"/>
                        </a:spcAft>
                      </a:pPr>
                      <a:r>
                        <a:rPr lang="en-US" sz="1800">
                          <a:effectLst/>
                        </a:rPr>
                        <a:t>80.62</a:t>
                      </a:r>
                      <a:endParaRPr lang="en-US" sz="1800">
                        <a:effectLst/>
                        <a:latin typeface="Times New Roman"/>
                        <a:ea typeface="SimSun"/>
                      </a:endParaRPr>
                    </a:p>
                  </a:txBody>
                  <a:tcPr marL="68580" marR="68580" marT="0" marB="0" anchor="ctr"/>
                </a:tc>
                <a:tc>
                  <a:txBody>
                    <a:bodyPr/>
                    <a:lstStyle/>
                    <a:p>
                      <a:pPr marL="0" marR="0" algn="ctr">
                        <a:spcBef>
                          <a:spcPts val="0"/>
                        </a:spcBef>
                        <a:spcAft>
                          <a:spcPts val="0"/>
                        </a:spcAft>
                      </a:pPr>
                      <a:r>
                        <a:rPr lang="en-US" sz="1800">
                          <a:effectLst/>
                        </a:rPr>
                        <a:t>96.62</a:t>
                      </a:r>
                      <a:endParaRPr lang="en-US" sz="1800">
                        <a:effectLst/>
                        <a:latin typeface="Times New Roman"/>
                        <a:ea typeface="SimSun"/>
                      </a:endParaRPr>
                    </a:p>
                  </a:txBody>
                  <a:tcPr marL="68580" marR="68580" marT="0" marB="0" anchor="ctr"/>
                </a:tc>
              </a:tr>
              <a:tr h="524933">
                <a:tc vMerge="1">
                  <a:txBody>
                    <a:bodyPr/>
                    <a:lstStyle/>
                    <a:p>
                      <a:endParaRPr lang="en-US"/>
                    </a:p>
                  </a:txBody>
                  <a:tcPr/>
                </a:tc>
                <a:tc>
                  <a:txBody>
                    <a:bodyPr/>
                    <a:lstStyle/>
                    <a:p>
                      <a:pPr marL="0" marR="0" algn="ctr">
                        <a:spcBef>
                          <a:spcPts val="0"/>
                        </a:spcBef>
                        <a:spcAft>
                          <a:spcPts val="0"/>
                        </a:spcAft>
                      </a:pPr>
                      <a:r>
                        <a:rPr lang="en-US" sz="1800">
                          <a:effectLst/>
                        </a:rPr>
                        <a:t>ET</a:t>
                      </a:r>
                      <a:endParaRPr lang="en-US" sz="1800">
                        <a:effectLst/>
                        <a:latin typeface="Times New Roman"/>
                        <a:ea typeface="SimSun"/>
                      </a:endParaRPr>
                    </a:p>
                  </a:txBody>
                  <a:tcPr marL="68580" marR="68580" marT="0" marB="0" anchor="ctr"/>
                </a:tc>
                <a:tc>
                  <a:txBody>
                    <a:bodyPr/>
                    <a:lstStyle/>
                    <a:p>
                      <a:pPr marL="0" marR="0" algn="ctr">
                        <a:spcBef>
                          <a:spcPts val="0"/>
                        </a:spcBef>
                        <a:spcAft>
                          <a:spcPts val="0"/>
                        </a:spcAft>
                      </a:pPr>
                      <a:r>
                        <a:rPr lang="en-US" sz="1800" dirty="0">
                          <a:effectLst/>
                        </a:rPr>
                        <a:t>90.76</a:t>
                      </a:r>
                      <a:endParaRPr lang="en-US" sz="1800" dirty="0">
                        <a:effectLst/>
                        <a:latin typeface="Times New Roman"/>
                        <a:ea typeface="SimSun"/>
                      </a:endParaRPr>
                    </a:p>
                  </a:txBody>
                  <a:tcPr marL="68580" marR="68580" marT="0" marB="0" anchor="ctr"/>
                </a:tc>
                <a:tc>
                  <a:txBody>
                    <a:bodyPr/>
                    <a:lstStyle/>
                    <a:p>
                      <a:pPr marL="0" marR="0" algn="ctr">
                        <a:spcBef>
                          <a:spcPts val="0"/>
                        </a:spcBef>
                        <a:spcAft>
                          <a:spcPts val="0"/>
                        </a:spcAft>
                      </a:pPr>
                      <a:r>
                        <a:rPr lang="en-US" sz="1800" dirty="0">
                          <a:effectLst/>
                        </a:rPr>
                        <a:t>98.07</a:t>
                      </a:r>
                      <a:endParaRPr lang="en-US" sz="1800" dirty="0">
                        <a:effectLst/>
                        <a:latin typeface="Times New Roman"/>
                        <a:ea typeface="SimSun"/>
                      </a:endParaRPr>
                    </a:p>
                  </a:txBody>
                  <a:tcPr marL="68580" marR="68580" marT="0" marB="0" anchor="ctr"/>
                </a:tc>
                <a:tc>
                  <a:txBody>
                    <a:bodyPr/>
                    <a:lstStyle/>
                    <a:p>
                      <a:pPr marL="0" marR="0" algn="ctr">
                        <a:spcBef>
                          <a:spcPts val="0"/>
                        </a:spcBef>
                        <a:spcAft>
                          <a:spcPts val="0"/>
                        </a:spcAft>
                      </a:pPr>
                      <a:r>
                        <a:rPr lang="en-US" sz="1800" dirty="0">
                          <a:effectLst/>
                        </a:rPr>
                        <a:t>90.78</a:t>
                      </a:r>
                      <a:endParaRPr lang="en-US" sz="1800" dirty="0">
                        <a:effectLst/>
                        <a:latin typeface="Times New Roman"/>
                        <a:ea typeface="SimSun"/>
                      </a:endParaRPr>
                    </a:p>
                  </a:txBody>
                  <a:tcPr marL="68580" marR="68580" marT="0" marB="0" anchor="ctr"/>
                </a:tc>
                <a:tc>
                  <a:txBody>
                    <a:bodyPr/>
                    <a:lstStyle/>
                    <a:p>
                      <a:pPr marL="0" marR="0" algn="ctr">
                        <a:spcBef>
                          <a:spcPts val="0"/>
                        </a:spcBef>
                        <a:spcAft>
                          <a:spcPts val="0"/>
                        </a:spcAft>
                      </a:pPr>
                      <a:r>
                        <a:rPr lang="en-US" sz="1800">
                          <a:effectLst/>
                        </a:rPr>
                        <a:t>87.9</a:t>
                      </a:r>
                      <a:endParaRPr lang="en-US" sz="1800">
                        <a:effectLst/>
                        <a:latin typeface="Times New Roman"/>
                        <a:ea typeface="SimSun"/>
                      </a:endParaRPr>
                    </a:p>
                  </a:txBody>
                  <a:tcPr marL="68580" marR="68580" marT="0" marB="0" anchor="ctr"/>
                </a:tc>
                <a:tc>
                  <a:txBody>
                    <a:bodyPr/>
                    <a:lstStyle/>
                    <a:p>
                      <a:pPr marL="0" marR="0" algn="ctr">
                        <a:spcBef>
                          <a:spcPts val="0"/>
                        </a:spcBef>
                        <a:spcAft>
                          <a:spcPts val="0"/>
                        </a:spcAft>
                      </a:pPr>
                      <a:r>
                        <a:rPr lang="en-US" sz="1800">
                          <a:effectLst/>
                        </a:rPr>
                        <a:t>94.47</a:t>
                      </a:r>
                      <a:endParaRPr lang="en-US" sz="1800">
                        <a:effectLst/>
                        <a:latin typeface="Times New Roman"/>
                        <a:ea typeface="SimSun"/>
                      </a:endParaRPr>
                    </a:p>
                  </a:txBody>
                  <a:tcPr marL="68580" marR="68580" marT="0" marB="0" anchor="ctr"/>
                </a:tc>
              </a:tr>
              <a:tr h="524933">
                <a:tc rowSpan="4">
                  <a:txBody>
                    <a:bodyPr/>
                    <a:lstStyle/>
                    <a:p>
                      <a:pPr marL="0" marR="0" algn="ctr">
                        <a:spcBef>
                          <a:spcPts val="0"/>
                        </a:spcBef>
                        <a:spcAft>
                          <a:spcPts val="0"/>
                        </a:spcAft>
                      </a:pPr>
                      <a:r>
                        <a:rPr lang="en-US" sz="1800">
                          <a:effectLst/>
                        </a:rPr>
                        <a:t>AdaBoost Algorithm</a:t>
                      </a:r>
                      <a:endParaRPr lang="en-US" sz="1800">
                        <a:effectLst/>
                        <a:latin typeface="Times New Roman"/>
                        <a:ea typeface="SimSun"/>
                      </a:endParaRPr>
                    </a:p>
                  </a:txBody>
                  <a:tcPr marL="68580" marR="68580" marT="0" marB="0" anchor="ctr"/>
                </a:tc>
                <a:tc>
                  <a:txBody>
                    <a:bodyPr/>
                    <a:lstStyle/>
                    <a:p>
                      <a:pPr marL="0" marR="0" algn="ctr">
                        <a:spcBef>
                          <a:spcPts val="0"/>
                        </a:spcBef>
                        <a:spcAft>
                          <a:spcPts val="0"/>
                        </a:spcAft>
                      </a:pPr>
                      <a:r>
                        <a:rPr lang="en-US" sz="1800">
                          <a:effectLst/>
                        </a:rPr>
                        <a:t>LR</a:t>
                      </a:r>
                      <a:endParaRPr lang="en-US" sz="1800">
                        <a:effectLst/>
                        <a:latin typeface="Times New Roman"/>
                        <a:ea typeface="SimSun"/>
                      </a:endParaRPr>
                    </a:p>
                  </a:txBody>
                  <a:tcPr marL="68580" marR="68580" marT="0" marB="0" anchor="ctr"/>
                </a:tc>
                <a:tc>
                  <a:txBody>
                    <a:bodyPr/>
                    <a:lstStyle/>
                    <a:p>
                      <a:pPr marL="0" marR="0" algn="ctr">
                        <a:spcBef>
                          <a:spcPts val="0"/>
                        </a:spcBef>
                        <a:spcAft>
                          <a:spcPts val="0"/>
                        </a:spcAft>
                      </a:pPr>
                      <a:r>
                        <a:rPr lang="en-US" sz="1800">
                          <a:effectLst/>
                        </a:rPr>
                        <a:t>69.71</a:t>
                      </a:r>
                      <a:endParaRPr lang="en-US" sz="1800">
                        <a:effectLst/>
                        <a:latin typeface="Times New Roman"/>
                        <a:ea typeface="SimSun"/>
                      </a:endParaRPr>
                    </a:p>
                  </a:txBody>
                  <a:tcPr marL="68580" marR="68580" marT="0" marB="0" anchor="ctr"/>
                </a:tc>
                <a:tc>
                  <a:txBody>
                    <a:bodyPr/>
                    <a:lstStyle/>
                    <a:p>
                      <a:pPr marL="0" marR="0" algn="ctr">
                        <a:spcBef>
                          <a:spcPts val="0"/>
                        </a:spcBef>
                        <a:spcAft>
                          <a:spcPts val="0"/>
                        </a:spcAft>
                      </a:pPr>
                      <a:r>
                        <a:rPr lang="en-US" sz="1800" dirty="0">
                          <a:effectLst/>
                        </a:rPr>
                        <a:t>75.22</a:t>
                      </a:r>
                      <a:endParaRPr lang="en-US" sz="1800" dirty="0">
                        <a:effectLst/>
                        <a:latin typeface="Times New Roman"/>
                        <a:ea typeface="SimSun"/>
                      </a:endParaRPr>
                    </a:p>
                  </a:txBody>
                  <a:tcPr marL="68580" marR="68580" marT="0" marB="0" anchor="ctr"/>
                </a:tc>
                <a:tc>
                  <a:txBody>
                    <a:bodyPr/>
                    <a:lstStyle/>
                    <a:p>
                      <a:pPr marL="0" marR="0" algn="ctr">
                        <a:spcBef>
                          <a:spcPts val="0"/>
                        </a:spcBef>
                        <a:spcAft>
                          <a:spcPts val="0"/>
                        </a:spcAft>
                      </a:pPr>
                      <a:r>
                        <a:rPr lang="en-US" sz="1800" dirty="0">
                          <a:effectLst/>
                        </a:rPr>
                        <a:t>72.83</a:t>
                      </a:r>
                      <a:endParaRPr lang="en-US" sz="1800" dirty="0">
                        <a:effectLst/>
                        <a:latin typeface="Times New Roman"/>
                        <a:ea typeface="SimSun"/>
                      </a:endParaRPr>
                    </a:p>
                  </a:txBody>
                  <a:tcPr marL="68580" marR="68580" marT="0" marB="0" anchor="ctr"/>
                </a:tc>
                <a:tc>
                  <a:txBody>
                    <a:bodyPr/>
                    <a:lstStyle/>
                    <a:p>
                      <a:pPr marL="0" marR="0" algn="ctr">
                        <a:spcBef>
                          <a:spcPts val="0"/>
                        </a:spcBef>
                        <a:spcAft>
                          <a:spcPts val="0"/>
                        </a:spcAft>
                      </a:pPr>
                      <a:r>
                        <a:rPr lang="en-US" sz="1800">
                          <a:effectLst/>
                        </a:rPr>
                        <a:t>65.43</a:t>
                      </a:r>
                      <a:endParaRPr lang="en-US" sz="1800">
                        <a:effectLst/>
                        <a:latin typeface="Times New Roman"/>
                        <a:ea typeface="SimSun"/>
                      </a:endParaRPr>
                    </a:p>
                  </a:txBody>
                  <a:tcPr marL="68580" marR="68580" marT="0" marB="0" anchor="ctr"/>
                </a:tc>
                <a:tc>
                  <a:txBody>
                    <a:bodyPr/>
                    <a:lstStyle/>
                    <a:p>
                      <a:pPr marL="0" marR="0" algn="ctr">
                        <a:spcBef>
                          <a:spcPts val="0"/>
                        </a:spcBef>
                        <a:spcAft>
                          <a:spcPts val="0"/>
                        </a:spcAft>
                      </a:pPr>
                      <a:r>
                        <a:rPr lang="en-US" sz="1800">
                          <a:effectLst/>
                        </a:rPr>
                        <a:t>80.47</a:t>
                      </a:r>
                      <a:endParaRPr lang="en-US" sz="1800">
                        <a:effectLst/>
                        <a:latin typeface="Times New Roman"/>
                        <a:ea typeface="SimSun"/>
                      </a:endParaRPr>
                    </a:p>
                  </a:txBody>
                  <a:tcPr marL="68580" marR="68580" marT="0" marB="0" anchor="ctr"/>
                </a:tc>
              </a:tr>
              <a:tr h="524933">
                <a:tc vMerge="1">
                  <a:txBody>
                    <a:bodyPr/>
                    <a:lstStyle/>
                    <a:p>
                      <a:endParaRPr lang="en-US"/>
                    </a:p>
                  </a:txBody>
                  <a:tcPr/>
                </a:tc>
                <a:tc>
                  <a:txBody>
                    <a:bodyPr/>
                    <a:lstStyle/>
                    <a:p>
                      <a:pPr marL="0" marR="0" algn="ctr">
                        <a:spcBef>
                          <a:spcPts val="0"/>
                        </a:spcBef>
                        <a:spcAft>
                          <a:spcPts val="0"/>
                        </a:spcAft>
                      </a:pPr>
                      <a:r>
                        <a:rPr lang="en-US" sz="1800">
                          <a:effectLst/>
                        </a:rPr>
                        <a:t>DT</a:t>
                      </a:r>
                      <a:endParaRPr lang="en-US" sz="1800">
                        <a:effectLst/>
                        <a:latin typeface="Times New Roman"/>
                        <a:ea typeface="SimSun"/>
                      </a:endParaRPr>
                    </a:p>
                  </a:txBody>
                  <a:tcPr marL="68580" marR="68580" marT="0" marB="0" anchor="ctr"/>
                </a:tc>
                <a:tc>
                  <a:txBody>
                    <a:bodyPr/>
                    <a:lstStyle/>
                    <a:p>
                      <a:pPr marL="0" marR="0" algn="ctr">
                        <a:spcBef>
                          <a:spcPts val="0"/>
                        </a:spcBef>
                        <a:spcAft>
                          <a:spcPts val="0"/>
                        </a:spcAft>
                      </a:pPr>
                      <a:r>
                        <a:rPr lang="en-US" sz="1800">
                          <a:effectLst/>
                        </a:rPr>
                        <a:t>85.81</a:t>
                      </a:r>
                      <a:endParaRPr lang="en-US" sz="1800">
                        <a:effectLst/>
                        <a:latin typeface="Times New Roman"/>
                        <a:ea typeface="SimSun"/>
                      </a:endParaRPr>
                    </a:p>
                  </a:txBody>
                  <a:tcPr marL="68580" marR="68580" marT="0" marB="0" anchor="ctr"/>
                </a:tc>
                <a:tc>
                  <a:txBody>
                    <a:bodyPr/>
                    <a:lstStyle/>
                    <a:p>
                      <a:pPr marL="0" marR="0" algn="ctr">
                        <a:spcBef>
                          <a:spcPts val="0"/>
                        </a:spcBef>
                        <a:spcAft>
                          <a:spcPts val="0"/>
                        </a:spcAft>
                      </a:pPr>
                      <a:r>
                        <a:rPr lang="en-US" sz="1800">
                          <a:effectLst/>
                        </a:rPr>
                        <a:t>83.73</a:t>
                      </a:r>
                      <a:endParaRPr lang="en-US" sz="1800">
                        <a:effectLst/>
                        <a:latin typeface="Times New Roman"/>
                        <a:ea typeface="SimSun"/>
                      </a:endParaRPr>
                    </a:p>
                  </a:txBody>
                  <a:tcPr marL="68580" marR="68580" marT="0" marB="0" anchor="ctr"/>
                </a:tc>
                <a:tc>
                  <a:txBody>
                    <a:bodyPr/>
                    <a:lstStyle/>
                    <a:p>
                      <a:pPr marL="0" marR="0" algn="ctr">
                        <a:spcBef>
                          <a:spcPts val="0"/>
                        </a:spcBef>
                        <a:spcAft>
                          <a:spcPts val="0"/>
                        </a:spcAft>
                      </a:pPr>
                      <a:r>
                        <a:rPr lang="en-US" sz="1800" dirty="0">
                          <a:effectLst/>
                        </a:rPr>
                        <a:t>86.88</a:t>
                      </a:r>
                      <a:endParaRPr lang="en-US" sz="1800" dirty="0">
                        <a:effectLst/>
                        <a:latin typeface="Times New Roman"/>
                        <a:ea typeface="SimSun"/>
                      </a:endParaRPr>
                    </a:p>
                  </a:txBody>
                  <a:tcPr marL="68580" marR="68580" marT="0" marB="0" anchor="ctr"/>
                </a:tc>
                <a:tc>
                  <a:txBody>
                    <a:bodyPr/>
                    <a:lstStyle/>
                    <a:p>
                      <a:pPr marL="0" marR="0" algn="ctr">
                        <a:spcBef>
                          <a:spcPts val="0"/>
                        </a:spcBef>
                        <a:spcAft>
                          <a:spcPts val="0"/>
                        </a:spcAft>
                      </a:pPr>
                      <a:r>
                        <a:rPr lang="en-US" sz="1800" dirty="0">
                          <a:effectLst/>
                        </a:rPr>
                        <a:t>75.53</a:t>
                      </a:r>
                      <a:endParaRPr lang="en-US" sz="1800" dirty="0">
                        <a:effectLst/>
                        <a:latin typeface="Times New Roman"/>
                        <a:ea typeface="SimSun"/>
                      </a:endParaRPr>
                    </a:p>
                  </a:txBody>
                  <a:tcPr marL="68580" marR="68580" marT="0" marB="0" anchor="ctr"/>
                </a:tc>
                <a:tc>
                  <a:txBody>
                    <a:bodyPr/>
                    <a:lstStyle/>
                    <a:p>
                      <a:pPr marL="0" marR="0" algn="ctr">
                        <a:spcBef>
                          <a:spcPts val="0"/>
                        </a:spcBef>
                        <a:spcAft>
                          <a:spcPts val="0"/>
                        </a:spcAft>
                      </a:pPr>
                      <a:r>
                        <a:rPr lang="en-US" sz="1800">
                          <a:effectLst/>
                        </a:rPr>
                        <a:t>94.69</a:t>
                      </a:r>
                      <a:endParaRPr lang="en-US" sz="1800">
                        <a:effectLst/>
                        <a:latin typeface="Times New Roman"/>
                        <a:ea typeface="SimSun"/>
                      </a:endParaRPr>
                    </a:p>
                  </a:txBody>
                  <a:tcPr marL="68580" marR="68580" marT="0" marB="0" anchor="ctr"/>
                </a:tc>
              </a:tr>
              <a:tr h="524933">
                <a:tc vMerge="1">
                  <a:txBody>
                    <a:bodyPr/>
                    <a:lstStyle/>
                    <a:p>
                      <a:endParaRPr lang="en-US"/>
                    </a:p>
                  </a:txBody>
                  <a:tcPr/>
                </a:tc>
                <a:tc>
                  <a:txBody>
                    <a:bodyPr/>
                    <a:lstStyle/>
                    <a:p>
                      <a:pPr marL="0" marR="0" algn="ctr">
                        <a:spcBef>
                          <a:spcPts val="0"/>
                        </a:spcBef>
                        <a:spcAft>
                          <a:spcPts val="0"/>
                        </a:spcAft>
                      </a:pPr>
                      <a:r>
                        <a:rPr lang="en-US" sz="1800">
                          <a:effectLst/>
                        </a:rPr>
                        <a:t>RF</a:t>
                      </a:r>
                      <a:endParaRPr lang="en-US" sz="1800">
                        <a:effectLst/>
                        <a:latin typeface="Times New Roman"/>
                        <a:ea typeface="SimSun"/>
                      </a:endParaRPr>
                    </a:p>
                  </a:txBody>
                  <a:tcPr marL="68580" marR="68580" marT="0" marB="0" anchor="ctr"/>
                </a:tc>
                <a:tc>
                  <a:txBody>
                    <a:bodyPr/>
                    <a:lstStyle/>
                    <a:p>
                      <a:pPr marL="0" marR="0" algn="ctr">
                        <a:spcBef>
                          <a:spcPts val="0"/>
                        </a:spcBef>
                        <a:spcAft>
                          <a:spcPts val="0"/>
                        </a:spcAft>
                      </a:pPr>
                      <a:r>
                        <a:rPr lang="en-US" sz="1800">
                          <a:effectLst/>
                        </a:rPr>
                        <a:t>87.13</a:t>
                      </a:r>
                      <a:endParaRPr lang="en-US" sz="1800">
                        <a:effectLst/>
                        <a:latin typeface="Times New Roman"/>
                        <a:ea typeface="SimSun"/>
                      </a:endParaRPr>
                    </a:p>
                  </a:txBody>
                  <a:tcPr marL="68580" marR="68580" marT="0" marB="0" anchor="ctr"/>
                </a:tc>
                <a:tc>
                  <a:txBody>
                    <a:bodyPr/>
                    <a:lstStyle/>
                    <a:p>
                      <a:pPr marL="0" marR="0" algn="ctr">
                        <a:spcBef>
                          <a:spcPts val="0"/>
                        </a:spcBef>
                        <a:spcAft>
                          <a:spcPts val="0"/>
                        </a:spcAft>
                      </a:pPr>
                      <a:r>
                        <a:rPr lang="en-US" sz="1800">
                          <a:effectLst/>
                        </a:rPr>
                        <a:t>98.08</a:t>
                      </a:r>
                      <a:endParaRPr lang="en-US" sz="1800">
                        <a:effectLst/>
                        <a:latin typeface="Times New Roman"/>
                        <a:ea typeface="SimSun"/>
                      </a:endParaRPr>
                    </a:p>
                  </a:txBody>
                  <a:tcPr marL="68580" marR="68580" marT="0" marB="0" anchor="ctr"/>
                </a:tc>
                <a:tc>
                  <a:txBody>
                    <a:bodyPr/>
                    <a:lstStyle/>
                    <a:p>
                      <a:pPr marL="0" marR="0" algn="ctr">
                        <a:spcBef>
                          <a:spcPts val="0"/>
                        </a:spcBef>
                        <a:spcAft>
                          <a:spcPts val="0"/>
                        </a:spcAft>
                      </a:pPr>
                      <a:r>
                        <a:rPr lang="en-US" sz="1800">
                          <a:effectLst/>
                        </a:rPr>
                        <a:t>88.72</a:t>
                      </a:r>
                      <a:endParaRPr lang="en-US" sz="1800">
                        <a:effectLst/>
                        <a:latin typeface="Times New Roman"/>
                        <a:ea typeface="SimSun"/>
                      </a:endParaRPr>
                    </a:p>
                  </a:txBody>
                  <a:tcPr marL="68580" marR="68580" marT="0" marB="0" anchor="ctr"/>
                </a:tc>
                <a:tc>
                  <a:txBody>
                    <a:bodyPr/>
                    <a:lstStyle/>
                    <a:p>
                      <a:pPr marL="0" marR="0" algn="ctr">
                        <a:spcBef>
                          <a:spcPts val="0"/>
                        </a:spcBef>
                        <a:spcAft>
                          <a:spcPts val="0"/>
                        </a:spcAft>
                      </a:pPr>
                      <a:r>
                        <a:rPr lang="en-US" sz="1800" dirty="0">
                          <a:effectLst/>
                        </a:rPr>
                        <a:t>80.62</a:t>
                      </a:r>
                      <a:endParaRPr lang="en-US" sz="1800" dirty="0">
                        <a:effectLst/>
                        <a:latin typeface="Times New Roman"/>
                        <a:ea typeface="SimSun"/>
                      </a:endParaRPr>
                    </a:p>
                  </a:txBody>
                  <a:tcPr marL="68580" marR="68580" marT="0" marB="0" anchor="ctr"/>
                </a:tc>
                <a:tc>
                  <a:txBody>
                    <a:bodyPr/>
                    <a:lstStyle/>
                    <a:p>
                      <a:pPr marL="0" marR="0" algn="ctr">
                        <a:spcBef>
                          <a:spcPts val="0"/>
                        </a:spcBef>
                        <a:spcAft>
                          <a:spcPts val="0"/>
                        </a:spcAft>
                      </a:pPr>
                      <a:r>
                        <a:rPr lang="en-US" sz="1800" dirty="0">
                          <a:effectLst/>
                        </a:rPr>
                        <a:t>96.38</a:t>
                      </a:r>
                      <a:endParaRPr lang="en-US" sz="1800" dirty="0">
                        <a:effectLst/>
                        <a:latin typeface="Times New Roman"/>
                        <a:ea typeface="SimSun"/>
                      </a:endParaRPr>
                    </a:p>
                  </a:txBody>
                  <a:tcPr marL="68580" marR="68580" marT="0" marB="0" anchor="ctr"/>
                </a:tc>
              </a:tr>
              <a:tr h="372534">
                <a:tc vMerge="1">
                  <a:txBody>
                    <a:bodyPr/>
                    <a:lstStyle/>
                    <a:p>
                      <a:endParaRPr lang="en-US"/>
                    </a:p>
                  </a:txBody>
                  <a:tcPr/>
                </a:tc>
                <a:tc>
                  <a:txBody>
                    <a:bodyPr/>
                    <a:lstStyle/>
                    <a:p>
                      <a:pPr marL="0" marR="0" algn="ctr">
                        <a:spcBef>
                          <a:spcPts val="0"/>
                        </a:spcBef>
                        <a:spcAft>
                          <a:spcPts val="0"/>
                        </a:spcAft>
                      </a:pPr>
                      <a:r>
                        <a:rPr lang="en-US" sz="1800">
                          <a:effectLst/>
                        </a:rPr>
                        <a:t>ET</a:t>
                      </a:r>
                      <a:endParaRPr lang="en-US" sz="1800">
                        <a:effectLst/>
                        <a:latin typeface="Times New Roman"/>
                        <a:ea typeface="SimSun"/>
                      </a:endParaRPr>
                    </a:p>
                  </a:txBody>
                  <a:tcPr marL="68580" marR="68580" marT="0" marB="0" anchor="ctr"/>
                </a:tc>
                <a:tc>
                  <a:txBody>
                    <a:bodyPr/>
                    <a:lstStyle/>
                    <a:p>
                      <a:pPr marL="0" marR="0" algn="ctr">
                        <a:spcBef>
                          <a:spcPts val="0"/>
                        </a:spcBef>
                        <a:spcAft>
                          <a:spcPts val="0"/>
                        </a:spcAft>
                      </a:pPr>
                      <a:r>
                        <a:rPr lang="en-US" sz="2000" b="1" dirty="0">
                          <a:solidFill>
                            <a:srgbClr val="0070C0"/>
                          </a:solidFill>
                          <a:effectLst/>
                        </a:rPr>
                        <a:t>91.48</a:t>
                      </a:r>
                      <a:endParaRPr lang="en-US" sz="2000" b="1" dirty="0">
                        <a:solidFill>
                          <a:srgbClr val="0070C0"/>
                        </a:solidFill>
                        <a:effectLst/>
                        <a:latin typeface="Times New Roman"/>
                        <a:ea typeface="SimSun"/>
                      </a:endParaRPr>
                    </a:p>
                  </a:txBody>
                  <a:tcPr marL="68580" marR="68580" marT="0" marB="0" anchor="ctr"/>
                </a:tc>
                <a:tc>
                  <a:txBody>
                    <a:bodyPr/>
                    <a:lstStyle/>
                    <a:p>
                      <a:pPr marL="0" marR="0" algn="ctr">
                        <a:spcBef>
                          <a:spcPts val="0"/>
                        </a:spcBef>
                        <a:spcAft>
                          <a:spcPts val="0"/>
                        </a:spcAft>
                      </a:pPr>
                      <a:r>
                        <a:rPr lang="en-US" sz="1800">
                          <a:effectLst/>
                        </a:rPr>
                        <a:t>97.88</a:t>
                      </a:r>
                      <a:endParaRPr lang="en-US" sz="1800">
                        <a:effectLst/>
                        <a:latin typeface="Times New Roman"/>
                        <a:ea typeface="SimSun"/>
                      </a:endParaRPr>
                    </a:p>
                  </a:txBody>
                  <a:tcPr marL="68580" marR="68580" marT="0" marB="0" anchor="ctr"/>
                </a:tc>
                <a:tc>
                  <a:txBody>
                    <a:bodyPr/>
                    <a:lstStyle/>
                    <a:p>
                      <a:pPr marL="0" marR="0" algn="ctr">
                        <a:spcBef>
                          <a:spcPts val="0"/>
                        </a:spcBef>
                        <a:spcAft>
                          <a:spcPts val="0"/>
                        </a:spcAft>
                      </a:pPr>
                      <a:r>
                        <a:rPr lang="en-US" sz="1800">
                          <a:effectLst/>
                        </a:rPr>
                        <a:t>91.08</a:t>
                      </a:r>
                      <a:endParaRPr lang="en-US" sz="1800">
                        <a:effectLst/>
                        <a:latin typeface="Times New Roman"/>
                        <a:ea typeface="SimSun"/>
                      </a:endParaRPr>
                    </a:p>
                  </a:txBody>
                  <a:tcPr marL="68580" marR="68580" marT="0" marB="0" anchor="ctr"/>
                </a:tc>
                <a:tc>
                  <a:txBody>
                    <a:bodyPr/>
                    <a:lstStyle/>
                    <a:p>
                      <a:pPr marL="0" marR="0" algn="ctr">
                        <a:spcBef>
                          <a:spcPts val="0"/>
                        </a:spcBef>
                        <a:spcAft>
                          <a:spcPts val="0"/>
                        </a:spcAft>
                      </a:pPr>
                      <a:r>
                        <a:rPr lang="en-US" sz="1800">
                          <a:effectLst/>
                        </a:rPr>
                        <a:t>88.71</a:t>
                      </a:r>
                      <a:endParaRPr lang="en-US" sz="1800">
                        <a:effectLst/>
                        <a:latin typeface="Times New Roman"/>
                        <a:ea typeface="SimSun"/>
                      </a:endParaRPr>
                    </a:p>
                  </a:txBody>
                  <a:tcPr marL="68580" marR="68580" marT="0" marB="0" anchor="ctr"/>
                </a:tc>
                <a:tc>
                  <a:txBody>
                    <a:bodyPr/>
                    <a:lstStyle/>
                    <a:p>
                      <a:pPr marL="0" marR="0" algn="ctr">
                        <a:spcBef>
                          <a:spcPts val="0"/>
                        </a:spcBef>
                        <a:spcAft>
                          <a:spcPts val="0"/>
                        </a:spcAft>
                      </a:pPr>
                      <a:r>
                        <a:rPr lang="en-US" sz="1800" dirty="0">
                          <a:effectLst/>
                        </a:rPr>
                        <a:t>93.5</a:t>
                      </a:r>
                      <a:endParaRPr lang="en-US" sz="1800" dirty="0">
                        <a:effectLst/>
                        <a:latin typeface="Times New Roman"/>
                        <a:ea typeface="SimSun"/>
                      </a:endParaRPr>
                    </a:p>
                  </a:txBody>
                  <a:tcPr marL="68580" marR="68580" marT="0" marB="0" anchor="ctr"/>
                </a:tc>
              </a:tr>
            </a:tbl>
          </a:graphicData>
        </a:graphic>
      </p:graphicFrame>
    </p:spTree>
    <p:custDataLst>
      <p:tags r:id="rId1"/>
    </p:custDataLst>
    <p:extLst>
      <p:ext uri="{BB962C8B-B14F-4D97-AF65-F5344CB8AC3E}">
        <p14:creationId xmlns:p14="http://schemas.microsoft.com/office/powerpoint/2010/main" val="3451356460"/>
      </p:ext>
    </p:extLst>
  </p:cSld>
  <p:clrMapOvr>
    <a:masterClrMapping/>
  </p:clrMapOvr>
  <mc:AlternateContent xmlns:mc="http://schemas.openxmlformats.org/markup-compatibility/2006" xmlns:p14="http://schemas.microsoft.com/office/powerpoint/2010/main">
    <mc:Choice Requires="p14">
      <p:transition p14:dur="10" advTm="34887"/>
    </mc:Choice>
    <mc:Fallback xmlns="">
      <p:transition advTm="34887"/>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0" y="0"/>
            <a:ext cx="9144000" cy="762000"/>
          </a:xfrm>
        </p:spPr>
        <p:txBody>
          <a:bodyPr>
            <a:normAutofit/>
          </a:bodyPr>
          <a:lstStyle/>
          <a:p>
            <a:endParaRPr lang="en-US" sz="3200" b="1" dirty="0"/>
          </a:p>
        </p:txBody>
      </p:sp>
      <p:sp>
        <p:nvSpPr>
          <p:cNvPr id="7" name="Rectangle 6"/>
          <p:cNvSpPr/>
          <p:nvPr/>
        </p:nvSpPr>
        <p:spPr>
          <a:xfrm>
            <a:off x="0" y="0"/>
            <a:ext cx="9144000" cy="762000"/>
          </a:xfrm>
          <a:prstGeom prst="rect">
            <a:avLst/>
          </a:prstGeom>
          <a:solidFill>
            <a:schemeClr val="accent5">
              <a:lumMod val="50000"/>
            </a:schemeClr>
          </a:solidFill>
        </p:spPr>
        <p:style>
          <a:lnRef idx="1">
            <a:schemeClr val="accent1"/>
          </a:lnRef>
          <a:fillRef idx="1001">
            <a:schemeClr val="dk2"/>
          </a:fillRef>
          <a:effectRef idx="1">
            <a:schemeClr val="accent1"/>
          </a:effectRef>
          <a:fontRef idx="minor">
            <a:schemeClr val="dk1"/>
          </a:fontRef>
        </p:style>
        <p:txBody>
          <a:bodyPr rtlCol="0" anchor="ctr"/>
          <a:lstStyle/>
          <a:p>
            <a:pPr algn="just"/>
            <a:r>
              <a:rPr lang="en-US" sz="3200" b="1" dirty="0" smtClean="0">
                <a:solidFill>
                  <a:prstClr val="white"/>
                </a:solidFill>
              </a:rPr>
              <a:t>     </a:t>
            </a:r>
            <a:r>
              <a:rPr lang="en-US" sz="3200" b="1" dirty="0" smtClean="0">
                <a:solidFill>
                  <a:schemeClr val="bg1"/>
                </a:solidFill>
              </a:rPr>
              <a:t>Results</a:t>
            </a:r>
            <a:endParaRPr lang="en-US" sz="3200" b="1" dirty="0">
              <a:solidFill>
                <a:schemeClr val="bg1"/>
              </a:solidFill>
            </a:endParaRPr>
          </a:p>
        </p:txBody>
      </p:sp>
      <p:sp>
        <p:nvSpPr>
          <p:cNvPr id="13" name="Footer Placeholder 12"/>
          <p:cNvSpPr>
            <a:spLocks noGrp="1"/>
          </p:cNvSpPr>
          <p:nvPr>
            <p:ph type="ftr" sz="quarter" idx="11"/>
          </p:nvPr>
        </p:nvSpPr>
        <p:spPr>
          <a:xfrm>
            <a:off x="0" y="6477000"/>
            <a:ext cx="9144000" cy="381000"/>
          </a:xfrm>
          <a:solidFill>
            <a:schemeClr val="accent5">
              <a:lumMod val="50000"/>
            </a:schemeClr>
          </a:solidFill>
        </p:spPr>
        <p:txBody>
          <a:bodyPr/>
          <a:lstStyle/>
          <a:p>
            <a:r>
              <a:rPr lang="en-US" smtClean="0">
                <a:solidFill>
                  <a:prstClr val="white"/>
                </a:solidFill>
              </a:rPr>
              <a:t>Prediction of Liver Disorders using Machine Learning Algorithms: A Comparative Study</a:t>
            </a:r>
            <a:endParaRPr lang="en-US" dirty="0">
              <a:solidFill>
                <a:prstClr val="white"/>
              </a:solidFill>
            </a:endParaRPr>
          </a:p>
        </p:txBody>
      </p:sp>
      <p:sp>
        <p:nvSpPr>
          <p:cNvPr id="4" name="Date Placeholder 3"/>
          <p:cNvSpPr>
            <a:spLocks noGrp="1"/>
          </p:cNvSpPr>
          <p:nvPr>
            <p:ph type="dt" sz="half" idx="10"/>
          </p:nvPr>
        </p:nvSpPr>
        <p:spPr>
          <a:xfrm>
            <a:off x="0" y="6458878"/>
            <a:ext cx="1066800" cy="365125"/>
          </a:xfrm>
        </p:spPr>
        <p:txBody>
          <a:bodyPr/>
          <a:lstStyle/>
          <a:p>
            <a:fld id="{615F3D50-6CD8-4996-B51A-8D7735B72F9C}" type="datetime1">
              <a:rPr lang="en-US" smtClean="0">
                <a:solidFill>
                  <a:prstClr val="white"/>
                </a:solidFill>
              </a:rPr>
              <a:t>10/3/2021</a:t>
            </a:fld>
            <a:endParaRPr lang="en-US" dirty="0">
              <a:solidFill>
                <a:prstClr val="white"/>
              </a:solidFill>
            </a:endParaRPr>
          </a:p>
        </p:txBody>
      </p:sp>
      <p:sp>
        <p:nvSpPr>
          <p:cNvPr id="5" name="Slide Number Placeholder 4"/>
          <p:cNvSpPr>
            <a:spLocks noGrp="1"/>
          </p:cNvSpPr>
          <p:nvPr>
            <p:ph type="sldNum" sz="quarter" idx="12"/>
          </p:nvPr>
        </p:nvSpPr>
        <p:spPr>
          <a:xfrm>
            <a:off x="8746588" y="6492875"/>
            <a:ext cx="381000" cy="365125"/>
          </a:xfrm>
        </p:spPr>
        <p:txBody>
          <a:bodyPr/>
          <a:lstStyle/>
          <a:p>
            <a:fld id="{33D6E5A2-EC83-451F-A719-9AC1370DD5CF}" type="slidenum">
              <a:rPr lang="en-US" smtClean="0">
                <a:solidFill>
                  <a:prstClr val="white"/>
                </a:solidFill>
              </a:rPr>
              <a:pPr/>
              <a:t>16</a:t>
            </a:fld>
            <a:endParaRPr lang="en-US" dirty="0">
              <a:solidFill>
                <a:prstClr val="white"/>
              </a:solidFill>
            </a:endParaRPr>
          </a:p>
        </p:txBody>
      </p:sp>
      <p:sp>
        <p:nvSpPr>
          <p:cNvPr id="12" name="TextBox 11"/>
          <p:cNvSpPr txBox="1"/>
          <p:nvPr/>
        </p:nvSpPr>
        <p:spPr>
          <a:xfrm>
            <a:off x="457200" y="762000"/>
            <a:ext cx="7924800" cy="5613392"/>
          </a:xfrm>
          <a:prstGeom prst="rect">
            <a:avLst/>
          </a:prstGeom>
          <a:noFill/>
        </p:spPr>
        <p:txBody>
          <a:bodyPr wrap="square" rtlCol="0">
            <a:normAutofit/>
          </a:bodyPr>
          <a:lstStyle/>
          <a:p>
            <a:pPr algn="just"/>
            <a:r>
              <a:rPr lang="en-US" sz="2400" b="1" dirty="0" smtClean="0">
                <a:solidFill>
                  <a:srgbClr val="1F497D">
                    <a:lumMod val="75000"/>
                  </a:srgbClr>
                </a:solidFill>
              </a:rPr>
              <a:t>      </a:t>
            </a:r>
            <a:endParaRPr lang="en-US" sz="2600" b="1" dirty="0" smtClean="0">
              <a:solidFill>
                <a:srgbClr val="002060"/>
              </a:solidFill>
            </a:endParaRPr>
          </a:p>
          <a:p>
            <a:pPr algn="just"/>
            <a:endParaRPr lang="en-US" sz="2600" b="1" dirty="0"/>
          </a:p>
        </p:txBody>
      </p:sp>
      <p:sp>
        <p:nvSpPr>
          <p:cNvPr id="3" name="TextBox 2"/>
          <p:cNvSpPr txBox="1"/>
          <p:nvPr/>
        </p:nvSpPr>
        <p:spPr>
          <a:xfrm>
            <a:off x="152400" y="5867400"/>
            <a:ext cx="8991600" cy="400110"/>
          </a:xfrm>
          <a:prstGeom prst="rect">
            <a:avLst/>
          </a:prstGeom>
          <a:noFill/>
        </p:spPr>
        <p:txBody>
          <a:bodyPr wrap="square" rtlCol="0">
            <a:spAutoFit/>
          </a:bodyPr>
          <a:lstStyle/>
          <a:p>
            <a:pPr algn="ctr"/>
            <a:r>
              <a:rPr lang="en-US" sz="2000" b="1" dirty="0" smtClean="0">
                <a:solidFill>
                  <a:srgbClr val="1F497D">
                    <a:lumMod val="75000"/>
                  </a:srgbClr>
                </a:solidFill>
              </a:rPr>
              <a:t>Figure 2: </a:t>
            </a:r>
            <a:r>
              <a:rPr lang="en-US" sz="2000" b="1" dirty="0">
                <a:solidFill>
                  <a:prstClr val="black"/>
                </a:solidFill>
              </a:rPr>
              <a:t>Performance Analysis of </a:t>
            </a:r>
            <a:r>
              <a:rPr lang="en-US" sz="2000" b="1" dirty="0" smtClean="0">
                <a:solidFill>
                  <a:prstClr val="black"/>
                </a:solidFill>
              </a:rPr>
              <a:t>All </a:t>
            </a:r>
            <a:r>
              <a:rPr lang="en-US" sz="2000" b="1" dirty="0">
                <a:solidFill>
                  <a:prstClr val="black"/>
                </a:solidFill>
              </a:rPr>
              <a:t>Features</a:t>
            </a:r>
            <a:endParaRPr lang="en-US" sz="2000" dirty="0"/>
          </a:p>
        </p:txBody>
      </p:sp>
      <p:pic>
        <p:nvPicPr>
          <p:cNvPr id="11" name="Picture 10"/>
          <p:cNvPicPr/>
          <p:nvPr/>
        </p:nvPicPr>
        <p:blipFill>
          <a:blip r:embed="rId7"/>
          <a:stretch>
            <a:fillRect/>
          </a:stretch>
        </p:blipFill>
        <p:spPr>
          <a:xfrm>
            <a:off x="152400" y="1066800"/>
            <a:ext cx="4419600" cy="4800600"/>
          </a:xfrm>
          <a:prstGeom prst="rect">
            <a:avLst/>
          </a:prstGeom>
        </p:spPr>
      </p:pic>
      <p:pic>
        <p:nvPicPr>
          <p:cNvPr id="14" name="Picture 13"/>
          <p:cNvPicPr/>
          <p:nvPr/>
        </p:nvPicPr>
        <p:blipFill>
          <a:blip r:embed="rId8"/>
          <a:stretch>
            <a:fillRect/>
          </a:stretch>
        </p:blipFill>
        <p:spPr>
          <a:xfrm>
            <a:off x="4800600" y="1066800"/>
            <a:ext cx="4191000" cy="4817165"/>
          </a:xfrm>
          <a:prstGeom prst="rect">
            <a:avLst/>
          </a:prstGeom>
        </p:spPr>
      </p:pic>
      <p:pic>
        <p:nvPicPr>
          <p:cNvPr id="6" name="Audio 5">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9"/>
          <a:stretch>
            <a:fillRect/>
          </a:stretch>
        </p:blipFill>
        <p:spPr>
          <a:xfrm>
            <a:off x="8382000" y="6096000"/>
            <a:ext cx="609600" cy="609600"/>
          </a:xfrm>
          <a:prstGeom prst="rect">
            <a:avLst/>
          </a:prstGeom>
        </p:spPr>
      </p:pic>
    </p:spTree>
    <p:custDataLst>
      <p:tags r:id="rId1"/>
    </p:custDataLst>
    <p:extLst>
      <p:ext uri="{BB962C8B-B14F-4D97-AF65-F5344CB8AC3E}">
        <p14:creationId xmlns:p14="http://schemas.microsoft.com/office/powerpoint/2010/main" val="2369175961"/>
      </p:ext>
    </p:extLst>
  </p:cSld>
  <p:clrMapOvr>
    <a:masterClrMapping/>
  </p:clrMapOvr>
  <mc:AlternateContent xmlns:mc="http://schemas.openxmlformats.org/markup-compatibility/2006" xmlns:p14="http://schemas.microsoft.com/office/powerpoint/2010/main">
    <mc:Choice Requires="p14">
      <p:transition p14:dur="10" advTm="4623"/>
    </mc:Choice>
    <mc:Fallback xmlns="">
      <p:transition advTm="462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0" y="0"/>
            <a:ext cx="9144000" cy="762000"/>
          </a:xfrm>
        </p:spPr>
        <p:txBody>
          <a:bodyPr>
            <a:normAutofit/>
          </a:bodyPr>
          <a:lstStyle/>
          <a:p>
            <a:endParaRPr lang="en-US" sz="3200" b="1" dirty="0"/>
          </a:p>
        </p:txBody>
      </p:sp>
      <p:sp>
        <p:nvSpPr>
          <p:cNvPr id="7" name="Rectangle 6"/>
          <p:cNvSpPr/>
          <p:nvPr/>
        </p:nvSpPr>
        <p:spPr>
          <a:xfrm>
            <a:off x="0" y="0"/>
            <a:ext cx="9144000" cy="762000"/>
          </a:xfrm>
          <a:prstGeom prst="rect">
            <a:avLst/>
          </a:prstGeom>
          <a:solidFill>
            <a:schemeClr val="accent5">
              <a:lumMod val="50000"/>
            </a:schemeClr>
          </a:solidFill>
        </p:spPr>
        <p:style>
          <a:lnRef idx="1">
            <a:schemeClr val="accent1"/>
          </a:lnRef>
          <a:fillRef idx="1001">
            <a:schemeClr val="dk2"/>
          </a:fillRef>
          <a:effectRef idx="1">
            <a:schemeClr val="accent1"/>
          </a:effectRef>
          <a:fontRef idx="minor">
            <a:schemeClr val="dk1"/>
          </a:fontRef>
        </p:style>
        <p:txBody>
          <a:bodyPr rtlCol="0" anchor="ctr"/>
          <a:lstStyle/>
          <a:p>
            <a:pPr algn="just"/>
            <a:r>
              <a:rPr lang="en-US" sz="3200" b="1" dirty="0" smtClean="0">
                <a:solidFill>
                  <a:prstClr val="white"/>
                </a:solidFill>
              </a:rPr>
              <a:t>     </a:t>
            </a:r>
            <a:r>
              <a:rPr lang="en-US" sz="3200" b="1" dirty="0" smtClean="0">
                <a:solidFill>
                  <a:schemeClr val="bg1"/>
                </a:solidFill>
              </a:rPr>
              <a:t>Results</a:t>
            </a:r>
            <a:endParaRPr lang="en-US" sz="3200" b="1" dirty="0">
              <a:solidFill>
                <a:schemeClr val="bg1"/>
              </a:solidFill>
            </a:endParaRPr>
          </a:p>
        </p:txBody>
      </p:sp>
      <p:sp>
        <p:nvSpPr>
          <p:cNvPr id="13" name="Footer Placeholder 12"/>
          <p:cNvSpPr>
            <a:spLocks noGrp="1"/>
          </p:cNvSpPr>
          <p:nvPr>
            <p:ph type="ftr" sz="quarter" idx="11"/>
          </p:nvPr>
        </p:nvSpPr>
        <p:spPr>
          <a:xfrm>
            <a:off x="0" y="6477000"/>
            <a:ext cx="9144000" cy="381000"/>
          </a:xfrm>
          <a:solidFill>
            <a:schemeClr val="accent5">
              <a:lumMod val="50000"/>
            </a:schemeClr>
          </a:solidFill>
        </p:spPr>
        <p:txBody>
          <a:bodyPr/>
          <a:lstStyle/>
          <a:p>
            <a:r>
              <a:rPr lang="en-US" smtClean="0">
                <a:solidFill>
                  <a:prstClr val="white"/>
                </a:solidFill>
              </a:rPr>
              <a:t>Prediction of Liver Disorders using Machine Learning Algorithms: A Comparative Study</a:t>
            </a:r>
            <a:endParaRPr lang="en-US" dirty="0">
              <a:solidFill>
                <a:prstClr val="white"/>
              </a:solidFill>
            </a:endParaRPr>
          </a:p>
        </p:txBody>
      </p:sp>
      <p:sp>
        <p:nvSpPr>
          <p:cNvPr id="4" name="Date Placeholder 3"/>
          <p:cNvSpPr>
            <a:spLocks noGrp="1"/>
          </p:cNvSpPr>
          <p:nvPr>
            <p:ph type="dt" sz="half" idx="10"/>
          </p:nvPr>
        </p:nvSpPr>
        <p:spPr>
          <a:xfrm>
            <a:off x="0" y="6458878"/>
            <a:ext cx="1066800" cy="365125"/>
          </a:xfrm>
        </p:spPr>
        <p:txBody>
          <a:bodyPr/>
          <a:lstStyle/>
          <a:p>
            <a:fld id="{615F3D50-6CD8-4996-B51A-8D7735B72F9C}" type="datetime1">
              <a:rPr lang="en-US" smtClean="0">
                <a:solidFill>
                  <a:prstClr val="white"/>
                </a:solidFill>
              </a:rPr>
              <a:t>10/3/2021</a:t>
            </a:fld>
            <a:endParaRPr lang="en-US" dirty="0">
              <a:solidFill>
                <a:prstClr val="white"/>
              </a:solidFill>
            </a:endParaRPr>
          </a:p>
        </p:txBody>
      </p:sp>
      <p:sp>
        <p:nvSpPr>
          <p:cNvPr id="5" name="Slide Number Placeholder 4"/>
          <p:cNvSpPr>
            <a:spLocks noGrp="1"/>
          </p:cNvSpPr>
          <p:nvPr>
            <p:ph type="sldNum" sz="quarter" idx="12"/>
          </p:nvPr>
        </p:nvSpPr>
        <p:spPr>
          <a:xfrm>
            <a:off x="8746588" y="6492875"/>
            <a:ext cx="381000" cy="365125"/>
          </a:xfrm>
        </p:spPr>
        <p:txBody>
          <a:bodyPr/>
          <a:lstStyle/>
          <a:p>
            <a:fld id="{33D6E5A2-EC83-451F-A719-9AC1370DD5CF}" type="slidenum">
              <a:rPr lang="en-US" smtClean="0">
                <a:solidFill>
                  <a:prstClr val="white"/>
                </a:solidFill>
              </a:rPr>
              <a:pPr/>
              <a:t>17</a:t>
            </a:fld>
            <a:endParaRPr lang="en-US" dirty="0">
              <a:solidFill>
                <a:prstClr val="white"/>
              </a:solidFill>
            </a:endParaRPr>
          </a:p>
        </p:txBody>
      </p:sp>
      <p:sp>
        <p:nvSpPr>
          <p:cNvPr id="12" name="TextBox 11"/>
          <p:cNvSpPr txBox="1"/>
          <p:nvPr/>
        </p:nvSpPr>
        <p:spPr>
          <a:xfrm>
            <a:off x="685800" y="787408"/>
            <a:ext cx="7924800" cy="5613392"/>
          </a:xfrm>
          <a:prstGeom prst="rect">
            <a:avLst/>
          </a:prstGeom>
          <a:noFill/>
        </p:spPr>
        <p:txBody>
          <a:bodyPr wrap="square" rtlCol="0">
            <a:normAutofit/>
          </a:bodyPr>
          <a:lstStyle/>
          <a:p>
            <a:pPr algn="just"/>
            <a:r>
              <a:rPr lang="en-US" sz="2400" b="1" dirty="0" smtClean="0">
                <a:solidFill>
                  <a:srgbClr val="1F497D">
                    <a:lumMod val="75000"/>
                  </a:srgbClr>
                </a:solidFill>
              </a:rPr>
              <a:t>      Table 3: </a:t>
            </a:r>
            <a:r>
              <a:rPr lang="en-US" sz="2600" b="1" dirty="0" smtClean="0"/>
              <a:t>Classification Performance using </a:t>
            </a:r>
            <a:r>
              <a:rPr lang="en-US" sz="2600" b="1" dirty="0" smtClean="0">
                <a:solidFill>
                  <a:srgbClr val="002060"/>
                </a:solidFill>
              </a:rPr>
              <a:t>PCC-FS</a:t>
            </a:r>
          </a:p>
          <a:p>
            <a:pPr algn="just"/>
            <a:endParaRPr lang="en-US" sz="2600" b="1" dirty="0"/>
          </a:p>
        </p:txBody>
      </p:sp>
      <p:graphicFrame>
        <p:nvGraphicFramePr>
          <p:cNvPr id="8" name="Table 7"/>
          <p:cNvGraphicFramePr>
            <a:graphicFrameLocks noGrp="1"/>
          </p:cNvGraphicFramePr>
          <p:nvPr>
            <p:extLst>
              <p:ext uri="{D42A27DB-BD31-4B8C-83A1-F6EECF244321}">
                <p14:modId xmlns:p14="http://schemas.microsoft.com/office/powerpoint/2010/main" val="4183852299"/>
              </p:ext>
            </p:extLst>
          </p:nvPr>
        </p:nvGraphicFramePr>
        <p:xfrm>
          <a:off x="533401" y="1295400"/>
          <a:ext cx="8077197" cy="4943061"/>
        </p:xfrm>
        <a:graphic>
          <a:graphicData uri="http://schemas.openxmlformats.org/drawingml/2006/table">
            <a:tbl>
              <a:tblPr firstRow="1" firstCol="1" bandRow="1">
                <a:tableStyleId>{5C22544A-7EE6-4342-B048-85BDC9FD1C3A}</a:tableStyleId>
              </a:tblPr>
              <a:tblGrid>
                <a:gridCol w="1828799"/>
                <a:gridCol w="759014"/>
                <a:gridCol w="1247973"/>
                <a:gridCol w="869199"/>
                <a:gridCol w="1222533"/>
                <a:gridCol w="1222533"/>
                <a:gridCol w="927146"/>
              </a:tblGrid>
              <a:tr h="743589">
                <a:tc gridSpan="2">
                  <a:txBody>
                    <a:bodyPr/>
                    <a:lstStyle/>
                    <a:p>
                      <a:pPr marL="0" marR="0" algn="ctr">
                        <a:spcBef>
                          <a:spcPts val="0"/>
                        </a:spcBef>
                        <a:spcAft>
                          <a:spcPts val="0"/>
                        </a:spcAft>
                      </a:pPr>
                      <a:r>
                        <a:rPr lang="en-US" sz="1800" dirty="0">
                          <a:effectLst/>
                        </a:rPr>
                        <a:t>Evaluation Measure</a:t>
                      </a:r>
                      <a:endParaRPr lang="en-US" sz="1800" dirty="0">
                        <a:effectLst/>
                        <a:latin typeface="Times New Roman"/>
                        <a:ea typeface="SimSun"/>
                      </a:endParaRPr>
                    </a:p>
                  </a:txBody>
                  <a:tcPr marL="68580" marR="68580" marT="0" marB="0" anchor="ctr"/>
                </a:tc>
                <a:tc hMerge="1">
                  <a:txBody>
                    <a:bodyPr/>
                    <a:lstStyle/>
                    <a:p>
                      <a:endParaRPr lang="en-US"/>
                    </a:p>
                  </a:txBody>
                  <a:tcPr/>
                </a:tc>
                <a:tc>
                  <a:txBody>
                    <a:bodyPr/>
                    <a:lstStyle/>
                    <a:p>
                      <a:pPr marL="0" marR="0" algn="ctr">
                        <a:spcBef>
                          <a:spcPts val="0"/>
                        </a:spcBef>
                        <a:spcAft>
                          <a:spcPts val="0"/>
                        </a:spcAft>
                      </a:pPr>
                      <a:r>
                        <a:rPr lang="en-US" sz="1800">
                          <a:effectLst/>
                        </a:rPr>
                        <a:t>Accuracy</a:t>
                      </a:r>
                      <a:endParaRPr lang="en-US" sz="1800">
                        <a:effectLst/>
                        <a:latin typeface="Times New Roman"/>
                        <a:ea typeface="SimSun"/>
                      </a:endParaRPr>
                    </a:p>
                  </a:txBody>
                  <a:tcPr marL="68580" marR="68580" marT="0" marB="0" anchor="ctr"/>
                </a:tc>
                <a:tc>
                  <a:txBody>
                    <a:bodyPr/>
                    <a:lstStyle/>
                    <a:p>
                      <a:pPr marL="0" marR="0" algn="ctr">
                        <a:spcBef>
                          <a:spcPts val="0"/>
                        </a:spcBef>
                        <a:spcAft>
                          <a:spcPts val="0"/>
                        </a:spcAft>
                      </a:pPr>
                      <a:r>
                        <a:rPr lang="en-US" sz="1800">
                          <a:effectLst/>
                        </a:rPr>
                        <a:t>ROC</a:t>
                      </a:r>
                      <a:endParaRPr lang="en-US" sz="1800">
                        <a:effectLst/>
                        <a:latin typeface="Times New Roman"/>
                        <a:ea typeface="SimSun"/>
                      </a:endParaRPr>
                    </a:p>
                  </a:txBody>
                  <a:tcPr marL="68580" marR="68580" marT="0" marB="0" anchor="ctr"/>
                </a:tc>
                <a:tc>
                  <a:txBody>
                    <a:bodyPr/>
                    <a:lstStyle/>
                    <a:p>
                      <a:pPr marL="0" marR="0" algn="ctr">
                        <a:spcBef>
                          <a:spcPts val="0"/>
                        </a:spcBef>
                        <a:spcAft>
                          <a:spcPts val="0"/>
                        </a:spcAft>
                      </a:pPr>
                      <a:r>
                        <a:rPr lang="en-US" sz="1800">
                          <a:effectLst/>
                        </a:rPr>
                        <a:t>F1-Score</a:t>
                      </a:r>
                      <a:endParaRPr lang="en-US" sz="1800">
                        <a:effectLst/>
                        <a:latin typeface="Times New Roman"/>
                        <a:ea typeface="SimSun"/>
                      </a:endParaRPr>
                    </a:p>
                  </a:txBody>
                  <a:tcPr marL="68580" marR="68580" marT="0" marB="0" anchor="ctr"/>
                </a:tc>
                <a:tc>
                  <a:txBody>
                    <a:bodyPr/>
                    <a:lstStyle/>
                    <a:p>
                      <a:pPr marL="0" marR="0" algn="ctr">
                        <a:spcBef>
                          <a:spcPts val="0"/>
                        </a:spcBef>
                        <a:spcAft>
                          <a:spcPts val="0"/>
                        </a:spcAft>
                      </a:pPr>
                      <a:r>
                        <a:rPr lang="en-US" sz="1800">
                          <a:effectLst/>
                        </a:rPr>
                        <a:t>Precision</a:t>
                      </a:r>
                      <a:endParaRPr lang="en-US" sz="1800">
                        <a:effectLst/>
                        <a:latin typeface="Times New Roman"/>
                        <a:ea typeface="SimSun"/>
                      </a:endParaRPr>
                    </a:p>
                  </a:txBody>
                  <a:tcPr marL="68580" marR="68580" marT="0" marB="0" anchor="ctr"/>
                </a:tc>
                <a:tc>
                  <a:txBody>
                    <a:bodyPr/>
                    <a:lstStyle/>
                    <a:p>
                      <a:pPr marL="0" marR="0" algn="ctr">
                        <a:spcBef>
                          <a:spcPts val="0"/>
                        </a:spcBef>
                        <a:spcAft>
                          <a:spcPts val="0"/>
                        </a:spcAft>
                      </a:pPr>
                      <a:r>
                        <a:rPr lang="en-US" sz="1800">
                          <a:effectLst/>
                        </a:rPr>
                        <a:t>Recall</a:t>
                      </a:r>
                      <a:endParaRPr lang="en-US" sz="1800">
                        <a:effectLst/>
                        <a:latin typeface="Times New Roman"/>
                        <a:ea typeface="SimSun"/>
                      </a:endParaRPr>
                    </a:p>
                  </a:txBody>
                  <a:tcPr marL="68580" marR="68580" marT="0" marB="0" anchor="ctr"/>
                </a:tc>
              </a:tr>
              <a:tr h="524934">
                <a:tc rowSpan="4">
                  <a:txBody>
                    <a:bodyPr/>
                    <a:lstStyle/>
                    <a:p>
                      <a:pPr marL="0" marR="0" algn="ctr">
                        <a:spcBef>
                          <a:spcPts val="0"/>
                        </a:spcBef>
                        <a:spcAft>
                          <a:spcPts val="0"/>
                        </a:spcAft>
                      </a:pPr>
                      <a:r>
                        <a:rPr lang="en-US" sz="1800" dirty="0">
                          <a:effectLst/>
                        </a:rPr>
                        <a:t>Machine Learning Algorithm</a:t>
                      </a:r>
                      <a:endParaRPr lang="en-US" sz="1800" dirty="0">
                        <a:effectLst/>
                        <a:latin typeface="Times New Roman"/>
                        <a:ea typeface="SimSun"/>
                      </a:endParaRPr>
                    </a:p>
                  </a:txBody>
                  <a:tcPr marL="68580" marR="68580" marT="0" marB="0" anchor="ctr"/>
                </a:tc>
                <a:tc>
                  <a:txBody>
                    <a:bodyPr/>
                    <a:lstStyle/>
                    <a:p>
                      <a:pPr marL="0" marR="0" algn="ctr">
                        <a:spcBef>
                          <a:spcPts val="0"/>
                        </a:spcBef>
                        <a:spcAft>
                          <a:spcPts val="0"/>
                        </a:spcAft>
                      </a:pPr>
                      <a:r>
                        <a:rPr lang="en-US" sz="1800" dirty="0">
                          <a:effectLst/>
                        </a:rPr>
                        <a:t>LR</a:t>
                      </a:r>
                      <a:endParaRPr lang="en-US" sz="1800" dirty="0">
                        <a:effectLst/>
                        <a:latin typeface="Times New Roman"/>
                        <a:ea typeface="SimSun"/>
                      </a:endParaRPr>
                    </a:p>
                  </a:txBody>
                  <a:tcPr marL="68580" marR="68580" marT="0" marB="0" anchor="ctr"/>
                </a:tc>
                <a:tc>
                  <a:txBody>
                    <a:bodyPr/>
                    <a:lstStyle/>
                    <a:p>
                      <a:pPr marL="0" marR="0" algn="ctr">
                        <a:spcBef>
                          <a:spcPts val="0"/>
                        </a:spcBef>
                        <a:spcAft>
                          <a:spcPts val="0"/>
                        </a:spcAft>
                      </a:pPr>
                      <a:r>
                        <a:rPr lang="en-US" sz="1800">
                          <a:effectLst/>
                        </a:rPr>
                        <a:t>70.07</a:t>
                      </a:r>
                      <a:endParaRPr lang="en-US" sz="1800">
                        <a:effectLst/>
                        <a:latin typeface="Times New Roman"/>
                        <a:ea typeface="SimSun"/>
                      </a:endParaRPr>
                    </a:p>
                  </a:txBody>
                  <a:tcPr marL="68580" marR="68580" marT="0" marB="0" anchor="ctr"/>
                </a:tc>
                <a:tc>
                  <a:txBody>
                    <a:bodyPr/>
                    <a:lstStyle/>
                    <a:p>
                      <a:pPr marL="0" marR="0" algn="ctr">
                        <a:spcBef>
                          <a:spcPts val="0"/>
                        </a:spcBef>
                        <a:spcAft>
                          <a:spcPts val="0"/>
                        </a:spcAft>
                      </a:pPr>
                      <a:r>
                        <a:rPr lang="en-US" sz="1800">
                          <a:effectLst/>
                        </a:rPr>
                        <a:t>73.87</a:t>
                      </a:r>
                      <a:endParaRPr lang="en-US" sz="1800">
                        <a:effectLst/>
                        <a:latin typeface="Times New Roman"/>
                        <a:ea typeface="SimSun"/>
                      </a:endParaRPr>
                    </a:p>
                  </a:txBody>
                  <a:tcPr marL="68580" marR="68580" marT="0" marB="0" anchor="ctr"/>
                </a:tc>
                <a:tc>
                  <a:txBody>
                    <a:bodyPr/>
                    <a:lstStyle/>
                    <a:p>
                      <a:pPr marL="0" marR="0" algn="ctr">
                        <a:spcBef>
                          <a:spcPts val="0"/>
                        </a:spcBef>
                        <a:spcAft>
                          <a:spcPts val="0"/>
                        </a:spcAft>
                      </a:pPr>
                      <a:r>
                        <a:rPr lang="en-US" sz="1800">
                          <a:effectLst/>
                        </a:rPr>
                        <a:t>73.75</a:t>
                      </a:r>
                      <a:endParaRPr lang="en-US" sz="1800">
                        <a:effectLst/>
                        <a:latin typeface="Times New Roman"/>
                        <a:ea typeface="SimSun"/>
                      </a:endParaRPr>
                    </a:p>
                  </a:txBody>
                  <a:tcPr marL="68580" marR="68580" marT="0" marB="0" anchor="ctr"/>
                </a:tc>
                <a:tc>
                  <a:txBody>
                    <a:bodyPr/>
                    <a:lstStyle/>
                    <a:p>
                      <a:pPr marL="0" marR="0" algn="ctr">
                        <a:spcBef>
                          <a:spcPts val="0"/>
                        </a:spcBef>
                        <a:spcAft>
                          <a:spcPts val="0"/>
                        </a:spcAft>
                      </a:pPr>
                      <a:r>
                        <a:rPr lang="en-US" sz="1800">
                          <a:effectLst/>
                        </a:rPr>
                        <a:t>65.89</a:t>
                      </a:r>
                      <a:endParaRPr lang="en-US" sz="1800">
                        <a:effectLst/>
                        <a:latin typeface="Times New Roman"/>
                        <a:ea typeface="SimSun"/>
                      </a:endParaRPr>
                    </a:p>
                  </a:txBody>
                  <a:tcPr marL="68580" marR="68580" marT="0" marB="0" anchor="ctr"/>
                </a:tc>
                <a:tc>
                  <a:txBody>
                    <a:bodyPr/>
                    <a:lstStyle/>
                    <a:p>
                      <a:pPr marL="0" marR="0" algn="ctr">
                        <a:spcBef>
                          <a:spcPts val="0"/>
                        </a:spcBef>
                        <a:spcAft>
                          <a:spcPts val="0"/>
                        </a:spcAft>
                      </a:pPr>
                      <a:r>
                        <a:rPr lang="en-US" sz="1800">
                          <a:effectLst/>
                        </a:rPr>
                        <a:t>83.89</a:t>
                      </a:r>
                      <a:endParaRPr lang="en-US" sz="1800">
                        <a:effectLst/>
                        <a:latin typeface="Times New Roman"/>
                        <a:ea typeface="SimSun"/>
                      </a:endParaRPr>
                    </a:p>
                  </a:txBody>
                  <a:tcPr marL="68580" marR="68580" marT="0" marB="0" anchor="ctr"/>
                </a:tc>
              </a:tr>
              <a:tr h="524934">
                <a:tc vMerge="1">
                  <a:txBody>
                    <a:bodyPr/>
                    <a:lstStyle/>
                    <a:p>
                      <a:endParaRPr lang="en-US"/>
                    </a:p>
                  </a:txBody>
                  <a:tcPr/>
                </a:tc>
                <a:tc>
                  <a:txBody>
                    <a:bodyPr/>
                    <a:lstStyle/>
                    <a:p>
                      <a:pPr marL="0" marR="0" algn="ctr">
                        <a:spcBef>
                          <a:spcPts val="0"/>
                        </a:spcBef>
                        <a:spcAft>
                          <a:spcPts val="0"/>
                        </a:spcAft>
                      </a:pPr>
                      <a:r>
                        <a:rPr lang="en-US" sz="1800" dirty="0">
                          <a:effectLst/>
                        </a:rPr>
                        <a:t>DT</a:t>
                      </a:r>
                      <a:endParaRPr lang="en-US" sz="1800" dirty="0">
                        <a:effectLst/>
                        <a:latin typeface="Times New Roman"/>
                        <a:ea typeface="SimSun"/>
                      </a:endParaRPr>
                    </a:p>
                  </a:txBody>
                  <a:tcPr marL="68580" marR="68580" marT="0" marB="0" anchor="ctr"/>
                </a:tc>
                <a:tc>
                  <a:txBody>
                    <a:bodyPr/>
                    <a:lstStyle/>
                    <a:p>
                      <a:pPr marL="0" marR="0" algn="ctr">
                        <a:spcBef>
                          <a:spcPts val="0"/>
                        </a:spcBef>
                        <a:spcAft>
                          <a:spcPts val="0"/>
                        </a:spcAft>
                      </a:pPr>
                      <a:r>
                        <a:rPr lang="en-US" sz="1800" dirty="0">
                          <a:effectLst/>
                        </a:rPr>
                        <a:t>87.14</a:t>
                      </a:r>
                      <a:endParaRPr lang="en-US" sz="1800" dirty="0">
                        <a:effectLst/>
                        <a:latin typeface="Times New Roman"/>
                        <a:ea typeface="SimSun"/>
                      </a:endParaRPr>
                    </a:p>
                  </a:txBody>
                  <a:tcPr marL="68580" marR="68580" marT="0" marB="0" anchor="ctr"/>
                </a:tc>
                <a:tc>
                  <a:txBody>
                    <a:bodyPr/>
                    <a:lstStyle/>
                    <a:p>
                      <a:pPr marL="0" marR="0" algn="ctr">
                        <a:spcBef>
                          <a:spcPts val="0"/>
                        </a:spcBef>
                        <a:spcAft>
                          <a:spcPts val="0"/>
                        </a:spcAft>
                      </a:pPr>
                      <a:r>
                        <a:rPr lang="en-US" sz="1800">
                          <a:effectLst/>
                        </a:rPr>
                        <a:t>86.41</a:t>
                      </a:r>
                      <a:endParaRPr lang="en-US" sz="1800">
                        <a:effectLst/>
                        <a:latin typeface="Times New Roman"/>
                        <a:ea typeface="SimSun"/>
                      </a:endParaRPr>
                    </a:p>
                  </a:txBody>
                  <a:tcPr marL="68580" marR="68580" marT="0" marB="0" anchor="ctr"/>
                </a:tc>
                <a:tc>
                  <a:txBody>
                    <a:bodyPr/>
                    <a:lstStyle/>
                    <a:p>
                      <a:pPr marL="0" marR="0" algn="ctr">
                        <a:spcBef>
                          <a:spcPts val="0"/>
                        </a:spcBef>
                        <a:spcAft>
                          <a:spcPts val="0"/>
                        </a:spcAft>
                      </a:pPr>
                      <a:r>
                        <a:rPr lang="en-US" sz="1800">
                          <a:effectLst/>
                        </a:rPr>
                        <a:t>88.35</a:t>
                      </a:r>
                      <a:endParaRPr lang="en-US" sz="1800">
                        <a:effectLst/>
                        <a:latin typeface="Times New Roman"/>
                        <a:ea typeface="SimSun"/>
                      </a:endParaRPr>
                    </a:p>
                  </a:txBody>
                  <a:tcPr marL="68580" marR="68580" marT="0" marB="0" anchor="ctr"/>
                </a:tc>
                <a:tc>
                  <a:txBody>
                    <a:bodyPr/>
                    <a:lstStyle/>
                    <a:p>
                      <a:pPr marL="0" marR="0" algn="ctr">
                        <a:spcBef>
                          <a:spcPts val="0"/>
                        </a:spcBef>
                        <a:spcAft>
                          <a:spcPts val="0"/>
                        </a:spcAft>
                      </a:pPr>
                      <a:r>
                        <a:rPr lang="en-US" sz="1800">
                          <a:effectLst/>
                        </a:rPr>
                        <a:t>81.97</a:t>
                      </a:r>
                      <a:endParaRPr lang="en-US" sz="1800">
                        <a:effectLst/>
                        <a:latin typeface="Times New Roman"/>
                        <a:ea typeface="SimSun"/>
                      </a:endParaRPr>
                    </a:p>
                  </a:txBody>
                  <a:tcPr marL="68580" marR="68580" marT="0" marB="0" anchor="ctr"/>
                </a:tc>
                <a:tc>
                  <a:txBody>
                    <a:bodyPr/>
                    <a:lstStyle/>
                    <a:p>
                      <a:pPr marL="0" marR="0" algn="ctr">
                        <a:spcBef>
                          <a:spcPts val="0"/>
                        </a:spcBef>
                        <a:spcAft>
                          <a:spcPts val="0"/>
                        </a:spcAft>
                      </a:pPr>
                      <a:r>
                        <a:rPr lang="en-US" sz="1800">
                          <a:effectLst/>
                        </a:rPr>
                        <a:t>95.88</a:t>
                      </a:r>
                      <a:endParaRPr lang="en-US" sz="1800">
                        <a:effectLst/>
                        <a:latin typeface="Times New Roman"/>
                        <a:ea typeface="SimSun"/>
                      </a:endParaRPr>
                    </a:p>
                  </a:txBody>
                  <a:tcPr marL="68580" marR="68580" marT="0" marB="0" anchor="ctr"/>
                </a:tc>
              </a:tr>
              <a:tr h="524934">
                <a:tc vMerge="1">
                  <a:txBody>
                    <a:bodyPr/>
                    <a:lstStyle/>
                    <a:p>
                      <a:endParaRPr lang="en-US"/>
                    </a:p>
                  </a:txBody>
                  <a:tcPr/>
                </a:tc>
                <a:tc>
                  <a:txBody>
                    <a:bodyPr/>
                    <a:lstStyle/>
                    <a:p>
                      <a:pPr marL="0" marR="0" algn="ctr">
                        <a:spcBef>
                          <a:spcPts val="0"/>
                        </a:spcBef>
                        <a:spcAft>
                          <a:spcPts val="0"/>
                        </a:spcAft>
                      </a:pPr>
                      <a:r>
                        <a:rPr lang="en-US" sz="1800">
                          <a:effectLst/>
                        </a:rPr>
                        <a:t>RF</a:t>
                      </a:r>
                      <a:endParaRPr lang="en-US" sz="1800">
                        <a:effectLst/>
                        <a:latin typeface="Times New Roman"/>
                        <a:ea typeface="SimSun"/>
                      </a:endParaRPr>
                    </a:p>
                  </a:txBody>
                  <a:tcPr marL="68580" marR="68580" marT="0" marB="0" anchor="ctr"/>
                </a:tc>
                <a:tc>
                  <a:txBody>
                    <a:bodyPr/>
                    <a:lstStyle/>
                    <a:p>
                      <a:pPr marL="0" marR="0" algn="ctr">
                        <a:spcBef>
                          <a:spcPts val="0"/>
                        </a:spcBef>
                        <a:spcAft>
                          <a:spcPts val="0"/>
                        </a:spcAft>
                      </a:pPr>
                      <a:r>
                        <a:rPr lang="en-US" sz="1800" dirty="0">
                          <a:effectLst/>
                        </a:rPr>
                        <a:t>87.38</a:t>
                      </a:r>
                      <a:endParaRPr lang="en-US" sz="1800" dirty="0">
                        <a:effectLst/>
                        <a:latin typeface="Times New Roman"/>
                        <a:ea typeface="SimSun"/>
                      </a:endParaRPr>
                    </a:p>
                  </a:txBody>
                  <a:tcPr marL="68580" marR="68580" marT="0" marB="0" anchor="ctr"/>
                </a:tc>
                <a:tc>
                  <a:txBody>
                    <a:bodyPr/>
                    <a:lstStyle/>
                    <a:p>
                      <a:pPr marL="0" marR="0" algn="ctr">
                        <a:spcBef>
                          <a:spcPts val="0"/>
                        </a:spcBef>
                        <a:spcAft>
                          <a:spcPts val="0"/>
                        </a:spcAft>
                      </a:pPr>
                      <a:r>
                        <a:rPr lang="en-US" sz="1800" dirty="0">
                          <a:effectLst/>
                        </a:rPr>
                        <a:t>97.7</a:t>
                      </a:r>
                      <a:endParaRPr lang="en-US" sz="1800" dirty="0">
                        <a:effectLst/>
                        <a:latin typeface="Times New Roman"/>
                        <a:ea typeface="SimSun"/>
                      </a:endParaRPr>
                    </a:p>
                  </a:txBody>
                  <a:tcPr marL="68580" marR="68580" marT="0" marB="0" anchor="ctr"/>
                </a:tc>
                <a:tc>
                  <a:txBody>
                    <a:bodyPr/>
                    <a:lstStyle/>
                    <a:p>
                      <a:pPr marL="0" marR="0" algn="ctr">
                        <a:spcBef>
                          <a:spcPts val="0"/>
                        </a:spcBef>
                        <a:spcAft>
                          <a:spcPts val="0"/>
                        </a:spcAft>
                      </a:pPr>
                      <a:r>
                        <a:rPr lang="en-US" sz="1800">
                          <a:effectLst/>
                        </a:rPr>
                        <a:t>88.32</a:t>
                      </a:r>
                      <a:endParaRPr lang="en-US" sz="1800">
                        <a:effectLst/>
                        <a:latin typeface="Times New Roman"/>
                        <a:ea typeface="SimSun"/>
                      </a:endParaRPr>
                    </a:p>
                  </a:txBody>
                  <a:tcPr marL="68580" marR="68580" marT="0" marB="0" anchor="ctr"/>
                </a:tc>
                <a:tc>
                  <a:txBody>
                    <a:bodyPr/>
                    <a:lstStyle/>
                    <a:p>
                      <a:pPr marL="0" marR="0" algn="ctr">
                        <a:spcBef>
                          <a:spcPts val="0"/>
                        </a:spcBef>
                        <a:spcAft>
                          <a:spcPts val="0"/>
                        </a:spcAft>
                      </a:pPr>
                      <a:r>
                        <a:rPr lang="en-US" sz="1800">
                          <a:effectLst/>
                        </a:rPr>
                        <a:t>81.87</a:t>
                      </a:r>
                      <a:endParaRPr lang="en-US" sz="1800">
                        <a:effectLst/>
                        <a:latin typeface="Times New Roman"/>
                        <a:ea typeface="SimSun"/>
                      </a:endParaRPr>
                    </a:p>
                  </a:txBody>
                  <a:tcPr marL="68580" marR="68580" marT="0" marB="0" anchor="ctr"/>
                </a:tc>
                <a:tc>
                  <a:txBody>
                    <a:bodyPr/>
                    <a:lstStyle/>
                    <a:p>
                      <a:pPr marL="0" marR="0" algn="ctr">
                        <a:spcBef>
                          <a:spcPts val="0"/>
                        </a:spcBef>
                        <a:spcAft>
                          <a:spcPts val="0"/>
                        </a:spcAft>
                      </a:pPr>
                      <a:r>
                        <a:rPr lang="en-US" sz="1800">
                          <a:effectLst/>
                        </a:rPr>
                        <a:t>96.38</a:t>
                      </a:r>
                      <a:endParaRPr lang="en-US" sz="1800">
                        <a:effectLst/>
                        <a:latin typeface="Times New Roman"/>
                        <a:ea typeface="SimSun"/>
                      </a:endParaRPr>
                    </a:p>
                  </a:txBody>
                  <a:tcPr marL="68580" marR="68580" marT="0" marB="0" anchor="ctr"/>
                </a:tc>
              </a:tr>
              <a:tr h="524934">
                <a:tc vMerge="1">
                  <a:txBody>
                    <a:bodyPr/>
                    <a:lstStyle/>
                    <a:p>
                      <a:endParaRPr lang="en-US"/>
                    </a:p>
                  </a:txBody>
                  <a:tcPr/>
                </a:tc>
                <a:tc>
                  <a:txBody>
                    <a:bodyPr/>
                    <a:lstStyle/>
                    <a:p>
                      <a:pPr marL="0" marR="0" algn="ctr">
                        <a:spcBef>
                          <a:spcPts val="0"/>
                        </a:spcBef>
                        <a:spcAft>
                          <a:spcPts val="0"/>
                        </a:spcAft>
                      </a:pPr>
                      <a:r>
                        <a:rPr lang="en-US" sz="1800">
                          <a:effectLst/>
                        </a:rPr>
                        <a:t>ET</a:t>
                      </a:r>
                      <a:endParaRPr lang="en-US" sz="1800">
                        <a:effectLst/>
                        <a:latin typeface="Times New Roman"/>
                        <a:ea typeface="SimSun"/>
                      </a:endParaRPr>
                    </a:p>
                  </a:txBody>
                  <a:tcPr marL="68580" marR="68580" marT="0" marB="0" anchor="ctr"/>
                </a:tc>
                <a:tc>
                  <a:txBody>
                    <a:bodyPr/>
                    <a:lstStyle/>
                    <a:p>
                      <a:pPr marL="0" marR="0" algn="ctr">
                        <a:spcBef>
                          <a:spcPts val="0"/>
                        </a:spcBef>
                        <a:spcAft>
                          <a:spcPts val="0"/>
                        </a:spcAft>
                      </a:pPr>
                      <a:r>
                        <a:rPr lang="en-US" sz="1800" dirty="0">
                          <a:effectLst/>
                        </a:rPr>
                        <a:t>91.7</a:t>
                      </a:r>
                      <a:endParaRPr lang="en-US" sz="1800" dirty="0">
                        <a:effectLst/>
                        <a:latin typeface="Times New Roman"/>
                        <a:ea typeface="SimSun"/>
                      </a:endParaRPr>
                    </a:p>
                  </a:txBody>
                  <a:tcPr marL="68580" marR="68580" marT="0" marB="0" anchor="ctr"/>
                </a:tc>
                <a:tc>
                  <a:txBody>
                    <a:bodyPr/>
                    <a:lstStyle/>
                    <a:p>
                      <a:pPr marL="0" marR="0" algn="ctr">
                        <a:spcBef>
                          <a:spcPts val="0"/>
                        </a:spcBef>
                        <a:spcAft>
                          <a:spcPts val="0"/>
                        </a:spcAft>
                      </a:pPr>
                      <a:r>
                        <a:rPr lang="en-US" sz="1800" dirty="0">
                          <a:effectLst/>
                        </a:rPr>
                        <a:t>98.07</a:t>
                      </a:r>
                      <a:endParaRPr lang="en-US" sz="1800" dirty="0">
                        <a:effectLst/>
                        <a:latin typeface="Times New Roman"/>
                        <a:ea typeface="SimSun"/>
                      </a:endParaRPr>
                    </a:p>
                  </a:txBody>
                  <a:tcPr marL="68580" marR="68580" marT="0" marB="0" anchor="ctr"/>
                </a:tc>
                <a:tc>
                  <a:txBody>
                    <a:bodyPr/>
                    <a:lstStyle/>
                    <a:p>
                      <a:pPr marL="0" marR="0" algn="ctr">
                        <a:spcBef>
                          <a:spcPts val="0"/>
                        </a:spcBef>
                        <a:spcAft>
                          <a:spcPts val="0"/>
                        </a:spcAft>
                      </a:pPr>
                      <a:r>
                        <a:rPr lang="en-US" sz="1800" dirty="0">
                          <a:effectLst/>
                        </a:rPr>
                        <a:t>89.81</a:t>
                      </a:r>
                      <a:endParaRPr lang="en-US" sz="1800" dirty="0">
                        <a:effectLst/>
                        <a:latin typeface="Times New Roman"/>
                        <a:ea typeface="SimSun"/>
                      </a:endParaRPr>
                    </a:p>
                  </a:txBody>
                  <a:tcPr marL="68580" marR="68580" marT="0" marB="0" anchor="ctr"/>
                </a:tc>
                <a:tc>
                  <a:txBody>
                    <a:bodyPr/>
                    <a:lstStyle/>
                    <a:p>
                      <a:pPr marL="0" marR="0" algn="ctr">
                        <a:spcBef>
                          <a:spcPts val="0"/>
                        </a:spcBef>
                        <a:spcAft>
                          <a:spcPts val="0"/>
                        </a:spcAft>
                      </a:pPr>
                      <a:r>
                        <a:rPr lang="en-US" sz="1800">
                          <a:effectLst/>
                        </a:rPr>
                        <a:t>88.5</a:t>
                      </a:r>
                      <a:endParaRPr lang="en-US" sz="1800">
                        <a:effectLst/>
                        <a:latin typeface="Times New Roman"/>
                        <a:ea typeface="SimSun"/>
                      </a:endParaRPr>
                    </a:p>
                  </a:txBody>
                  <a:tcPr marL="68580" marR="68580" marT="0" marB="0" anchor="ctr"/>
                </a:tc>
                <a:tc>
                  <a:txBody>
                    <a:bodyPr/>
                    <a:lstStyle/>
                    <a:p>
                      <a:pPr marL="0" marR="0" algn="ctr">
                        <a:spcBef>
                          <a:spcPts val="0"/>
                        </a:spcBef>
                        <a:spcAft>
                          <a:spcPts val="0"/>
                        </a:spcAft>
                      </a:pPr>
                      <a:r>
                        <a:rPr lang="en-US" sz="1800">
                          <a:effectLst/>
                        </a:rPr>
                        <a:t>92.18</a:t>
                      </a:r>
                      <a:endParaRPr lang="en-US" sz="1800">
                        <a:effectLst/>
                        <a:latin typeface="Times New Roman"/>
                        <a:ea typeface="SimSun"/>
                      </a:endParaRPr>
                    </a:p>
                  </a:txBody>
                  <a:tcPr marL="68580" marR="68580" marT="0" marB="0" anchor="ctr"/>
                </a:tc>
              </a:tr>
              <a:tr h="524934">
                <a:tc rowSpan="4">
                  <a:txBody>
                    <a:bodyPr/>
                    <a:lstStyle/>
                    <a:p>
                      <a:pPr marL="0" marR="0" algn="ctr">
                        <a:spcBef>
                          <a:spcPts val="0"/>
                        </a:spcBef>
                        <a:spcAft>
                          <a:spcPts val="0"/>
                        </a:spcAft>
                      </a:pPr>
                      <a:r>
                        <a:rPr lang="en-US" sz="1800">
                          <a:effectLst/>
                        </a:rPr>
                        <a:t>AdaBoost Classifier</a:t>
                      </a:r>
                      <a:endParaRPr lang="en-US" sz="1800">
                        <a:effectLst/>
                        <a:latin typeface="Times New Roman"/>
                        <a:ea typeface="SimSun"/>
                      </a:endParaRPr>
                    </a:p>
                  </a:txBody>
                  <a:tcPr marL="68580" marR="68580" marT="0" marB="0" anchor="ctr"/>
                </a:tc>
                <a:tc>
                  <a:txBody>
                    <a:bodyPr/>
                    <a:lstStyle/>
                    <a:p>
                      <a:pPr marL="0" marR="0" algn="ctr">
                        <a:spcBef>
                          <a:spcPts val="0"/>
                        </a:spcBef>
                        <a:spcAft>
                          <a:spcPts val="0"/>
                        </a:spcAft>
                      </a:pPr>
                      <a:r>
                        <a:rPr lang="en-US" sz="1800">
                          <a:effectLst/>
                        </a:rPr>
                        <a:t>LR</a:t>
                      </a:r>
                      <a:endParaRPr lang="en-US" sz="1800">
                        <a:effectLst/>
                        <a:latin typeface="Times New Roman"/>
                        <a:ea typeface="SimSun"/>
                      </a:endParaRPr>
                    </a:p>
                  </a:txBody>
                  <a:tcPr marL="68580" marR="68580" marT="0" marB="0" anchor="ctr"/>
                </a:tc>
                <a:tc>
                  <a:txBody>
                    <a:bodyPr/>
                    <a:lstStyle/>
                    <a:p>
                      <a:pPr marL="0" marR="0" algn="ctr">
                        <a:spcBef>
                          <a:spcPts val="0"/>
                        </a:spcBef>
                        <a:spcAft>
                          <a:spcPts val="0"/>
                        </a:spcAft>
                      </a:pPr>
                      <a:r>
                        <a:rPr lang="en-US" sz="1800">
                          <a:effectLst/>
                        </a:rPr>
                        <a:t>70.68</a:t>
                      </a:r>
                      <a:endParaRPr lang="en-US" sz="1800">
                        <a:effectLst/>
                        <a:latin typeface="Times New Roman"/>
                        <a:ea typeface="SimSun"/>
                      </a:endParaRPr>
                    </a:p>
                  </a:txBody>
                  <a:tcPr marL="68580" marR="68580" marT="0" marB="0" anchor="ctr"/>
                </a:tc>
                <a:tc>
                  <a:txBody>
                    <a:bodyPr/>
                    <a:lstStyle/>
                    <a:p>
                      <a:pPr marL="0" marR="0" algn="ctr">
                        <a:spcBef>
                          <a:spcPts val="0"/>
                        </a:spcBef>
                        <a:spcAft>
                          <a:spcPts val="0"/>
                        </a:spcAft>
                      </a:pPr>
                      <a:r>
                        <a:rPr lang="en-US" sz="1800" dirty="0">
                          <a:effectLst/>
                        </a:rPr>
                        <a:t>74.48</a:t>
                      </a:r>
                      <a:endParaRPr lang="en-US" sz="1800" dirty="0">
                        <a:effectLst/>
                        <a:latin typeface="Times New Roman"/>
                        <a:ea typeface="SimSun"/>
                      </a:endParaRPr>
                    </a:p>
                  </a:txBody>
                  <a:tcPr marL="68580" marR="68580" marT="0" marB="0" anchor="ctr"/>
                </a:tc>
                <a:tc>
                  <a:txBody>
                    <a:bodyPr/>
                    <a:lstStyle/>
                    <a:p>
                      <a:pPr marL="0" marR="0" algn="ctr">
                        <a:spcBef>
                          <a:spcPts val="0"/>
                        </a:spcBef>
                        <a:spcAft>
                          <a:spcPts val="0"/>
                        </a:spcAft>
                      </a:pPr>
                      <a:r>
                        <a:rPr lang="en-US" sz="1800" dirty="0">
                          <a:effectLst/>
                        </a:rPr>
                        <a:t>73.96</a:t>
                      </a:r>
                      <a:endParaRPr lang="en-US" sz="1800" dirty="0">
                        <a:effectLst/>
                        <a:latin typeface="Times New Roman"/>
                        <a:ea typeface="SimSun"/>
                      </a:endParaRPr>
                    </a:p>
                  </a:txBody>
                  <a:tcPr marL="68580" marR="68580" marT="0" marB="0" anchor="ctr"/>
                </a:tc>
                <a:tc>
                  <a:txBody>
                    <a:bodyPr/>
                    <a:lstStyle/>
                    <a:p>
                      <a:pPr marL="0" marR="0" algn="ctr">
                        <a:spcBef>
                          <a:spcPts val="0"/>
                        </a:spcBef>
                        <a:spcAft>
                          <a:spcPts val="0"/>
                        </a:spcAft>
                      </a:pPr>
                      <a:r>
                        <a:rPr lang="en-US" sz="1800" dirty="0">
                          <a:effectLst/>
                        </a:rPr>
                        <a:t>66.52</a:t>
                      </a:r>
                      <a:endParaRPr lang="en-US" sz="1800" dirty="0">
                        <a:effectLst/>
                        <a:latin typeface="Times New Roman"/>
                        <a:ea typeface="SimSun"/>
                      </a:endParaRPr>
                    </a:p>
                  </a:txBody>
                  <a:tcPr marL="68580" marR="68580" marT="0" marB="0" anchor="ctr"/>
                </a:tc>
                <a:tc>
                  <a:txBody>
                    <a:bodyPr/>
                    <a:lstStyle/>
                    <a:p>
                      <a:pPr marL="0" marR="0" algn="ctr">
                        <a:spcBef>
                          <a:spcPts val="0"/>
                        </a:spcBef>
                        <a:spcAft>
                          <a:spcPts val="0"/>
                        </a:spcAft>
                      </a:pPr>
                      <a:r>
                        <a:rPr lang="en-US" sz="1800">
                          <a:effectLst/>
                        </a:rPr>
                        <a:t>83.4</a:t>
                      </a:r>
                      <a:endParaRPr lang="en-US" sz="1800">
                        <a:effectLst/>
                        <a:latin typeface="Times New Roman"/>
                        <a:ea typeface="SimSun"/>
                      </a:endParaRPr>
                    </a:p>
                  </a:txBody>
                  <a:tcPr marL="68580" marR="68580" marT="0" marB="0" anchor="ctr"/>
                </a:tc>
              </a:tr>
              <a:tr h="524934">
                <a:tc vMerge="1">
                  <a:txBody>
                    <a:bodyPr/>
                    <a:lstStyle/>
                    <a:p>
                      <a:endParaRPr lang="en-US"/>
                    </a:p>
                  </a:txBody>
                  <a:tcPr/>
                </a:tc>
                <a:tc>
                  <a:txBody>
                    <a:bodyPr/>
                    <a:lstStyle/>
                    <a:p>
                      <a:pPr marL="0" marR="0" algn="ctr">
                        <a:spcBef>
                          <a:spcPts val="0"/>
                        </a:spcBef>
                        <a:spcAft>
                          <a:spcPts val="0"/>
                        </a:spcAft>
                      </a:pPr>
                      <a:r>
                        <a:rPr lang="en-US" sz="1800">
                          <a:effectLst/>
                        </a:rPr>
                        <a:t>DT</a:t>
                      </a:r>
                      <a:endParaRPr lang="en-US" sz="1800">
                        <a:effectLst/>
                        <a:latin typeface="Times New Roman"/>
                        <a:ea typeface="SimSun"/>
                      </a:endParaRPr>
                    </a:p>
                  </a:txBody>
                  <a:tcPr marL="68580" marR="68580" marT="0" marB="0" anchor="ctr"/>
                </a:tc>
                <a:tc>
                  <a:txBody>
                    <a:bodyPr/>
                    <a:lstStyle/>
                    <a:p>
                      <a:pPr marL="0" marR="0" algn="ctr">
                        <a:spcBef>
                          <a:spcPts val="0"/>
                        </a:spcBef>
                        <a:spcAft>
                          <a:spcPts val="0"/>
                        </a:spcAft>
                      </a:pPr>
                      <a:r>
                        <a:rPr lang="en-US" sz="1800">
                          <a:effectLst/>
                        </a:rPr>
                        <a:t>87.26</a:t>
                      </a:r>
                      <a:endParaRPr lang="en-US" sz="1800">
                        <a:effectLst/>
                        <a:latin typeface="Times New Roman"/>
                        <a:ea typeface="SimSun"/>
                      </a:endParaRPr>
                    </a:p>
                  </a:txBody>
                  <a:tcPr marL="68580" marR="68580" marT="0" marB="0" anchor="ctr"/>
                </a:tc>
                <a:tc>
                  <a:txBody>
                    <a:bodyPr/>
                    <a:lstStyle/>
                    <a:p>
                      <a:pPr marL="0" marR="0" algn="ctr">
                        <a:spcBef>
                          <a:spcPts val="0"/>
                        </a:spcBef>
                        <a:spcAft>
                          <a:spcPts val="0"/>
                        </a:spcAft>
                      </a:pPr>
                      <a:r>
                        <a:rPr lang="en-US" sz="1800">
                          <a:effectLst/>
                        </a:rPr>
                        <a:t>87</a:t>
                      </a:r>
                      <a:endParaRPr lang="en-US" sz="1800">
                        <a:effectLst/>
                        <a:latin typeface="Times New Roman"/>
                        <a:ea typeface="SimSun"/>
                      </a:endParaRPr>
                    </a:p>
                  </a:txBody>
                  <a:tcPr marL="68580" marR="68580" marT="0" marB="0" anchor="ctr"/>
                </a:tc>
                <a:tc>
                  <a:txBody>
                    <a:bodyPr/>
                    <a:lstStyle/>
                    <a:p>
                      <a:pPr marL="0" marR="0" algn="ctr">
                        <a:spcBef>
                          <a:spcPts val="0"/>
                        </a:spcBef>
                        <a:spcAft>
                          <a:spcPts val="0"/>
                        </a:spcAft>
                      </a:pPr>
                      <a:r>
                        <a:rPr lang="en-US" sz="1800" dirty="0">
                          <a:effectLst/>
                        </a:rPr>
                        <a:t>87.65</a:t>
                      </a:r>
                      <a:endParaRPr lang="en-US" sz="1800" dirty="0">
                        <a:effectLst/>
                        <a:latin typeface="Times New Roman"/>
                        <a:ea typeface="SimSun"/>
                      </a:endParaRPr>
                    </a:p>
                  </a:txBody>
                  <a:tcPr marL="68580" marR="68580" marT="0" marB="0" anchor="ctr"/>
                </a:tc>
                <a:tc>
                  <a:txBody>
                    <a:bodyPr/>
                    <a:lstStyle/>
                    <a:p>
                      <a:pPr marL="0" marR="0" algn="ctr">
                        <a:spcBef>
                          <a:spcPts val="0"/>
                        </a:spcBef>
                        <a:spcAft>
                          <a:spcPts val="0"/>
                        </a:spcAft>
                      </a:pPr>
                      <a:r>
                        <a:rPr lang="en-US" sz="1800" dirty="0">
                          <a:effectLst/>
                        </a:rPr>
                        <a:t>81.49</a:t>
                      </a:r>
                      <a:endParaRPr lang="en-US" sz="1800" dirty="0">
                        <a:effectLst/>
                        <a:latin typeface="Times New Roman"/>
                        <a:ea typeface="SimSun"/>
                      </a:endParaRPr>
                    </a:p>
                  </a:txBody>
                  <a:tcPr marL="68580" marR="68580" marT="0" marB="0" anchor="ctr"/>
                </a:tc>
                <a:tc>
                  <a:txBody>
                    <a:bodyPr/>
                    <a:lstStyle/>
                    <a:p>
                      <a:pPr marL="0" marR="0" algn="ctr">
                        <a:spcBef>
                          <a:spcPts val="0"/>
                        </a:spcBef>
                        <a:spcAft>
                          <a:spcPts val="0"/>
                        </a:spcAft>
                      </a:pPr>
                      <a:r>
                        <a:rPr lang="en-US" sz="1800" dirty="0">
                          <a:effectLst/>
                        </a:rPr>
                        <a:t>95.64</a:t>
                      </a:r>
                      <a:endParaRPr lang="en-US" sz="1800" dirty="0">
                        <a:effectLst/>
                        <a:latin typeface="Times New Roman"/>
                        <a:ea typeface="SimSun"/>
                      </a:endParaRPr>
                    </a:p>
                  </a:txBody>
                  <a:tcPr marL="68580" marR="68580" marT="0" marB="0" anchor="ctr"/>
                </a:tc>
              </a:tr>
              <a:tr h="524934">
                <a:tc vMerge="1">
                  <a:txBody>
                    <a:bodyPr/>
                    <a:lstStyle/>
                    <a:p>
                      <a:endParaRPr lang="en-US"/>
                    </a:p>
                  </a:txBody>
                  <a:tcPr/>
                </a:tc>
                <a:tc>
                  <a:txBody>
                    <a:bodyPr/>
                    <a:lstStyle/>
                    <a:p>
                      <a:pPr marL="0" marR="0" algn="ctr">
                        <a:spcBef>
                          <a:spcPts val="0"/>
                        </a:spcBef>
                        <a:spcAft>
                          <a:spcPts val="0"/>
                        </a:spcAft>
                      </a:pPr>
                      <a:r>
                        <a:rPr lang="en-US" sz="1800">
                          <a:effectLst/>
                        </a:rPr>
                        <a:t>RF</a:t>
                      </a:r>
                      <a:endParaRPr lang="en-US" sz="1800">
                        <a:effectLst/>
                        <a:latin typeface="Times New Roman"/>
                        <a:ea typeface="SimSun"/>
                      </a:endParaRPr>
                    </a:p>
                  </a:txBody>
                  <a:tcPr marL="68580" marR="68580" marT="0" marB="0" anchor="ctr"/>
                </a:tc>
                <a:tc>
                  <a:txBody>
                    <a:bodyPr/>
                    <a:lstStyle/>
                    <a:p>
                      <a:pPr marL="0" marR="0" algn="ctr">
                        <a:spcBef>
                          <a:spcPts val="0"/>
                        </a:spcBef>
                        <a:spcAft>
                          <a:spcPts val="0"/>
                        </a:spcAft>
                      </a:pPr>
                      <a:r>
                        <a:rPr lang="en-US" sz="1800">
                          <a:effectLst/>
                        </a:rPr>
                        <a:t>87.86</a:t>
                      </a:r>
                      <a:endParaRPr lang="en-US" sz="1800">
                        <a:effectLst/>
                        <a:latin typeface="Times New Roman"/>
                        <a:ea typeface="SimSun"/>
                      </a:endParaRPr>
                    </a:p>
                  </a:txBody>
                  <a:tcPr marL="68580" marR="68580" marT="0" marB="0" anchor="ctr"/>
                </a:tc>
                <a:tc>
                  <a:txBody>
                    <a:bodyPr/>
                    <a:lstStyle/>
                    <a:p>
                      <a:pPr marL="0" marR="0" algn="ctr">
                        <a:spcBef>
                          <a:spcPts val="0"/>
                        </a:spcBef>
                        <a:spcAft>
                          <a:spcPts val="0"/>
                        </a:spcAft>
                      </a:pPr>
                      <a:r>
                        <a:rPr lang="en-US" sz="1800">
                          <a:effectLst/>
                        </a:rPr>
                        <a:t>97.84</a:t>
                      </a:r>
                      <a:endParaRPr lang="en-US" sz="1800">
                        <a:effectLst/>
                        <a:latin typeface="Times New Roman"/>
                        <a:ea typeface="SimSun"/>
                      </a:endParaRPr>
                    </a:p>
                  </a:txBody>
                  <a:tcPr marL="68580" marR="68580" marT="0" marB="0" anchor="ctr"/>
                </a:tc>
                <a:tc>
                  <a:txBody>
                    <a:bodyPr/>
                    <a:lstStyle/>
                    <a:p>
                      <a:pPr marL="0" marR="0" algn="ctr">
                        <a:spcBef>
                          <a:spcPts val="0"/>
                        </a:spcBef>
                        <a:spcAft>
                          <a:spcPts val="0"/>
                        </a:spcAft>
                      </a:pPr>
                      <a:r>
                        <a:rPr lang="en-US" sz="1800">
                          <a:effectLst/>
                        </a:rPr>
                        <a:t>88.7</a:t>
                      </a:r>
                      <a:endParaRPr lang="en-US" sz="1800">
                        <a:effectLst/>
                        <a:latin typeface="Times New Roman"/>
                        <a:ea typeface="SimSun"/>
                      </a:endParaRPr>
                    </a:p>
                  </a:txBody>
                  <a:tcPr marL="68580" marR="68580" marT="0" marB="0" anchor="ctr"/>
                </a:tc>
                <a:tc>
                  <a:txBody>
                    <a:bodyPr/>
                    <a:lstStyle/>
                    <a:p>
                      <a:pPr marL="0" marR="0" algn="ctr">
                        <a:spcBef>
                          <a:spcPts val="0"/>
                        </a:spcBef>
                        <a:spcAft>
                          <a:spcPts val="0"/>
                        </a:spcAft>
                      </a:pPr>
                      <a:r>
                        <a:rPr lang="en-US" sz="1800" dirty="0">
                          <a:effectLst/>
                        </a:rPr>
                        <a:t>81.51</a:t>
                      </a:r>
                      <a:endParaRPr lang="en-US" sz="1800" dirty="0">
                        <a:effectLst/>
                        <a:latin typeface="Times New Roman"/>
                        <a:ea typeface="SimSun"/>
                      </a:endParaRPr>
                    </a:p>
                  </a:txBody>
                  <a:tcPr marL="68580" marR="68580" marT="0" marB="0" anchor="ctr"/>
                </a:tc>
                <a:tc>
                  <a:txBody>
                    <a:bodyPr/>
                    <a:lstStyle/>
                    <a:p>
                      <a:pPr marL="0" marR="0" algn="ctr">
                        <a:spcBef>
                          <a:spcPts val="0"/>
                        </a:spcBef>
                        <a:spcAft>
                          <a:spcPts val="0"/>
                        </a:spcAft>
                      </a:pPr>
                      <a:r>
                        <a:rPr lang="en-US" sz="1800" dirty="0">
                          <a:effectLst/>
                        </a:rPr>
                        <a:t>96.62</a:t>
                      </a:r>
                      <a:endParaRPr lang="en-US" sz="1800" dirty="0">
                        <a:effectLst/>
                        <a:latin typeface="Times New Roman"/>
                        <a:ea typeface="SimSun"/>
                      </a:endParaRPr>
                    </a:p>
                  </a:txBody>
                  <a:tcPr marL="68580" marR="68580" marT="0" marB="0" anchor="ctr"/>
                </a:tc>
              </a:tr>
              <a:tr h="524934">
                <a:tc vMerge="1">
                  <a:txBody>
                    <a:bodyPr/>
                    <a:lstStyle/>
                    <a:p>
                      <a:endParaRPr lang="en-US"/>
                    </a:p>
                  </a:txBody>
                  <a:tcPr/>
                </a:tc>
                <a:tc>
                  <a:txBody>
                    <a:bodyPr/>
                    <a:lstStyle/>
                    <a:p>
                      <a:pPr marL="0" marR="0" algn="ctr">
                        <a:spcBef>
                          <a:spcPts val="0"/>
                        </a:spcBef>
                        <a:spcAft>
                          <a:spcPts val="0"/>
                        </a:spcAft>
                      </a:pPr>
                      <a:r>
                        <a:rPr lang="en-US" sz="1800">
                          <a:effectLst/>
                        </a:rPr>
                        <a:t>ET</a:t>
                      </a:r>
                      <a:endParaRPr lang="en-US" sz="1800">
                        <a:effectLst/>
                        <a:latin typeface="Times New Roman"/>
                        <a:ea typeface="SimSun"/>
                      </a:endParaRPr>
                    </a:p>
                  </a:txBody>
                  <a:tcPr marL="68580" marR="68580" marT="0" marB="0" anchor="ctr"/>
                </a:tc>
                <a:tc>
                  <a:txBody>
                    <a:bodyPr/>
                    <a:lstStyle/>
                    <a:p>
                      <a:pPr marL="0" marR="0" algn="ctr">
                        <a:spcBef>
                          <a:spcPts val="0"/>
                        </a:spcBef>
                        <a:spcAft>
                          <a:spcPts val="0"/>
                        </a:spcAft>
                      </a:pPr>
                      <a:r>
                        <a:rPr lang="en-US" sz="2000" b="1" dirty="0">
                          <a:solidFill>
                            <a:srgbClr val="0070C0"/>
                          </a:solidFill>
                          <a:effectLst/>
                        </a:rPr>
                        <a:t>92.19</a:t>
                      </a:r>
                      <a:endParaRPr lang="en-US" sz="2000" b="1" dirty="0">
                        <a:solidFill>
                          <a:srgbClr val="0070C0"/>
                        </a:solidFill>
                        <a:effectLst/>
                        <a:latin typeface="Times New Roman"/>
                        <a:ea typeface="SimSun"/>
                      </a:endParaRPr>
                    </a:p>
                  </a:txBody>
                  <a:tcPr marL="68580" marR="68580" marT="0" marB="0" anchor="ctr"/>
                </a:tc>
                <a:tc>
                  <a:txBody>
                    <a:bodyPr/>
                    <a:lstStyle/>
                    <a:p>
                      <a:pPr marL="0" marR="0" algn="ctr">
                        <a:spcBef>
                          <a:spcPts val="0"/>
                        </a:spcBef>
                        <a:spcAft>
                          <a:spcPts val="0"/>
                        </a:spcAft>
                      </a:pPr>
                      <a:r>
                        <a:rPr lang="en-US" sz="1800">
                          <a:effectLst/>
                        </a:rPr>
                        <a:t>97.74</a:t>
                      </a:r>
                      <a:endParaRPr lang="en-US" sz="1800">
                        <a:effectLst/>
                        <a:latin typeface="Times New Roman"/>
                        <a:ea typeface="SimSun"/>
                      </a:endParaRPr>
                    </a:p>
                  </a:txBody>
                  <a:tcPr marL="68580" marR="68580" marT="0" marB="0" anchor="ctr"/>
                </a:tc>
                <a:tc>
                  <a:txBody>
                    <a:bodyPr/>
                    <a:lstStyle/>
                    <a:p>
                      <a:pPr marL="0" marR="0" algn="ctr">
                        <a:spcBef>
                          <a:spcPts val="0"/>
                        </a:spcBef>
                        <a:spcAft>
                          <a:spcPts val="0"/>
                        </a:spcAft>
                      </a:pPr>
                      <a:r>
                        <a:rPr lang="en-US" sz="1800">
                          <a:effectLst/>
                        </a:rPr>
                        <a:t>91.78</a:t>
                      </a:r>
                      <a:endParaRPr lang="en-US" sz="1800">
                        <a:effectLst/>
                        <a:latin typeface="Times New Roman"/>
                        <a:ea typeface="SimSun"/>
                      </a:endParaRPr>
                    </a:p>
                  </a:txBody>
                  <a:tcPr marL="68580" marR="68580" marT="0" marB="0" anchor="ctr"/>
                </a:tc>
                <a:tc>
                  <a:txBody>
                    <a:bodyPr/>
                    <a:lstStyle/>
                    <a:p>
                      <a:pPr marL="0" marR="0" algn="ctr">
                        <a:spcBef>
                          <a:spcPts val="0"/>
                        </a:spcBef>
                        <a:spcAft>
                          <a:spcPts val="0"/>
                        </a:spcAft>
                      </a:pPr>
                      <a:r>
                        <a:rPr lang="en-US" sz="1800">
                          <a:effectLst/>
                        </a:rPr>
                        <a:t>87.09</a:t>
                      </a:r>
                      <a:endParaRPr lang="en-US" sz="1800">
                        <a:effectLst/>
                        <a:latin typeface="Times New Roman"/>
                        <a:ea typeface="SimSun"/>
                      </a:endParaRPr>
                    </a:p>
                  </a:txBody>
                  <a:tcPr marL="68580" marR="68580" marT="0" marB="0" anchor="ctr"/>
                </a:tc>
                <a:tc>
                  <a:txBody>
                    <a:bodyPr/>
                    <a:lstStyle/>
                    <a:p>
                      <a:pPr marL="0" marR="0" algn="ctr">
                        <a:spcBef>
                          <a:spcPts val="0"/>
                        </a:spcBef>
                        <a:spcAft>
                          <a:spcPts val="0"/>
                        </a:spcAft>
                      </a:pPr>
                      <a:r>
                        <a:rPr lang="en-US" sz="1800" dirty="0">
                          <a:effectLst/>
                        </a:rPr>
                        <a:t>93.37</a:t>
                      </a:r>
                      <a:endParaRPr lang="en-US" sz="1800" dirty="0">
                        <a:effectLst/>
                        <a:latin typeface="Times New Roman"/>
                        <a:ea typeface="SimSun"/>
                      </a:endParaRPr>
                    </a:p>
                  </a:txBody>
                  <a:tcPr marL="68580" marR="68580" marT="0" marB="0" anchor="ctr"/>
                </a:tc>
              </a:tr>
            </a:tbl>
          </a:graphicData>
        </a:graphic>
      </p:graphicFrame>
    </p:spTree>
    <p:custDataLst>
      <p:tags r:id="rId1"/>
    </p:custDataLst>
    <p:extLst>
      <p:ext uri="{BB962C8B-B14F-4D97-AF65-F5344CB8AC3E}">
        <p14:creationId xmlns:p14="http://schemas.microsoft.com/office/powerpoint/2010/main" val="2838362459"/>
      </p:ext>
    </p:extLst>
  </p:cSld>
  <p:clrMapOvr>
    <a:masterClrMapping/>
  </p:clrMapOvr>
  <mc:AlternateContent xmlns:mc="http://schemas.openxmlformats.org/markup-compatibility/2006" xmlns:p14="http://schemas.microsoft.com/office/powerpoint/2010/main">
    <mc:Choice Requires="p14">
      <p:transition p14:dur="10" advTm="25236"/>
    </mc:Choice>
    <mc:Fallback xmlns="">
      <p:transition advTm="25236"/>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0" y="0"/>
            <a:ext cx="9144000" cy="762000"/>
          </a:xfrm>
        </p:spPr>
        <p:txBody>
          <a:bodyPr>
            <a:normAutofit/>
          </a:bodyPr>
          <a:lstStyle/>
          <a:p>
            <a:endParaRPr lang="en-US" sz="3200" b="1" dirty="0"/>
          </a:p>
        </p:txBody>
      </p:sp>
      <p:sp>
        <p:nvSpPr>
          <p:cNvPr id="7" name="Rectangle 6"/>
          <p:cNvSpPr/>
          <p:nvPr/>
        </p:nvSpPr>
        <p:spPr>
          <a:xfrm>
            <a:off x="0" y="0"/>
            <a:ext cx="9144000" cy="762000"/>
          </a:xfrm>
          <a:prstGeom prst="rect">
            <a:avLst/>
          </a:prstGeom>
          <a:solidFill>
            <a:schemeClr val="accent5">
              <a:lumMod val="50000"/>
            </a:schemeClr>
          </a:solidFill>
        </p:spPr>
        <p:style>
          <a:lnRef idx="1">
            <a:schemeClr val="accent1"/>
          </a:lnRef>
          <a:fillRef idx="1001">
            <a:schemeClr val="dk2"/>
          </a:fillRef>
          <a:effectRef idx="1">
            <a:schemeClr val="accent1"/>
          </a:effectRef>
          <a:fontRef idx="minor">
            <a:schemeClr val="dk1"/>
          </a:fontRef>
        </p:style>
        <p:txBody>
          <a:bodyPr rtlCol="0" anchor="ctr"/>
          <a:lstStyle/>
          <a:p>
            <a:pPr algn="just"/>
            <a:r>
              <a:rPr lang="en-US" sz="3200" b="1" dirty="0" smtClean="0">
                <a:solidFill>
                  <a:prstClr val="white"/>
                </a:solidFill>
              </a:rPr>
              <a:t>     </a:t>
            </a:r>
            <a:r>
              <a:rPr lang="en-US" sz="3200" b="1" dirty="0" smtClean="0">
                <a:solidFill>
                  <a:schemeClr val="bg1"/>
                </a:solidFill>
              </a:rPr>
              <a:t>Results</a:t>
            </a:r>
            <a:endParaRPr lang="en-US" sz="3200" b="1" dirty="0">
              <a:solidFill>
                <a:schemeClr val="bg1"/>
              </a:solidFill>
            </a:endParaRPr>
          </a:p>
        </p:txBody>
      </p:sp>
      <p:sp>
        <p:nvSpPr>
          <p:cNvPr id="13" name="Footer Placeholder 12"/>
          <p:cNvSpPr>
            <a:spLocks noGrp="1"/>
          </p:cNvSpPr>
          <p:nvPr>
            <p:ph type="ftr" sz="quarter" idx="11"/>
          </p:nvPr>
        </p:nvSpPr>
        <p:spPr>
          <a:xfrm>
            <a:off x="0" y="6477000"/>
            <a:ext cx="9144000" cy="381000"/>
          </a:xfrm>
          <a:solidFill>
            <a:schemeClr val="accent5">
              <a:lumMod val="50000"/>
            </a:schemeClr>
          </a:solidFill>
        </p:spPr>
        <p:txBody>
          <a:bodyPr/>
          <a:lstStyle/>
          <a:p>
            <a:r>
              <a:rPr lang="en-US" smtClean="0">
                <a:solidFill>
                  <a:prstClr val="white"/>
                </a:solidFill>
              </a:rPr>
              <a:t>Prediction of Liver Disorders using Machine Learning Algorithms: A Comparative Study</a:t>
            </a:r>
            <a:endParaRPr lang="en-US" dirty="0">
              <a:solidFill>
                <a:prstClr val="white"/>
              </a:solidFill>
            </a:endParaRPr>
          </a:p>
        </p:txBody>
      </p:sp>
      <p:sp>
        <p:nvSpPr>
          <p:cNvPr id="4" name="Date Placeholder 3"/>
          <p:cNvSpPr>
            <a:spLocks noGrp="1"/>
          </p:cNvSpPr>
          <p:nvPr>
            <p:ph type="dt" sz="half" idx="10"/>
          </p:nvPr>
        </p:nvSpPr>
        <p:spPr>
          <a:xfrm>
            <a:off x="0" y="6458878"/>
            <a:ext cx="1066800" cy="365125"/>
          </a:xfrm>
        </p:spPr>
        <p:txBody>
          <a:bodyPr/>
          <a:lstStyle/>
          <a:p>
            <a:fld id="{615F3D50-6CD8-4996-B51A-8D7735B72F9C}" type="datetime1">
              <a:rPr lang="en-US" smtClean="0">
                <a:solidFill>
                  <a:prstClr val="white"/>
                </a:solidFill>
              </a:rPr>
              <a:t>10/3/2021</a:t>
            </a:fld>
            <a:endParaRPr lang="en-US" dirty="0">
              <a:solidFill>
                <a:prstClr val="white"/>
              </a:solidFill>
            </a:endParaRPr>
          </a:p>
        </p:txBody>
      </p:sp>
      <p:sp>
        <p:nvSpPr>
          <p:cNvPr id="5" name="Slide Number Placeholder 4"/>
          <p:cNvSpPr>
            <a:spLocks noGrp="1"/>
          </p:cNvSpPr>
          <p:nvPr>
            <p:ph type="sldNum" sz="quarter" idx="12"/>
          </p:nvPr>
        </p:nvSpPr>
        <p:spPr>
          <a:xfrm>
            <a:off x="8746588" y="6492875"/>
            <a:ext cx="381000" cy="365125"/>
          </a:xfrm>
        </p:spPr>
        <p:txBody>
          <a:bodyPr/>
          <a:lstStyle/>
          <a:p>
            <a:fld id="{33D6E5A2-EC83-451F-A719-9AC1370DD5CF}" type="slidenum">
              <a:rPr lang="en-US" smtClean="0">
                <a:solidFill>
                  <a:prstClr val="white"/>
                </a:solidFill>
              </a:rPr>
              <a:pPr/>
              <a:t>18</a:t>
            </a:fld>
            <a:endParaRPr lang="en-US" dirty="0">
              <a:solidFill>
                <a:prstClr val="white"/>
              </a:solidFill>
            </a:endParaRPr>
          </a:p>
        </p:txBody>
      </p:sp>
      <p:sp>
        <p:nvSpPr>
          <p:cNvPr id="3" name="TextBox 2"/>
          <p:cNvSpPr txBox="1"/>
          <p:nvPr/>
        </p:nvSpPr>
        <p:spPr>
          <a:xfrm>
            <a:off x="115957" y="5867400"/>
            <a:ext cx="8991600" cy="400110"/>
          </a:xfrm>
          <a:prstGeom prst="rect">
            <a:avLst/>
          </a:prstGeom>
          <a:noFill/>
        </p:spPr>
        <p:txBody>
          <a:bodyPr wrap="square" rtlCol="0">
            <a:spAutoFit/>
          </a:bodyPr>
          <a:lstStyle/>
          <a:p>
            <a:pPr algn="ctr"/>
            <a:r>
              <a:rPr lang="en-US" sz="2000" b="1" dirty="0" smtClean="0">
                <a:solidFill>
                  <a:srgbClr val="1F497D">
                    <a:lumMod val="75000"/>
                  </a:srgbClr>
                </a:solidFill>
              </a:rPr>
              <a:t>Figure 3</a:t>
            </a:r>
            <a:r>
              <a:rPr lang="en-US" sz="2000" b="1" dirty="0">
                <a:solidFill>
                  <a:srgbClr val="1F497D">
                    <a:lumMod val="75000"/>
                  </a:srgbClr>
                </a:solidFill>
              </a:rPr>
              <a:t>: </a:t>
            </a:r>
            <a:r>
              <a:rPr lang="en-US" sz="2000" b="1" dirty="0"/>
              <a:t>Performance Analysis </a:t>
            </a:r>
            <a:r>
              <a:rPr lang="en-US" sz="2000" b="1" dirty="0" smtClean="0"/>
              <a:t>Using PCC-FS</a:t>
            </a:r>
            <a:endParaRPr lang="en-US" sz="2000" b="1" dirty="0"/>
          </a:p>
        </p:txBody>
      </p:sp>
      <p:pic>
        <p:nvPicPr>
          <p:cNvPr id="11" name="Picture 10"/>
          <p:cNvPicPr/>
          <p:nvPr/>
        </p:nvPicPr>
        <p:blipFill>
          <a:blip r:embed="rId7"/>
          <a:stretch>
            <a:fillRect/>
          </a:stretch>
        </p:blipFill>
        <p:spPr>
          <a:xfrm>
            <a:off x="168965" y="1444487"/>
            <a:ext cx="4383157" cy="4419600"/>
          </a:xfrm>
          <a:prstGeom prst="rect">
            <a:avLst/>
          </a:prstGeom>
        </p:spPr>
      </p:pic>
      <p:pic>
        <p:nvPicPr>
          <p:cNvPr id="14" name="Picture 13"/>
          <p:cNvPicPr/>
          <p:nvPr/>
        </p:nvPicPr>
        <p:blipFill>
          <a:blip r:embed="rId8"/>
          <a:stretch>
            <a:fillRect/>
          </a:stretch>
        </p:blipFill>
        <p:spPr>
          <a:xfrm>
            <a:off x="4628322" y="1444487"/>
            <a:ext cx="4372223" cy="4270512"/>
          </a:xfrm>
          <a:prstGeom prst="rect">
            <a:avLst/>
          </a:prstGeom>
        </p:spPr>
      </p:pic>
      <p:pic>
        <p:nvPicPr>
          <p:cNvPr id="6" name="Audio 5">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9"/>
          <a:stretch>
            <a:fillRect/>
          </a:stretch>
        </p:blipFill>
        <p:spPr>
          <a:xfrm>
            <a:off x="8382000" y="6096000"/>
            <a:ext cx="609600" cy="609600"/>
          </a:xfrm>
          <a:prstGeom prst="rect">
            <a:avLst/>
          </a:prstGeom>
        </p:spPr>
      </p:pic>
    </p:spTree>
    <p:custDataLst>
      <p:tags r:id="rId1"/>
    </p:custDataLst>
    <p:extLst>
      <p:ext uri="{BB962C8B-B14F-4D97-AF65-F5344CB8AC3E}">
        <p14:creationId xmlns:p14="http://schemas.microsoft.com/office/powerpoint/2010/main" val="1602472584"/>
      </p:ext>
    </p:extLst>
  </p:cSld>
  <p:clrMapOvr>
    <a:masterClrMapping/>
  </p:clrMapOvr>
  <mc:AlternateContent xmlns:mc="http://schemas.openxmlformats.org/markup-compatibility/2006" xmlns:p14="http://schemas.microsoft.com/office/powerpoint/2010/main">
    <mc:Choice Requires="p14">
      <p:transition p14:dur="10" advTm="3570"/>
    </mc:Choice>
    <mc:Fallback xmlns="">
      <p:transition advTm="357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0" y="0"/>
            <a:ext cx="9144000" cy="762000"/>
          </a:xfrm>
        </p:spPr>
        <p:txBody>
          <a:bodyPr>
            <a:normAutofit/>
          </a:bodyPr>
          <a:lstStyle/>
          <a:p>
            <a:r>
              <a:rPr lang="en-US" sz="3200" b="1" dirty="0" smtClean="0"/>
              <a:t> </a:t>
            </a:r>
            <a:endParaRPr lang="en-US" sz="3200" b="1" dirty="0"/>
          </a:p>
        </p:txBody>
      </p:sp>
      <p:sp>
        <p:nvSpPr>
          <p:cNvPr id="7" name="Rectangle 6"/>
          <p:cNvSpPr/>
          <p:nvPr/>
        </p:nvSpPr>
        <p:spPr>
          <a:xfrm>
            <a:off x="0" y="0"/>
            <a:ext cx="9144000" cy="762000"/>
          </a:xfrm>
          <a:prstGeom prst="rect">
            <a:avLst/>
          </a:prstGeom>
          <a:solidFill>
            <a:schemeClr val="accent5">
              <a:lumMod val="50000"/>
            </a:schemeClr>
          </a:solidFill>
        </p:spPr>
        <p:style>
          <a:lnRef idx="1">
            <a:schemeClr val="accent1"/>
          </a:lnRef>
          <a:fillRef idx="1001">
            <a:schemeClr val="dk2"/>
          </a:fillRef>
          <a:effectRef idx="1">
            <a:schemeClr val="accent1"/>
          </a:effectRef>
          <a:fontRef idx="minor">
            <a:schemeClr val="dk1"/>
          </a:fontRef>
        </p:style>
        <p:txBody>
          <a:bodyPr rtlCol="0" anchor="ctr"/>
          <a:lstStyle/>
          <a:p>
            <a:r>
              <a:rPr lang="en-US" sz="3200" b="1" dirty="0" smtClean="0">
                <a:solidFill>
                  <a:prstClr val="white"/>
                </a:solidFill>
              </a:rPr>
              <a:t>     Comparison</a:t>
            </a:r>
            <a:endParaRPr lang="en-US" sz="3200" b="1" dirty="0">
              <a:solidFill>
                <a:prstClr val="white"/>
              </a:solidFill>
            </a:endParaRPr>
          </a:p>
        </p:txBody>
      </p:sp>
      <p:sp>
        <p:nvSpPr>
          <p:cNvPr id="13" name="Footer Placeholder 12"/>
          <p:cNvSpPr>
            <a:spLocks noGrp="1"/>
          </p:cNvSpPr>
          <p:nvPr>
            <p:ph type="ftr" sz="quarter" idx="11"/>
          </p:nvPr>
        </p:nvSpPr>
        <p:spPr>
          <a:xfrm>
            <a:off x="0" y="6477000"/>
            <a:ext cx="9144000" cy="381000"/>
          </a:xfrm>
          <a:solidFill>
            <a:schemeClr val="accent5">
              <a:lumMod val="50000"/>
            </a:schemeClr>
          </a:solidFill>
        </p:spPr>
        <p:txBody>
          <a:bodyPr/>
          <a:lstStyle/>
          <a:p>
            <a:r>
              <a:rPr lang="en-US" smtClean="0">
                <a:solidFill>
                  <a:prstClr val="white"/>
                </a:solidFill>
              </a:rPr>
              <a:t>Prediction of Liver Disorders using Machine Learning Algorithms: A Comparative Study</a:t>
            </a:r>
            <a:endParaRPr lang="en-US" dirty="0">
              <a:solidFill>
                <a:prstClr val="white"/>
              </a:solidFill>
            </a:endParaRPr>
          </a:p>
        </p:txBody>
      </p:sp>
      <p:sp>
        <p:nvSpPr>
          <p:cNvPr id="4" name="Date Placeholder 3"/>
          <p:cNvSpPr>
            <a:spLocks noGrp="1"/>
          </p:cNvSpPr>
          <p:nvPr>
            <p:ph type="dt" sz="half" idx="10"/>
          </p:nvPr>
        </p:nvSpPr>
        <p:spPr>
          <a:xfrm>
            <a:off x="0" y="6458878"/>
            <a:ext cx="1066800" cy="365125"/>
          </a:xfrm>
        </p:spPr>
        <p:txBody>
          <a:bodyPr/>
          <a:lstStyle/>
          <a:p>
            <a:fld id="{6815B7AD-7779-472E-AB51-A3BA2594D0AF}" type="datetime1">
              <a:rPr lang="en-US" smtClean="0">
                <a:solidFill>
                  <a:prstClr val="white"/>
                </a:solidFill>
              </a:rPr>
              <a:t>10/3/2021</a:t>
            </a:fld>
            <a:endParaRPr lang="en-US" dirty="0">
              <a:solidFill>
                <a:prstClr val="white"/>
              </a:solidFill>
            </a:endParaRPr>
          </a:p>
        </p:txBody>
      </p:sp>
      <p:sp>
        <p:nvSpPr>
          <p:cNvPr id="5" name="Slide Number Placeholder 4"/>
          <p:cNvSpPr>
            <a:spLocks noGrp="1"/>
          </p:cNvSpPr>
          <p:nvPr>
            <p:ph type="sldNum" sz="quarter" idx="12"/>
          </p:nvPr>
        </p:nvSpPr>
        <p:spPr>
          <a:xfrm>
            <a:off x="8746588" y="6492875"/>
            <a:ext cx="381000" cy="365125"/>
          </a:xfrm>
        </p:spPr>
        <p:txBody>
          <a:bodyPr/>
          <a:lstStyle/>
          <a:p>
            <a:fld id="{33D6E5A2-EC83-451F-A719-9AC1370DD5CF}" type="slidenum">
              <a:rPr lang="en-US" smtClean="0">
                <a:solidFill>
                  <a:prstClr val="white"/>
                </a:solidFill>
              </a:rPr>
              <a:pPr/>
              <a:t>19</a:t>
            </a:fld>
            <a:endParaRPr lang="en-US" dirty="0">
              <a:solidFill>
                <a:prstClr val="white"/>
              </a:solidFill>
            </a:endParaRPr>
          </a:p>
        </p:txBody>
      </p:sp>
      <p:sp>
        <p:nvSpPr>
          <p:cNvPr id="14" name="TextBox 13"/>
          <p:cNvSpPr txBox="1"/>
          <p:nvPr/>
        </p:nvSpPr>
        <p:spPr>
          <a:xfrm>
            <a:off x="457200" y="986458"/>
            <a:ext cx="7848600" cy="5185741"/>
          </a:xfrm>
          <a:prstGeom prst="rect">
            <a:avLst/>
          </a:prstGeom>
          <a:noFill/>
        </p:spPr>
        <p:txBody>
          <a:bodyPr wrap="square" rtlCol="0">
            <a:noAutofit/>
          </a:bodyPr>
          <a:lstStyle/>
          <a:p>
            <a:pPr algn="ctr"/>
            <a:r>
              <a:rPr lang="en-US" sz="2400" b="1" dirty="0" smtClean="0">
                <a:solidFill>
                  <a:srgbClr val="1F497D">
                    <a:lumMod val="75000"/>
                  </a:srgbClr>
                </a:solidFill>
              </a:rPr>
              <a:t>Table </a:t>
            </a:r>
            <a:r>
              <a:rPr lang="en-US" sz="2400" b="1" dirty="0">
                <a:solidFill>
                  <a:srgbClr val="1F497D">
                    <a:lumMod val="75000"/>
                  </a:srgbClr>
                </a:solidFill>
              </a:rPr>
              <a:t>4</a:t>
            </a:r>
            <a:r>
              <a:rPr lang="en-US" sz="2400" b="1" dirty="0" smtClean="0">
                <a:solidFill>
                  <a:srgbClr val="1F497D">
                    <a:lumMod val="75000"/>
                  </a:srgbClr>
                </a:solidFill>
              </a:rPr>
              <a:t>: </a:t>
            </a:r>
            <a:r>
              <a:rPr lang="en-US" sz="2400" b="1" dirty="0" smtClean="0"/>
              <a:t>Comparison of Accuracy with Earlier </a:t>
            </a:r>
            <a:r>
              <a:rPr lang="en-US" sz="2400" b="1" dirty="0"/>
              <a:t>S</a:t>
            </a:r>
            <a:r>
              <a:rPr lang="en-US" sz="2400" b="1" dirty="0" smtClean="0"/>
              <a:t>tudies</a:t>
            </a:r>
          </a:p>
          <a:p>
            <a:pPr algn="ctr"/>
            <a:endParaRPr lang="en-US" sz="2400" b="1" dirty="0" smtClean="0"/>
          </a:p>
          <a:p>
            <a:pPr algn="ctr"/>
            <a:endParaRPr lang="en-US" sz="2400" b="1" dirty="0"/>
          </a:p>
        </p:txBody>
      </p:sp>
      <p:graphicFrame>
        <p:nvGraphicFramePr>
          <p:cNvPr id="9" name="Table 8"/>
          <p:cNvGraphicFramePr>
            <a:graphicFrameLocks noGrp="1"/>
          </p:cNvGraphicFramePr>
          <p:nvPr>
            <p:extLst>
              <p:ext uri="{D42A27DB-BD31-4B8C-83A1-F6EECF244321}">
                <p14:modId xmlns:p14="http://schemas.microsoft.com/office/powerpoint/2010/main" val="2936168260"/>
              </p:ext>
            </p:extLst>
          </p:nvPr>
        </p:nvGraphicFramePr>
        <p:xfrm>
          <a:off x="457200" y="1524000"/>
          <a:ext cx="8382000" cy="4665311"/>
        </p:xfrm>
        <a:graphic>
          <a:graphicData uri="http://schemas.openxmlformats.org/drawingml/2006/table">
            <a:tbl>
              <a:tblPr firstRow="1" firstCol="1" bandRow="1">
                <a:tableStyleId>{5C22544A-7EE6-4342-B048-85BDC9FD1C3A}</a:tableStyleId>
              </a:tblPr>
              <a:tblGrid>
                <a:gridCol w="4035778"/>
                <a:gridCol w="2638778"/>
                <a:gridCol w="1707444"/>
              </a:tblGrid>
              <a:tr h="532209">
                <a:tc>
                  <a:txBody>
                    <a:bodyPr/>
                    <a:lstStyle/>
                    <a:p>
                      <a:pPr marL="0" marR="0" algn="ctr">
                        <a:lnSpc>
                          <a:spcPct val="150000"/>
                        </a:lnSpc>
                        <a:spcBef>
                          <a:spcPts val="0"/>
                        </a:spcBef>
                        <a:spcAft>
                          <a:spcPts val="0"/>
                        </a:spcAft>
                      </a:pPr>
                      <a:r>
                        <a:rPr lang="en-US" sz="1800" dirty="0">
                          <a:effectLst/>
                        </a:rPr>
                        <a:t>Author (year)</a:t>
                      </a:r>
                      <a:endParaRPr lang="en-US" sz="1800" dirty="0">
                        <a:effectLst/>
                        <a:latin typeface="Times New Roman"/>
                        <a:ea typeface="SimSun"/>
                      </a:endParaRPr>
                    </a:p>
                  </a:txBody>
                  <a:tcPr marL="68580" marR="68580" marT="0" marB="0"/>
                </a:tc>
                <a:tc>
                  <a:txBody>
                    <a:bodyPr/>
                    <a:lstStyle/>
                    <a:p>
                      <a:pPr marL="0" marR="0" algn="ctr">
                        <a:lnSpc>
                          <a:spcPct val="150000"/>
                        </a:lnSpc>
                        <a:spcBef>
                          <a:spcPts val="0"/>
                        </a:spcBef>
                        <a:spcAft>
                          <a:spcPts val="0"/>
                        </a:spcAft>
                      </a:pPr>
                      <a:r>
                        <a:rPr lang="en-US" sz="1800">
                          <a:effectLst/>
                        </a:rPr>
                        <a:t>Methods</a:t>
                      </a:r>
                      <a:endParaRPr lang="en-US" sz="1800">
                        <a:effectLst/>
                        <a:latin typeface="Times New Roman"/>
                        <a:ea typeface="SimSun"/>
                      </a:endParaRPr>
                    </a:p>
                  </a:txBody>
                  <a:tcPr marL="68580" marR="68580" marT="0" marB="0"/>
                </a:tc>
                <a:tc>
                  <a:txBody>
                    <a:bodyPr/>
                    <a:lstStyle/>
                    <a:p>
                      <a:pPr marL="0" marR="0" algn="ctr">
                        <a:lnSpc>
                          <a:spcPct val="150000"/>
                        </a:lnSpc>
                        <a:spcBef>
                          <a:spcPts val="0"/>
                        </a:spcBef>
                        <a:spcAft>
                          <a:spcPts val="0"/>
                        </a:spcAft>
                      </a:pPr>
                      <a:r>
                        <a:rPr lang="en-US" sz="1800">
                          <a:effectLst/>
                        </a:rPr>
                        <a:t>Accuracy</a:t>
                      </a:r>
                      <a:endParaRPr lang="en-US" sz="1800">
                        <a:effectLst/>
                        <a:latin typeface="Times New Roman"/>
                        <a:ea typeface="SimSun"/>
                      </a:endParaRPr>
                    </a:p>
                  </a:txBody>
                  <a:tcPr marL="68580" marR="68580" marT="0" marB="0"/>
                </a:tc>
              </a:tr>
              <a:tr h="497748">
                <a:tc>
                  <a:txBody>
                    <a:bodyPr/>
                    <a:lstStyle/>
                    <a:p>
                      <a:pPr marL="0" marR="0" algn="ctr">
                        <a:lnSpc>
                          <a:spcPct val="150000"/>
                        </a:lnSpc>
                        <a:spcBef>
                          <a:spcPts val="0"/>
                        </a:spcBef>
                        <a:spcAft>
                          <a:spcPts val="0"/>
                        </a:spcAft>
                      </a:pPr>
                      <a:r>
                        <a:rPr lang="en-US" sz="1800" dirty="0" err="1">
                          <a:effectLst/>
                        </a:rPr>
                        <a:t>Ramana</a:t>
                      </a:r>
                      <a:r>
                        <a:rPr lang="en-US" sz="1800" dirty="0">
                          <a:effectLst/>
                        </a:rPr>
                        <a:t> et al. (2019) </a:t>
                      </a:r>
                      <a:r>
                        <a:rPr lang="en-US" sz="1800" dirty="0" smtClean="0">
                          <a:effectLst/>
                        </a:rPr>
                        <a:t>[5]</a:t>
                      </a:r>
                      <a:endParaRPr lang="en-US" sz="1800" dirty="0">
                        <a:effectLst/>
                        <a:latin typeface="Times New Roman"/>
                        <a:ea typeface="SimSun"/>
                      </a:endParaRPr>
                    </a:p>
                  </a:txBody>
                  <a:tcPr marL="68580" marR="68580" marT="0" marB="0"/>
                </a:tc>
                <a:tc>
                  <a:txBody>
                    <a:bodyPr/>
                    <a:lstStyle/>
                    <a:p>
                      <a:pPr marL="0" marR="0" algn="ctr">
                        <a:lnSpc>
                          <a:spcPct val="150000"/>
                        </a:lnSpc>
                        <a:spcBef>
                          <a:spcPts val="0"/>
                        </a:spcBef>
                        <a:spcAft>
                          <a:spcPts val="0"/>
                        </a:spcAft>
                      </a:pPr>
                      <a:r>
                        <a:rPr lang="en-US" sz="1800">
                          <a:effectLst/>
                        </a:rPr>
                        <a:t>Bagging</a:t>
                      </a:r>
                      <a:endParaRPr lang="en-US" sz="1800">
                        <a:effectLst/>
                        <a:latin typeface="Times New Roman"/>
                        <a:ea typeface="SimSun"/>
                      </a:endParaRPr>
                    </a:p>
                  </a:txBody>
                  <a:tcPr marL="68580" marR="68580" marT="0" marB="0"/>
                </a:tc>
                <a:tc>
                  <a:txBody>
                    <a:bodyPr/>
                    <a:lstStyle/>
                    <a:p>
                      <a:pPr marL="0" marR="0" algn="ctr">
                        <a:lnSpc>
                          <a:spcPct val="150000"/>
                        </a:lnSpc>
                        <a:spcBef>
                          <a:spcPts val="0"/>
                        </a:spcBef>
                        <a:spcAft>
                          <a:spcPts val="0"/>
                        </a:spcAft>
                      </a:pPr>
                      <a:r>
                        <a:rPr lang="en-US" sz="1800">
                          <a:effectLst/>
                        </a:rPr>
                        <a:t>69.3%</a:t>
                      </a:r>
                      <a:endParaRPr lang="en-US" sz="1800">
                        <a:effectLst/>
                        <a:latin typeface="Times New Roman"/>
                        <a:ea typeface="SimSun"/>
                      </a:endParaRPr>
                    </a:p>
                  </a:txBody>
                  <a:tcPr marL="68580" marR="68580" marT="0" marB="0"/>
                </a:tc>
              </a:tr>
              <a:tr h="463288">
                <a:tc>
                  <a:txBody>
                    <a:bodyPr/>
                    <a:lstStyle/>
                    <a:p>
                      <a:pPr marL="0" marR="0" algn="ctr">
                        <a:lnSpc>
                          <a:spcPct val="150000"/>
                        </a:lnSpc>
                        <a:spcBef>
                          <a:spcPts val="0"/>
                        </a:spcBef>
                        <a:spcAft>
                          <a:spcPts val="0"/>
                        </a:spcAft>
                      </a:pPr>
                      <a:r>
                        <a:rPr lang="en-US" sz="1800" dirty="0" err="1">
                          <a:effectLst/>
                        </a:rPr>
                        <a:t>Anagaw</a:t>
                      </a:r>
                      <a:r>
                        <a:rPr lang="en-US" sz="1800" dirty="0">
                          <a:effectLst/>
                        </a:rPr>
                        <a:t> et al. (2019) </a:t>
                      </a:r>
                      <a:r>
                        <a:rPr lang="en-US" sz="1800" dirty="0" smtClean="0">
                          <a:effectLst/>
                        </a:rPr>
                        <a:t>[6]</a:t>
                      </a:r>
                      <a:endParaRPr lang="en-US" sz="1800" dirty="0">
                        <a:effectLst/>
                        <a:latin typeface="Times New Roman"/>
                        <a:ea typeface="SimSun"/>
                      </a:endParaRPr>
                    </a:p>
                  </a:txBody>
                  <a:tcPr marL="68580" marR="68580" marT="0" marB="0"/>
                </a:tc>
                <a:tc>
                  <a:txBody>
                    <a:bodyPr/>
                    <a:lstStyle/>
                    <a:p>
                      <a:pPr marL="0" marR="0" algn="ctr">
                        <a:lnSpc>
                          <a:spcPct val="150000"/>
                        </a:lnSpc>
                        <a:spcBef>
                          <a:spcPts val="0"/>
                        </a:spcBef>
                        <a:spcAft>
                          <a:spcPts val="0"/>
                        </a:spcAft>
                      </a:pPr>
                      <a:r>
                        <a:rPr lang="en-US" sz="1800">
                          <a:effectLst/>
                        </a:rPr>
                        <a:t>CNB</a:t>
                      </a:r>
                      <a:endParaRPr lang="en-US" sz="1800">
                        <a:effectLst/>
                        <a:latin typeface="Times New Roman"/>
                        <a:ea typeface="SimSun"/>
                      </a:endParaRPr>
                    </a:p>
                  </a:txBody>
                  <a:tcPr marL="68580" marR="68580" marT="0" marB="0"/>
                </a:tc>
                <a:tc>
                  <a:txBody>
                    <a:bodyPr/>
                    <a:lstStyle/>
                    <a:p>
                      <a:pPr marL="0" marR="0" algn="ctr">
                        <a:lnSpc>
                          <a:spcPct val="150000"/>
                        </a:lnSpc>
                        <a:spcBef>
                          <a:spcPts val="0"/>
                        </a:spcBef>
                        <a:spcAft>
                          <a:spcPts val="0"/>
                        </a:spcAft>
                      </a:pPr>
                      <a:r>
                        <a:rPr lang="en-US" sz="1800">
                          <a:effectLst/>
                        </a:rPr>
                        <a:t>71.36%</a:t>
                      </a:r>
                      <a:endParaRPr lang="en-US" sz="1800">
                        <a:effectLst/>
                        <a:latin typeface="Times New Roman"/>
                        <a:ea typeface="SimSun"/>
                      </a:endParaRPr>
                    </a:p>
                  </a:txBody>
                  <a:tcPr marL="68580" marR="68580" marT="0" marB="0"/>
                </a:tc>
              </a:tr>
              <a:tr h="463288">
                <a:tc>
                  <a:txBody>
                    <a:bodyPr/>
                    <a:lstStyle/>
                    <a:p>
                      <a:pPr marL="0" marR="0" algn="ctr">
                        <a:lnSpc>
                          <a:spcPct val="150000"/>
                        </a:lnSpc>
                        <a:spcBef>
                          <a:spcPts val="0"/>
                        </a:spcBef>
                        <a:spcAft>
                          <a:spcPts val="0"/>
                        </a:spcAft>
                      </a:pPr>
                      <a:r>
                        <a:rPr lang="en-US" sz="1800" dirty="0" err="1">
                          <a:effectLst/>
                        </a:rPr>
                        <a:t>Rahman</a:t>
                      </a:r>
                      <a:r>
                        <a:rPr lang="en-US" sz="1800" dirty="0">
                          <a:effectLst/>
                        </a:rPr>
                        <a:t> et al. (2019) </a:t>
                      </a:r>
                      <a:r>
                        <a:rPr lang="en-US" sz="1800" dirty="0" smtClean="0">
                          <a:effectLst/>
                        </a:rPr>
                        <a:t>[7]</a:t>
                      </a:r>
                      <a:endParaRPr lang="en-US" sz="1800" dirty="0">
                        <a:effectLst/>
                        <a:latin typeface="Times New Roman"/>
                        <a:ea typeface="SimSun"/>
                      </a:endParaRPr>
                    </a:p>
                  </a:txBody>
                  <a:tcPr marL="68580" marR="68580" marT="0" marB="0"/>
                </a:tc>
                <a:tc>
                  <a:txBody>
                    <a:bodyPr/>
                    <a:lstStyle/>
                    <a:p>
                      <a:pPr marL="0" marR="0" algn="ctr">
                        <a:lnSpc>
                          <a:spcPct val="150000"/>
                        </a:lnSpc>
                        <a:spcBef>
                          <a:spcPts val="0"/>
                        </a:spcBef>
                        <a:spcAft>
                          <a:spcPts val="0"/>
                        </a:spcAft>
                      </a:pPr>
                      <a:r>
                        <a:rPr lang="en-US" sz="1800" dirty="0">
                          <a:effectLst/>
                        </a:rPr>
                        <a:t>LR</a:t>
                      </a:r>
                      <a:endParaRPr lang="en-US" sz="1800" dirty="0">
                        <a:effectLst/>
                        <a:latin typeface="Times New Roman"/>
                        <a:ea typeface="SimSun"/>
                      </a:endParaRPr>
                    </a:p>
                  </a:txBody>
                  <a:tcPr marL="68580" marR="68580" marT="0" marB="0"/>
                </a:tc>
                <a:tc>
                  <a:txBody>
                    <a:bodyPr/>
                    <a:lstStyle/>
                    <a:p>
                      <a:pPr marL="0" marR="0" algn="ctr">
                        <a:lnSpc>
                          <a:spcPct val="150000"/>
                        </a:lnSpc>
                        <a:spcBef>
                          <a:spcPts val="0"/>
                        </a:spcBef>
                        <a:spcAft>
                          <a:spcPts val="0"/>
                        </a:spcAft>
                      </a:pPr>
                      <a:r>
                        <a:rPr lang="en-US" sz="1800">
                          <a:effectLst/>
                        </a:rPr>
                        <a:t>75%</a:t>
                      </a:r>
                      <a:endParaRPr lang="en-US" sz="1800">
                        <a:effectLst/>
                        <a:latin typeface="Times New Roman"/>
                        <a:ea typeface="SimSun"/>
                      </a:endParaRPr>
                    </a:p>
                  </a:txBody>
                  <a:tcPr marL="68580" marR="68580" marT="0" marB="0"/>
                </a:tc>
              </a:tr>
              <a:tr h="394369">
                <a:tc>
                  <a:txBody>
                    <a:bodyPr/>
                    <a:lstStyle/>
                    <a:p>
                      <a:pPr marL="0" marR="0" algn="ctr">
                        <a:lnSpc>
                          <a:spcPct val="150000"/>
                        </a:lnSpc>
                        <a:spcBef>
                          <a:spcPts val="0"/>
                        </a:spcBef>
                        <a:spcAft>
                          <a:spcPts val="0"/>
                        </a:spcAft>
                      </a:pPr>
                      <a:r>
                        <a:rPr lang="en-US" sz="1800" dirty="0" err="1">
                          <a:effectLst/>
                        </a:rPr>
                        <a:t>Veena</a:t>
                      </a:r>
                      <a:r>
                        <a:rPr lang="en-US" sz="1800" dirty="0">
                          <a:effectLst/>
                        </a:rPr>
                        <a:t> et al. (2018) </a:t>
                      </a:r>
                      <a:r>
                        <a:rPr lang="en-US" sz="1800" dirty="0" smtClean="0">
                          <a:effectLst/>
                        </a:rPr>
                        <a:t>[8]</a:t>
                      </a:r>
                      <a:endParaRPr lang="en-US" sz="1800" dirty="0">
                        <a:effectLst/>
                        <a:latin typeface="Times New Roman"/>
                        <a:ea typeface="SimSun"/>
                      </a:endParaRPr>
                    </a:p>
                  </a:txBody>
                  <a:tcPr marL="68580" marR="68580" marT="0" marB="0"/>
                </a:tc>
                <a:tc>
                  <a:txBody>
                    <a:bodyPr/>
                    <a:lstStyle/>
                    <a:p>
                      <a:pPr marL="0" marR="0" algn="ctr">
                        <a:lnSpc>
                          <a:spcPct val="150000"/>
                        </a:lnSpc>
                        <a:spcBef>
                          <a:spcPts val="0"/>
                        </a:spcBef>
                        <a:spcAft>
                          <a:spcPts val="0"/>
                        </a:spcAft>
                      </a:pPr>
                      <a:r>
                        <a:rPr lang="en-US" sz="1800" dirty="0">
                          <a:effectLst/>
                        </a:rPr>
                        <a:t>C5.0 Boosting</a:t>
                      </a:r>
                      <a:endParaRPr lang="en-US" sz="1800" dirty="0">
                        <a:effectLst/>
                        <a:latin typeface="Times New Roman"/>
                        <a:ea typeface="SimSun"/>
                      </a:endParaRPr>
                    </a:p>
                  </a:txBody>
                  <a:tcPr marL="68580" marR="68580" marT="0" marB="0"/>
                </a:tc>
                <a:tc>
                  <a:txBody>
                    <a:bodyPr/>
                    <a:lstStyle/>
                    <a:p>
                      <a:pPr marL="0" marR="0" algn="ctr">
                        <a:lnSpc>
                          <a:spcPct val="150000"/>
                        </a:lnSpc>
                        <a:spcBef>
                          <a:spcPts val="0"/>
                        </a:spcBef>
                        <a:spcAft>
                          <a:spcPts val="0"/>
                        </a:spcAft>
                      </a:pPr>
                      <a:r>
                        <a:rPr lang="en-US" sz="1800">
                          <a:effectLst/>
                        </a:rPr>
                        <a:t>75.19%</a:t>
                      </a:r>
                      <a:endParaRPr lang="en-US" sz="1800">
                        <a:effectLst/>
                        <a:latin typeface="Times New Roman"/>
                        <a:ea typeface="SimSun"/>
                      </a:endParaRPr>
                    </a:p>
                  </a:txBody>
                  <a:tcPr marL="68580" marR="68580" marT="0" marB="0"/>
                </a:tc>
              </a:tr>
              <a:tr h="497748">
                <a:tc>
                  <a:txBody>
                    <a:bodyPr/>
                    <a:lstStyle/>
                    <a:p>
                      <a:pPr marL="0" marR="0" algn="ctr">
                        <a:lnSpc>
                          <a:spcPct val="150000"/>
                        </a:lnSpc>
                        <a:spcBef>
                          <a:spcPts val="0"/>
                        </a:spcBef>
                        <a:spcAft>
                          <a:spcPts val="0"/>
                        </a:spcAft>
                      </a:pPr>
                      <a:r>
                        <a:rPr lang="en-US" sz="1800" dirty="0" err="1">
                          <a:effectLst/>
                        </a:rPr>
                        <a:t>Auxilia</a:t>
                      </a:r>
                      <a:r>
                        <a:rPr lang="en-US" sz="1800" dirty="0">
                          <a:effectLst/>
                        </a:rPr>
                        <a:t> et al. (2018) </a:t>
                      </a:r>
                      <a:r>
                        <a:rPr lang="en-US" sz="1800" dirty="0" smtClean="0">
                          <a:effectLst/>
                        </a:rPr>
                        <a:t>[9]</a:t>
                      </a:r>
                      <a:endParaRPr lang="en-US" sz="1800" dirty="0">
                        <a:effectLst/>
                        <a:latin typeface="Times New Roman"/>
                        <a:ea typeface="SimSun"/>
                      </a:endParaRPr>
                    </a:p>
                  </a:txBody>
                  <a:tcPr marL="68580" marR="68580" marT="0" marB="0"/>
                </a:tc>
                <a:tc>
                  <a:txBody>
                    <a:bodyPr/>
                    <a:lstStyle/>
                    <a:p>
                      <a:pPr marL="0" marR="0" algn="ctr">
                        <a:lnSpc>
                          <a:spcPct val="150000"/>
                        </a:lnSpc>
                        <a:spcBef>
                          <a:spcPts val="0"/>
                        </a:spcBef>
                        <a:spcAft>
                          <a:spcPts val="0"/>
                        </a:spcAft>
                      </a:pPr>
                      <a:r>
                        <a:rPr lang="en-US" sz="1800" dirty="0" smtClean="0">
                          <a:effectLst/>
                        </a:rPr>
                        <a:t>PCC + DT</a:t>
                      </a:r>
                      <a:endParaRPr lang="en-US" sz="1800" dirty="0">
                        <a:effectLst/>
                        <a:latin typeface="Times New Roman"/>
                        <a:ea typeface="SimSun"/>
                      </a:endParaRPr>
                    </a:p>
                  </a:txBody>
                  <a:tcPr marL="68580" marR="68580" marT="0" marB="0"/>
                </a:tc>
                <a:tc>
                  <a:txBody>
                    <a:bodyPr/>
                    <a:lstStyle/>
                    <a:p>
                      <a:pPr marL="0" marR="0" algn="ctr">
                        <a:lnSpc>
                          <a:spcPct val="150000"/>
                        </a:lnSpc>
                        <a:spcBef>
                          <a:spcPts val="0"/>
                        </a:spcBef>
                        <a:spcAft>
                          <a:spcPts val="0"/>
                        </a:spcAft>
                      </a:pPr>
                      <a:r>
                        <a:rPr lang="en-US" sz="1800">
                          <a:effectLst/>
                        </a:rPr>
                        <a:t>81%</a:t>
                      </a:r>
                      <a:endParaRPr lang="en-US" sz="1800">
                        <a:effectLst/>
                        <a:latin typeface="Times New Roman"/>
                        <a:ea typeface="SimSun"/>
                      </a:endParaRPr>
                    </a:p>
                  </a:txBody>
                  <a:tcPr marL="68580" marR="68580" marT="0" marB="0"/>
                </a:tc>
              </a:tr>
              <a:tr h="532207">
                <a:tc>
                  <a:txBody>
                    <a:bodyPr/>
                    <a:lstStyle/>
                    <a:p>
                      <a:pPr marL="0" marR="0" algn="ctr">
                        <a:lnSpc>
                          <a:spcPct val="150000"/>
                        </a:lnSpc>
                        <a:spcBef>
                          <a:spcPts val="0"/>
                        </a:spcBef>
                        <a:spcAft>
                          <a:spcPts val="0"/>
                        </a:spcAft>
                      </a:pPr>
                      <a:r>
                        <a:rPr lang="en-US" sz="1800" dirty="0" err="1">
                          <a:effectLst/>
                        </a:rPr>
                        <a:t>Kuzhippallil</a:t>
                      </a:r>
                      <a:r>
                        <a:rPr lang="en-US" sz="1800" dirty="0">
                          <a:effectLst/>
                        </a:rPr>
                        <a:t> et al. (2020) [</a:t>
                      </a:r>
                      <a:r>
                        <a:rPr lang="en-US" sz="1800" dirty="0" smtClean="0">
                          <a:effectLst/>
                        </a:rPr>
                        <a:t>10]</a:t>
                      </a:r>
                      <a:endParaRPr lang="en-US" sz="1800" dirty="0">
                        <a:effectLst/>
                        <a:latin typeface="Times New Roman"/>
                        <a:ea typeface="SimSun"/>
                      </a:endParaRPr>
                    </a:p>
                  </a:txBody>
                  <a:tcPr marL="68580" marR="68580" marT="0" marB="0"/>
                </a:tc>
                <a:tc>
                  <a:txBody>
                    <a:bodyPr/>
                    <a:lstStyle/>
                    <a:p>
                      <a:pPr marL="0" marR="0" algn="ctr">
                        <a:lnSpc>
                          <a:spcPct val="150000"/>
                        </a:lnSpc>
                        <a:spcBef>
                          <a:spcPts val="0"/>
                        </a:spcBef>
                        <a:spcAft>
                          <a:spcPts val="0"/>
                        </a:spcAft>
                      </a:pPr>
                      <a:r>
                        <a:rPr lang="en-US" sz="1800" dirty="0" smtClean="0">
                          <a:effectLst/>
                        </a:rPr>
                        <a:t>GA + RF</a:t>
                      </a:r>
                      <a:endParaRPr lang="en-US" sz="1800" dirty="0">
                        <a:effectLst/>
                        <a:latin typeface="Times New Roman"/>
                        <a:ea typeface="SimSun"/>
                      </a:endParaRPr>
                    </a:p>
                  </a:txBody>
                  <a:tcPr marL="68580" marR="68580" marT="0" marB="0"/>
                </a:tc>
                <a:tc>
                  <a:txBody>
                    <a:bodyPr/>
                    <a:lstStyle/>
                    <a:p>
                      <a:pPr marL="0" marR="0" algn="ctr">
                        <a:lnSpc>
                          <a:spcPct val="150000"/>
                        </a:lnSpc>
                        <a:spcBef>
                          <a:spcPts val="0"/>
                        </a:spcBef>
                        <a:spcAft>
                          <a:spcPts val="0"/>
                        </a:spcAft>
                      </a:pPr>
                      <a:r>
                        <a:rPr lang="en-US" sz="1800">
                          <a:effectLst/>
                        </a:rPr>
                        <a:t>88%</a:t>
                      </a:r>
                      <a:endParaRPr lang="en-US" sz="1800">
                        <a:effectLst/>
                        <a:latin typeface="Times New Roman"/>
                        <a:ea typeface="SimSun"/>
                      </a:endParaRPr>
                    </a:p>
                  </a:txBody>
                  <a:tcPr marL="68580" marR="68580" marT="0" marB="0"/>
                </a:tc>
              </a:tr>
              <a:tr h="532207">
                <a:tc>
                  <a:txBody>
                    <a:bodyPr/>
                    <a:lstStyle/>
                    <a:p>
                      <a:pPr marL="0" marR="0" algn="ctr">
                        <a:lnSpc>
                          <a:spcPct val="150000"/>
                        </a:lnSpc>
                        <a:spcBef>
                          <a:spcPts val="0"/>
                        </a:spcBef>
                        <a:spcAft>
                          <a:spcPts val="0"/>
                        </a:spcAft>
                      </a:pPr>
                      <a:r>
                        <a:rPr lang="en-US" sz="1800" dirty="0">
                          <a:effectLst/>
                        </a:rPr>
                        <a:t>Ramesh et al. (2019) [</a:t>
                      </a:r>
                      <a:r>
                        <a:rPr lang="en-US" sz="1800" dirty="0" smtClean="0">
                          <a:effectLst/>
                        </a:rPr>
                        <a:t>11]</a:t>
                      </a:r>
                      <a:endParaRPr lang="en-US" sz="1800" dirty="0">
                        <a:effectLst/>
                        <a:latin typeface="Times New Roman"/>
                        <a:ea typeface="SimSun"/>
                      </a:endParaRPr>
                    </a:p>
                  </a:txBody>
                  <a:tcPr marL="68580" marR="68580" marT="0" marB="0"/>
                </a:tc>
                <a:tc>
                  <a:txBody>
                    <a:bodyPr/>
                    <a:lstStyle/>
                    <a:p>
                      <a:pPr marL="0" marR="0" algn="ctr">
                        <a:lnSpc>
                          <a:spcPct val="150000"/>
                        </a:lnSpc>
                        <a:spcBef>
                          <a:spcPts val="0"/>
                        </a:spcBef>
                        <a:spcAft>
                          <a:spcPts val="0"/>
                        </a:spcAft>
                      </a:pPr>
                      <a:r>
                        <a:rPr lang="en-US" sz="1800" dirty="0" smtClean="0">
                          <a:effectLst/>
                        </a:rPr>
                        <a:t>PCA + SVM</a:t>
                      </a:r>
                      <a:endParaRPr lang="en-US" sz="1800" dirty="0">
                        <a:effectLst/>
                        <a:latin typeface="Times New Roman"/>
                        <a:ea typeface="SimSun"/>
                      </a:endParaRPr>
                    </a:p>
                  </a:txBody>
                  <a:tcPr marL="68580" marR="68580" marT="0" marB="0"/>
                </a:tc>
                <a:tc>
                  <a:txBody>
                    <a:bodyPr/>
                    <a:lstStyle/>
                    <a:p>
                      <a:pPr marL="0" marR="0" algn="ctr">
                        <a:lnSpc>
                          <a:spcPct val="150000"/>
                        </a:lnSpc>
                        <a:spcBef>
                          <a:spcPts val="0"/>
                        </a:spcBef>
                        <a:spcAft>
                          <a:spcPts val="0"/>
                        </a:spcAft>
                      </a:pPr>
                      <a:r>
                        <a:rPr lang="en-US" sz="1800" dirty="0">
                          <a:effectLst/>
                        </a:rPr>
                        <a:t>89.1%</a:t>
                      </a:r>
                      <a:endParaRPr lang="en-US" sz="1800" dirty="0">
                        <a:effectLst/>
                        <a:latin typeface="Times New Roman"/>
                        <a:ea typeface="SimSun"/>
                      </a:endParaRPr>
                    </a:p>
                  </a:txBody>
                  <a:tcPr marL="68580" marR="68580" marT="0" marB="0"/>
                </a:tc>
              </a:tr>
              <a:tr h="735136">
                <a:tc>
                  <a:txBody>
                    <a:bodyPr/>
                    <a:lstStyle/>
                    <a:p>
                      <a:pPr marL="0" marR="0" algn="ctr">
                        <a:lnSpc>
                          <a:spcPct val="150000"/>
                        </a:lnSpc>
                        <a:spcBef>
                          <a:spcPts val="0"/>
                        </a:spcBef>
                        <a:spcAft>
                          <a:spcPts val="0"/>
                        </a:spcAft>
                      </a:pPr>
                      <a:r>
                        <a:rPr lang="en-US" sz="2000" b="1" dirty="0">
                          <a:effectLst/>
                        </a:rPr>
                        <a:t> Our model</a:t>
                      </a:r>
                      <a:endParaRPr lang="en-US" sz="2000" b="1" dirty="0">
                        <a:effectLst/>
                        <a:latin typeface="Times New Roman"/>
                        <a:ea typeface="SimSun"/>
                      </a:endParaRPr>
                    </a:p>
                  </a:txBody>
                  <a:tcPr marL="68580" marR="68580" marT="0" marB="0"/>
                </a:tc>
                <a:tc>
                  <a:txBody>
                    <a:bodyPr/>
                    <a:lstStyle/>
                    <a:p>
                      <a:pPr marL="0" marR="0" algn="ctr">
                        <a:lnSpc>
                          <a:spcPct val="150000"/>
                        </a:lnSpc>
                        <a:spcBef>
                          <a:spcPts val="0"/>
                        </a:spcBef>
                        <a:spcAft>
                          <a:spcPts val="0"/>
                        </a:spcAft>
                      </a:pPr>
                      <a:r>
                        <a:rPr lang="en-US" sz="2000" b="1" dirty="0">
                          <a:effectLst/>
                        </a:rPr>
                        <a:t>PCC + AdaBoost (ET)</a:t>
                      </a:r>
                      <a:endParaRPr lang="en-US" sz="2000" b="1" dirty="0">
                        <a:effectLst/>
                        <a:latin typeface="Times New Roman"/>
                        <a:ea typeface="SimSun"/>
                      </a:endParaRPr>
                    </a:p>
                  </a:txBody>
                  <a:tcPr marL="68580" marR="68580" marT="0" marB="0"/>
                </a:tc>
                <a:tc>
                  <a:txBody>
                    <a:bodyPr/>
                    <a:lstStyle/>
                    <a:p>
                      <a:pPr marL="0" marR="0" algn="ctr">
                        <a:lnSpc>
                          <a:spcPct val="150000"/>
                        </a:lnSpc>
                        <a:spcBef>
                          <a:spcPts val="0"/>
                        </a:spcBef>
                        <a:spcAft>
                          <a:spcPts val="0"/>
                        </a:spcAft>
                      </a:pPr>
                      <a:r>
                        <a:rPr lang="en-US" sz="2000" b="1" dirty="0">
                          <a:effectLst/>
                        </a:rPr>
                        <a:t>92.19%</a:t>
                      </a:r>
                      <a:endParaRPr lang="en-US" sz="2000" b="1" dirty="0">
                        <a:effectLst/>
                        <a:latin typeface="Times New Roman"/>
                        <a:ea typeface="SimSun"/>
                      </a:endParaRPr>
                    </a:p>
                  </a:txBody>
                  <a:tcPr marL="68580" marR="68580" marT="0" marB="0"/>
                </a:tc>
              </a:tr>
            </a:tbl>
          </a:graphicData>
        </a:graphic>
      </p:graphicFrame>
    </p:spTree>
    <p:custDataLst>
      <p:tags r:id="rId1"/>
    </p:custDataLst>
    <p:extLst>
      <p:ext uri="{BB962C8B-B14F-4D97-AF65-F5344CB8AC3E}">
        <p14:creationId xmlns:p14="http://schemas.microsoft.com/office/powerpoint/2010/main" val="3451356460"/>
      </p:ext>
    </p:extLst>
  </p:cSld>
  <p:clrMapOvr>
    <a:masterClrMapping/>
  </p:clrMapOvr>
  <mc:AlternateContent xmlns:mc="http://schemas.openxmlformats.org/markup-compatibility/2006" xmlns:p14="http://schemas.microsoft.com/office/powerpoint/2010/main">
    <mc:Choice Requires="p14">
      <p:transition p14:dur="10" advTm="11196"/>
    </mc:Choice>
    <mc:Fallback xmlns="">
      <p:transition advTm="11196"/>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0" y="0"/>
            <a:ext cx="9144000" cy="762000"/>
          </a:xfrm>
        </p:spPr>
        <p:txBody>
          <a:bodyPr>
            <a:normAutofit/>
          </a:bodyPr>
          <a:lstStyle/>
          <a:p>
            <a:endParaRPr lang="en-US" sz="3200" b="1" dirty="0"/>
          </a:p>
        </p:txBody>
      </p:sp>
      <p:sp>
        <p:nvSpPr>
          <p:cNvPr id="7" name="Rectangle 6"/>
          <p:cNvSpPr/>
          <p:nvPr/>
        </p:nvSpPr>
        <p:spPr>
          <a:xfrm>
            <a:off x="0" y="0"/>
            <a:ext cx="9144000" cy="762000"/>
          </a:xfrm>
          <a:prstGeom prst="rect">
            <a:avLst/>
          </a:prstGeom>
          <a:solidFill>
            <a:schemeClr val="accent5">
              <a:lumMod val="50000"/>
            </a:schemeClr>
          </a:solidFill>
        </p:spPr>
        <p:style>
          <a:lnRef idx="1">
            <a:schemeClr val="accent1"/>
          </a:lnRef>
          <a:fillRef idx="1001">
            <a:schemeClr val="dk2"/>
          </a:fillRef>
          <a:effectRef idx="1">
            <a:schemeClr val="accent1"/>
          </a:effectRef>
          <a:fontRef idx="minor">
            <a:schemeClr val="dk1"/>
          </a:fontRef>
        </p:style>
        <p:txBody>
          <a:bodyPr rtlCol="0" anchor="ctr"/>
          <a:lstStyle/>
          <a:p>
            <a:pPr>
              <a:tabLst>
                <a:tab pos="914400" algn="l"/>
              </a:tabLst>
            </a:pPr>
            <a:r>
              <a:rPr lang="en-US" sz="2400" dirty="0" smtClean="0">
                <a:solidFill>
                  <a:prstClr val="white"/>
                </a:solidFill>
              </a:rPr>
              <a:t>   </a:t>
            </a:r>
            <a:r>
              <a:rPr lang="en-US" sz="1050" b="1" dirty="0">
                <a:solidFill>
                  <a:prstClr val="white"/>
                </a:solidFill>
              </a:rPr>
              <a:t> </a:t>
            </a:r>
            <a:r>
              <a:rPr lang="en-US" sz="1050" b="1" dirty="0" smtClean="0">
                <a:solidFill>
                  <a:prstClr val="white"/>
                </a:solidFill>
              </a:rPr>
              <a:t>         </a:t>
            </a:r>
            <a:r>
              <a:rPr lang="en-US" sz="3200" b="1" dirty="0" smtClean="0">
                <a:solidFill>
                  <a:prstClr val="white"/>
                </a:solidFill>
              </a:rPr>
              <a:t>Overview</a:t>
            </a:r>
            <a:endParaRPr lang="en-US" sz="3200" dirty="0">
              <a:solidFill>
                <a:prstClr val="white"/>
              </a:solidFill>
            </a:endParaRPr>
          </a:p>
        </p:txBody>
      </p:sp>
      <p:sp>
        <p:nvSpPr>
          <p:cNvPr id="13" name="Footer Placeholder 12"/>
          <p:cNvSpPr>
            <a:spLocks noGrp="1"/>
          </p:cNvSpPr>
          <p:nvPr>
            <p:ph type="ftr" sz="quarter" idx="11"/>
          </p:nvPr>
        </p:nvSpPr>
        <p:spPr>
          <a:xfrm>
            <a:off x="0" y="6477000"/>
            <a:ext cx="9144000" cy="381000"/>
          </a:xfrm>
          <a:solidFill>
            <a:schemeClr val="accent5">
              <a:lumMod val="50000"/>
            </a:schemeClr>
          </a:solidFill>
        </p:spPr>
        <p:txBody>
          <a:bodyPr/>
          <a:lstStyle/>
          <a:p>
            <a:r>
              <a:rPr lang="en-US" smtClean="0">
                <a:solidFill>
                  <a:prstClr val="white"/>
                </a:solidFill>
              </a:rPr>
              <a:t>Prediction of Liver Disorders using Machine Learning Algorithms: A Comparative Study</a:t>
            </a:r>
            <a:endParaRPr lang="en-US" dirty="0">
              <a:solidFill>
                <a:prstClr val="white"/>
              </a:solidFill>
            </a:endParaRPr>
          </a:p>
        </p:txBody>
      </p:sp>
      <p:sp>
        <p:nvSpPr>
          <p:cNvPr id="5" name="Date Placeholder 4"/>
          <p:cNvSpPr>
            <a:spLocks noGrp="1"/>
          </p:cNvSpPr>
          <p:nvPr>
            <p:ph type="dt" sz="half" idx="10"/>
          </p:nvPr>
        </p:nvSpPr>
        <p:spPr>
          <a:xfrm>
            <a:off x="-7034" y="6487013"/>
            <a:ext cx="1073834" cy="365125"/>
          </a:xfrm>
        </p:spPr>
        <p:txBody>
          <a:bodyPr/>
          <a:lstStyle/>
          <a:p>
            <a:fld id="{B420FE8D-590E-46CF-A06E-329661836DFC}" type="datetime1">
              <a:rPr lang="en-US" smtClean="0">
                <a:solidFill>
                  <a:prstClr val="white"/>
                </a:solidFill>
              </a:rPr>
              <a:t>10/3/2021</a:t>
            </a:fld>
            <a:endParaRPr lang="en-US" dirty="0">
              <a:solidFill>
                <a:prstClr val="white"/>
              </a:solidFill>
            </a:endParaRPr>
          </a:p>
        </p:txBody>
      </p:sp>
      <p:sp>
        <p:nvSpPr>
          <p:cNvPr id="6" name="Slide Number Placeholder 5"/>
          <p:cNvSpPr>
            <a:spLocks noGrp="1"/>
          </p:cNvSpPr>
          <p:nvPr>
            <p:ph type="sldNum" sz="quarter" idx="12"/>
          </p:nvPr>
        </p:nvSpPr>
        <p:spPr>
          <a:xfrm>
            <a:off x="8839199" y="6461125"/>
            <a:ext cx="302455" cy="396875"/>
          </a:xfrm>
        </p:spPr>
        <p:txBody>
          <a:bodyPr/>
          <a:lstStyle/>
          <a:p>
            <a:fld id="{33D6E5A2-EC83-451F-A719-9AC1370DD5CF}" type="slidenum">
              <a:rPr lang="en-US" smtClean="0">
                <a:solidFill>
                  <a:prstClr val="white"/>
                </a:solidFill>
              </a:rPr>
              <a:pPr/>
              <a:t>2</a:t>
            </a:fld>
            <a:endParaRPr lang="en-US" dirty="0">
              <a:solidFill>
                <a:prstClr val="white"/>
              </a:solidFill>
            </a:endParaRPr>
          </a:p>
        </p:txBody>
      </p:sp>
      <p:sp>
        <p:nvSpPr>
          <p:cNvPr id="10" name="TextBox 9"/>
          <p:cNvSpPr txBox="1"/>
          <p:nvPr/>
        </p:nvSpPr>
        <p:spPr>
          <a:xfrm>
            <a:off x="914400" y="1106557"/>
            <a:ext cx="4412777" cy="4922557"/>
          </a:xfrm>
          <a:prstGeom prst="rect">
            <a:avLst/>
          </a:prstGeom>
          <a:noFill/>
        </p:spPr>
        <p:txBody>
          <a:bodyPr wrap="square" rtlCol="0">
            <a:normAutofit/>
          </a:bodyPr>
          <a:lstStyle/>
          <a:p>
            <a:pPr marL="800100" lvl="1" indent="-342900">
              <a:buFont typeface="Wingdings" pitchFamily="2" charset="2"/>
              <a:buChar char="§"/>
              <a:defRPr/>
            </a:pPr>
            <a:r>
              <a:rPr kumimoji="0" lang="en-US" sz="2800" b="0" i="0" u="none" strike="noStrike" kern="0" cap="none" spc="0" normalizeH="0" baseline="0" noProof="0" dirty="0" smtClean="0">
                <a:ln>
                  <a:noFill/>
                </a:ln>
                <a:solidFill>
                  <a:srgbClr val="1F497D">
                    <a:lumMod val="75000"/>
                  </a:srgbClr>
                </a:solidFill>
                <a:effectLst/>
                <a:uLnTx/>
                <a:uFillTx/>
              </a:rPr>
              <a:t>Introduction</a:t>
            </a:r>
          </a:p>
          <a:p>
            <a:pPr marL="800100" lvl="1" indent="-342900">
              <a:buFont typeface="Wingdings" pitchFamily="2" charset="2"/>
              <a:buChar char="§"/>
              <a:defRPr/>
            </a:pPr>
            <a:r>
              <a:rPr lang="en-US" sz="2800" kern="0" dirty="0" smtClean="0">
                <a:solidFill>
                  <a:srgbClr val="1F497D">
                    <a:lumMod val="75000"/>
                  </a:srgbClr>
                </a:solidFill>
              </a:rPr>
              <a:t>Motivation</a:t>
            </a:r>
          </a:p>
          <a:p>
            <a:pPr marL="800100" lvl="1" indent="-342900">
              <a:buFont typeface="Wingdings" pitchFamily="2" charset="2"/>
              <a:buChar char="§"/>
              <a:defRPr/>
            </a:pPr>
            <a:r>
              <a:rPr kumimoji="0" lang="en-US" sz="2800" b="0" i="0" u="none" strike="noStrike" kern="0" cap="none" spc="0" normalizeH="0" baseline="0" noProof="0" dirty="0" smtClean="0">
                <a:ln>
                  <a:noFill/>
                </a:ln>
                <a:solidFill>
                  <a:srgbClr val="1F497D">
                    <a:lumMod val="75000"/>
                  </a:srgbClr>
                </a:solidFill>
                <a:effectLst/>
                <a:uLnTx/>
                <a:uFillTx/>
              </a:rPr>
              <a:t>Methodology</a:t>
            </a:r>
          </a:p>
          <a:p>
            <a:pPr marL="800100" lvl="1" indent="-342900">
              <a:buFont typeface="Wingdings" pitchFamily="2" charset="2"/>
              <a:buChar char="§"/>
              <a:defRPr/>
            </a:pPr>
            <a:r>
              <a:rPr lang="en-US" sz="2800" kern="0" dirty="0" smtClean="0">
                <a:solidFill>
                  <a:srgbClr val="1F497D">
                    <a:lumMod val="75000"/>
                  </a:srgbClr>
                </a:solidFill>
              </a:rPr>
              <a:t>Classification</a:t>
            </a:r>
          </a:p>
          <a:p>
            <a:pPr marL="800100" lvl="1" indent="-342900">
              <a:buFont typeface="Wingdings" pitchFamily="2" charset="2"/>
              <a:buChar char="§"/>
              <a:defRPr/>
            </a:pPr>
            <a:r>
              <a:rPr kumimoji="0" lang="en-US" sz="2800" b="0" i="0" u="none" strike="noStrike" kern="0" cap="none" spc="0" normalizeH="0" baseline="0" noProof="0" dirty="0" smtClean="0">
                <a:ln>
                  <a:noFill/>
                </a:ln>
                <a:solidFill>
                  <a:srgbClr val="1F497D">
                    <a:lumMod val="75000"/>
                  </a:srgbClr>
                </a:solidFill>
                <a:effectLst/>
                <a:uLnTx/>
                <a:uFillTx/>
              </a:rPr>
              <a:t>Comparison</a:t>
            </a:r>
          </a:p>
          <a:p>
            <a:pPr marL="800100" lvl="1" indent="-342900">
              <a:buFont typeface="Wingdings" pitchFamily="2" charset="2"/>
              <a:buChar char="§"/>
              <a:defRPr/>
            </a:pPr>
            <a:r>
              <a:rPr lang="en-US" sz="2800" kern="0" dirty="0" smtClean="0">
                <a:solidFill>
                  <a:srgbClr val="1F497D">
                    <a:lumMod val="75000"/>
                  </a:srgbClr>
                </a:solidFill>
              </a:rPr>
              <a:t>Conclusion</a:t>
            </a:r>
            <a:endParaRPr kumimoji="0" lang="en-US" sz="2800" b="0" i="0" u="none" strike="noStrike" kern="0" cap="none" spc="0" normalizeH="0" baseline="0" noProof="0" dirty="0" smtClean="0">
              <a:ln>
                <a:noFill/>
              </a:ln>
              <a:solidFill>
                <a:srgbClr val="1F497D">
                  <a:lumMod val="75000"/>
                </a:srgbClr>
              </a:solidFill>
              <a:effectLst/>
              <a:uLnTx/>
              <a:uFillTx/>
            </a:endParaRPr>
          </a:p>
          <a:p>
            <a:pPr marL="342900" marR="0" lvl="0" indent="-342900" defTabSz="914400" eaLnBrk="1" fontAlgn="auto" latinLnBrk="0" hangingPunct="1">
              <a:lnSpc>
                <a:spcPct val="100000"/>
              </a:lnSpc>
              <a:spcBef>
                <a:spcPts val="0"/>
              </a:spcBef>
              <a:spcAft>
                <a:spcPts val="0"/>
              </a:spcAft>
              <a:buClrTx/>
              <a:buSzTx/>
              <a:buFont typeface="Wingdings" pitchFamily="2" charset="2"/>
              <a:buChar char="§"/>
              <a:tabLst/>
              <a:defRPr/>
            </a:pPr>
            <a:endParaRPr kumimoji="0" lang="en-US" sz="2400" b="0" i="0" u="none" strike="noStrike" kern="0" cap="none" spc="0" normalizeH="0" baseline="0" noProof="0" dirty="0" smtClean="0">
              <a:ln>
                <a:noFill/>
              </a:ln>
              <a:solidFill>
                <a:srgbClr val="1F497D">
                  <a:lumMod val="75000"/>
                </a:srgbClr>
              </a:solidFill>
              <a:effectLst/>
              <a:uLnTx/>
              <a:uFillTx/>
            </a:endParaRPr>
          </a:p>
          <a:p>
            <a:pPr marL="342900" marR="0" lvl="0" indent="-342900" defTabSz="914400" eaLnBrk="1" fontAlgn="auto" latinLnBrk="0" hangingPunct="1">
              <a:lnSpc>
                <a:spcPct val="100000"/>
              </a:lnSpc>
              <a:spcBef>
                <a:spcPts val="0"/>
              </a:spcBef>
              <a:spcAft>
                <a:spcPts val="0"/>
              </a:spcAft>
              <a:buClrTx/>
              <a:buSzTx/>
              <a:buFont typeface="Wingdings" pitchFamily="2" charset="2"/>
              <a:buChar char="§"/>
              <a:tabLst/>
              <a:defRPr/>
            </a:pPr>
            <a:endParaRPr kumimoji="0" lang="en-US" sz="2400" b="0" i="0" u="none" strike="noStrike" kern="0" cap="none" spc="0" normalizeH="0" baseline="0" noProof="0" dirty="0" smtClean="0">
              <a:ln>
                <a:noFill/>
              </a:ln>
              <a:solidFill>
                <a:srgbClr val="1F497D">
                  <a:lumMod val="75000"/>
                </a:srgbClr>
              </a:solidFill>
              <a:effectLst/>
              <a:uLnTx/>
              <a:uFillTx/>
            </a:endParaRPr>
          </a:p>
          <a:p>
            <a:pPr marL="342900" marR="0" lvl="0" indent="-342900" defTabSz="914400" eaLnBrk="1" fontAlgn="auto" latinLnBrk="0" hangingPunct="1">
              <a:lnSpc>
                <a:spcPct val="100000"/>
              </a:lnSpc>
              <a:spcBef>
                <a:spcPts val="0"/>
              </a:spcBef>
              <a:spcAft>
                <a:spcPts val="0"/>
              </a:spcAft>
              <a:buClrTx/>
              <a:buSzTx/>
              <a:buFont typeface="Wingdings" pitchFamily="2" charset="2"/>
              <a:buChar char="§"/>
              <a:tabLst/>
              <a:defRPr/>
            </a:pPr>
            <a:endParaRPr kumimoji="0" lang="en-US" sz="2400" b="0" i="0" u="none" strike="noStrike" kern="0" cap="none" spc="0" normalizeH="0" baseline="0" noProof="0" dirty="0">
              <a:ln>
                <a:noFill/>
              </a:ln>
              <a:solidFill>
                <a:srgbClr val="1F497D">
                  <a:lumMod val="75000"/>
                </a:srgbClr>
              </a:solidFill>
              <a:effectLst/>
              <a:uLnTx/>
              <a:uFillTx/>
            </a:endParaRPr>
          </a:p>
        </p:txBody>
      </p:sp>
      <p:pic>
        <p:nvPicPr>
          <p:cNvPr id="3" name="Audio 2">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7"/>
          <a:stretch>
            <a:fillRect/>
          </a:stretch>
        </p:blipFill>
        <p:spPr>
          <a:xfrm>
            <a:off x="8382000" y="6096000"/>
            <a:ext cx="609600" cy="609600"/>
          </a:xfrm>
          <a:prstGeom prst="rect">
            <a:avLst/>
          </a:prstGeom>
        </p:spPr>
      </p:pic>
    </p:spTree>
    <p:custDataLst>
      <p:tags r:id="rId1"/>
    </p:custDataLst>
    <p:extLst>
      <p:ext uri="{BB962C8B-B14F-4D97-AF65-F5344CB8AC3E}">
        <p14:creationId xmlns:p14="http://schemas.microsoft.com/office/powerpoint/2010/main" val="2645282513"/>
      </p:ext>
    </p:extLst>
  </p:cSld>
  <p:clrMapOvr>
    <a:masterClrMapping/>
  </p:clrMapOvr>
  <mc:AlternateContent xmlns:mc="http://schemas.openxmlformats.org/markup-compatibility/2006" xmlns:p14="http://schemas.microsoft.com/office/powerpoint/2010/main">
    <mc:Choice Requires="p14">
      <p:transition p14:dur="10" advTm="472"/>
    </mc:Choice>
    <mc:Fallback xmlns="">
      <p:transition advTm="47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0" y="0"/>
            <a:ext cx="9144000" cy="762000"/>
          </a:xfrm>
        </p:spPr>
        <p:txBody>
          <a:bodyPr>
            <a:normAutofit/>
          </a:bodyPr>
          <a:lstStyle/>
          <a:p>
            <a:r>
              <a:rPr lang="en-US" sz="3200" b="1" dirty="0" smtClean="0"/>
              <a:t> </a:t>
            </a:r>
            <a:endParaRPr lang="en-US" sz="3200" b="1" dirty="0"/>
          </a:p>
        </p:txBody>
      </p:sp>
      <p:sp>
        <p:nvSpPr>
          <p:cNvPr id="7" name="Rectangle 6"/>
          <p:cNvSpPr/>
          <p:nvPr/>
        </p:nvSpPr>
        <p:spPr>
          <a:xfrm>
            <a:off x="0" y="0"/>
            <a:ext cx="9144000" cy="762000"/>
          </a:xfrm>
          <a:prstGeom prst="rect">
            <a:avLst/>
          </a:prstGeom>
          <a:solidFill>
            <a:schemeClr val="accent5">
              <a:lumMod val="50000"/>
            </a:schemeClr>
          </a:solidFill>
        </p:spPr>
        <p:style>
          <a:lnRef idx="1">
            <a:schemeClr val="accent1"/>
          </a:lnRef>
          <a:fillRef idx="1001">
            <a:schemeClr val="dk2"/>
          </a:fillRef>
          <a:effectRef idx="1">
            <a:schemeClr val="accent1"/>
          </a:effectRef>
          <a:fontRef idx="minor">
            <a:schemeClr val="dk1"/>
          </a:fontRef>
        </p:style>
        <p:txBody>
          <a:bodyPr rtlCol="0" anchor="ctr"/>
          <a:lstStyle/>
          <a:p>
            <a:r>
              <a:rPr lang="en-US" sz="3200" b="1" dirty="0" smtClean="0">
                <a:solidFill>
                  <a:prstClr val="white"/>
                </a:solidFill>
              </a:rPr>
              <a:t>     Conclusion</a:t>
            </a:r>
            <a:endParaRPr lang="en-US" sz="3200" b="1" dirty="0">
              <a:solidFill>
                <a:prstClr val="white"/>
              </a:solidFill>
            </a:endParaRPr>
          </a:p>
        </p:txBody>
      </p:sp>
      <p:sp>
        <p:nvSpPr>
          <p:cNvPr id="13" name="Footer Placeholder 12"/>
          <p:cNvSpPr>
            <a:spLocks noGrp="1"/>
          </p:cNvSpPr>
          <p:nvPr>
            <p:ph type="ftr" sz="quarter" idx="11"/>
          </p:nvPr>
        </p:nvSpPr>
        <p:spPr>
          <a:xfrm>
            <a:off x="0" y="6477000"/>
            <a:ext cx="9144000" cy="381000"/>
          </a:xfrm>
          <a:solidFill>
            <a:schemeClr val="accent5">
              <a:lumMod val="50000"/>
            </a:schemeClr>
          </a:solidFill>
        </p:spPr>
        <p:txBody>
          <a:bodyPr/>
          <a:lstStyle/>
          <a:p>
            <a:r>
              <a:rPr lang="en-US" smtClean="0">
                <a:solidFill>
                  <a:prstClr val="white"/>
                </a:solidFill>
              </a:rPr>
              <a:t>Prediction of Liver Disorders using Machine Learning Algorithms: A Comparative Study</a:t>
            </a:r>
            <a:endParaRPr lang="en-US" dirty="0">
              <a:solidFill>
                <a:prstClr val="white"/>
              </a:solidFill>
            </a:endParaRPr>
          </a:p>
        </p:txBody>
      </p:sp>
      <p:sp>
        <p:nvSpPr>
          <p:cNvPr id="4" name="Date Placeholder 3"/>
          <p:cNvSpPr>
            <a:spLocks noGrp="1"/>
          </p:cNvSpPr>
          <p:nvPr>
            <p:ph type="dt" sz="half" idx="10"/>
          </p:nvPr>
        </p:nvSpPr>
        <p:spPr>
          <a:xfrm>
            <a:off x="0" y="6458878"/>
            <a:ext cx="1066800" cy="365125"/>
          </a:xfrm>
        </p:spPr>
        <p:txBody>
          <a:bodyPr/>
          <a:lstStyle/>
          <a:p>
            <a:fld id="{6815B7AD-7779-472E-AB51-A3BA2594D0AF}" type="datetime1">
              <a:rPr lang="en-US" smtClean="0">
                <a:solidFill>
                  <a:prstClr val="white"/>
                </a:solidFill>
              </a:rPr>
              <a:t>10/3/2021</a:t>
            </a:fld>
            <a:endParaRPr lang="en-US" dirty="0">
              <a:solidFill>
                <a:prstClr val="white"/>
              </a:solidFill>
            </a:endParaRPr>
          </a:p>
        </p:txBody>
      </p:sp>
      <p:sp>
        <p:nvSpPr>
          <p:cNvPr id="5" name="Slide Number Placeholder 4"/>
          <p:cNvSpPr>
            <a:spLocks noGrp="1"/>
          </p:cNvSpPr>
          <p:nvPr>
            <p:ph type="sldNum" sz="quarter" idx="12"/>
          </p:nvPr>
        </p:nvSpPr>
        <p:spPr>
          <a:xfrm>
            <a:off x="8746588" y="6492875"/>
            <a:ext cx="381000" cy="365125"/>
          </a:xfrm>
        </p:spPr>
        <p:txBody>
          <a:bodyPr/>
          <a:lstStyle/>
          <a:p>
            <a:fld id="{33D6E5A2-EC83-451F-A719-9AC1370DD5CF}" type="slidenum">
              <a:rPr lang="en-US" smtClean="0">
                <a:solidFill>
                  <a:prstClr val="white"/>
                </a:solidFill>
              </a:rPr>
              <a:pPr/>
              <a:t>20</a:t>
            </a:fld>
            <a:endParaRPr lang="en-US" dirty="0">
              <a:solidFill>
                <a:prstClr val="white"/>
              </a:solidFill>
            </a:endParaRPr>
          </a:p>
        </p:txBody>
      </p:sp>
      <p:sp>
        <p:nvSpPr>
          <p:cNvPr id="14" name="TextBox 13"/>
          <p:cNvSpPr txBox="1"/>
          <p:nvPr/>
        </p:nvSpPr>
        <p:spPr>
          <a:xfrm>
            <a:off x="480390" y="986458"/>
            <a:ext cx="8130209" cy="5185741"/>
          </a:xfrm>
          <a:prstGeom prst="rect">
            <a:avLst/>
          </a:prstGeom>
          <a:noFill/>
        </p:spPr>
        <p:txBody>
          <a:bodyPr wrap="square" rtlCol="0">
            <a:noAutofit/>
          </a:bodyPr>
          <a:lstStyle/>
          <a:p>
            <a:pPr marL="342900" indent="-342900">
              <a:buFont typeface="Wingdings" pitchFamily="2" charset="2"/>
              <a:buChar char="§"/>
            </a:pPr>
            <a:endParaRPr lang="en-US" sz="2400" dirty="0" smtClean="0"/>
          </a:p>
          <a:p>
            <a:pPr marL="342900" indent="-342900">
              <a:buFont typeface="Wingdings" pitchFamily="2" charset="2"/>
              <a:buChar char="§"/>
            </a:pPr>
            <a:r>
              <a:rPr lang="en-US" sz="2400" dirty="0" smtClean="0"/>
              <a:t>AB  </a:t>
            </a:r>
            <a:r>
              <a:rPr lang="en-US" sz="2400" dirty="0"/>
              <a:t>with  </a:t>
            </a:r>
            <a:r>
              <a:rPr lang="en-US" sz="2400" dirty="0" smtClean="0"/>
              <a:t>PCC-FS increases </a:t>
            </a:r>
            <a:r>
              <a:rPr lang="en-US" sz="2400" dirty="0"/>
              <a:t>the overall performance of </a:t>
            </a:r>
            <a:r>
              <a:rPr lang="en-US" sz="2400" dirty="0" smtClean="0"/>
              <a:t>ML algorithms</a:t>
            </a:r>
          </a:p>
          <a:p>
            <a:pPr marL="342900" indent="-342900">
              <a:buFont typeface="Wingdings" pitchFamily="2" charset="2"/>
              <a:buChar char="§"/>
            </a:pPr>
            <a:r>
              <a:rPr lang="en-US" sz="2400" dirty="0"/>
              <a:t>ET as a </a:t>
            </a:r>
            <a:r>
              <a:rPr lang="en-US" sz="2400" dirty="0" smtClean="0"/>
              <a:t>base </a:t>
            </a:r>
            <a:r>
              <a:rPr lang="en-US" sz="2400" dirty="0"/>
              <a:t>estimator </a:t>
            </a:r>
            <a:r>
              <a:rPr lang="en-US" sz="2400" dirty="0" smtClean="0"/>
              <a:t>of the AdaBoost algorithm has  </a:t>
            </a:r>
            <a:r>
              <a:rPr lang="en-US" sz="2400" dirty="0"/>
              <a:t>achieved </a:t>
            </a:r>
            <a:r>
              <a:rPr lang="en-US" sz="2400" dirty="0" smtClean="0"/>
              <a:t>the </a:t>
            </a:r>
            <a:r>
              <a:rPr lang="en-US" sz="2400" dirty="0"/>
              <a:t>highest </a:t>
            </a:r>
            <a:r>
              <a:rPr lang="en-US" sz="2400" dirty="0" smtClean="0"/>
              <a:t>accuracy</a:t>
            </a:r>
            <a:endParaRPr lang="en-US" sz="2400" dirty="0"/>
          </a:p>
          <a:p>
            <a:pPr marL="342900" indent="-342900">
              <a:buFont typeface="Wingdings" pitchFamily="2" charset="2"/>
              <a:buChar char="§"/>
            </a:pPr>
            <a:r>
              <a:rPr lang="en-US" sz="2400" dirty="0"/>
              <a:t>In </a:t>
            </a:r>
            <a:r>
              <a:rPr lang="en-US" sz="2400" dirty="0" smtClean="0"/>
              <a:t>future</a:t>
            </a:r>
            <a:r>
              <a:rPr lang="en-US" sz="2400" dirty="0"/>
              <a:t>, </a:t>
            </a:r>
            <a:r>
              <a:rPr lang="en-US" sz="2400" dirty="0" smtClean="0"/>
              <a:t>apply different deep learning algorithms </a:t>
            </a:r>
            <a:r>
              <a:rPr lang="en-US" sz="2400" dirty="0"/>
              <a:t>with  </a:t>
            </a:r>
            <a:r>
              <a:rPr lang="en-US" sz="2400" dirty="0" smtClean="0"/>
              <a:t>various feature </a:t>
            </a:r>
            <a:r>
              <a:rPr lang="en-US" sz="2400" dirty="0"/>
              <a:t>selection </a:t>
            </a:r>
            <a:r>
              <a:rPr lang="en-US" sz="2400" dirty="0" smtClean="0"/>
              <a:t>techniques</a:t>
            </a:r>
          </a:p>
          <a:p>
            <a:pPr algn="ctr"/>
            <a:endParaRPr lang="en-US" sz="2400" b="1" dirty="0"/>
          </a:p>
        </p:txBody>
      </p:sp>
    </p:spTree>
    <p:custDataLst>
      <p:tags r:id="rId1"/>
    </p:custDataLst>
    <p:extLst>
      <p:ext uri="{BB962C8B-B14F-4D97-AF65-F5344CB8AC3E}">
        <p14:creationId xmlns:p14="http://schemas.microsoft.com/office/powerpoint/2010/main" val="4227872756"/>
      </p:ext>
    </p:extLst>
  </p:cSld>
  <p:clrMapOvr>
    <a:masterClrMapping/>
  </p:clrMapOvr>
  <mc:AlternateContent xmlns:mc="http://schemas.openxmlformats.org/markup-compatibility/2006" xmlns:p14="http://schemas.microsoft.com/office/powerpoint/2010/main">
    <mc:Choice Requires="p14">
      <p:transition p14:dur="10" advTm="33344"/>
    </mc:Choice>
    <mc:Fallback xmlns="">
      <p:transition advTm="33344"/>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0" y="0"/>
            <a:ext cx="9144000" cy="762000"/>
          </a:xfrm>
        </p:spPr>
        <p:txBody>
          <a:bodyPr>
            <a:normAutofit/>
          </a:bodyPr>
          <a:lstStyle/>
          <a:p>
            <a:endParaRPr lang="en-US" sz="3200" b="1" dirty="0"/>
          </a:p>
        </p:txBody>
      </p:sp>
      <p:sp>
        <p:nvSpPr>
          <p:cNvPr id="7" name="Rectangle 6"/>
          <p:cNvSpPr/>
          <p:nvPr/>
        </p:nvSpPr>
        <p:spPr>
          <a:xfrm>
            <a:off x="0" y="0"/>
            <a:ext cx="9144000" cy="762000"/>
          </a:xfrm>
          <a:prstGeom prst="rect">
            <a:avLst/>
          </a:prstGeom>
          <a:solidFill>
            <a:schemeClr val="accent5">
              <a:lumMod val="50000"/>
            </a:schemeClr>
          </a:solidFill>
        </p:spPr>
        <p:style>
          <a:lnRef idx="1">
            <a:schemeClr val="accent1"/>
          </a:lnRef>
          <a:fillRef idx="1001">
            <a:schemeClr val="dk2"/>
          </a:fillRef>
          <a:effectRef idx="1">
            <a:schemeClr val="accent1"/>
          </a:effectRef>
          <a:fontRef idx="minor">
            <a:schemeClr val="dk1"/>
          </a:fontRef>
        </p:style>
        <p:txBody>
          <a:bodyPr rtlCol="0" anchor="ctr"/>
          <a:lstStyle/>
          <a:p>
            <a:pPr>
              <a:tabLst>
                <a:tab pos="914400" algn="l"/>
              </a:tabLst>
            </a:pPr>
            <a:r>
              <a:rPr lang="en-US" sz="2400" smtClean="0">
                <a:solidFill>
                  <a:prstClr val="white"/>
                </a:solidFill>
              </a:rPr>
              <a:t>   </a:t>
            </a:r>
            <a:r>
              <a:rPr lang="en-US" sz="1050" b="1" smtClean="0">
                <a:solidFill>
                  <a:prstClr val="white"/>
                </a:solidFill>
              </a:rPr>
              <a:t>          </a:t>
            </a:r>
            <a:endParaRPr lang="en-US" sz="2800" dirty="0">
              <a:solidFill>
                <a:prstClr val="white"/>
              </a:solidFill>
            </a:endParaRPr>
          </a:p>
        </p:txBody>
      </p:sp>
      <p:sp>
        <p:nvSpPr>
          <p:cNvPr id="13" name="Footer Placeholder 12"/>
          <p:cNvSpPr>
            <a:spLocks noGrp="1"/>
          </p:cNvSpPr>
          <p:nvPr>
            <p:ph type="ftr" sz="quarter" idx="11"/>
          </p:nvPr>
        </p:nvSpPr>
        <p:spPr>
          <a:xfrm>
            <a:off x="0" y="6477000"/>
            <a:ext cx="9144000" cy="381000"/>
          </a:xfrm>
          <a:solidFill>
            <a:schemeClr val="accent5">
              <a:lumMod val="50000"/>
            </a:schemeClr>
          </a:solidFill>
        </p:spPr>
        <p:txBody>
          <a:bodyPr/>
          <a:lstStyle/>
          <a:p>
            <a:r>
              <a:rPr lang="en-US" smtClean="0">
                <a:solidFill>
                  <a:prstClr val="white"/>
                </a:solidFill>
              </a:rPr>
              <a:t>Prediction of Liver Disorders using Machine Learning Algorithms: A Comparative Study</a:t>
            </a:r>
            <a:endParaRPr lang="en-US" dirty="0">
              <a:solidFill>
                <a:prstClr val="white"/>
              </a:solidFill>
            </a:endParaRPr>
          </a:p>
        </p:txBody>
      </p:sp>
      <p:sp>
        <p:nvSpPr>
          <p:cNvPr id="4" name="Date Placeholder 3"/>
          <p:cNvSpPr>
            <a:spLocks noGrp="1"/>
          </p:cNvSpPr>
          <p:nvPr>
            <p:ph type="dt" sz="half" idx="10"/>
          </p:nvPr>
        </p:nvSpPr>
        <p:spPr>
          <a:xfrm>
            <a:off x="0" y="6458878"/>
            <a:ext cx="1066800" cy="365125"/>
          </a:xfrm>
        </p:spPr>
        <p:txBody>
          <a:bodyPr/>
          <a:lstStyle/>
          <a:p>
            <a:fld id="{C2B5A332-FDAB-4873-870F-17BFBAC22E31}" type="datetime1">
              <a:rPr lang="en-US" smtClean="0">
                <a:solidFill>
                  <a:prstClr val="white"/>
                </a:solidFill>
              </a:rPr>
              <a:t>10/3/2021</a:t>
            </a:fld>
            <a:endParaRPr lang="en-US" dirty="0">
              <a:solidFill>
                <a:prstClr val="white"/>
              </a:solidFill>
            </a:endParaRPr>
          </a:p>
        </p:txBody>
      </p:sp>
      <p:sp>
        <p:nvSpPr>
          <p:cNvPr id="5" name="Slide Number Placeholder 4"/>
          <p:cNvSpPr>
            <a:spLocks noGrp="1"/>
          </p:cNvSpPr>
          <p:nvPr>
            <p:ph type="sldNum" sz="quarter" idx="12"/>
          </p:nvPr>
        </p:nvSpPr>
        <p:spPr>
          <a:xfrm>
            <a:off x="8746588" y="6492875"/>
            <a:ext cx="381000" cy="365125"/>
          </a:xfrm>
        </p:spPr>
        <p:txBody>
          <a:bodyPr/>
          <a:lstStyle/>
          <a:p>
            <a:fld id="{33D6E5A2-EC83-451F-A719-9AC1370DD5CF}" type="slidenum">
              <a:rPr lang="en-US" smtClean="0">
                <a:solidFill>
                  <a:prstClr val="white"/>
                </a:solidFill>
              </a:rPr>
              <a:pPr/>
              <a:t>21</a:t>
            </a:fld>
            <a:endParaRPr lang="en-US" dirty="0">
              <a:solidFill>
                <a:prstClr val="white"/>
              </a:solidFill>
            </a:endParaRPr>
          </a:p>
        </p:txBody>
      </p:sp>
      <p:sp>
        <p:nvSpPr>
          <p:cNvPr id="8" name="Rectangle 7"/>
          <p:cNvSpPr/>
          <p:nvPr/>
        </p:nvSpPr>
        <p:spPr>
          <a:xfrm>
            <a:off x="-23446" y="0"/>
            <a:ext cx="9144000" cy="762000"/>
          </a:xfrm>
          <a:prstGeom prst="rect">
            <a:avLst/>
          </a:prstGeom>
          <a:solidFill>
            <a:schemeClr val="accent5">
              <a:lumMod val="50000"/>
            </a:schemeClr>
          </a:solidFill>
        </p:spPr>
        <p:style>
          <a:lnRef idx="1">
            <a:schemeClr val="accent1"/>
          </a:lnRef>
          <a:fillRef idx="1001">
            <a:schemeClr val="dk2"/>
          </a:fillRef>
          <a:effectRef idx="1">
            <a:schemeClr val="accent1"/>
          </a:effectRef>
          <a:fontRef idx="minor">
            <a:schemeClr val="dk1"/>
          </a:fontRef>
        </p:style>
        <p:txBody>
          <a:bodyPr rtlCol="0" anchor="ctr"/>
          <a:lstStyle/>
          <a:p>
            <a:r>
              <a:rPr lang="en-US" sz="3200" b="1" dirty="0" smtClean="0">
                <a:solidFill>
                  <a:prstClr val="white"/>
                </a:solidFill>
              </a:rPr>
              <a:t>     References</a:t>
            </a:r>
            <a:endParaRPr lang="en-US" sz="3200" b="1" dirty="0">
              <a:solidFill>
                <a:prstClr val="white"/>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289734389"/>
              </p:ext>
            </p:extLst>
          </p:nvPr>
        </p:nvGraphicFramePr>
        <p:xfrm>
          <a:off x="281354" y="1066800"/>
          <a:ext cx="8534400" cy="5212080"/>
        </p:xfrm>
        <a:graphic>
          <a:graphicData uri="http://schemas.openxmlformats.org/drawingml/2006/table">
            <a:tbl>
              <a:tblPr firstRow="1" bandRow="1">
                <a:tableStyleId>{5C22544A-7EE6-4342-B048-85BDC9FD1C3A}</a:tableStyleId>
              </a:tblPr>
              <a:tblGrid>
                <a:gridCol w="556846"/>
                <a:gridCol w="7977554"/>
              </a:tblGrid>
              <a:tr h="471055">
                <a:tc>
                  <a:txBody>
                    <a:bodyPr/>
                    <a:lstStyle/>
                    <a:p>
                      <a:r>
                        <a:rPr lang="en-US" b="1" dirty="0" smtClean="0">
                          <a:solidFill>
                            <a:schemeClr val="tx1"/>
                          </a:solidFill>
                        </a:rPr>
                        <a:t>[1]</a:t>
                      </a:r>
                      <a:endParaRPr lang="en-US" b="1" dirty="0">
                        <a:solidFill>
                          <a:schemeClr val="tx1"/>
                        </a:solidFill>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ea typeface="Times New Roman"/>
                          <a:cs typeface="Arial"/>
                        </a:rPr>
                        <a:t>“Regeneration,” [Online]. Available: https://www.medicalnewstoday.com/articles/305075#regeneration. [Accessed: 11-May-2020]. </a:t>
                      </a:r>
                    </a:p>
                  </a:txBody>
                  <a:tcPr>
                    <a:noFill/>
                  </a:tcPr>
                </a:tc>
              </a:tr>
              <a:tr h="471055">
                <a:tc>
                  <a:txBody>
                    <a:bodyPr/>
                    <a:lstStyle/>
                    <a:p>
                      <a:r>
                        <a:rPr lang="en-US" b="1" dirty="0" smtClean="0">
                          <a:solidFill>
                            <a:schemeClr val="tx1"/>
                          </a:solidFill>
                        </a:rPr>
                        <a:t>[2]</a:t>
                      </a:r>
                      <a:endParaRPr lang="en-US" b="1" dirty="0">
                        <a:solidFill>
                          <a:schemeClr val="tx1"/>
                        </a:solidFill>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rPr>
                        <a:t>Global Burden of Liver Disease, S.K. </a:t>
                      </a:r>
                      <a:r>
                        <a:rPr lang="en-US" sz="1800" b="1" dirty="0" err="1" smtClean="0">
                          <a:solidFill>
                            <a:schemeClr val="tx1"/>
                          </a:solidFill>
                        </a:rPr>
                        <a:t>Sarin</a:t>
                      </a:r>
                      <a:r>
                        <a:rPr lang="en-US" sz="1800" b="1" dirty="0" smtClean="0">
                          <a:solidFill>
                            <a:schemeClr val="tx1"/>
                          </a:solidFill>
                        </a:rPr>
                        <a:t> MD, DM and </a:t>
                      </a:r>
                      <a:r>
                        <a:rPr lang="en-US" sz="1800" b="1" dirty="0" err="1" smtClean="0">
                          <a:solidFill>
                            <a:schemeClr val="tx1"/>
                          </a:solidFill>
                        </a:rPr>
                        <a:t>Rakhi</a:t>
                      </a:r>
                      <a:r>
                        <a:rPr lang="en-US" sz="1800" b="1" dirty="0" smtClean="0">
                          <a:solidFill>
                            <a:schemeClr val="tx1"/>
                          </a:solidFill>
                        </a:rPr>
                        <a:t> </a:t>
                      </a:r>
                      <a:r>
                        <a:rPr lang="en-US" sz="1800" b="1" dirty="0" err="1" smtClean="0">
                          <a:solidFill>
                            <a:schemeClr val="tx1"/>
                          </a:solidFill>
                        </a:rPr>
                        <a:t>Maiwall</a:t>
                      </a:r>
                      <a:r>
                        <a:rPr lang="en-US" sz="1800" b="1" dirty="0" smtClean="0">
                          <a:solidFill>
                            <a:schemeClr val="tx1"/>
                          </a:solidFill>
                        </a:rPr>
                        <a:t> MD, DM, www.worldgastroenterology.org.</a:t>
                      </a:r>
                    </a:p>
                  </a:txBody>
                  <a:tcPr>
                    <a:noFill/>
                  </a:tcPr>
                </a:tc>
              </a:tr>
              <a:tr h="471055">
                <a:tc>
                  <a:txBody>
                    <a:bodyPr/>
                    <a:lstStyle/>
                    <a:p>
                      <a:r>
                        <a:rPr lang="en-US" b="1" dirty="0" smtClean="0">
                          <a:solidFill>
                            <a:schemeClr val="tx1"/>
                          </a:solidFill>
                        </a:rPr>
                        <a:t>[3]</a:t>
                      </a:r>
                      <a:endParaRPr lang="en-US" b="1" dirty="0">
                        <a:solidFill>
                          <a:schemeClr val="tx1"/>
                        </a:solidFill>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err="1" smtClean="0">
                          <a:solidFill>
                            <a:schemeClr val="tx1"/>
                          </a:solidFill>
                        </a:rPr>
                        <a:t>Asrani</a:t>
                      </a:r>
                      <a:r>
                        <a:rPr lang="en-US" sz="1800" b="1" dirty="0" smtClean="0">
                          <a:solidFill>
                            <a:schemeClr val="tx1"/>
                          </a:solidFill>
                        </a:rPr>
                        <a:t> SK, </a:t>
                      </a:r>
                      <a:r>
                        <a:rPr lang="en-US" sz="1800" b="1" dirty="0" err="1" smtClean="0">
                          <a:solidFill>
                            <a:schemeClr val="tx1"/>
                          </a:solidFill>
                        </a:rPr>
                        <a:t>Devarbhavi</a:t>
                      </a:r>
                      <a:r>
                        <a:rPr lang="en-US" sz="1800" b="1" dirty="0" smtClean="0">
                          <a:solidFill>
                            <a:schemeClr val="tx1"/>
                          </a:solidFill>
                        </a:rPr>
                        <a:t> H, Eaton J, </a:t>
                      </a:r>
                      <a:r>
                        <a:rPr lang="en-US" sz="1800" b="1" dirty="0" err="1" smtClean="0">
                          <a:solidFill>
                            <a:schemeClr val="tx1"/>
                          </a:solidFill>
                        </a:rPr>
                        <a:t>Kamath</a:t>
                      </a:r>
                      <a:r>
                        <a:rPr lang="en-US" sz="1800" b="1" dirty="0" smtClean="0">
                          <a:solidFill>
                            <a:schemeClr val="tx1"/>
                          </a:solidFill>
                        </a:rPr>
                        <a:t> PS, “Burden of liver diseases in the world,” Journal of </a:t>
                      </a:r>
                      <a:r>
                        <a:rPr lang="en-US" sz="1800" b="1" dirty="0" err="1" smtClean="0">
                          <a:solidFill>
                            <a:schemeClr val="tx1"/>
                          </a:solidFill>
                        </a:rPr>
                        <a:t>hepatology</a:t>
                      </a:r>
                      <a:r>
                        <a:rPr lang="en-US" sz="1800" b="1" dirty="0" smtClean="0">
                          <a:solidFill>
                            <a:schemeClr val="tx1"/>
                          </a:solidFill>
                        </a:rPr>
                        <a:t>, vol. 70, no. 1, pp. 151-171, Jan  2019.</a:t>
                      </a:r>
                    </a:p>
                  </a:txBody>
                  <a:tcPr>
                    <a:noFill/>
                  </a:tcPr>
                </a:tc>
              </a:tr>
              <a:tr h="471055">
                <a:tc>
                  <a:txBody>
                    <a:bodyPr/>
                    <a:lstStyle/>
                    <a:p>
                      <a:r>
                        <a:rPr lang="en-US" b="1" dirty="0" smtClean="0">
                          <a:solidFill>
                            <a:schemeClr val="tx1"/>
                          </a:solidFill>
                        </a:rPr>
                        <a:t>[4]</a:t>
                      </a:r>
                      <a:endParaRPr lang="en-US" b="1" dirty="0">
                        <a:solidFill>
                          <a:schemeClr val="tx1"/>
                        </a:solidFill>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rPr>
                        <a:t>“UCI machine learning repository,” [Online].  Available: https://archive.ics.uci.edu/ml/datasets/ILPD+(Indian+Liver+Patient+Dataset). [Accessed: 11-May-2020]. </a:t>
                      </a:r>
                    </a:p>
                  </a:txBody>
                  <a:tcPr>
                    <a:noFill/>
                  </a:tcPr>
                </a:tc>
              </a:tr>
              <a:tr h="471055">
                <a:tc>
                  <a:txBody>
                    <a:bodyPr/>
                    <a:lstStyle/>
                    <a:p>
                      <a:r>
                        <a:rPr lang="en-US" b="1" dirty="0" smtClean="0">
                          <a:solidFill>
                            <a:schemeClr val="tx1"/>
                          </a:solidFill>
                        </a:rPr>
                        <a:t>[5]</a:t>
                      </a:r>
                      <a:endParaRPr lang="en-US" b="1" dirty="0">
                        <a:solidFill>
                          <a:schemeClr val="tx1"/>
                        </a:solidFill>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rPr>
                        <a:t>B. V. </a:t>
                      </a:r>
                      <a:r>
                        <a:rPr lang="en-US" sz="1800" b="1" dirty="0" err="1" smtClean="0">
                          <a:solidFill>
                            <a:schemeClr val="tx1"/>
                          </a:solidFill>
                        </a:rPr>
                        <a:t>Ramana</a:t>
                      </a:r>
                      <a:r>
                        <a:rPr lang="en-US" sz="1800" b="1" dirty="0" smtClean="0">
                          <a:solidFill>
                            <a:schemeClr val="tx1"/>
                          </a:solidFill>
                        </a:rPr>
                        <a:t> and R. S. Kumar </a:t>
                      </a:r>
                      <a:r>
                        <a:rPr lang="en-US" sz="1800" b="1" dirty="0" err="1" smtClean="0">
                          <a:solidFill>
                            <a:schemeClr val="tx1"/>
                          </a:solidFill>
                        </a:rPr>
                        <a:t>Boddu</a:t>
                      </a:r>
                      <a:r>
                        <a:rPr lang="en-US" sz="1800" b="1" dirty="0" smtClean="0">
                          <a:solidFill>
                            <a:schemeClr val="tx1"/>
                          </a:solidFill>
                        </a:rPr>
                        <a:t>, “Performance Comparison of Classification Algorithms on Medical Datasets,” 2019 IEEE 9th Annual Computing and Communication Workshop and Conference (CCWC), Las Vegas, NV, USA, 2019, pp. 0140-0145 </a:t>
                      </a:r>
                    </a:p>
                  </a:txBody>
                  <a:tcPr>
                    <a:noFill/>
                  </a:tcPr>
                </a:tc>
              </a:tr>
              <a:tr h="471055">
                <a:tc>
                  <a:txBody>
                    <a:bodyPr/>
                    <a:lstStyle/>
                    <a:p>
                      <a:r>
                        <a:rPr lang="en-US" b="1" dirty="0" smtClean="0"/>
                        <a:t>[6]</a:t>
                      </a:r>
                      <a:endParaRPr lang="en-US" b="1" dirty="0"/>
                    </a:p>
                  </a:txBody>
                  <a:tcPr>
                    <a:noFill/>
                  </a:tcPr>
                </a:tc>
                <a:tc>
                  <a:txBody>
                    <a:bodyPr/>
                    <a:lstStyle/>
                    <a:p>
                      <a:r>
                        <a:rPr lang="en-US" sz="1800" b="1" i="0" u="none" strike="noStrike" kern="1200" baseline="0" dirty="0" smtClean="0">
                          <a:solidFill>
                            <a:schemeClr val="dk1"/>
                          </a:solidFill>
                          <a:latin typeface="+mn-lt"/>
                          <a:ea typeface="+mn-ea"/>
                          <a:cs typeface="+mn-cs"/>
                        </a:rPr>
                        <a:t>A. </a:t>
                      </a:r>
                      <a:r>
                        <a:rPr lang="en-US" sz="1800" b="1" i="0" u="none" strike="noStrike" kern="1200" baseline="0" dirty="0" err="1" smtClean="0">
                          <a:solidFill>
                            <a:schemeClr val="dk1"/>
                          </a:solidFill>
                          <a:latin typeface="+mn-lt"/>
                          <a:ea typeface="+mn-ea"/>
                          <a:cs typeface="+mn-cs"/>
                        </a:rPr>
                        <a:t>Anagaw</a:t>
                      </a:r>
                      <a:r>
                        <a:rPr lang="en-US" sz="1800" b="1" i="0" u="none" strike="noStrike" kern="1200" baseline="0" dirty="0" smtClean="0">
                          <a:solidFill>
                            <a:schemeClr val="dk1"/>
                          </a:solidFill>
                          <a:latin typeface="+mn-lt"/>
                          <a:ea typeface="+mn-ea"/>
                          <a:cs typeface="+mn-cs"/>
                        </a:rPr>
                        <a:t>, Y.L. Chang, “A new complement naïve Bayesian approach for biomedical data classification,” Journal of Ambient Intelligence and Humanized Computing, vol. 10, pp. 3889- 3897, 2019.</a:t>
                      </a:r>
                      <a:endParaRPr lang="en-US" sz="1800" b="1" dirty="0" smtClean="0">
                        <a:solidFill>
                          <a:prstClr val="black"/>
                        </a:solidFill>
                      </a:endParaRPr>
                    </a:p>
                  </a:txBody>
                  <a:tcPr>
                    <a:noFill/>
                  </a:tcPr>
                </a:tc>
              </a:tr>
            </a:tbl>
          </a:graphicData>
        </a:graphic>
      </p:graphicFrame>
    </p:spTree>
    <p:custDataLst>
      <p:tags r:id="rId1"/>
    </p:custDataLst>
    <p:extLst>
      <p:ext uri="{BB962C8B-B14F-4D97-AF65-F5344CB8AC3E}">
        <p14:creationId xmlns:p14="http://schemas.microsoft.com/office/powerpoint/2010/main" val="2941963282"/>
      </p:ext>
    </p:extLst>
  </p:cSld>
  <p:clrMapOvr>
    <a:masterClrMapping/>
  </p:clrMapOvr>
  <mc:AlternateContent xmlns:mc="http://schemas.openxmlformats.org/markup-compatibility/2006" xmlns:p14="http://schemas.microsoft.com/office/powerpoint/2010/main">
    <mc:Choice Requires="p14">
      <p:transition p14:dur="10" advTm="3877"/>
    </mc:Choice>
    <mc:Fallback xmlns="">
      <p:transition advTm="3877"/>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0" y="0"/>
            <a:ext cx="9144000" cy="762000"/>
          </a:xfrm>
        </p:spPr>
        <p:txBody>
          <a:bodyPr>
            <a:normAutofit/>
          </a:bodyPr>
          <a:lstStyle/>
          <a:p>
            <a:endParaRPr lang="en-US" sz="3200" b="1" dirty="0"/>
          </a:p>
        </p:txBody>
      </p:sp>
      <p:sp>
        <p:nvSpPr>
          <p:cNvPr id="7" name="Rectangle 6"/>
          <p:cNvSpPr/>
          <p:nvPr/>
        </p:nvSpPr>
        <p:spPr>
          <a:xfrm>
            <a:off x="0" y="0"/>
            <a:ext cx="9144000" cy="762000"/>
          </a:xfrm>
          <a:prstGeom prst="rect">
            <a:avLst/>
          </a:prstGeom>
          <a:solidFill>
            <a:schemeClr val="accent5">
              <a:lumMod val="50000"/>
            </a:schemeClr>
          </a:solidFill>
        </p:spPr>
        <p:style>
          <a:lnRef idx="1">
            <a:schemeClr val="accent1"/>
          </a:lnRef>
          <a:fillRef idx="1001">
            <a:schemeClr val="dk2"/>
          </a:fillRef>
          <a:effectRef idx="1">
            <a:schemeClr val="accent1"/>
          </a:effectRef>
          <a:fontRef idx="minor">
            <a:schemeClr val="dk1"/>
          </a:fontRef>
        </p:style>
        <p:txBody>
          <a:bodyPr rtlCol="0" anchor="ctr"/>
          <a:lstStyle/>
          <a:p>
            <a:pPr>
              <a:tabLst>
                <a:tab pos="914400" algn="l"/>
              </a:tabLst>
            </a:pPr>
            <a:r>
              <a:rPr lang="en-US" sz="2400" smtClean="0">
                <a:solidFill>
                  <a:prstClr val="white"/>
                </a:solidFill>
              </a:rPr>
              <a:t>   </a:t>
            </a:r>
            <a:r>
              <a:rPr lang="en-US" sz="1050" b="1" smtClean="0">
                <a:solidFill>
                  <a:prstClr val="white"/>
                </a:solidFill>
              </a:rPr>
              <a:t>          </a:t>
            </a:r>
            <a:endParaRPr lang="en-US" sz="2800" dirty="0">
              <a:solidFill>
                <a:prstClr val="white"/>
              </a:solidFill>
            </a:endParaRPr>
          </a:p>
        </p:txBody>
      </p:sp>
      <p:sp>
        <p:nvSpPr>
          <p:cNvPr id="13" name="Footer Placeholder 12"/>
          <p:cNvSpPr>
            <a:spLocks noGrp="1"/>
          </p:cNvSpPr>
          <p:nvPr>
            <p:ph type="ftr" sz="quarter" idx="11"/>
          </p:nvPr>
        </p:nvSpPr>
        <p:spPr>
          <a:xfrm>
            <a:off x="0" y="6477000"/>
            <a:ext cx="9144000" cy="381000"/>
          </a:xfrm>
          <a:solidFill>
            <a:schemeClr val="accent5">
              <a:lumMod val="50000"/>
            </a:schemeClr>
          </a:solidFill>
        </p:spPr>
        <p:txBody>
          <a:bodyPr/>
          <a:lstStyle/>
          <a:p>
            <a:r>
              <a:rPr lang="en-US" smtClean="0">
                <a:solidFill>
                  <a:prstClr val="white"/>
                </a:solidFill>
              </a:rPr>
              <a:t>Prediction of Liver Disorders using Machine Learning Algorithms: A Comparative Study</a:t>
            </a:r>
            <a:endParaRPr lang="en-US" dirty="0">
              <a:solidFill>
                <a:prstClr val="white"/>
              </a:solidFill>
            </a:endParaRPr>
          </a:p>
        </p:txBody>
      </p:sp>
      <p:sp>
        <p:nvSpPr>
          <p:cNvPr id="4" name="Date Placeholder 3"/>
          <p:cNvSpPr>
            <a:spLocks noGrp="1"/>
          </p:cNvSpPr>
          <p:nvPr>
            <p:ph type="dt" sz="half" idx="10"/>
          </p:nvPr>
        </p:nvSpPr>
        <p:spPr>
          <a:xfrm>
            <a:off x="0" y="6458878"/>
            <a:ext cx="1066800" cy="365125"/>
          </a:xfrm>
        </p:spPr>
        <p:txBody>
          <a:bodyPr/>
          <a:lstStyle/>
          <a:p>
            <a:fld id="{5FF25BF4-F5DE-4933-89C3-46C181342BBD}" type="datetime1">
              <a:rPr lang="en-US" smtClean="0">
                <a:solidFill>
                  <a:prstClr val="white"/>
                </a:solidFill>
              </a:rPr>
              <a:t>10/3/2021</a:t>
            </a:fld>
            <a:endParaRPr lang="en-US" dirty="0">
              <a:solidFill>
                <a:prstClr val="white"/>
              </a:solidFill>
            </a:endParaRPr>
          </a:p>
        </p:txBody>
      </p:sp>
      <p:sp>
        <p:nvSpPr>
          <p:cNvPr id="5" name="Slide Number Placeholder 4"/>
          <p:cNvSpPr>
            <a:spLocks noGrp="1"/>
          </p:cNvSpPr>
          <p:nvPr>
            <p:ph type="sldNum" sz="quarter" idx="12"/>
          </p:nvPr>
        </p:nvSpPr>
        <p:spPr>
          <a:xfrm>
            <a:off x="8746588" y="6492875"/>
            <a:ext cx="381000" cy="365125"/>
          </a:xfrm>
        </p:spPr>
        <p:txBody>
          <a:bodyPr/>
          <a:lstStyle/>
          <a:p>
            <a:fld id="{33D6E5A2-EC83-451F-A719-9AC1370DD5CF}" type="slidenum">
              <a:rPr lang="en-US" smtClean="0">
                <a:solidFill>
                  <a:prstClr val="white"/>
                </a:solidFill>
              </a:rPr>
              <a:pPr/>
              <a:t>22</a:t>
            </a:fld>
            <a:endParaRPr lang="en-US" dirty="0">
              <a:solidFill>
                <a:prstClr val="white"/>
              </a:solidFill>
            </a:endParaRPr>
          </a:p>
        </p:txBody>
      </p:sp>
      <p:sp>
        <p:nvSpPr>
          <p:cNvPr id="8" name="Rectangle 7"/>
          <p:cNvSpPr/>
          <p:nvPr/>
        </p:nvSpPr>
        <p:spPr>
          <a:xfrm>
            <a:off x="-23446" y="0"/>
            <a:ext cx="9144000" cy="762000"/>
          </a:xfrm>
          <a:prstGeom prst="rect">
            <a:avLst/>
          </a:prstGeom>
          <a:solidFill>
            <a:schemeClr val="accent5">
              <a:lumMod val="50000"/>
            </a:schemeClr>
          </a:solidFill>
        </p:spPr>
        <p:style>
          <a:lnRef idx="1">
            <a:schemeClr val="accent1"/>
          </a:lnRef>
          <a:fillRef idx="1001">
            <a:schemeClr val="dk2"/>
          </a:fillRef>
          <a:effectRef idx="1">
            <a:schemeClr val="accent1"/>
          </a:effectRef>
          <a:fontRef idx="minor">
            <a:schemeClr val="dk1"/>
          </a:fontRef>
        </p:style>
        <p:txBody>
          <a:bodyPr rtlCol="0" anchor="ctr"/>
          <a:lstStyle/>
          <a:p>
            <a:r>
              <a:rPr lang="en-US" sz="3200" b="1" dirty="0" smtClean="0">
                <a:solidFill>
                  <a:prstClr val="white"/>
                </a:solidFill>
              </a:rPr>
              <a:t>     References</a:t>
            </a:r>
            <a:endParaRPr lang="en-US" sz="3200" b="1" dirty="0">
              <a:solidFill>
                <a:prstClr val="white"/>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501895788"/>
              </p:ext>
            </p:extLst>
          </p:nvPr>
        </p:nvGraphicFramePr>
        <p:xfrm>
          <a:off x="304800" y="1143000"/>
          <a:ext cx="8534400" cy="5120640"/>
        </p:xfrm>
        <a:graphic>
          <a:graphicData uri="http://schemas.openxmlformats.org/drawingml/2006/table">
            <a:tbl>
              <a:tblPr firstRow="1" bandRow="1">
                <a:tableStyleId>{5C22544A-7EE6-4342-B048-85BDC9FD1C3A}</a:tableStyleId>
              </a:tblPr>
              <a:tblGrid>
                <a:gridCol w="609600"/>
                <a:gridCol w="7924800"/>
              </a:tblGrid>
              <a:tr h="421640">
                <a:tc>
                  <a:txBody>
                    <a:bodyPr/>
                    <a:lstStyle/>
                    <a:p>
                      <a:pPr algn="l"/>
                      <a:r>
                        <a:rPr lang="en-US" b="1" dirty="0" smtClean="0">
                          <a:solidFill>
                            <a:schemeClr val="tx1"/>
                          </a:solidFill>
                        </a:rPr>
                        <a:t>[7]</a:t>
                      </a:r>
                      <a:endParaRPr lang="en-US" b="1" dirty="0">
                        <a:solidFill>
                          <a:schemeClr val="tx1"/>
                        </a:solidFill>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err="1" smtClean="0">
                          <a:solidFill>
                            <a:schemeClr val="tx1"/>
                          </a:solidFill>
                          <a:effectLst/>
                          <a:latin typeface="+mn-lt"/>
                          <a:ea typeface="+mn-ea"/>
                          <a:cs typeface="+mn-cs"/>
                        </a:rPr>
                        <a:t>Rahman</a:t>
                      </a:r>
                      <a:r>
                        <a:rPr lang="en-US" sz="1800" b="1" kern="1200" dirty="0" smtClean="0">
                          <a:solidFill>
                            <a:schemeClr val="tx1"/>
                          </a:solidFill>
                          <a:effectLst/>
                          <a:latin typeface="+mn-lt"/>
                          <a:ea typeface="+mn-ea"/>
                          <a:cs typeface="+mn-cs"/>
                        </a:rPr>
                        <a:t>, A. K. M. &amp; </a:t>
                      </a:r>
                      <a:r>
                        <a:rPr lang="en-US" sz="1800" b="1" kern="1200" dirty="0" err="1" smtClean="0">
                          <a:solidFill>
                            <a:schemeClr val="tx1"/>
                          </a:solidFill>
                          <a:effectLst/>
                          <a:latin typeface="+mn-lt"/>
                          <a:ea typeface="+mn-ea"/>
                          <a:cs typeface="+mn-cs"/>
                        </a:rPr>
                        <a:t>Shamrat</a:t>
                      </a:r>
                      <a:r>
                        <a:rPr lang="en-US" sz="1800" b="1" kern="1200" dirty="0" smtClean="0">
                          <a:solidFill>
                            <a:schemeClr val="tx1"/>
                          </a:solidFill>
                          <a:effectLst/>
                          <a:latin typeface="+mn-lt"/>
                          <a:ea typeface="+mn-ea"/>
                          <a:cs typeface="+mn-cs"/>
                        </a:rPr>
                        <a:t>, F.M. &amp; </a:t>
                      </a:r>
                      <a:r>
                        <a:rPr lang="en-US" sz="1800" b="1" kern="1200" dirty="0" err="1" smtClean="0">
                          <a:solidFill>
                            <a:schemeClr val="tx1"/>
                          </a:solidFill>
                          <a:effectLst/>
                          <a:latin typeface="+mn-lt"/>
                          <a:ea typeface="+mn-ea"/>
                          <a:cs typeface="+mn-cs"/>
                        </a:rPr>
                        <a:t>Tasnim</a:t>
                      </a:r>
                      <a:r>
                        <a:rPr lang="en-US" sz="1800" b="1" kern="1200" dirty="0" smtClean="0">
                          <a:solidFill>
                            <a:schemeClr val="tx1"/>
                          </a:solidFill>
                          <a:effectLst/>
                          <a:latin typeface="+mn-lt"/>
                          <a:ea typeface="+mn-ea"/>
                          <a:cs typeface="+mn-cs"/>
                        </a:rPr>
                        <a:t>, </a:t>
                      </a:r>
                      <a:r>
                        <a:rPr lang="en-US" sz="1800" b="1" kern="1200" dirty="0" err="1" smtClean="0">
                          <a:solidFill>
                            <a:schemeClr val="tx1"/>
                          </a:solidFill>
                          <a:effectLst/>
                          <a:latin typeface="+mn-lt"/>
                          <a:ea typeface="+mn-ea"/>
                          <a:cs typeface="+mn-cs"/>
                        </a:rPr>
                        <a:t>Zarrin</a:t>
                      </a:r>
                      <a:r>
                        <a:rPr lang="en-US" sz="1800" b="1" kern="1200" dirty="0" smtClean="0">
                          <a:solidFill>
                            <a:schemeClr val="tx1"/>
                          </a:solidFill>
                          <a:effectLst/>
                          <a:latin typeface="+mn-lt"/>
                          <a:ea typeface="+mn-ea"/>
                          <a:cs typeface="+mn-cs"/>
                        </a:rPr>
                        <a:t> &amp; Roy, Joy &amp; </a:t>
                      </a:r>
                      <a:r>
                        <a:rPr lang="en-US" sz="1800" b="1" kern="1200" dirty="0" err="1" smtClean="0">
                          <a:solidFill>
                            <a:schemeClr val="tx1"/>
                          </a:solidFill>
                          <a:effectLst/>
                          <a:latin typeface="+mn-lt"/>
                          <a:ea typeface="+mn-ea"/>
                          <a:cs typeface="+mn-cs"/>
                        </a:rPr>
                        <a:t>Hossain</a:t>
                      </a:r>
                      <a:r>
                        <a:rPr lang="en-US" sz="1800" b="1" kern="1200" dirty="0" smtClean="0">
                          <a:solidFill>
                            <a:schemeClr val="tx1"/>
                          </a:solidFill>
                          <a:effectLst/>
                          <a:latin typeface="+mn-lt"/>
                          <a:ea typeface="+mn-ea"/>
                          <a:cs typeface="+mn-cs"/>
                        </a:rPr>
                        <a:t>, Syed, “A Comparative Study On Liver Disease Prediction Using Supervised Machine Learning Algorithms,” International Journal of Scientific &amp; Technology Research, vol. 8, pp. 419-422, 2019</a:t>
                      </a:r>
                    </a:p>
                  </a:txBody>
                  <a:tcPr>
                    <a:noFill/>
                  </a:tcPr>
                </a:tc>
              </a:tr>
              <a:tr h="421640">
                <a:tc>
                  <a:txBody>
                    <a:bodyPr/>
                    <a:lstStyle/>
                    <a:p>
                      <a:pPr algn="l"/>
                      <a:r>
                        <a:rPr lang="en-US" b="1" dirty="0" smtClean="0">
                          <a:solidFill>
                            <a:schemeClr val="tx1"/>
                          </a:solidFill>
                        </a:rPr>
                        <a:t>[8]</a:t>
                      </a:r>
                      <a:endParaRPr lang="en-US" b="1" dirty="0">
                        <a:solidFill>
                          <a:schemeClr val="tx1"/>
                        </a:solidFill>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err="1" smtClean="0">
                          <a:solidFill>
                            <a:schemeClr val="tx1"/>
                          </a:solidFill>
                        </a:rPr>
                        <a:t>Veena</a:t>
                      </a:r>
                      <a:r>
                        <a:rPr lang="en-US" sz="1800" b="1" dirty="0" smtClean="0">
                          <a:solidFill>
                            <a:schemeClr val="tx1"/>
                          </a:solidFill>
                        </a:rPr>
                        <a:t>, G. &amp; </a:t>
                      </a:r>
                      <a:r>
                        <a:rPr lang="en-US" sz="1800" b="1" dirty="0" err="1" smtClean="0">
                          <a:solidFill>
                            <a:schemeClr val="tx1"/>
                          </a:solidFill>
                        </a:rPr>
                        <a:t>Sneha</a:t>
                      </a:r>
                      <a:r>
                        <a:rPr lang="en-US" sz="1800" b="1" dirty="0" smtClean="0">
                          <a:solidFill>
                            <a:schemeClr val="tx1"/>
                          </a:solidFill>
                        </a:rPr>
                        <a:t>, D &amp; </a:t>
                      </a:r>
                      <a:r>
                        <a:rPr lang="en-US" sz="1800" b="1" dirty="0" err="1" smtClean="0">
                          <a:solidFill>
                            <a:schemeClr val="tx1"/>
                          </a:solidFill>
                        </a:rPr>
                        <a:t>Basavaraju</a:t>
                      </a:r>
                      <a:r>
                        <a:rPr lang="en-US" sz="1800" b="1" dirty="0" smtClean="0">
                          <a:solidFill>
                            <a:schemeClr val="tx1"/>
                          </a:solidFill>
                        </a:rPr>
                        <a:t>, </a:t>
                      </a:r>
                      <a:r>
                        <a:rPr lang="en-US" sz="1800" b="1" dirty="0" err="1" smtClean="0">
                          <a:solidFill>
                            <a:schemeClr val="tx1"/>
                          </a:solidFill>
                        </a:rPr>
                        <a:t>Deepti</a:t>
                      </a:r>
                      <a:r>
                        <a:rPr lang="en-US" sz="1800" b="1" dirty="0" smtClean="0">
                          <a:solidFill>
                            <a:schemeClr val="tx1"/>
                          </a:solidFill>
                        </a:rPr>
                        <a:t> &amp; </a:t>
                      </a:r>
                      <a:r>
                        <a:rPr lang="en-US" sz="1800" b="1" dirty="0" err="1" smtClean="0">
                          <a:solidFill>
                            <a:schemeClr val="tx1"/>
                          </a:solidFill>
                        </a:rPr>
                        <a:t>Tanvi</a:t>
                      </a:r>
                      <a:r>
                        <a:rPr lang="en-US" sz="1800" b="1" dirty="0" smtClean="0">
                          <a:solidFill>
                            <a:schemeClr val="tx1"/>
                          </a:solidFill>
                        </a:rPr>
                        <a:t>, </a:t>
                      </a:r>
                      <a:r>
                        <a:rPr lang="en-US" sz="1800" b="1" dirty="0" err="1" smtClean="0">
                          <a:solidFill>
                            <a:schemeClr val="tx1"/>
                          </a:solidFill>
                        </a:rPr>
                        <a:t>Tripti</a:t>
                      </a:r>
                      <a:r>
                        <a:rPr lang="en-US" sz="1800" b="1" dirty="0" smtClean="0">
                          <a:solidFill>
                            <a:schemeClr val="tx1"/>
                          </a:solidFill>
                        </a:rPr>
                        <a:t>, “Effective Analysis and Diagnosis of Liver Disorder,” International Conference on Communication and Signal Processing, April 3-5, 2018, pp. 86-90.</a:t>
                      </a:r>
                      <a:endParaRPr lang="en-US" sz="1800" b="1" u="none" dirty="0" smtClean="0">
                        <a:solidFill>
                          <a:schemeClr val="tx1"/>
                        </a:solidFill>
                      </a:endParaRPr>
                    </a:p>
                  </a:txBody>
                  <a:tcPr>
                    <a:noFill/>
                  </a:tcPr>
                </a:tc>
              </a:tr>
              <a:tr h="421640">
                <a:tc>
                  <a:txBody>
                    <a:bodyPr/>
                    <a:lstStyle/>
                    <a:p>
                      <a:pPr algn="l"/>
                      <a:r>
                        <a:rPr lang="en-US" b="1" dirty="0" smtClean="0">
                          <a:solidFill>
                            <a:schemeClr val="tx1"/>
                          </a:solidFill>
                        </a:rPr>
                        <a:t>[9]</a:t>
                      </a:r>
                      <a:endParaRPr lang="en-US" b="1" dirty="0">
                        <a:solidFill>
                          <a:schemeClr val="tx1"/>
                        </a:solidFill>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effectLst/>
                          <a:latin typeface="+mn-lt"/>
                          <a:ea typeface="+mn-ea"/>
                          <a:cs typeface="+mn-cs"/>
                        </a:rPr>
                        <a:t>L. A. </a:t>
                      </a:r>
                      <a:r>
                        <a:rPr lang="en-US" sz="1800" b="1" kern="1200" dirty="0" err="1" smtClean="0">
                          <a:solidFill>
                            <a:schemeClr val="dk1"/>
                          </a:solidFill>
                          <a:effectLst/>
                          <a:latin typeface="+mn-lt"/>
                          <a:ea typeface="+mn-ea"/>
                          <a:cs typeface="+mn-cs"/>
                        </a:rPr>
                        <a:t>Auxilia</a:t>
                      </a:r>
                      <a:r>
                        <a:rPr lang="en-US" sz="1800" b="1" kern="1200" dirty="0" smtClean="0">
                          <a:solidFill>
                            <a:schemeClr val="dk1"/>
                          </a:solidFill>
                          <a:effectLst/>
                          <a:latin typeface="+mn-lt"/>
                          <a:ea typeface="+mn-ea"/>
                          <a:cs typeface="+mn-cs"/>
                        </a:rPr>
                        <a:t>, "Accuracy Prediction Using Machine Learning Techniques for Indian Patient Liver Disease," 2018 2nd International Conference on Trends in Electronics and Informatics (ICOEI), </a:t>
                      </a:r>
                      <a:r>
                        <a:rPr lang="en-US" sz="1800" b="1" kern="1200" dirty="0" err="1" smtClean="0">
                          <a:solidFill>
                            <a:schemeClr val="dk1"/>
                          </a:solidFill>
                          <a:effectLst/>
                          <a:latin typeface="+mn-lt"/>
                          <a:ea typeface="+mn-ea"/>
                          <a:cs typeface="+mn-cs"/>
                        </a:rPr>
                        <a:t>Tirunelveli</a:t>
                      </a:r>
                      <a:r>
                        <a:rPr lang="en-US" sz="1800" b="1" kern="1200" dirty="0" smtClean="0">
                          <a:solidFill>
                            <a:schemeClr val="dk1"/>
                          </a:solidFill>
                          <a:effectLst/>
                          <a:latin typeface="+mn-lt"/>
                          <a:ea typeface="+mn-ea"/>
                          <a:cs typeface="+mn-cs"/>
                        </a:rPr>
                        <a:t>, 2018, pp. 45-50. </a:t>
                      </a:r>
                      <a:endParaRPr lang="en-US" sz="1800" b="1" u="none" dirty="0" smtClean="0">
                        <a:solidFill>
                          <a:schemeClr val="tx1"/>
                        </a:solidFill>
                      </a:endParaRPr>
                    </a:p>
                  </a:txBody>
                  <a:tcPr>
                    <a:noFill/>
                  </a:tcPr>
                </a:tc>
              </a:tr>
              <a:tr h="421640">
                <a:tc>
                  <a:txBody>
                    <a:bodyPr/>
                    <a:lstStyle/>
                    <a:p>
                      <a:r>
                        <a:rPr lang="en-US" b="1" dirty="0" smtClean="0"/>
                        <a:t>[10]</a:t>
                      </a:r>
                      <a:endParaRPr lang="en-US" b="1" dirty="0"/>
                    </a:p>
                  </a:txBody>
                  <a:tcPr>
                    <a:noFill/>
                  </a:tcPr>
                </a:tc>
                <a:tc>
                  <a:txBody>
                    <a:bodyPr/>
                    <a:lstStyle/>
                    <a:p>
                      <a:pPr algn="just"/>
                      <a:r>
                        <a:rPr lang="en-US" sz="1800" b="1" dirty="0" smtClean="0"/>
                        <a:t>M. A. </a:t>
                      </a:r>
                      <a:r>
                        <a:rPr lang="en-US" sz="1800" b="1" dirty="0" err="1" smtClean="0"/>
                        <a:t>Kuzhippallil</a:t>
                      </a:r>
                      <a:r>
                        <a:rPr lang="en-US" sz="1800" b="1" dirty="0" smtClean="0"/>
                        <a:t>, C. Joseph and K. A, "Comparative Analysis of Machine Learning Techniques for Indian Liver Disease Patients," 2020 6th International Conference on Advanced Computing and Communication Systems (ICACCS), Coimbatore, India, 2020, pp. 778-782.</a:t>
                      </a:r>
                    </a:p>
                  </a:txBody>
                  <a:tcPr>
                    <a:noFill/>
                  </a:tcPr>
                </a:tc>
              </a:tr>
              <a:tr h="421640">
                <a:tc>
                  <a:txBody>
                    <a:bodyPr/>
                    <a:lstStyle/>
                    <a:p>
                      <a:r>
                        <a:rPr lang="en-US" b="1" dirty="0" smtClean="0"/>
                        <a:t>[11]</a:t>
                      </a:r>
                      <a:endParaRPr lang="en-US" b="1"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t>[12]	Ramesh, D., </a:t>
                      </a:r>
                      <a:r>
                        <a:rPr lang="en-US" sz="1800" b="1" dirty="0" err="1" smtClean="0"/>
                        <a:t>Katheria</a:t>
                      </a:r>
                      <a:r>
                        <a:rPr lang="en-US" sz="1800" b="1" dirty="0" smtClean="0"/>
                        <a:t>, Y.S, “Ensemble method based predictive model for analyzing disease datasets: a predictive analysis approach,” Health and Technology, vol. 9, no. 4, pp. 533- 545, 2019. </a:t>
                      </a:r>
                    </a:p>
                  </a:txBody>
                  <a:tcPr>
                    <a:noFill/>
                  </a:tcPr>
                </a:tc>
              </a:tr>
            </a:tbl>
          </a:graphicData>
        </a:graphic>
      </p:graphicFrame>
    </p:spTree>
    <p:custDataLst>
      <p:tags r:id="rId1"/>
    </p:custDataLst>
    <p:extLst>
      <p:ext uri="{BB962C8B-B14F-4D97-AF65-F5344CB8AC3E}">
        <p14:creationId xmlns:p14="http://schemas.microsoft.com/office/powerpoint/2010/main" val="620616463"/>
      </p:ext>
    </p:extLst>
  </p:cSld>
  <p:clrMapOvr>
    <a:masterClrMapping/>
  </p:clrMapOvr>
  <mc:AlternateContent xmlns:mc="http://schemas.openxmlformats.org/markup-compatibility/2006" xmlns:p14="http://schemas.microsoft.com/office/powerpoint/2010/main">
    <mc:Choice Requires="p14">
      <p:transition p14:dur="10" advTm="2450"/>
    </mc:Choice>
    <mc:Fallback xmlns="">
      <p:transition advTm="245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0" y="0"/>
            <a:ext cx="9144000" cy="762000"/>
          </a:xfrm>
        </p:spPr>
        <p:txBody>
          <a:bodyPr>
            <a:normAutofit/>
          </a:bodyPr>
          <a:lstStyle/>
          <a:p>
            <a:endParaRPr lang="en-US" sz="3200" b="1" dirty="0"/>
          </a:p>
        </p:txBody>
      </p:sp>
      <p:sp>
        <p:nvSpPr>
          <p:cNvPr id="7" name="Rectangle 6"/>
          <p:cNvSpPr/>
          <p:nvPr/>
        </p:nvSpPr>
        <p:spPr>
          <a:xfrm>
            <a:off x="0" y="0"/>
            <a:ext cx="9144000" cy="762000"/>
          </a:xfrm>
          <a:prstGeom prst="rect">
            <a:avLst/>
          </a:prstGeom>
          <a:solidFill>
            <a:schemeClr val="accent5">
              <a:lumMod val="50000"/>
            </a:schemeClr>
          </a:solidFill>
        </p:spPr>
        <p:style>
          <a:lnRef idx="1">
            <a:schemeClr val="accent1"/>
          </a:lnRef>
          <a:fillRef idx="1001">
            <a:schemeClr val="dk2"/>
          </a:fillRef>
          <a:effectRef idx="1">
            <a:schemeClr val="accent1"/>
          </a:effectRef>
          <a:fontRef idx="minor">
            <a:schemeClr val="dk1"/>
          </a:fontRef>
        </p:style>
        <p:txBody>
          <a:bodyPr rtlCol="0" anchor="ctr"/>
          <a:lstStyle/>
          <a:p>
            <a:pPr>
              <a:tabLst>
                <a:tab pos="914400" algn="l"/>
              </a:tabLst>
            </a:pPr>
            <a:r>
              <a:rPr lang="en-US" sz="2400" dirty="0" smtClean="0">
                <a:solidFill>
                  <a:prstClr val="white"/>
                </a:solidFill>
              </a:rPr>
              <a:t>   </a:t>
            </a:r>
            <a:r>
              <a:rPr lang="en-US" sz="1050" b="1" dirty="0">
                <a:solidFill>
                  <a:prstClr val="white"/>
                </a:solidFill>
              </a:rPr>
              <a:t> </a:t>
            </a:r>
            <a:r>
              <a:rPr lang="en-US" sz="1050" b="1" dirty="0" smtClean="0">
                <a:solidFill>
                  <a:prstClr val="white"/>
                </a:solidFill>
              </a:rPr>
              <a:t>         </a:t>
            </a:r>
            <a:r>
              <a:rPr lang="en-US" sz="3200" b="1" dirty="0" smtClean="0">
                <a:solidFill>
                  <a:prstClr val="white"/>
                </a:solidFill>
              </a:rPr>
              <a:t>Introduction</a:t>
            </a:r>
            <a:endParaRPr lang="en-US" sz="3200" dirty="0">
              <a:solidFill>
                <a:prstClr val="white"/>
              </a:solidFill>
            </a:endParaRPr>
          </a:p>
        </p:txBody>
      </p:sp>
      <p:sp>
        <p:nvSpPr>
          <p:cNvPr id="13" name="Footer Placeholder 12"/>
          <p:cNvSpPr>
            <a:spLocks noGrp="1"/>
          </p:cNvSpPr>
          <p:nvPr>
            <p:ph type="ftr" sz="quarter" idx="11"/>
          </p:nvPr>
        </p:nvSpPr>
        <p:spPr>
          <a:xfrm>
            <a:off x="0" y="6477000"/>
            <a:ext cx="9144000" cy="381000"/>
          </a:xfrm>
          <a:solidFill>
            <a:schemeClr val="accent5">
              <a:lumMod val="50000"/>
            </a:schemeClr>
          </a:solidFill>
        </p:spPr>
        <p:txBody>
          <a:bodyPr/>
          <a:lstStyle/>
          <a:p>
            <a:r>
              <a:rPr lang="en-US" smtClean="0">
                <a:solidFill>
                  <a:prstClr val="white"/>
                </a:solidFill>
              </a:rPr>
              <a:t>Prediction of Liver Disorders using Machine Learning Algorithms: A Comparative Study</a:t>
            </a:r>
            <a:endParaRPr lang="en-US" dirty="0">
              <a:solidFill>
                <a:prstClr val="white"/>
              </a:solidFill>
            </a:endParaRPr>
          </a:p>
        </p:txBody>
      </p:sp>
      <p:sp>
        <p:nvSpPr>
          <p:cNvPr id="5" name="Date Placeholder 4"/>
          <p:cNvSpPr>
            <a:spLocks noGrp="1"/>
          </p:cNvSpPr>
          <p:nvPr>
            <p:ph type="dt" sz="half" idx="10"/>
          </p:nvPr>
        </p:nvSpPr>
        <p:spPr>
          <a:xfrm>
            <a:off x="-7034" y="6487013"/>
            <a:ext cx="1073834" cy="365125"/>
          </a:xfrm>
        </p:spPr>
        <p:txBody>
          <a:bodyPr/>
          <a:lstStyle/>
          <a:p>
            <a:fld id="{7A11D4EE-7312-4A91-B530-84254CA05D07}" type="datetime1">
              <a:rPr lang="en-US" smtClean="0">
                <a:solidFill>
                  <a:prstClr val="white"/>
                </a:solidFill>
              </a:rPr>
              <a:t>10/3/2021</a:t>
            </a:fld>
            <a:endParaRPr lang="en-US" dirty="0">
              <a:solidFill>
                <a:prstClr val="white"/>
              </a:solidFill>
            </a:endParaRPr>
          </a:p>
        </p:txBody>
      </p:sp>
      <p:sp>
        <p:nvSpPr>
          <p:cNvPr id="6" name="Slide Number Placeholder 5"/>
          <p:cNvSpPr>
            <a:spLocks noGrp="1"/>
          </p:cNvSpPr>
          <p:nvPr>
            <p:ph type="sldNum" sz="quarter" idx="12"/>
          </p:nvPr>
        </p:nvSpPr>
        <p:spPr>
          <a:xfrm>
            <a:off x="8839199" y="6461125"/>
            <a:ext cx="302455" cy="396875"/>
          </a:xfrm>
        </p:spPr>
        <p:txBody>
          <a:bodyPr/>
          <a:lstStyle/>
          <a:p>
            <a:fld id="{33D6E5A2-EC83-451F-A719-9AC1370DD5CF}" type="slidenum">
              <a:rPr lang="en-US" smtClean="0">
                <a:solidFill>
                  <a:prstClr val="white"/>
                </a:solidFill>
              </a:rPr>
              <a:pPr/>
              <a:t>3</a:t>
            </a:fld>
            <a:endParaRPr lang="en-US" dirty="0">
              <a:solidFill>
                <a:prstClr val="white"/>
              </a:solidFill>
            </a:endParaRPr>
          </a:p>
        </p:txBody>
      </p:sp>
      <p:sp>
        <p:nvSpPr>
          <p:cNvPr id="10" name="TextBox 9"/>
          <p:cNvSpPr txBox="1"/>
          <p:nvPr/>
        </p:nvSpPr>
        <p:spPr>
          <a:xfrm>
            <a:off x="612775" y="1143000"/>
            <a:ext cx="8074025" cy="4922557"/>
          </a:xfrm>
          <a:prstGeom prst="rect">
            <a:avLst/>
          </a:prstGeom>
          <a:noFill/>
        </p:spPr>
        <p:txBody>
          <a:bodyPr wrap="square" rtlCol="0">
            <a:normAutofit/>
          </a:bodyPr>
          <a:lstStyle/>
          <a:p>
            <a:pPr lvl="0" algn="just">
              <a:defRPr/>
            </a:pPr>
            <a:r>
              <a:rPr lang="en-US" sz="2800" b="1" kern="0" dirty="0" smtClean="0">
                <a:solidFill>
                  <a:srgbClr val="0070C0"/>
                </a:solidFill>
              </a:rPr>
              <a:t>Liver:</a:t>
            </a:r>
          </a:p>
          <a:p>
            <a:pPr marL="800100" lvl="1" indent="-342900" algn="just">
              <a:buFont typeface="Wingdings" pitchFamily="2" charset="2"/>
              <a:buChar char="§"/>
              <a:defRPr/>
            </a:pPr>
            <a:r>
              <a:rPr lang="en-US" sz="2400" kern="0" dirty="0" smtClean="0">
                <a:solidFill>
                  <a:sysClr val="windowText" lastClr="000000"/>
                </a:solidFill>
              </a:rPr>
              <a:t>Most </a:t>
            </a:r>
            <a:r>
              <a:rPr lang="en-US" sz="2400" kern="0" dirty="0">
                <a:solidFill>
                  <a:sysClr val="windowText" lastClr="000000"/>
                </a:solidFill>
              </a:rPr>
              <a:t>prominent interior </a:t>
            </a:r>
            <a:r>
              <a:rPr lang="en-US" sz="2400" kern="0" dirty="0" smtClean="0">
                <a:solidFill>
                  <a:sysClr val="windowText" lastClr="000000"/>
                </a:solidFill>
              </a:rPr>
              <a:t>organ</a:t>
            </a:r>
          </a:p>
          <a:p>
            <a:pPr marL="800100" lvl="1" indent="-342900" algn="just">
              <a:buFont typeface="Wingdings" pitchFamily="2" charset="2"/>
              <a:buChar char="§"/>
              <a:defRPr/>
            </a:pPr>
            <a:r>
              <a:rPr lang="en-US" sz="2400" kern="0" dirty="0">
                <a:solidFill>
                  <a:sysClr val="windowText" lastClr="000000"/>
                </a:solidFill>
              </a:rPr>
              <a:t>Only regenerative visceral  organ  of  vertebrates[1</a:t>
            </a:r>
            <a:r>
              <a:rPr lang="en-US" sz="2400" kern="0" dirty="0" smtClean="0">
                <a:solidFill>
                  <a:sysClr val="windowText" lastClr="000000"/>
                </a:solidFill>
              </a:rPr>
              <a:t>]</a:t>
            </a:r>
          </a:p>
          <a:p>
            <a:pPr marL="800100" lvl="1" indent="-342900" algn="just">
              <a:buFont typeface="Wingdings" pitchFamily="2" charset="2"/>
              <a:buChar char="§"/>
              <a:defRPr/>
            </a:pPr>
            <a:r>
              <a:rPr lang="en-US" sz="2400" kern="0" dirty="0" smtClean="0">
                <a:solidFill>
                  <a:sysClr val="windowText" lastClr="000000"/>
                </a:solidFill>
              </a:rPr>
              <a:t>Plays significant </a:t>
            </a:r>
            <a:r>
              <a:rPr lang="en-US" sz="2400" kern="0" dirty="0">
                <a:solidFill>
                  <a:sysClr val="windowText" lastClr="000000"/>
                </a:solidFill>
              </a:rPr>
              <a:t>role </a:t>
            </a:r>
            <a:r>
              <a:rPr lang="en-US" sz="2400" kern="0" dirty="0" smtClean="0">
                <a:solidFill>
                  <a:sysClr val="windowText" lastClr="000000"/>
                </a:solidFill>
              </a:rPr>
              <a:t>in </a:t>
            </a:r>
          </a:p>
          <a:p>
            <a:pPr marL="1714500" lvl="3" indent="-342900" algn="just">
              <a:buFont typeface="Arial" pitchFamily="34" charset="0"/>
              <a:buChar char="•"/>
              <a:defRPr/>
            </a:pPr>
            <a:r>
              <a:rPr lang="en-US" sz="2400" kern="0" dirty="0">
                <a:solidFill>
                  <a:sysClr val="windowText" lastClr="000000"/>
                </a:solidFill>
              </a:rPr>
              <a:t>R</a:t>
            </a:r>
            <a:r>
              <a:rPr lang="en-US" sz="2400" kern="0" dirty="0" smtClean="0">
                <a:solidFill>
                  <a:sysClr val="windowText" lastClr="000000"/>
                </a:solidFill>
              </a:rPr>
              <a:t>emoval </a:t>
            </a:r>
            <a:r>
              <a:rPr lang="en-US" sz="2400" kern="0" dirty="0">
                <a:solidFill>
                  <a:sysClr val="windowText" lastClr="000000"/>
                </a:solidFill>
              </a:rPr>
              <a:t>of </a:t>
            </a:r>
            <a:r>
              <a:rPr lang="en-US" sz="2400" kern="0" dirty="0" smtClean="0">
                <a:solidFill>
                  <a:sysClr val="windowText" lastClr="000000"/>
                </a:solidFill>
              </a:rPr>
              <a:t>toxic  substances</a:t>
            </a:r>
          </a:p>
          <a:p>
            <a:pPr marL="1714500" lvl="3" indent="-342900" algn="just">
              <a:buFont typeface="Arial" pitchFamily="34" charset="0"/>
              <a:buChar char="•"/>
              <a:defRPr/>
            </a:pPr>
            <a:r>
              <a:rPr lang="en-US" sz="2400" kern="0" dirty="0">
                <a:solidFill>
                  <a:sysClr val="windowText" lastClr="000000"/>
                </a:solidFill>
              </a:rPr>
              <a:t>S</a:t>
            </a:r>
            <a:r>
              <a:rPr lang="en-US" sz="2400" kern="0" dirty="0" smtClean="0">
                <a:solidFill>
                  <a:sysClr val="windowText" lastClr="000000"/>
                </a:solidFill>
              </a:rPr>
              <a:t>ynthesis  </a:t>
            </a:r>
            <a:r>
              <a:rPr lang="en-US" sz="2400" kern="0" dirty="0">
                <a:solidFill>
                  <a:sysClr val="windowText" lastClr="000000"/>
                </a:solidFill>
              </a:rPr>
              <a:t>of  </a:t>
            </a:r>
            <a:r>
              <a:rPr lang="en-US" sz="2400" kern="0" dirty="0" smtClean="0">
                <a:solidFill>
                  <a:sysClr val="windowText" lastClr="000000"/>
                </a:solidFill>
              </a:rPr>
              <a:t>proteins</a:t>
            </a:r>
          </a:p>
          <a:p>
            <a:pPr marL="1714500" lvl="3" indent="-342900" algn="just">
              <a:buFont typeface="Arial" pitchFamily="34" charset="0"/>
              <a:buChar char="•"/>
              <a:defRPr/>
            </a:pPr>
            <a:r>
              <a:rPr lang="en-US" sz="2400" kern="0" dirty="0">
                <a:solidFill>
                  <a:sysClr val="windowText" lastClr="000000"/>
                </a:solidFill>
              </a:rPr>
              <a:t>P</a:t>
            </a:r>
            <a:r>
              <a:rPr lang="en-US" sz="2400" kern="0" dirty="0" smtClean="0">
                <a:solidFill>
                  <a:sysClr val="windowText" lastClr="000000"/>
                </a:solidFill>
              </a:rPr>
              <a:t>roduction  </a:t>
            </a:r>
            <a:r>
              <a:rPr lang="en-US" sz="2400" kern="0" dirty="0">
                <a:solidFill>
                  <a:sysClr val="windowText" lastClr="000000"/>
                </a:solidFill>
              </a:rPr>
              <a:t>of bile </a:t>
            </a:r>
            <a:r>
              <a:rPr lang="en-US" sz="2400" kern="0" dirty="0" smtClean="0">
                <a:solidFill>
                  <a:sysClr val="windowText" lastClr="000000"/>
                </a:solidFill>
              </a:rPr>
              <a:t>and albumin</a:t>
            </a:r>
          </a:p>
          <a:p>
            <a:pPr marL="1714500" lvl="3" indent="-342900" algn="just">
              <a:buFont typeface="Arial" pitchFamily="34" charset="0"/>
              <a:buChar char="•"/>
              <a:defRPr/>
            </a:pPr>
            <a:r>
              <a:rPr lang="en-US" sz="2400" kern="0" dirty="0">
                <a:solidFill>
                  <a:sysClr val="windowText" lastClr="000000"/>
                </a:solidFill>
              </a:rPr>
              <a:t>M</a:t>
            </a:r>
            <a:r>
              <a:rPr lang="en-US" sz="2400" kern="0" dirty="0" smtClean="0">
                <a:solidFill>
                  <a:sysClr val="windowText" lastClr="000000"/>
                </a:solidFill>
              </a:rPr>
              <a:t>etabolization  </a:t>
            </a:r>
            <a:r>
              <a:rPr lang="en-US" sz="2400" kern="0" dirty="0">
                <a:solidFill>
                  <a:sysClr val="windowText" lastClr="000000"/>
                </a:solidFill>
              </a:rPr>
              <a:t>of  </a:t>
            </a:r>
            <a:r>
              <a:rPr lang="en-US" sz="2400" kern="0" dirty="0" smtClean="0">
                <a:solidFill>
                  <a:sysClr val="windowText" lastClr="000000"/>
                </a:solidFill>
              </a:rPr>
              <a:t>bilirubin, carbohydrates</a:t>
            </a:r>
            <a:r>
              <a:rPr lang="en-US" sz="2400" kern="0" dirty="0">
                <a:solidFill>
                  <a:sysClr val="windowText" lastClr="000000"/>
                </a:solidFill>
              </a:rPr>
              <a:t>,  </a:t>
            </a:r>
            <a:r>
              <a:rPr lang="en-US" sz="2400" kern="0" dirty="0" smtClean="0">
                <a:solidFill>
                  <a:sysClr val="windowText" lastClr="000000"/>
                </a:solidFill>
              </a:rPr>
              <a:t>fat</a:t>
            </a:r>
          </a:p>
          <a:p>
            <a:pPr marL="1714500" lvl="3" indent="-342900" algn="just">
              <a:buFont typeface="Arial" pitchFamily="34" charset="0"/>
              <a:buChar char="•"/>
              <a:defRPr/>
            </a:pPr>
            <a:r>
              <a:rPr lang="en-US" sz="2400" kern="0" dirty="0">
                <a:solidFill>
                  <a:sysClr val="windowText" lastClr="000000"/>
                </a:solidFill>
              </a:rPr>
              <a:t>D</a:t>
            </a:r>
            <a:r>
              <a:rPr lang="en-US" sz="2400" kern="0" dirty="0" smtClean="0">
                <a:solidFill>
                  <a:sysClr val="windowText" lastClr="000000"/>
                </a:solidFill>
              </a:rPr>
              <a:t>igestion of food  effectively</a:t>
            </a:r>
            <a:endParaRPr kumimoji="0" lang="en-US" sz="2400" b="0" i="0" u="none" strike="noStrike" kern="0" cap="none" spc="0" normalizeH="0" baseline="0" noProof="0" dirty="0" smtClean="0">
              <a:ln>
                <a:noFill/>
              </a:ln>
              <a:solidFill>
                <a:sysClr val="windowText" lastClr="000000"/>
              </a:solidFill>
              <a:effectLst/>
              <a:uLnTx/>
              <a:uFillTx/>
            </a:endParaRPr>
          </a:p>
          <a:p>
            <a:pPr marL="800100" lvl="1" indent="-342900" algn="just">
              <a:buFont typeface="Wingdings" pitchFamily="2" charset="2"/>
              <a:buChar char="§"/>
              <a:defRPr/>
            </a:pPr>
            <a:r>
              <a:rPr lang="en-US" sz="2400" kern="0" dirty="0"/>
              <a:t>H</a:t>
            </a:r>
            <a:r>
              <a:rPr lang="en-US" sz="2400" kern="0" dirty="0" smtClean="0"/>
              <a:t>epatitis</a:t>
            </a:r>
            <a:r>
              <a:rPr lang="en-US" sz="2400" kern="0" dirty="0"/>
              <a:t>, </a:t>
            </a:r>
            <a:r>
              <a:rPr lang="en-US" sz="2400" kern="0" dirty="0" smtClean="0"/>
              <a:t>fatty  </a:t>
            </a:r>
            <a:r>
              <a:rPr lang="en-US" sz="2400" kern="0" dirty="0"/>
              <a:t>liver  disease,  liver  cancer,  liver  failure,  gilbert's </a:t>
            </a:r>
            <a:r>
              <a:rPr lang="en-US" sz="2400" kern="0" dirty="0" smtClean="0"/>
              <a:t>syndrome</a:t>
            </a:r>
            <a:r>
              <a:rPr lang="en-US" sz="2400" kern="0" dirty="0"/>
              <a:t>, </a:t>
            </a:r>
            <a:r>
              <a:rPr lang="en-US" sz="2400" kern="0" dirty="0" smtClean="0"/>
              <a:t>and </a:t>
            </a:r>
            <a:r>
              <a:rPr lang="en-US" sz="2400" kern="0" dirty="0"/>
              <a:t>hemochromatosis, etc.</a:t>
            </a:r>
            <a:endParaRPr kumimoji="0" lang="en-US" sz="2400" b="0" i="0" u="none" strike="noStrike" kern="0" cap="none" spc="0" normalizeH="0" baseline="0" noProof="0" dirty="0">
              <a:ln>
                <a:noFill/>
              </a:ln>
              <a:effectLst/>
              <a:uLnTx/>
              <a:uFillTx/>
            </a:endParaRPr>
          </a:p>
        </p:txBody>
      </p:sp>
      <p:sp>
        <p:nvSpPr>
          <p:cNvPr id="3" name="AutoShape 2" descr="Health tips: 7 ways to prevent liver diseases | Lifestyle News,The Indian  Expres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Health tips: 7 ways to prevent liver diseases | Lifestyle News,The Indian  Expres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6" descr="Health tips: 7 ways to prevent liver diseases | Lifestyle News,The Indian  Expres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custDataLst>
      <p:tags r:id="rId1"/>
    </p:custDataLst>
    <p:extLst>
      <p:ext uri="{BB962C8B-B14F-4D97-AF65-F5344CB8AC3E}">
        <p14:creationId xmlns:p14="http://schemas.microsoft.com/office/powerpoint/2010/main" val="1377710571"/>
      </p:ext>
    </p:extLst>
  </p:cSld>
  <p:clrMapOvr>
    <a:masterClrMapping/>
  </p:clrMapOvr>
  <mc:AlternateContent xmlns:mc="http://schemas.openxmlformats.org/markup-compatibility/2006" xmlns:p14="http://schemas.microsoft.com/office/powerpoint/2010/main">
    <mc:Choice Requires="p14">
      <p:transition p14:dur="10" advTm="430"/>
    </mc:Choice>
    <mc:Fallback xmlns="">
      <p:transition advTm="43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0" y="0"/>
            <a:ext cx="9144000" cy="762000"/>
          </a:xfrm>
        </p:spPr>
        <p:txBody>
          <a:bodyPr>
            <a:normAutofit/>
          </a:bodyPr>
          <a:lstStyle/>
          <a:p>
            <a:endParaRPr lang="en-US" sz="3200" b="1" dirty="0"/>
          </a:p>
        </p:txBody>
      </p:sp>
      <p:sp>
        <p:nvSpPr>
          <p:cNvPr id="7" name="Rectangle 6"/>
          <p:cNvSpPr/>
          <p:nvPr/>
        </p:nvSpPr>
        <p:spPr>
          <a:xfrm>
            <a:off x="0" y="0"/>
            <a:ext cx="9144000" cy="762000"/>
          </a:xfrm>
          <a:prstGeom prst="rect">
            <a:avLst/>
          </a:prstGeom>
          <a:solidFill>
            <a:schemeClr val="accent5">
              <a:lumMod val="50000"/>
            </a:schemeClr>
          </a:solidFill>
        </p:spPr>
        <p:style>
          <a:lnRef idx="1">
            <a:schemeClr val="accent1"/>
          </a:lnRef>
          <a:fillRef idx="1001">
            <a:schemeClr val="dk2"/>
          </a:fillRef>
          <a:effectRef idx="1">
            <a:schemeClr val="accent1"/>
          </a:effectRef>
          <a:fontRef idx="minor">
            <a:schemeClr val="dk1"/>
          </a:fontRef>
        </p:style>
        <p:txBody>
          <a:bodyPr rtlCol="0" anchor="ctr"/>
          <a:lstStyle/>
          <a:p>
            <a:r>
              <a:rPr lang="en-US" sz="2400" dirty="0" smtClean="0">
                <a:solidFill>
                  <a:prstClr val="white"/>
                </a:solidFill>
              </a:rPr>
              <a:t>   </a:t>
            </a:r>
            <a:r>
              <a:rPr lang="en-US" sz="1050" b="1" dirty="0">
                <a:solidFill>
                  <a:prstClr val="white"/>
                </a:solidFill>
              </a:rPr>
              <a:t> </a:t>
            </a:r>
            <a:r>
              <a:rPr lang="en-US" sz="1050" b="1" dirty="0" smtClean="0">
                <a:solidFill>
                  <a:prstClr val="white"/>
                </a:solidFill>
              </a:rPr>
              <a:t>        </a:t>
            </a:r>
            <a:r>
              <a:rPr lang="en-US" sz="2800" b="1" dirty="0" smtClean="0">
                <a:solidFill>
                  <a:prstClr val="white"/>
                </a:solidFill>
              </a:rPr>
              <a:t>Motivation</a:t>
            </a:r>
            <a:endParaRPr lang="en-US" sz="2800" b="1" dirty="0">
              <a:solidFill>
                <a:prstClr val="white"/>
              </a:solidFill>
            </a:endParaRPr>
          </a:p>
        </p:txBody>
      </p:sp>
      <p:sp>
        <p:nvSpPr>
          <p:cNvPr id="13" name="Footer Placeholder 12"/>
          <p:cNvSpPr>
            <a:spLocks noGrp="1"/>
          </p:cNvSpPr>
          <p:nvPr>
            <p:ph type="ftr" sz="quarter" idx="11"/>
          </p:nvPr>
        </p:nvSpPr>
        <p:spPr>
          <a:xfrm>
            <a:off x="0" y="6477000"/>
            <a:ext cx="9144000" cy="381000"/>
          </a:xfrm>
          <a:solidFill>
            <a:schemeClr val="accent5">
              <a:lumMod val="50000"/>
            </a:schemeClr>
          </a:solidFill>
        </p:spPr>
        <p:txBody>
          <a:bodyPr/>
          <a:lstStyle/>
          <a:p>
            <a:r>
              <a:rPr lang="en-US" smtClean="0">
                <a:solidFill>
                  <a:prstClr val="white"/>
                </a:solidFill>
              </a:rPr>
              <a:t>Prediction of Liver Disorders using Machine Learning Algorithms: A Comparative Study</a:t>
            </a:r>
            <a:endParaRPr lang="en-US" dirty="0">
              <a:solidFill>
                <a:prstClr val="white"/>
              </a:solidFill>
            </a:endParaRPr>
          </a:p>
        </p:txBody>
      </p:sp>
      <p:sp>
        <p:nvSpPr>
          <p:cNvPr id="4" name="Date Placeholder 3"/>
          <p:cNvSpPr>
            <a:spLocks noGrp="1"/>
          </p:cNvSpPr>
          <p:nvPr>
            <p:ph type="dt" sz="half" idx="10"/>
          </p:nvPr>
        </p:nvSpPr>
        <p:spPr>
          <a:xfrm>
            <a:off x="0" y="6458878"/>
            <a:ext cx="1066800" cy="365125"/>
          </a:xfrm>
        </p:spPr>
        <p:txBody>
          <a:bodyPr/>
          <a:lstStyle/>
          <a:p>
            <a:fld id="{08F1FE30-1DE9-429B-91AB-9B1BF17C7080}" type="datetime1">
              <a:rPr lang="en-US" smtClean="0">
                <a:solidFill>
                  <a:prstClr val="white"/>
                </a:solidFill>
              </a:rPr>
              <a:t>10/3/2021</a:t>
            </a:fld>
            <a:endParaRPr lang="en-US" dirty="0">
              <a:solidFill>
                <a:prstClr val="white"/>
              </a:solidFill>
            </a:endParaRPr>
          </a:p>
        </p:txBody>
      </p:sp>
      <p:sp>
        <p:nvSpPr>
          <p:cNvPr id="5" name="Slide Number Placeholder 4"/>
          <p:cNvSpPr>
            <a:spLocks noGrp="1"/>
          </p:cNvSpPr>
          <p:nvPr>
            <p:ph type="sldNum" sz="quarter" idx="12"/>
          </p:nvPr>
        </p:nvSpPr>
        <p:spPr>
          <a:xfrm>
            <a:off x="8746588" y="6492875"/>
            <a:ext cx="381000" cy="365125"/>
          </a:xfrm>
        </p:spPr>
        <p:txBody>
          <a:bodyPr/>
          <a:lstStyle/>
          <a:p>
            <a:fld id="{33D6E5A2-EC83-451F-A719-9AC1370DD5CF}" type="slidenum">
              <a:rPr lang="en-US" smtClean="0">
                <a:solidFill>
                  <a:prstClr val="white"/>
                </a:solidFill>
              </a:rPr>
              <a:pPr/>
              <a:t>4</a:t>
            </a:fld>
            <a:endParaRPr lang="en-US" dirty="0">
              <a:solidFill>
                <a:prstClr val="white"/>
              </a:solidFill>
            </a:endParaRPr>
          </a:p>
        </p:txBody>
      </p:sp>
      <p:sp>
        <p:nvSpPr>
          <p:cNvPr id="9" name="TextBox 8"/>
          <p:cNvSpPr txBox="1"/>
          <p:nvPr/>
        </p:nvSpPr>
        <p:spPr>
          <a:xfrm>
            <a:off x="533400" y="1066800"/>
            <a:ext cx="8077200" cy="5257800"/>
          </a:xfrm>
          <a:prstGeom prst="rect">
            <a:avLst/>
          </a:prstGeom>
          <a:noFill/>
        </p:spPr>
        <p:txBody>
          <a:bodyPr wrap="square" rtlCol="0">
            <a:normAutofit/>
          </a:bodyPr>
          <a:lstStyle/>
          <a:p>
            <a:pPr marL="342900" lvl="1" indent="-342900" algn="just">
              <a:buFont typeface="Wingdings" pitchFamily="2" charset="2"/>
              <a:buChar char="§"/>
            </a:pPr>
            <a:endParaRPr lang="en-US" sz="2400" dirty="0" smtClean="0">
              <a:latin typeface="+mj-lt"/>
            </a:endParaRPr>
          </a:p>
          <a:p>
            <a:pPr marL="342900" lvl="1" indent="-342900" algn="just">
              <a:buFont typeface="Wingdings" pitchFamily="2" charset="2"/>
              <a:buChar char="§"/>
            </a:pPr>
            <a:r>
              <a:rPr lang="en-US" sz="2400" dirty="0" smtClean="0">
                <a:latin typeface="+mj-lt"/>
              </a:rPr>
              <a:t>Around </a:t>
            </a:r>
            <a:r>
              <a:rPr lang="en-US" sz="2400" dirty="0" smtClean="0">
                <a:solidFill>
                  <a:srgbClr val="0070C0"/>
                </a:solidFill>
                <a:latin typeface="+mj-lt"/>
              </a:rPr>
              <a:t>50  </a:t>
            </a:r>
            <a:r>
              <a:rPr lang="en-US" sz="2400" dirty="0">
                <a:solidFill>
                  <a:srgbClr val="0070C0"/>
                </a:solidFill>
                <a:latin typeface="+mj-lt"/>
              </a:rPr>
              <a:t>million  </a:t>
            </a:r>
            <a:r>
              <a:rPr lang="en-US" sz="2400" dirty="0">
                <a:latin typeface="+mj-lt"/>
              </a:rPr>
              <a:t>people  suffer  from  liver disorders </a:t>
            </a:r>
            <a:r>
              <a:rPr lang="en-US" sz="2400" dirty="0" smtClean="0">
                <a:latin typeface="+mj-lt"/>
              </a:rPr>
              <a:t>[2] </a:t>
            </a:r>
            <a:endParaRPr lang="en-US" sz="2400" dirty="0">
              <a:latin typeface="+mj-lt"/>
            </a:endParaRPr>
          </a:p>
          <a:p>
            <a:pPr marL="342900" lvl="1" indent="-342900" algn="just">
              <a:buFont typeface="Wingdings" pitchFamily="2" charset="2"/>
              <a:buChar char="§"/>
            </a:pPr>
            <a:r>
              <a:rPr lang="en-US" sz="2400" dirty="0">
                <a:solidFill>
                  <a:srgbClr val="0070C0"/>
                </a:solidFill>
                <a:latin typeface="+mj-lt"/>
              </a:rPr>
              <a:t>2  million  </a:t>
            </a:r>
            <a:r>
              <a:rPr lang="en-US" sz="2400" dirty="0">
                <a:latin typeface="+mj-lt"/>
              </a:rPr>
              <a:t>people  are  dying per  year </a:t>
            </a:r>
            <a:r>
              <a:rPr lang="en-US" sz="2400" dirty="0" smtClean="0">
                <a:latin typeface="+mj-lt"/>
              </a:rPr>
              <a:t> worldwide  [</a:t>
            </a:r>
            <a:r>
              <a:rPr lang="en-US" sz="2400" dirty="0">
                <a:latin typeface="+mj-lt"/>
              </a:rPr>
              <a:t>3</a:t>
            </a:r>
            <a:r>
              <a:rPr lang="en-US" sz="2400" dirty="0" smtClean="0">
                <a:latin typeface="+mj-lt"/>
              </a:rPr>
              <a:t>]</a:t>
            </a:r>
          </a:p>
          <a:p>
            <a:pPr marL="342900" lvl="1" indent="-342900" algn="just">
              <a:buFont typeface="Wingdings" pitchFamily="2" charset="2"/>
              <a:buChar char="§"/>
            </a:pPr>
            <a:r>
              <a:rPr lang="en-US" sz="2400" dirty="0" smtClean="0">
                <a:latin typeface="+mj-lt"/>
              </a:rPr>
              <a:t>Early  diagnosis is compulsory </a:t>
            </a:r>
            <a:r>
              <a:rPr lang="en-US" sz="2400" dirty="0">
                <a:latin typeface="+mj-lt"/>
              </a:rPr>
              <a:t>to reduce the risk </a:t>
            </a:r>
            <a:endParaRPr lang="en-US" sz="2400" dirty="0" smtClean="0">
              <a:latin typeface="+mj-lt"/>
            </a:endParaRPr>
          </a:p>
          <a:p>
            <a:pPr marL="342900" lvl="1" indent="-342900" algn="just">
              <a:buFont typeface="Wingdings" pitchFamily="2" charset="2"/>
              <a:buChar char="§"/>
            </a:pPr>
            <a:r>
              <a:rPr lang="en-US" sz="2400" dirty="0">
                <a:latin typeface="+mj-lt"/>
              </a:rPr>
              <a:t>D</a:t>
            </a:r>
            <a:r>
              <a:rPr lang="en-US" sz="2400" dirty="0" smtClean="0">
                <a:latin typeface="+mj-lt"/>
              </a:rPr>
              <a:t>etection </a:t>
            </a:r>
            <a:r>
              <a:rPr lang="en-US" sz="2400" dirty="0">
                <a:latin typeface="+mj-lt"/>
              </a:rPr>
              <a:t>of liver </a:t>
            </a:r>
            <a:r>
              <a:rPr lang="en-US" sz="2400" dirty="0" smtClean="0">
                <a:latin typeface="+mj-lt"/>
              </a:rPr>
              <a:t>disorders requires </a:t>
            </a:r>
            <a:r>
              <a:rPr lang="en-US" sz="2400" dirty="0"/>
              <a:t> a  lot  of  </a:t>
            </a:r>
            <a:r>
              <a:rPr lang="en-US" sz="2400" dirty="0" smtClean="0"/>
              <a:t>time and </a:t>
            </a:r>
            <a:r>
              <a:rPr lang="en-US" sz="2400" dirty="0" smtClean="0">
                <a:latin typeface="+mj-lt"/>
              </a:rPr>
              <a:t>experienced physicians</a:t>
            </a:r>
          </a:p>
          <a:p>
            <a:pPr marL="342900" lvl="1" indent="-342900" algn="just">
              <a:buFont typeface="Wingdings" pitchFamily="2" charset="2"/>
              <a:buChar char="§"/>
            </a:pPr>
            <a:endParaRPr lang="en-US" sz="2400" dirty="0" smtClean="0">
              <a:latin typeface="+mj-lt"/>
            </a:endParaRPr>
          </a:p>
          <a:p>
            <a:pPr marL="342900" lvl="1" indent="-342900" algn="just">
              <a:buFont typeface="Wingdings" pitchFamily="2" charset="2"/>
              <a:buChar char="§"/>
            </a:pPr>
            <a:r>
              <a:rPr lang="en-US" sz="2400" dirty="0" smtClean="0">
                <a:solidFill>
                  <a:srgbClr val="0070C0"/>
                </a:solidFill>
                <a:latin typeface="+mj-lt"/>
              </a:rPr>
              <a:t>Machine Learning</a:t>
            </a:r>
          </a:p>
          <a:p>
            <a:pPr marL="800100" lvl="2" indent="-342900" algn="just">
              <a:buFont typeface="Arial" pitchFamily="34" charset="0"/>
              <a:buChar char="•"/>
            </a:pPr>
            <a:r>
              <a:rPr lang="en-US" sz="2400" dirty="0">
                <a:latin typeface="+mj-lt"/>
              </a:rPr>
              <a:t>P</a:t>
            </a:r>
            <a:r>
              <a:rPr lang="en-US" sz="2400" dirty="0" smtClean="0">
                <a:latin typeface="+mj-lt"/>
              </a:rPr>
              <a:t>lays  </a:t>
            </a:r>
            <a:r>
              <a:rPr lang="en-US" sz="2400" dirty="0">
                <a:latin typeface="+mj-lt"/>
              </a:rPr>
              <a:t>an  important role  in </a:t>
            </a:r>
            <a:r>
              <a:rPr lang="en-US" sz="2400" dirty="0" smtClean="0">
                <a:latin typeface="+mj-lt"/>
              </a:rPr>
              <a:t>disease  diagnosis</a:t>
            </a:r>
          </a:p>
          <a:p>
            <a:pPr marL="800100" lvl="2" indent="-342900" algn="just">
              <a:buFont typeface="Arial" pitchFamily="34" charset="0"/>
              <a:buChar char="•"/>
            </a:pPr>
            <a:r>
              <a:rPr lang="en-US" sz="2400" dirty="0" smtClean="0">
                <a:solidFill>
                  <a:prstClr val="black"/>
                </a:solidFill>
                <a:latin typeface="+mj-lt"/>
              </a:rPr>
              <a:t>Extracts  valuable  </a:t>
            </a:r>
            <a:r>
              <a:rPr lang="en-US" sz="2400" dirty="0">
                <a:solidFill>
                  <a:prstClr val="black"/>
                </a:solidFill>
                <a:latin typeface="+mj-lt"/>
              </a:rPr>
              <a:t>information  from  medical  datasets  and  build  a </a:t>
            </a:r>
            <a:r>
              <a:rPr lang="en-US" sz="2400" dirty="0" smtClean="0">
                <a:solidFill>
                  <a:prstClr val="black"/>
                </a:solidFill>
                <a:latin typeface="+mj-lt"/>
              </a:rPr>
              <a:t>model  </a:t>
            </a:r>
            <a:r>
              <a:rPr lang="en-US" sz="2400" dirty="0">
                <a:solidFill>
                  <a:prstClr val="black"/>
                </a:solidFill>
                <a:latin typeface="+mj-lt"/>
              </a:rPr>
              <a:t>to  identify  the  </a:t>
            </a:r>
            <a:r>
              <a:rPr lang="en-US" sz="2400" dirty="0" smtClean="0">
                <a:solidFill>
                  <a:prstClr val="black"/>
                </a:solidFill>
                <a:latin typeface="+mj-lt"/>
              </a:rPr>
              <a:t>patients</a:t>
            </a:r>
          </a:p>
        </p:txBody>
      </p:sp>
    </p:spTree>
    <p:custDataLst>
      <p:tags r:id="rId1"/>
    </p:custDataLst>
    <p:extLst>
      <p:ext uri="{BB962C8B-B14F-4D97-AF65-F5344CB8AC3E}">
        <p14:creationId xmlns:p14="http://schemas.microsoft.com/office/powerpoint/2010/main" val="292885250"/>
      </p:ext>
    </p:extLst>
  </p:cSld>
  <p:clrMapOvr>
    <a:masterClrMapping/>
  </p:clrMapOvr>
  <mc:AlternateContent xmlns:mc="http://schemas.openxmlformats.org/markup-compatibility/2006" xmlns:p14="http://schemas.microsoft.com/office/powerpoint/2010/main">
    <mc:Choice Requires="p14">
      <p:transition p14:dur="10" advTm="1361"/>
    </mc:Choice>
    <mc:Fallback xmlns="">
      <p:transition advTm="1361"/>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0" y="0"/>
            <a:ext cx="9144000" cy="762000"/>
          </a:xfrm>
        </p:spPr>
        <p:txBody>
          <a:bodyPr>
            <a:normAutofit/>
          </a:bodyPr>
          <a:lstStyle/>
          <a:p>
            <a:endParaRPr lang="en-US" sz="3200" b="1" dirty="0"/>
          </a:p>
        </p:txBody>
      </p:sp>
      <p:sp>
        <p:nvSpPr>
          <p:cNvPr id="7" name="Rectangle 6"/>
          <p:cNvSpPr/>
          <p:nvPr/>
        </p:nvSpPr>
        <p:spPr>
          <a:xfrm>
            <a:off x="0" y="0"/>
            <a:ext cx="9144000" cy="762000"/>
          </a:xfrm>
          <a:prstGeom prst="rect">
            <a:avLst/>
          </a:prstGeom>
          <a:solidFill>
            <a:schemeClr val="accent5">
              <a:lumMod val="50000"/>
            </a:schemeClr>
          </a:solidFill>
        </p:spPr>
        <p:style>
          <a:lnRef idx="1">
            <a:schemeClr val="accent1"/>
          </a:lnRef>
          <a:fillRef idx="1001">
            <a:schemeClr val="dk2"/>
          </a:fillRef>
          <a:effectRef idx="1">
            <a:schemeClr val="accent1"/>
          </a:effectRef>
          <a:fontRef idx="minor">
            <a:schemeClr val="dk1"/>
          </a:fontRef>
        </p:style>
        <p:txBody>
          <a:bodyPr rtlCol="0" anchor="ctr"/>
          <a:lstStyle/>
          <a:p>
            <a:pPr>
              <a:tabLst>
                <a:tab pos="914400" algn="l"/>
              </a:tabLst>
            </a:pPr>
            <a:r>
              <a:rPr lang="en-US" sz="2400" dirty="0" smtClean="0">
                <a:solidFill>
                  <a:prstClr val="white"/>
                </a:solidFill>
              </a:rPr>
              <a:t>   </a:t>
            </a:r>
            <a:r>
              <a:rPr lang="en-US" sz="1050" b="1" dirty="0">
                <a:solidFill>
                  <a:prstClr val="white"/>
                </a:solidFill>
              </a:rPr>
              <a:t> </a:t>
            </a:r>
            <a:r>
              <a:rPr lang="en-US" sz="1050" b="1" dirty="0" smtClean="0">
                <a:solidFill>
                  <a:prstClr val="white"/>
                </a:solidFill>
              </a:rPr>
              <a:t>       </a:t>
            </a:r>
            <a:r>
              <a:rPr lang="en-US" sz="3200" b="1" dirty="0" smtClean="0">
                <a:solidFill>
                  <a:prstClr val="white"/>
                </a:solidFill>
              </a:rPr>
              <a:t>Methodology</a:t>
            </a:r>
            <a:endParaRPr lang="en-US" sz="3200" b="1" dirty="0">
              <a:solidFill>
                <a:prstClr val="white"/>
              </a:solidFill>
            </a:endParaRPr>
          </a:p>
        </p:txBody>
      </p:sp>
      <p:sp>
        <p:nvSpPr>
          <p:cNvPr id="4" name="Date Placeholder 3"/>
          <p:cNvSpPr>
            <a:spLocks noGrp="1"/>
          </p:cNvSpPr>
          <p:nvPr>
            <p:ph type="dt" sz="half" idx="10"/>
          </p:nvPr>
        </p:nvSpPr>
        <p:spPr>
          <a:xfrm>
            <a:off x="0" y="6458878"/>
            <a:ext cx="1066800" cy="365125"/>
          </a:xfrm>
        </p:spPr>
        <p:txBody>
          <a:bodyPr/>
          <a:lstStyle/>
          <a:p>
            <a:fld id="{024849C9-C9A1-43F0-8101-F10D36ADB6DD}" type="datetime1">
              <a:rPr lang="en-US" smtClean="0">
                <a:solidFill>
                  <a:prstClr val="white"/>
                </a:solidFill>
              </a:rPr>
              <a:t>10/3/2021</a:t>
            </a:fld>
            <a:endParaRPr lang="en-US" dirty="0">
              <a:solidFill>
                <a:prstClr val="white"/>
              </a:solidFill>
            </a:endParaRPr>
          </a:p>
        </p:txBody>
      </p:sp>
      <p:sp>
        <p:nvSpPr>
          <p:cNvPr id="5" name="Slide Number Placeholder 4"/>
          <p:cNvSpPr>
            <a:spLocks noGrp="1"/>
          </p:cNvSpPr>
          <p:nvPr>
            <p:ph type="sldNum" sz="quarter" idx="12"/>
          </p:nvPr>
        </p:nvSpPr>
        <p:spPr>
          <a:xfrm>
            <a:off x="8746588" y="6492875"/>
            <a:ext cx="381000" cy="365125"/>
          </a:xfrm>
        </p:spPr>
        <p:txBody>
          <a:bodyPr/>
          <a:lstStyle/>
          <a:p>
            <a:fld id="{33D6E5A2-EC83-451F-A719-9AC1370DD5CF}" type="slidenum">
              <a:rPr lang="en-US" smtClean="0">
                <a:solidFill>
                  <a:prstClr val="white"/>
                </a:solidFill>
              </a:rPr>
              <a:pPr/>
              <a:t>5</a:t>
            </a:fld>
            <a:endParaRPr lang="en-US" dirty="0">
              <a:solidFill>
                <a:prstClr val="white"/>
              </a:solidFill>
            </a:endParaRPr>
          </a:p>
        </p:txBody>
      </p:sp>
      <p:sp>
        <p:nvSpPr>
          <p:cNvPr id="20" name="TextBox 19"/>
          <p:cNvSpPr txBox="1"/>
          <p:nvPr/>
        </p:nvSpPr>
        <p:spPr>
          <a:xfrm>
            <a:off x="1160956" y="5867399"/>
            <a:ext cx="6822087" cy="478713"/>
          </a:xfrm>
          <a:prstGeom prst="rect">
            <a:avLst/>
          </a:prstGeom>
          <a:noFill/>
        </p:spPr>
        <p:txBody>
          <a:bodyPr wrap="square" rtlCol="0">
            <a:normAutofit/>
          </a:bodyPr>
          <a:lstStyle/>
          <a:p>
            <a:pPr algn="ctr"/>
            <a:r>
              <a:rPr lang="en-US" sz="2000" b="1" dirty="0">
                <a:solidFill>
                  <a:srgbClr val="1F497D">
                    <a:lumMod val="75000"/>
                  </a:srgbClr>
                </a:solidFill>
              </a:rPr>
              <a:t>Figure </a:t>
            </a:r>
            <a:r>
              <a:rPr lang="en-US" sz="2000" b="1" dirty="0" smtClean="0">
                <a:solidFill>
                  <a:srgbClr val="1F497D">
                    <a:lumMod val="75000"/>
                  </a:srgbClr>
                </a:solidFill>
              </a:rPr>
              <a:t>1: </a:t>
            </a:r>
            <a:r>
              <a:rPr lang="en-US" sz="2000" b="1" dirty="0" smtClean="0">
                <a:solidFill>
                  <a:prstClr val="black"/>
                </a:solidFill>
              </a:rPr>
              <a:t>Workflow </a:t>
            </a:r>
            <a:r>
              <a:rPr lang="en-US" sz="2000" b="1" dirty="0">
                <a:solidFill>
                  <a:prstClr val="black"/>
                </a:solidFill>
              </a:rPr>
              <a:t>of Our Research </a:t>
            </a:r>
            <a:r>
              <a:rPr lang="en-US" sz="2000" b="1" dirty="0" smtClean="0">
                <a:solidFill>
                  <a:prstClr val="black"/>
                </a:solidFill>
              </a:rPr>
              <a:t>Methodology</a:t>
            </a:r>
            <a:endParaRPr lang="en-US" sz="2000" dirty="0">
              <a:solidFill>
                <a:prstClr val="black"/>
              </a:solidFill>
            </a:endParaRPr>
          </a:p>
        </p:txBody>
      </p:sp>
      <p:pic>
        <p:nvPicPr>
          <p:cNvPr id="18" name="Picture 17"/>
          <p:cNvPicPr/>
          <p:nvPr/>
        </p:nvPicPr>
        <p:blipFill>
          <a:blip r:embed="rId5"/>
          <a:stretch>
            <a:fillRect/>
          </a:stretch>
        </p:blipFill>
        <p:spPr>
          <a:xfrm>
            <a:off x="1160956" y="1066800"/>
            <a:ext cx="7144844" cy="4800600"/>
          </a:xfrm>
          <a:prstGeom prst="rect">
            <a:avLst/>
          </a:prstGeom>
        </p:spPr>
      </p:pic>
    </p:spTree>
    <p:custDataLst>
      <p:tags r:id="rId1"/>
    </p:custDataLst>
    <p:extLst>
      <p:ext uri="{BB962C8B-B14F-4D97-AF65-F5344CB8AC3E}">
        <p14:creationId xmlns:p14="http://schemas.microsoft.com/office/powerpoint/2010/main" val="2774805498"/>
      </p:ext>
    </p:extLst>
  </p:cSld>
  <p:clrMapOvr>
    <a:masterClrMapping/>
  </p:clrMapOvr>
  <mc:AlternateContent xmlns:mc="http://schemas.openxmlformats.org/markup-compatibility/2006" xmlns:p14="http://schemas.microsoft.com/office/powerpoint/2010/main">
    <mc:Choice Requires="p14">
      <p:transition p14:dur="10" advTm="2765"/>
    </mc:Choice>
    <mc:Fallback xmlns="">
      <p:transition advTm="2765"/>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0" y="0"/>
            <a:ext cx="9144000" cy="762000"/>
          </a:xfrm>
        </p:spPr>
        <p:txBody>
          <a:bodyPr>
            <a:normAutofit/>
          </a:bodyPr>
          <a:lstStyle/>
          <a:p>
            <a:endParaRPr lang="en-US" sz="3200" b="1" dirty="0"/>
          </a:p>
        </p:txBody>
      </p:sp>
      <p:sp>
        <p:nvSpPr>
          <p:cNvPr id="7" name="Rectangle 6"/>
          <p:cNvSpPr/>
          <p:nvPr/>
        </p:nvSpPr>
        <p:spPr>
          <a:xfrm>
            <a:off x="0" y="0"/>
            <a:ext cx="9144000" cy="762000"/>
          </a:xfrm>
          <a:prstGeom prst="rect">
            <a:avLst/>
          </a:prstGeom>
          <a:solidFill>
            <a:schemeClr val="accent5">
              <a:lumMod val="50000"/>
            </a:schemeClr>
          </a:solidFill>
        </p:spPr>
        <p:style>
          <a:lnRef idx="1">
            <a:schemeClr val="accent1"/>
          </a:lnRef>
          <a:fillRef idx="1001">
            <a:schemeClr val="dk2"/>
          </a:fillRef>
          <a:effectRef idx="1">
            <a:schemeClr val="accent1"/>
          </a:effectRef>
          <a:fontRef idx="minor">
            <a:schemeClr val="dk1"/>
          </a:fontRef>
        </p:style>
        <p:txBody>
          <a:bodyPr rtlCol="0" anchor="ctr"/>
          <a:lstStyle/>
          <a:p>
            <a:pPr>
              <a:tabLst>
                <a:tab pos="914400" algn="l"/>
              </a:tabLst>
            </a:pPr>
            <a:r>
              <a:rPr lang="en-US" sz="2400" dirty="0" smtClean="0">
                <a:solidFill>
                  <a:prstClr val="white"/>
                </a:solidFill>
              </a:rPr>
              <a:t>   </a:t>
            </a:r>
            <a:r>
              <a:rPr lang="en-US" sz="1050" b="1" dirty="0">
                <a:solidFill>
                  <a:prstClr val="white"/>
                </a:solidFill>
              </a:rPr>
              <a:t> </a:t>
            </a:r>
            <a:r>
              <a:rPr lang="en-US" sz="1050" b="1" dirty="0" smtClean="0">
                <a:solidFill>
                  <a:prstClr val="white"/>
                </a:solidFill>
              </a:rPr>
              <a:t>       </a:t>
            </a:r>
            <a:r>
              <a:rPr lang="en-US" sz="3200" b="1" dirty="0" smtClean="0">
                <a:solidFill>
                  <a:prstClr val="white"/>
                </a:solidFill>
              </a:rPr>
              <a:t>Dataset Description</a:t>
            </a:r>
            <a:endParaRPr lang="en-US" sz="3200" b="1" dirty="0">
              <a:solidFill>
                <a:prstClr val="white"/>
              </a:solidFill>
            </a:endParaRPr>
          </a:p>
        </p:txBody>
      </p:sp>
      <p:sp>
        <p:nvSpPr>
          <p:cNvPr id="13" name="Footer Placeholder 12"/>
          <p:cNvSpPr>
            <a:spLocks noGrp="1"/>
          </p:cNvSpPr>
          <p:nvPr>
            <p:ph type="ftr" sz="quarter" idx="11"/>
          </p:nvPr>
        </p:nvSpPr>
        <p:spPr>
          <a:xfrm>
            <a:off x="0" y="6477000"/>
            <a:ext cx="9144000" cy="381000"/>
          </a:xfrm>
          <a:solidFill>
            <a:schemeClr val="accent5">
              <a:lumMod val="50000"/>
            </a:schemeClr>
          </a:solidFill>
        </p:spPr>
        <p:txBody>
          <a:bodyPr/>
          <a:lstStyle/>
          <a:p>
            <a:r>
              <a:rPr lang="en-US" smtClean="0">
                <a:solidFill>
                  <a:prstClr val="white"/>
                </a:solidFill>
              </a:rPr>
              <a:t>Prediction of Liver Disorders using Machine Learning Algorithms: A Comparative Study</a:t>
            </a:r>
            <a:endParaRPr lang="en-US" dirty="0">
              <a:solidFill>
                <a:prstClr val="white"/>
              </a:solidFill>
            </a:endParaRPr>
          </a:p>
        </p:txBody>
      </p:sp>
      <p:sp>
        <p:nvSpPr>
          <p:cNvPr id="4" name="Date Placeholder 3"/>
          <p:cNvSpPr>
            <a:spLocks noGrp="1"/>
          </p:cNvSpPr>
          <p:nvPr>
            <p:ph type="dt" sz="half" idx="10"/>
          </p:nvPr>
        </p:nvSpPr>
        <p:spPr>
          <a:xfrm>
            <a:off x="0" y="6458878"/>
            <a:ext cx="1066800" cy="365125"/>
          </a:xfrm>
        </p:spPr>
        <p:txBody>
          <a:bodyPr/>
          <a:lstStyle/>
          <a:p>
            <a:fld id="{024849C9-C9A1-43F0-8101-F10D36ADB6DD}" type="datetime1">
              <a:rPr lang="en-US" smtClean="0">
                <a:solidFill>
                  <a:prstClr val="white"/>
                </a:solidFill>
              </a:rPr>
              <a:t>10/3/2021</a:t>
            </a:fld>
            <a:endParaRPr lang="en-US" dirty="0">
              <a:solidFill>
                <a:prstClr val="white"/>
              </a:solidFill>
            </a:endParaRPr>
          </a:p>
        </p:txBody>
      </p:sp>
      <p:sp>
        <p:nvSpPr>
          <p:cNvPr id="5" name="Slide Number Placeholder 4"/>
          <p:cNvSpPr>
            <a:spLocks noGrp="1"/>
          </p:cNvSpPr>
          <p:nvPr>
            <p:ph type="sldNum" sz="quarter" idx="12"/>
          </p:nvPr>
        </p:nvSpPr>
        <p:spPr>
          <a:xfrm>
            <a:off x="8746588" y="6492875"/>
            <a:ext cx="381000" cy="365125"/>
          </a:xfrm>
        </p:spPr>
        <p:txBody>
          <a:bodyPr/>
          <a:lstStyle/>
          <a:p>
            <a:fld id="{33D6E5A2-EC83-451F-A719-9AC1370DD5CF}" type="slidenum">
              <a:rPr lang="en-US" smtClean="0">
                <a:solidFill>
                  <a:prstClr val="white"/>
                </a:solidFill>
              </a:rPr>
              <a:pPr/>
              <a:t>6</a:t>
            </a:fld>
            <a:endParaRPr lang="en-US" dirty="0">
              <a:solidFill>
                <a:prstClr val="white"/>
              </a:solidFill>
            </a:endParaRPr>
          </a:p>
        </p:txBody>
      </p:sp>
      <p:sp>
        <p:nvSpPr>
          <p:cNvPr id="3" name="TextBox 2"/>
          <p:cNvSpPr txBox="1"/>
          <p:nvPr/>
        </p:nvSpPr>
        <p:spPr>
          <a:xfrm>
            <a:off x="304800" y="1520108"/>
            <a:ext cx="8534400" cy="800219"/>
          </a:xfrm>
          <a:prstGeom prst="rect">
            <a:avLst/>
          </a:prstGeom>
          <a:noFill/>
        </p:spPr>
        <p:txBody>
          <a:bodyPr wrap="square" rtlCol="0">
            <a:spAutoFit/>
          </a:bodyPr>
          <a:lstStyle/>
          <a:p>
            <a:r>
              <a:rPr lang="en-US" sz="2600" b="1" dirty="0" smtClean="0">
                <a:solidFill>
                  <a:schemeClr val="accent1">
                    <a:lumMod val="75000"/>
                  </a:schemeClr>
                </a:solidFill>
              </a:rPr>
              <a:t>Table 1 </a:t>
            </a:r>
            <a:r>
              <a:rPr lang="en-US" sz="2600" b="1" dirty="0" smtClean="0"/>
              <a:t>: Attributes of ILPD dataset</a:t>
            </a:r>
          </a:p>
          <a:p>
            <a:endParaRPr lang="en-US" sz="2000" b="1" dirty="0"/>
          </a:p>
        </p:txBody>
      </p:sp>
      <p:sp>
        <p:nvSpPr>
          <p:cNvPr id="6" name="TextBox 5"/>
          <p:cNvSpPr txBox="1"/>
          <p:nvPr/>
        </p:nvSpPr>
        <p:spPr>
          <a:xfrm>
            <a:off x="488674" y="1039647"/>
            <a:ext cx="8077200" cy="461665"/>
          </a:xfrm>
          <a:prstGeom prst="rect">
            <a:avLst/>
          </a:prstGeom>
          <a:noFill/>
        </p:spPr>
        <p:txBody>
          <a:bodyPr wrap="square" rtlCol="0">
            <a:spAutoFit/>
          </a:bodyPr>
          <a:lstStyle/>
          <a:p>
            <a:pPr marL="342900" indent="-342900">
              <a:buFont typeface="Wingdings" pitchFamily="2" charset="2"/>
              <a:buChar char="§"/>
            </a:pPr>
            <a:r>
              <a:rPr lang="en-US" sz="2400" dirty="0">
                <a:solidFill>
                  <a:srgbClr val="0070C0"/>
                </a:solidFill>
              </a:rPr>
              <a:t>Indian  Liver  Patient </a:t>
            </a:r>
            <a:r>
              <a:rPr lang="en-US" sz="2400" dirty="0" smtClean="0">
                <a:solidFill>
                  <a:srgbClr val="0070C0"/>
                </a:solidFill>
              </a:rPr>
              <a:t> Dataset  </a:t>
            </a:r>
            <a:r>
              <a:rPr lang="en-US" sz="2400" dirty="0">
                <a:solidFill>
                  <a:srgbClr val="0070C0"/>
                </a:solidFill>
              </a:rPr>
              <a:t>(ILPD</a:t>
            </a:r>
            <a:r>
              <a:rPr lang="en-US" sz="2400" dirty="0" smtClean="0">
                <a:solidFill>
                  <a:srgbClr val="0070C0"/>
                </a:solidFill>
              </a:rPr>
              <a:t>)[4]</a:t>
            </a:r>
            <a:endParaRPr lang="en-US" sz="2400" dirty="0">
              <a:solidFill>
                <a:srgbClr val="0070C0"/>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1443042137"/>
              </p:ext>
            </p:extLst>
          </p:nvPr>
        </p:nvGraphicFramePr>
        <p:xfrm>
          <a:off x="329450" y="2133600"/>
          <a:ext cx="7956273" cy="4172804"/>
        </p:xfrm>
        <a:graphic>
          <a:graphicData uri="http://schemas.openxmlformats.org/drawingml/2006/table">
            <a:tbl>
              <a:tblPr firstRow="1" firstCol="1" bandRow="1">
                <a:tableStyleId>{5C22544A-7EE6-4342-B048-85BDC9FD1C3A}</a:tableStyleId>
              </a:tblPr>
              <a:tblGrid>
                <a:gridCol w="1473263"/>
                <a:gridCol w="1402795"/>
                <a:gridCol w="5080215"/>
              </a:tblGrid>
              <a:tr h="565636">
                <a:tc>
                  <a:txBody>
                    <a:bodyPr/>
                    <a:lstStyle/>
                    <a:p>
                      <a:pPr marL="0" marR="0" indent="0" algn="ctr">
                        <a:lnSpc>
                          <a:spcPct val="95000"/>
                        </a:lnSpc>
                        <a:spcBef>
                          <a:spcPts val="0"/>
                        </a:spcBef>
                        <a:spcAft>
                          <a:spcPts val="600"/>
                        </a:spcAft>
                        <a:tabLst>
                          <a:tab pos="182880" algn="l"/>
                        </a:tabLst>
                      </a:pPr>
                      <a:r>
                        <a:rPr lang="en-US" sz="1600" spc="-5" dirty="0">
                          <a:effectLst/>
                        </a:rPr>
                        <a:t>Serial No.</a:t>
                      </a:r>
                      <a:endParaRPr lang="en-US" sz="1600" spc="-5" dirty="0">
                        <a:effectLst/>
                        <a:latin typeface="Times New Roman"/>
                        <a:ea typeface="SimSun"/>
                      </a:endParaRPr>
                    </a:p>
                  </a:txBody>
                  <a:tcPr marL="68580" marR="68580" marT="0" marB="0"/>
                </a:tc>
                <a:tc>
                  <a:txBody>
                    <a:bodyPr/>
                    <a:lstStyle/>
                    <a:p>
                      <a:pPr marL="0" marR="0" indent="0" algn="ctr">
                        <a:lnSpc>
                          <a:spcPct val="95000"/>
                        </a:lnSpc>
                        <a:spcBef>
                          <a:spcPts val="0"/>
                        </a:spcBef>
                        <a:spcAft>
                          <a:spcPts val="600"/>
                        </a:spcAft>
                        <a:tabLst>
                          <a:tab pos="182880" algn="l"/>
                        </a:tabLst>
                      </a:pPr>
                      <a:r>
                        <a:rPr lang="en-US" sz="1600" spc="-5">
                          <a:effectLst/>
                        </a:rPr>
                        <a:t>Attribute Name</a:t>
                      </a:r>
                      <a:endParaRPr lang="en-US" sz="1600" spc="-5">
                        <a:effectLst/>
                        <a:latin typeface="Times New Roman"/>
                        <a:ea typeface="SimSun"/>
                      </a:endParaRPr>
                    </a:p>
                  </a:txBody>
                  <a:tcPr marL="68580" marR="68580" marT="0" marB="0"/>
                </a:tc>
                <a:tc>
                  <a:txBody>
                    <a:bodyPr/>
                    <a:lstStyle/>
                    <a:p>
                      <a:pPr marL="0" marR="0" indent="0" algn="ctr">
                        <a:lnSpc>
                          <a:spcPct val="95000"/>
                        </a:lnSpc>
                        <a:spcBef>
                          <a:spcPts val="0"/>
                        </a:spcBef>
                        <a:spcAft>
                          <a:spcPts val="600"/>
                        </a:spcAft>
                        <a:tabLst>
                          <a:tab pos="182880" algn="l"/>
                        </a:tabLst>
                      </a:pPr>
                      <a:r>
                        <a:rPr lang="en-US" sz="1600" spc="-5" dirty="0">
                          <a:effectLst/>
                        </a:rPr>
                        <a:t>Attribute Description</a:t>
                      </a:r>
                      <a:endParaRPr lang="en-US" sz="1600" spc="-5" dirty="0">
                        <a:effectLst/>
                        <a:latin typeface="Times New Roman"/>
                        <a:ea typeface="SimSun"/>
                      </a:endParaRPr>
                    </a:p>
                  </a:txBody>
                  <a:tcPr marL="68580" marR="68580" marT="0" marB="0"/>
                </a:tc>
              </a:tr>
              <a:tr h="387634">
                <a:tc>
                  <a:txBody>
                    <a:bodyPr/>
                    <a:lstStyle/>
                    <a:p>
                      <a:pPr marL="0" marR="0" indent="0" algn="ctr">
                        <a:lnSpc>
                          <a:spcPct val="95000"/>
                        </a:lnSpc>
                        <a:spcBef>
                          <a:spcPts val="0"/>
                        </a:spcBef>
                        <a:spcAft>
                          <a:spcPts val="600"/>
                        </a:spcAft>
                        <a:tabLst>
                          <a:tab pos="182880" algn="l"/>
                        </a:tabLst>
                      </a:pPr>
                      <a:r>
                        <a:rPr lang="en-US" sz="1600" spc="-5">
                          <a:effectLst/>
                        </a:rPr>
                        <a:t>1</a:t>
                      </a:r>
                      <a:endParaRPr lang="en-US" sz="1600" spc="-5">
                        <a:effectLst/>
                        <a:latin typeface="Times New Roman"/>
                        <a:ea typeface="SimSun"/>
                      </a:endParaRPr>
                    </a:p>
                  </a:txBody>
                  <a:tcPr marL="68580" marR="68580" marT="0" marB="0"/>
                </a:tc>
                <a:tc>
                  <a:txBody>
                    <a:bodyPr/>
                    <a:lstStyle/>
                    <a:p>
                      <a:pPr marL="0" marR="0" indent="0" algn="ctr">
                        <a:lnSpc>
                          <a:spcPct val="95000"/>
                        </a:lnSpc>
                        <a:spcBef>
                          <a:spcPts val="0"/>
                        </a:spcBef>
                        <a:spcAft>
                          <a:spcPts val="600"/>
                        </a:spcAft>
                        <a:tabLst>
                          <a:tab pos="182880" algn="l"/>
                        </a:tabLst>
                      </a:pPr>
                      <a:r>
                        <a:rPr lang="en-US" sz="1600" spc="-5" dirty="0">
                          <a:effectLst/>
                        </a:rPr>
                        <a:t>Age</a:t>
                      </a:r>
                      <a:endParaRPr lang="en-US" sz="1600" spc="-5" dirty="0">
                        <a:effectLst/>
                        <a:latin typeface="Times New Roman"/>
                        <a:ea typeface="SimSun"/>
                      </a:endParaRPr>
                    </a:p>
                  </a:txBody>
                  <a:tcPr marL="68580" marR="68580" marT="0" marB="0"/>
                </a:tc>
                <a:tc>
                  <a:txBody>
                    <a:bodyPr/>
                    <a:lstStyle/>
                    <a:p>
                      <a:pPr marL="0" marR="0" indent="0" algn="ctr">
                        <a:lnSpc>
                          <a:spcPct val="95000"/>
                        </a:lnSpc>
                        <a:spcBef>
                          <a:spcPts val="0"/>
                        </a:spcBef>
                        <a:spcAft>
                          <a:spcPts val="600"/>
                        </a:spcAft>
                        <a:tabLst>
                          <a:tab pos="182880" algn="l"/>
                        </a:tabLst>
                      </a:pPr>
                      <a:r>
                        <a:rPr lang="en-US" sz="1600" spc="-5">
                          <a:effectLst/>
                        </a:rPr>
                        <a:t>Age in Years</a:t>
                      </a:r>
                      <a:endParaRPr lang="en-US" sz="1600" spc="-5">
                        <a:effectLst/>
                        <a:latin typeface="Times New Roman"/>
                        <a:ea typeface="SimSun"/>
                      </a:endParaRPr>
                    </a:p>
                  </a:txBody>
                  <a:tcPr marL="68580" marR="68580" marT="0" marB="0"/>
                </a:tc>
              </a:tr>
              <a:tr h="373679">
                <a:tc>
                  <a:txBody>
                    <a:bodyPr/>
                    <a:lstStyle/>
                    <a:p>
                      <a:pPr marL="0" marR="0" indent="0" algn="ctr">
                        <a:lnSpc>
                          <a:spcPct val="95000"/>
                        </a:lnSpc>
                        <a:spcBef>
                          <a:spcPts val="0"/>
                        </a:spcBef>
                        <a:spcAft>
                          <a:spcPts val="600"/>
                        </a:spcAft>
                        <a:tabLst>
                          <a:tab pos="182880" algn="l"/>
                        </a:tabLst>
                      </a:pPr>
                      <a:r>
                        <a:rPr lang="en-US" sz="1600" spc="-5">
                          <a:effectLst/>
                        </a:rPr>
                        <a:t>2</a:t>
                      </a:r>
                      <a:endParaRPr lang="en-US" sz="1600" spc="-5">
                        <a:effectLst/>
                        <a:latin typeface="Times New Roman"/>
                        <a:ea typeface="SimSun"/>
                      </a:endParaRPr>
                    </a:p>
                  </a:txBody>
                  <a:tcPr marL="68580" marR="68580" marT="0" marB="0"/>
                </a:tc>
                <a:tc>
                  <a:txBody>
                    <a:bodyPr/>
                    <a:lstStyle/>
                    <a:p>
                      <a:pPr marL="0" marR="0" indent="0" algn="ctr">
                        <a:lnSpc>
                          <a:spcPct val="95000"/>
                        </a:lnSpc>
                        <a:spcBef>
                          <a:spcPts val="0"/>
                        </a:spcBef>
                        <a:spcAft>
                          <a:spcPts val="600"/>
                        </a:spcAft>
                        <a:tabLst>
                          <a:tab pos="182880" algn="l"/>
                        </a:tabLst>
                      </a:pPr>
                      <a:r>
                        <a:rPr lang="en-US" sz="1600" spc="-5" dirty="0">
                          <a:effectLst/>
                        </a:rPr>
                        <a:t>Sex</a:t>
                      </a:r>
                      <a:endParaRPr lang="en-US" sz="1600" spc="-5" dirty="0">
                        <a:effectLst/>
                        <a:latin typeface="Times New Roman"/>
                        <a:ea typeface="SimSun"/>
                      </a:endParaRPr>
                    </a:p>
                  </a:txBody>
                  <a:tcPr marL="68580" marR="68580" marT="0" marB="0"/>
                </a:tc>
                <a:tc>
                  <a:txBody>
                    <a:bodyPr/>
                    <a:lstStyle/>
                    <a:p>
                      <a:pPr marL="0" marR="0" indent="0" algn="ctr">
                        <a:lnSpc>
                          <a:spcPct val="95000"/>
                        </a:lnSpc>
                        <a:spcBef>
                          <a:spcPts val="0"/>
                        </a:spcBef>
                        <a:spcAft>
                          <a:spcPts val="600"/>
                        </a:spcAft>
                        <a:tabLst>
                          <a:tab pos="182880" algn="l"/>
                        </a:tabLst>
                      </a:pPr>
                      <a:r>
                        <a:rPr lang="en-US" sz="1600" spc="-5">
                          <a:effectLst/>
                        </a:rPr>
                        <a:t>Gender of Patient</a:t>
                      </a:r>
                      <a:endParaRPr lang="en-US" sz="1600" spc="-5">
                        <a:effectLst/>
                        <a:latin typeface="Times New Roman"/>
                        <a:ea typeface="SimSun"/>
                      </a:endParaRPr>
                    </a:p>
                  </a:txBody>
                  <a:tcPr marL="68580" marR="68580" marT="0" marB="0"/>
                </a:tc>
              </a:tr>
              <a:tr h="387634">
                <a:tc>
                  <a:txBody>
                    <a:bodyPr/>
                    <a:lstStyle/>
                    <a:p>
                      <a:pPr marL="0" marR="0" indent="0" algn="ctr">
                        <a:lnSpc>
                          <a:spcPct val="95000"/>
                        </a:lnSpc>
                        <a:spcBef>
                          <a:spcPts val="0"/>
                        </a:spcBef>
                        <a:spcAft>
                          <a:spcPts val="600"/>
                        </a:spcAft>
                        <a:tabLst>
                          <a:tab pos="182880" algn="l"/>
                        </a:tabLst>
                      </a:pPr>
                      <a:r>
                        <a:rPr lang="en-US" sz="1600" spc="-5">
                          <a:effectLst/>
                        </a:rPr>
                        <a:t>3</a:t>
                      </a:r>
                      <a:endParaRPr lang="en-US" sz="1600" spc="-5">
                        <a:effectLst/>
                        <a:latin typeface="Times New Roman"/>
                        <a:ea typeface="SimSun"/>
                      </a:endParaRPr>
                    </a:p>
                  </a:txBody>
                  <a:tcPr marL="68580" marR="68580" marT="0" marB="0"/>
                </a:tc>
                <a:tc>
                  <a:txBody>
                    <a:bodyPr/>
                    <a:lstStyle/>
                    <a:p>
                      <a:pPr marL="0" marR="0" indent="0" algn="ctr">
                        <a:lnSpc>
                          <a:spcPct val="95000"/>
                        </a:lnSpc>
                        <a:spcBef>
                          <a:spcPts val="0"/>
                        </a:spcBef>
                        <a:spcAft>
                          <a:spcPts val="600"/>
                        </a:spcAft>
                        <a:tabLst>
                          <a:tab pos="182880" algn="l"/>
                        </a:tabLst>
                      </a:pPr>
                      <a:r>
                        <a:rPr lang="en-US" sz="1600" spc="-5" dirty="0">
                          <a:effectLst/>
                        </a:rPr>
                        <a:t>TB</a:t>
                      </a:r>
                      <a:endParaRPr lang="en-US" sz="1600" spc="-5" dirty="0">
                        <a:effectLst/>
                        <a:latin typeface="Times New Roman"/>
                        <a:ea typeface="SimSun"/>
                      </a:endParaRPr>
                    </a:p>
                  </a:txBody>
                  <a:tcPr marL="68580" marR="68580" marT="0" marB="0"/>
                </a:tc>
                <a:tc>
                  <a:txBody>
                    <a:bodyPr/>
                    <a:lstStyle/>
                    <a:p>
                      <a:pPr marL="0" marR="0" indent="0" algn="ctr">
                        <a:lnSpc>
                          <a:spcPct val="95000"/>
                        </a:lnSpc>
                        <a:spcBef>
                          <a:spcPts val="0"/>
                        </a:spcBef>
                        <a:spcAft>
                          <a:spcPts val="600"/>
                        </a:spcAft>
                        <a:tabLst>
                          <a:tab pos="182880" algn="l"/>
                        </a:tabLst>
                      </a:pPr>
                      <a:r>
                        <a:rPr lang="en-US" sz="1600" spc="-5" dirty="0">
                          <a:effectLst/>
                        </a:rPr>
                        <a:t>Total Bilirubin</a:t>
                      </a:r>
                      <a:endParaRPr lang="en-US" sz="1600" spc="-5" dirty="0">
                        <a:effectLst/>
                        <a:latin typeface="Times New Roman"/>
                        <a:ea typeface="SimSun"/>
                      </a:endParaRPr>
                    </a:p>
                  </a:txBody>
                  <a:tcPr marL="68580" marR="68580" marT="0" marB="0"/>
                </a:tc>
              </a:tr>
              <a:tr h="373679">
                <a:tc>
                  <a:txBody>
                    <a:bodyPr/>
                    <a:lstStyle/>
                    <a:p>
                      <a:pPr marL="0" marR="0" indent="0" algn="ctr">
                        <a:lnSpc>
                          <a:spcPct val="95000"/>
                        </a:lnSpc>
                        <a:spcBef>
                          <a:spcPts val="0"/>
                        </a:spcBef>
                        <a:spcAft>
                          <a:spcPts val="600"/>
                        </a:spcAft>
                        <a:tabLst>
                          <a:tab pos="182880" algn="l"/>
                        </a:tabLst>
                      </a:pPr>
                      <a:r>
                        <a:rPr lang="en-US" sz="1600" spc="-5">
                          <a:effectLst/>
                        </a:rPr>
                        <a:t>4</a:t>
                      </a:r>
                      <a:endParaRPr lang="en-US" sz="1600" spc="-5">
                        <a:effectLst/>
                        <a:latin typeface="Times New Roman"/>
                        <a:ea typeface="SimSun"/>
                      </a:endParaRPr>
                    </a:p>
                  </a:txBody>
                  <a:tcPr marL="68580" marR="68580" marT="0" marB="0"/>
                </a:tc>
                <a:tc>
                  <a:txBody>
                    <a:bodyPr/>
                    <a:lstStyle/>
                    <a:p>
                      <a:pPr marL="0" marR="0" indent="0" algn="ctr">
                        <a:lnSpc>
                          <a:spcPct val="95000"/>
                        </a:lnSpc>
                        <a:spcBef>
                          <a:spcPts val="0"/>
                        </a:spcBef>
                        <a:spcAft>
                          <a:spcPts val="600"/>
                        </a:spcAft>
                        <a:tabLst>
                          <a:tab pos="182880" algn="l"/>
                        </a:tabLst>
                      </a:pPr>
                      <a:r>
                        <a:rPr lang="en-US" sz="1600" spc="-5">
                          <a:effectLst/>
                        </a:rPr>
                        <a:t>DB</a:t>
                      </a:r>
                      <a:endParaRPr lang="en-US" sz="1600" spc="-5">
                        <a:effectLst/>
                        <a:latin typeface="Times New Roman"/>
                        <a:ea typeface="SimSun"/>
                      </a:endParaRPr>
                    </a:p>
                  </a:txBody>
                  <a:tcPr marL="68580" marR="68580" marT="0" marB="0"/>
                </a:tc>
                <a:tc>
                  <a:txBody>
                    <a:bodyPr/>
                    <a:lstStyle/>
                    <a:p>
                      <a:pPr marL="0" marR="0" indent="0" algn="ctr">
                        <a:lnSpc>
                          <a:spcPct val="95000"/>
                        </a:lnSpc>
                        <a:spcBef>
                          <a:spcPts val="0"/>
                        </a:spcBef>
                        <a:spcAft>
                          <a:spcPts val="600"/>
                        </a:spcAft>
                        <a:tabLst>
                          <a:tab pos="182880" algn="l"/>
                        </a:tabLst>
                      </a:pPr>
                      <a:r>
                        <a:rPr lang="en-US" sz="1600" spc="-5" dirty="0">
                          <a:effectLst/>
                        </a:rPr>
                        <a:t>Direct Bilirubin</a:t>
                      </a:r>
                      <a:endParaRPr lang="en-US" sz="1600" spc="-5" dirty="0">
                        <a:effectLst/>
                        <a:latin typeface="Times New Roman"/>
                        <a:ea typeface="SimSun"/>
                      </a:endParaRPr>
                    </a:p>
                  </a:txBody>
                  <a:tcPr marL="68580" marR="68580" marT="0" marB="0"/>
                </a:tc>
              </a:tr>
              <a:tr h="387634">
                <a:tc>
                  <a:txBody>
                    <a:bodyPr/>
                    <a:lstStyle/>
                    <a:p>
                      <a:pPr marL="0" marR="0" indent="0" algn="ctr">
                        <a:lnSpc>
                          <a:spcPct val="95000"/>
                        </a:lnSpc>
                        <a:spcBef>
                          <a:spcPts val="0"/>
                        </a:spcBef>
                        <a:spcAft>
                          <a:spcPts val="600"/>
                        </a:spcAft>
                        <a:tabLst>
                          <a:tab pos="182880" algn="l"/>
                        </a:tabLst>
                      </a:pPr>
                      <a:r>
                        <a:rPr lang="en-US" sz="1600" spc="-5">
                          <a:effectLst/>
                        </a:rPr>
                        <a:t>5</a:t>
                      </a:r>
                      <a:endParaRPr lang="en-US" sz="1600" spc="-5">
                        <a:effectLst/>
                        <a:latin typeface="Times New Roman"/>
                        <a:ea typeface="SimSun"/>
                      </a:endParaRPr>
                    </a:p>
                  </a:txBody>
                  <a:tcPr marL="68580" marR="68580" marT="0" marB="0"/>
                </a:tc>
                <a:tc>
                  <a:txBody>
                    <a:bodyPr/>
                    <a:lstStyle/>
                    <a:p>
                      <a:pPr marL="0" marR="0" indent="0" algn="ctr">
                        <a:lnSpc>
                          <a:spcPct val="95000"/>
                        </a:lnSpc>
                        <a:spcBef>
                          <a:spcPts val="0"/>
                        </a:spcBef>
                        <a:spcAft>
                          <a:spcPts val="600"/>
                        </a:spcAft>
                        <a:tabLst>
                          <a:tab pos="182880" algn="l"/>
                        </a:tabLst>
                      </a:pPr>
                      <a:r>
                        <a:rPr lang="x-none" sz="1600" spc="-5">
                          <a:effectLst/>
                        </a:rPr>
                        <a:t>Alkphos</a:t>
                      </a:r>
                      <a:endParaRPr lang="en-US" sz="1600" spc="-5">
                        <a:effectLst/>
                        <a:latin typeface="Times New Roman"/>
                        <a:ea typeface="SimSun"/>
                      </a:endParaRPr>
                    </a:p>
                  </a:txBody>
                  <a:tcPr marL="68580" marR="68580" marT="0" marB="0"/>
                </a:tc>
                <a:tc>
                  <a:txBody>
                    <a:bodyPr/>
                    <a:lstStyle/>
                    <a:p>
                      <a:pPr marL="0" marR="0" indent="0" algn="ctr">
                        <a:lnSpc>
                          <a:spcPct val="95000"/>
                        </a:lnSpc>
                        <a:spcBef>
                          <a:spcPts val="0"/>
                        </a:spcBef>
                        <a:spcAft>
                          <a:spcPts val="600"/>
                        </a:spcAft>
                        <a:tabLst>
                          <a:tab pos="182880" algn="l"/>
                        </a:tabLst>
                      </a:pPr>
                      <a:r>
                        <a:rPr lang="x-none" sz="1600" spc="-5">
                          <a:effectLst/>
                        </a:rPr>
                        <a:t>Alkaline Phosphotase</a:t>
                      </a:r>
                      <a:endParaRPr lang="en-US" sz="1600" spc="-5" dirty="0">
                        <a:effectLst/>
                        <a:latin typeface="Times New Roman"/>
                        <a:ea typeface="SimSun"/>
                      </a:endParaRPr>
                    </a:p>
                  </a:txBody>
                  <a:tcPr marL="68580" marR="68580" marT="0" marB="0"/>
                </a:tc>
              </a:tr>
              <a:tr h="282818">
                <a:tc>
                  <a:txBody>
                    <a:bodyPr/>
                    <a:lstStyle/>
                    <a:p>
                      <a:pPr marL="0" marR="0" indent="0" algn="ctr">
                        <a:lnSpc>
                          <a:spcPct val="95000"/>
                        </a:lnSpc>
                        <a:spcBef>
                          <a:spcPts val="0"/>
                        </a:spcBef>
                        <a:spcAft>
                          <a:spcPts val="600"/>
                        </a:spcAft>
                        <a:tabLst>
                          <a:tab pos="182880" algn="l"/>
                        </a:tabLst>
                      </a:pPr>
                      <a:r>
                        <a:rPr lang="en-US" sz="1600" spc="-5">
                          <a:effectLst/>
                        </a:rPr>
                        <a:t>6</a:t>
                      </a:r>
                      <a:endParaRPr lang="en-US" sz="1600" spc="-5">
                        <a:effectLst/>
                        <a:latin typeface="Times New Roman"/>
                        <a:ea typeface="SimSun"/>
                      </a:endParaRPr>
                    </a:p>
                  </a:txBody>
                  <a:tcPr marL="68580" marR="68580" marT="0" marB="0"/>
                </a:tc>
                <a:tc>
                  <a:txBody>
                    <a:bodyPr/>
                    <a:lstStyle/>
                    <a:p>
                      <a:pPr marL="0" marR="0" indent="0" algn="ctr">
                        <a:lnSpc>
                          <a:spcPct val="95000"/>
                        </a:lnSpc>
                        <a:spcBef>
                          <a:spcPts val="0"/>
                        </a:spcBef>
                        <a:spcAft>
                          <a:spcPts val="600"/>
                        </a:spcAft>
                        <a:tabLst>
                          <a:tab pos="182880" algn="l"/>
                        </a:tabLst>
                      </a:pPr>
                      <a:r>
                        <a:rPr lang="x-none" sz="1600" spc="-5">
                          <a:effectLst/>
                        </a:rPr>
                        <a:t>Sgpt</a:t>
                      </a:r>
                      <a:endParaRPr lang="en-US" sz="1600" spc="-5">
                        <a:effectLst/>
                        <a:latin typeface="Times New Roman"/>
                        <a:ea typeface="SimSun"/>
                      </a:endParaRPr>
                    </a:p>
                  </a:txBody>
                  <a:tcPr marL="68580" marR="68580" marT="0" marB="0"/>
                </a:tc>
                <a:tc>
                  <a:txBody>
                    <a:bodyPr/>
                    <a:lstStyle/>
                    <a:p>
                      <a:pPr marL="0" marR="0" indent="0" algn="ctr">
                        <a:lnSpc>
                          <a:spcPct val="95000"/>
                        </a:lnSpc>
                        <a:spcBef>
                          <a:spcPts val="0"/>
                        </a:spcBef>
                        <a:spcAft>
                          <a:spcPts val="600"/>
                        </a:spcAft>
                        <a:tabLst>
                          <a:tab pos="182880" algn="l"/>
                        </a:tabLst>
                      </a:pPr>
                      <a:r>
                        <a:rPr lang="x-none" sz="1600" spc="-5">
                          <a:effectLst/>
                        </a:rPr>
                        <a:t>Alamine Aminotransferase</a:t>
                      </a:r>
                      <a:endParaRPr lang="en-US" sz="1600" spc="-5" dirty="0">
                        <a:effectLst/>
                        <a:latin typeface="Times New Roman"/>
                        <a:ea typeface="SimSun"/>
                      </a:endParaRPr>
                    </a:p>
                  </a:txBody>
                  <a:tcPr marL="68580" marR="68580" marT="0" marB="0"/>
                </a:tc>
              </a:tr>
              <a:tr h="282818">
                <a:tc>
                  <a:txBody>
                    <a:bodyPr/>
                    <a:lstStyle/>
                    <a:p>
                      <a:pPr marL="0" marR="0" indent="0" algn="ctr">
                        <a:lnSpc>
                          <a:spcPct val="95000"/>
                        </a:lnSpc>
                        <a:spcBef>
                          <a:spcPts val="0"/>
                        </a:spcBef>
                        <a:spcAft>
                          <a:spcPts val="600"/>
                        </a:spcAft>
                        <a:tabLst>
                          <a:tab pos="182880" algn="l"/>
                        </a:tabLst>
                      </a:pPr>
                      <a:r>
                        <a:rPr lang="en-US" sz="1600" spc="-5">
                          <a:effectLst/>
                        </a:rPr>
                        <a:t>7</a:t>
                      </a:r>
                      <a:endParaRPr lang="en-US" sz="1600" spc="-5">
                        <a:effectLst/>
                        <a:latin typeface="Times New Roman"/>
                        <a:ea typeface="SimSun"/>
                      </a:endParaRPr>
                    </a:p>
                  </a:txBody>
                  <a:tcPr marL="68580" marR="68580" marT="0" marB="0"/>
                </a:tc>
                <a:tc>
                  <a:txBody>
                    <a:bodyPr/>
                    <a:lstStyle/>
                    <a:p>
                      <a:pPr marL="0" marR="0" indent="0" algn="ctr">
                        <a:lnSpc>
                          <a:spcPct val="95000"/>
                        </a:lnSpc>
                        <a:spcBef>
                          <a:spcPts val="0"/>
                        </a:spcBef>
                        <a:spcAft>
                          <a:spcPts val="600"/>
                        </a:spcAft>
                        <a:tabLst>
                          <a:tab pos="182880" algn="l"/>
                        </a:tabLst>
                      </a:pPr>
                      <a:r>
                        <a:rPr lang="x-none" sz="1600" spc="-5">
                          <a:effectLst/>
                        </a:rPr>
                        <a:t>Sgot</a:t>
                      </a:r>
                      <a:endParaRPr lang="en-US" sz="1600" spc="-5">
                        <a:effectLst/>
                        <a:latin typeface="Times New Roman"/>
                        <a:ea typeface="SimSun"/>
                      </a:endParaRPr>
                    </a:p>
                  </a:txBody>
                  <a:tcPr marL="68580" marR="68580" marT="0" marB="0"/>
                </a:tc>
                <a:tc>
                  <a:txBody>
                    <a:bodyPr/>
                    <a:lstStyle/>
                    <a:p>
                      <a:pPr marL="0" marR="0" indent="0" algn="ctr">
                        <a:lnSpc>
                          <a:spcPct val="95000"/>
                        </a:lnSpc>
                        <a:spcBef>
                          <a:spcPts val="0"/>
                        </a:spcBef>
                        <a:spcAft>
                          <a:spcPts val="600"/>
                        </a:spcAft>
                        <a:tabLst>
                          <a:tab pos="182880" algn="l"/>
                        </a:tabLst>
                      </a:pPr>
                      <a:r>
                        <a:rPr lang="x-none" sz="1600" spc="-5">
                          <a:effectLst/>
                        </a:rPr>
                        <a:t>Aspartate Aminotransferase</a:t>
                      </a:r>
                      <a:endParaRPr lang="en-US" sz="1600" spc="-5" dirty="0">
                        <a:effectLst/>
                        <a:latin typeface="Times New Roman"/>
                        <a:ea typeface="SimSun"/>
                      </a:endParaRPr>
                    </a:p>
                  </a:txBody>
                  <a:tcPr marL="68580" marR="68580" marT="0" marB="0"/>
                </a:tc>
              </a:tr>
              <a:tr h="282818">
                <a:tc>
                  <a:txBody>
                    <a:bodyPr/>
                    <a:lstStyle/>
                    <a:p>
                      <a:pPr marL="0" marR="0" indent="0" algn="ctr">
                        <a:lnSpc>
                          <a:spcPct val="95000"/>
                        </a:lnSpc>
                        <a:spcBef>
                          <a:spcPts val="0"/>
                        </a:spcBef>
                        <a:spcAft>
                          <a:spcPts val="600"/>
                        </a:spcAft>
                        <a:tabLst>
                          <a:tab pos="182880" algn="l"/>
                        </a:tabLst>
                      </a:pPr>
                      <a:r>
                        <a:rPr lang="en-US" sz="1600" spc="-5">
                          <a:effectLst/>
                        </a:rPr>
                        <a:t>8</a:t>
                      </a:r>
                      <a:endParaRPr lang="en-US" sz="1600" spc="-5">
                        <a:effectLst/>
                        <a:latin typeface="Times New Roman"/>
                        <a:ea typeface="SimSun"/>
                      </a:endParaRPr>
                    </a:p>
                  </a:txBody>
                  <a:tcPr marL="68580" marR="68580" marT="0" marB="0"/>
                </a:tc>
                <a:tc>
                  <a:txBody>
                    <a:bodyPr/>
                    <a:lstStyle/>
                    <a:p>
                      <a:pPr marL="0" marR="0" indent="0" algn="ctr">
                        <a:lnSpc>
                          <a:spcPct val="95000"/>
                        </a:lnSpc>
                        <a:spcBef>
                          <a:spcPts val="0"/>
                        </a:spcBef>
                        <a:spcAft>
                          <a:spcPts val="600"/>
                        </a:spcAft>
                        <a:tabLst>
                          <a:tab pos="182880" algn="l"/>
                        </a:tabLst>
                      </a:pPr>
                      <a:r>
                        <a:rPr lang="x-none" sz="1600" spc="-5">
                          <a:effectLst/>
                        </a:rPr>
                        <a:t>TP</a:t>
                      </a:r>
                      <a:endParaRPr lang="en-US" sz="1600" spc="-5">
                        <a:effectLst/>
                        <a:latin typeface="Times New Roman"/>
                        <a:ea typeface="SimSun"/>
                      </a:endParaRPr>
                    </a:p>
                  </a:txBody>
                  <a:tcPr marL="68580" marR="68580" marT="0" marB="0"/>
                </a:tc>
                <a:tc>
                  <a:txBody>
                    <a:bodyPr/>
                    <a:lstStyle/>
                    <a:p>
                      <a:pPr marL="0" marR="0" indent="0" algn="ctr">
                        <a:lnSpc>
                          <a:spcPct val="95000"/>
                        </a:lnSpc>
                        <a:spcBef>
                          <a:spcPts val="0"/>
                        </a:spcBef>
                        <a:spcAft>
                          <a:spcPts val="600"/>
                        </a:spcAft>
                        <a:tabLst>
                          <a:tab pos="182880" algn="l"/>
                        </a:tabLst>
                      </a:pPr>
                      <a:r>
                        <a:rPr lang="x-none" sz="1600" spc="-5">
                          <a:effectLst/>
                        </a:rPr>
                        <a:t>Total Protiens</a:t>
                      </a:r>
                      <a:endParaRPr lang="en-US" sz="1600" spc="-5" dirty="0">
                        <a:effectLst/>
                        <a:latin typeface="Times New Roman"/>
                        <a:ea typeface="SimSun"/>
                      </a:endParaRPr>
                    </a:p>
                  </a:txBody>
                  <a:tcPr marL="68580" marR="68580" marT="0" marB="0"/>
                </a:tc>
              </a:tr>
              <a:tr h="282818">
                <a:tc>
                  <a:txBody>
                    <a:bodyPr/>
                    <a:lstStyle/>
                    <a:p>
                      <a:pPr marL="0" marR="0" indent="0" algn="ctr">
                        <a:lnSpc>
                          <a:spcPct val="95000"/>
                        </a:lnSpc>
                        <a:spcBef>
                          <a:spcPts val="0"/>
                        </a:spcBef>
                        <a:spcAft>
                          <a:spcPts val="600"/>
                        </a:spcAft>
                        <a:tabLst>
                          <a:tab pos="182880" algn="l"/>
                        </a:tabLst>
                      </a:pPr>
                      <a:r>
                        <a:rPr lang="en-US" sz="1600" spc="-5">
                          <a:effectLst/>
                        </a:rPr>
                        <a:t>9</a:t>
                      </a:r>
                      <a:endParaRPr lang="en-US" sz="1600" spc="-5">
                        <a:effectLst/>
                        <a:latin typeface="Times New Roman"/>
                        <a:ea typeface="SimSun"/>
                      </a:endParaRPr>
                    </a:p>
                  </a:txBody>
                  <a:tcPr marL="68580" marR="68580" marT="0" marB="0"/>
                </a:tc>
                <a:tc>
                  <a:txBody>
                    <a:bodyPr/>
                    <a:lstStyle/>
                    <a:p>
                      <a:pPr marL="0" marR="0" indent="0" algn="ctr">
                        <a:lnSpc>
                          <a:spcPct val="95000"/>
                        </a:lnSpc>
                        <a:spcBef>
                          <a:spcPts val="0"/>
                        </a:spcBef>
                        <a:spcAft>
                          <a:spcPts val="600"/>
                        </a:spcAft>
                        <a:tabLst>
                          <a:tab pos="182880" algn="l"/>
                        </a:tabLst>
                      </a:pPr>
                      <a:r>
                        <a:rPr lang="x-none" sz="1600" spc="-5">
                          <a:effectLst/>
                        </a:rPr>
                        <a:t>ALB</a:t>
                      </a:r>
                      <a:endParaRPr lang="en-US" sz="1600" spc="-5">
                        <a:effectLst/>
                        <a:latin typeface="Times New Roman"/>
                        <a:ea typeface="SimSun"/>
                      </a:endParaRPr>
                    </a:p>
                  </a:txBody>
                  <a:tcPr marL="68580" marR="68580" marT="0" marB="0"/>
                </a:tc>
                <a:tc>
                  <a:txBody>
                    <a:bodyPr/>
                    <a:lstStyle/>
                    <a:p>
                      <a:pPr marL="0" marR="0" indent="0" algn="ctr">
                        <a:lnSpc>
                          <a:spcPct val="95000"/>
                        </a:lnSpc>
                        <a:spcBef>
                          <a:spcPts val="0"/>
                        </a:spcBef>
                        <a:spcAft>
                          <a:spcPts val="600"/>
                        </a:spcAft>
                        <a:tabLst>
                          <a:tab pos="182880" algn="l"/>
                        </a:tabLst>
                      </a:pPr>
                      <a:r>
                        <a:rPr lang="x-none" sz="1600" spc="-5">
                          <a:effectLst/>
                        </a:rPr>
                        <a:t>Albumin</a:t>
                      </a:r>
                      <a:endParaRPr lang="en-US" sz="1600" spc="-5" dirty="0">
                        <a:effectLst/>
                        <a:latin typeface="Times New Roman"/>
                        <a:ea typeface="SimSun"/>
                      </a:endParaRPr>
                    </a:p>
                  </a:txBody>
                  <a:tcPr marL="68580" marR="68580" marT="0" marB="0"/>
                </a:tc>
              </a:tr>
              <a:tr h="282818">
                <a:tc>
                  <a:txBody>
                    <a:bodyPr/>
                    <a:lstStyle/>
                    <a:p>
                      <a:pPr marL="0" marR="0" indent="0" algn="ctr">
                        <a:lnSpc>
                          <a:spcPct val="95000"/>
                        </a:lnSpc>
                        <a:spcBef>
                          <a:spcPts val="0"/>
                        </a:spcBef>
                        <a:spcAft>
                          <a:spcPts val="600"/>
                        </a:spcAft>
                        <a:tabLst>
                          <a:tab pos="182880" algn="l"/>
                        </a:tabLst>
                      </a:pPr>
                      <a:r>
                        <a:rPr lang="en-US" sz="1600" spc="-5">
                          <a:effectLst/>
                        </a:rPr>
                        <a:t>10</a:t>
                      </a:r>
                      <a:endParaRPr lang="en-US" sz="1600" spc="-5">
                        <a:effectLst/>
                        <a:latin typeface="Times New Roman"/>
                        <a:ea typeface="SimSun"/>
                      </a:endParaRPr>
                    </a:p>
                  </a:txBody>
                  <a:tcPr marL="68580" marR="68580" marT="0" marB="0"/>
                </a:tc>
                <a:tc>
                  <a:txBody>
                    <a:bodyPr/>
                    <a:lstStyle/>
                    <a:p>
                      <a:pPr marL="0" marR="0" indent="0" algn="ctr">
                        <a:lnSpc>
                          <a:spcPct val="95000"/>
                        </a:lnSpc>
                        <a:spcBef>
                          <a:spcPts val="0"/>
                        </a:spcBef>
                        <a:spcAft>
                          <a:spcPts val="600"/>
                        </a:spcAft>
                        <a:tabLst>
                          <a:tab pos="182880" algn="l"/>
                        </a:tabLst>
                      </a:pPr>
                      <a:r>
                        <a:rPr lang="x-none" sz="1600" spc="-5">
                          <a:effectLst/>
                        </a:rPr>
                        <a:t>A/G</a:t>
                      </a:r>
                      <a:endParaRPr lang="en-US" sz="1600" spc="-5">
                        <a:effectLst/>
                        <a:latin typeface="Times New Roman"/>
                        <a:ea typeface="SimSun"/>
                      </a:endParaRPr>
                    </a:p>
                  </a:txBody>
                  <a:tcPr marL="68580" marR="68580" marT="0" marB="0"/>
                </a:tc>
                <a:tc>
                  <a:txBody>
                    <a:bodyPr/>
                    <a:lstStyle/>
                    <a:p>
                      <a:pPr marL="0" marR="0" indent="0" algn="ctr">
                        <a:lnSpc>
                          <a:spcPct val="95000"/>
                        </a:lnSpc>
                        <a:spcBef>
                          <a:spcPts val="0"/>
                        </a:spcBef>
                        <a:spcAft>
                          <a:spcPts val="600"/>
                        </a:spcAft>
                        <a:tabLst>
                          <a:tab pos="182880" algn="l"/>
                        </a:tabLst>
                      </a:pPr>
                      <a:r>
                        <a:rPr lang="x-none" sz="1600" spc="-5">
                          <a:effectLst/>
                        </a:rPr>
                        <a:t>Ratio Albumin and Globulin Ratio</a:t>
                      </a:r>
                      <a:endParaRPr lang="en-US" sz="1600" spc="-5" dirty="0">
                        <a:effectLst/>
                        <a:latin typeface="Times New Roman"/>
                        <a:ea typeface="SimSun"/>
                      </a:endParaRPr>
                    </a:p>
                  </a:txBody>
                  <a:tcPr marL="68580" marR="68580" marT="0" marB="0"/>
                </a:tc>
              </a:tr>
              <a:tr h="282818">
                <a:tc>
                  <a:txBody>
                    <a:bodyPr/>
                    <a:lstStyle/>
                    <a:p>
                      <a:pPr marL="0" marR="0" indent="0" algn="ctr">
                        <a:lnSpc>
                          <a:spcPct val="95000"/>
                        </a:lnSpc>
                        <a:spcBef>
                          <a:spcPts val="0"/>
                        </a:spcBef>
                        <a:spcAft>
                          <a:spcPts val="600"/>
                        </a:spcAft>
                        <a:tabLst>
                          <a:tab pos="182880" algn="l"/>
                        </a:tabLst>
                      </a:pPr>
                      <a:r>
                        <a:rPr lang="en-US" sz="1600" spc="-5">
                          <a:effectLst/>
                        </a:rPr>
                        <a:t>11</a:t>
                      </a:r>
                      <a:endParaRPr lang="en-US" sz="1600" spc="-5">
                        <a:effectLst/>
                        <a:latin typeface="Times New Roman"/>
                        <a:ea typeface="SimSun"/>
                      </a:endParaRPr>
                    </a:p>
                  </a:txBody>
                  <a:tcPr marL="68580" marR="68580" marT="0" marB="0"/>
                </a:tc>
                <a:tc>
                  <a:txBody>
                    <a:bodyPr/>
                    <a:lstStyle/>
                    <a:p>
                      <a:pPr marL="0" marR="0" indent="0" algn="ctr">
                        <a:lnSpc>
                          <a:spcPct val="95000"/>
                        </a:lnSpc>
                        <a:spcBef>
                          <a:spcPts val="0"/>
                        </a:spcBef>
                        <a:spcAft>
                          <a:spcPts val="600"/>
                        </a:spcAft>
                        <a:tabLst>
                          <a:tab pos="182880" algn="l"/>
                        </a:tabLst>
                      </a:pPr>
                      <a:r>
                        <a:rPr lang="en-US" sz="1600" spc="-5">
                          <a:effectLst/>
                        </a:rPr>
                        <a:t>Class</a:t>
                      </a:r>
                      <a:endParaRPr lang="en-US" sz="1600" spc="-5">
                        <a:effectLst/>
                        <a:latin typeface="Times New Roman"/>
                        <a:ea typeface="SimSun"/>
                      </a:endParaRPr>
                    </a:p>
                  </a:txBody>
                  <a:tcPr marL="68580" marR="68580" marT="0" marB="0"/>
                </a:tc>
                <a:tc>
                  <a:txBody>
                    <a:bodyPr/>
                    <a:lstStyle/>
                    <a:p>
                      <a:pPr marL="0" marR="0" indent="0" algn="ctr">
                        <a:lnSpc>
                          <a:spcPct val="95000"/>
                        </a:lnSpc>
                        <a:spcBef>
                          <a:spcPts val="0"/>
                        </a:spcBef>
                        <a:spcAft>
                          <a:spcPts val="600"/>
                        </a:spcAft>
                        <a:tabLst>
                          <a:tab pos="182880" algn="l"/>
                        </a:tabLst>
                      </a:pPr>
                      <a:r>
                        <a:rPr lang="en-US" sz="1600" spc="-5" dirty="0">
                          <a:effectLst/>
                        </a:rPr>
                        <a:t>1 for Positive and 0 for Negative</a:t>
                      </a:r>
                      <a:endParaRPr lang="en-US" sz="1600" spc="-5" dirty="0">
                        <a:effectLst/>
                        <a:latin typeface="Times New Roman"/>
                        <a:ea typeface="SimSun"/>
                      </a:endParaRPr>
                    </a:p>
                  </a:txBody>
                  <a:tcPr marL="68580" marR="68580" marT="0" marB="0"/>
                </a:tc>
              </a:tr>
            </a:tbl>
          </a:graphicData>
        </a:graphic>
      </p:graphicFrame>
      <p:sp>
        <p:nvSpPr>
          <p:cNvPr id="11" name="Rectangle 3"/>
          <p:cNvSpPr>
            <a:spLocks noChangeArrowheads="1"/>
          </p:cNvSpPr>
          <p:nvPr/>
        </p:nvSpPr>
        <p:spPr bwMode="auto">
          <a:xfrm>
            <a:off x="3030538" y="30083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82563" algn="l"/>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ustDataLst>
      <p:tags r:id="rId1"/>
    </p:custDataLst>
    <p:extLst>
      <p:ext uri="{BB962C8B-B14F-4D97-AF65-F5344CB8AC3E}">
        <p14:creationId xmlns:p14="http://schemas.microsoft.com/office/powerpoint/2010/main" val="333348202"/>
      </p:ext>
    </p:extLst>
  </p:cSld>
  <p:clrMapOvr>
    <a:masterClrMapping/>
  </p:clrMapOvr>
  <mc:AlternateContent xmlns:mc="http://schemas.openxmlformats.org/markup-compatibility/2006" xmlns:p14="http://schemas.microsoft.com/office/powerpoint/2010/main">
    <mc:Choice Requires="p14">
      <p:transition p14:dur="10" advTm="195"/>
    </mc:Choice>
    <mc:Fallback xmlns="">
      <p:transition advTm="195"/>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0" y="0"/>
            <a:ext cx="9144000" cy="762000"/>
          </a:xfrm>
        </p:spPr>
        <p:txBody>
          <a:bodyPr>
            <a:normAutofit/>
          </a:bodyPr>
          <a:lstStyle/>
          <a:p>
            <a:endParaRPr lang="en-US" sz="3200" b="1" dirty="0"/>
          </a:p>
        </p:txBody>
      </p:sp>
      <p:sp>
        <p:nvSpPr>
          <p:cNvPr id="3" name="Content Placeholder 2"/>
          <p:cNvSpPr>
            <a:spLocks noGrp="1"/>
          </p:cNvSpPr>
          <p:nvPr>
            <p:ph sz="half" idx="1"/>
            <p:custDataLst>
              <p:tags r:id="rId3"/>
            </p:custDataLst>
          </p:nvPr>
        </p:nvSpPr>
        <p:spPr>
          <a:xfrm>
            <a:off x="457200" y="914400"/>
            <a:ext cx="8229600" cy="5334000"/>
          </a:xfrm>
        </p:spPr>
        <p:txBody>
          <a:bodyPr>
            <a:normAutofit/>
          </a:bodyPr>
          <a:lstStyle/>
          <a:p>
            <a:pPr marL="0" indent="0">
              <a:buNone/>
            </a:pPr>
            <a:r>
              <a:rPr lang="en-US" sz="3200" b="1" dirty="0" smtClean="0">
                <a:solidFill>
                  <a:srgbClr val="0070C0"/>
                </a:solidFill>
              </a:rPr>
              <a:t>Feature Encoding:</a:t>
            </a:r>
          </a:p>
          <a:p>
            <a:pPr marL="0" indent="0">
              <a:buNone/>
            </a:pPr>
            <a:endParaRPr lang="en-US" dirty="0" smtClean="0"/>
          </a:p>
          <a:p>
            <a:pPr lvl="1">
              <a:buFont typeface="Wingdings" pitchFamily="2" charset="2"/>
              <a:buChar char="§"/>
            </a:pPr>
            <a:r>
              <a:rPr lang="en-US" dirty="0" smtClean="0"/>
              <a:t>Transforms </a:t>
            </a:r>
            <a:r>
              <a:rPr lang="en-US" dirty="0"/>
              <a:t>a </a:t>
            </a:r>
            <a:r>
              <a:rPr lang="en-US" dirty="0" smtClean="0"/>
              <a:t>categorical </a:t>
            </a:r>
            <a:r>
              <a:rPr lang="en-US" dirty="0"/>
              <a:t>variable into a continuous </a:t>
            </a:r>
            <a:r>
              <a:rPr lang="en-US" dirty="0" smtClean="0"/>
              <a:t>variable</a:t>
            </a:r>
          </a:p>
          <a:p>
            <a:pPr lvl="1">
              <a:buFont typeface="Wingdings" pitchFamily="2" charset="2"/>
              <a:buChar char="§"/>
            </a:pPr>
            <a:r>
              <a:rPr lang="en-US" dirty="0" smtClean="0"/>
              <a:t>Attribute Gender: Male  </a:t>
            </a:r>
            <a:r>
              <a:rPr lang="en-US" dirty="0"/>
              <a:t>and  </a:t>
            </a:r>
            <a:r>
              <a:rPr lang="en-US" dirty="0" smtClean="0"/>
              <a:t>Female</a:t>
            </a:r>
          </a:p>
          <a:p>
            <a:pPr lvl="1">
              <a:buFont typeface="Wingdings" pitchFamily="2" charset="2"/>
              <a:buChar char="§"/>
            </a:pPr>
            <a:r>
              <a:rPr lang="en-US" dirty="0" smtClean="0">
                <a:solidFill>
                  <a:srgbClr val="0070C0"/>
                </a:solidFill>
              </a:rPr>
              <a:t>Label Encoding:</a:t>
            </a:r>
          </a:p>
          <a:p>
            <a:pPr lvl="2"/>
            <a:r>
              <a:rPr lang="en-US" sz="2400" dirty="0"/>
              <a:t>C</a:t>
            </a:r>
            <a:r>
              <a:rPr lang="en-US" sz="2400" dirty="0" smtClean="0"/>
              <a:t>onverts categorical </a:t>
            </a:r>
            <a:r>
              <a:rPr lang="en-US" sz="2400" dirty="0"/>
              <a:t>values into numerical </a:t>
            </a:r>
            <a:r>
              <a:rPr lang="en-US" sz="2400" dirty="0" smtClean="0"/>
              <a:t>labels</a:t>
            </a:r>
          </a:p>
          <a:p>
            <a:pPr lvl="2"/>
            <a:r>
              <a:rPr lang="en-US" sz="2400" dirty="0"/>
              <a:t>1  for Male </a:t>
            </a:r>
            <a:r>
              <a:rPr lang="en-US" sz="2400" dirty="0" smtClean="0"/>
              <a:t>and </a:t>
            </a:r>
            <a:r>
              <a:rPr lang="en-US" sz="2400" dirty="0"/>
              <a:t>0 for </a:t>
            </a:r>
            <a:r>
              <a:rPr lang="en-US" sz="2400" dirty="0" smtClean="0"/>
              <a:t>Female</a:t>
            </a:r>
          </a:p>
          <a:p>
            <a:pPr lvl="2"/>
            <a:endParaRPr lang="en-US" dirty="0" smtClean="0"/>
          </a:p>
        </p:txBody>
      </p:sp>
      <p:sp>
        <p:nvSpPr>
          <p:cNvPr id="7" name="Rectangle 6"/>
          <p:cNvSpPr/>
          <p:nvPr/>
        </p:nvSpPr>
        <p:spPr>
          <a:xfrm>
            <a:off x="0" y="0"/>
            <a:ext cx="9144000" cy="762000"/>
          </a:xfrm>
          <a:prstGeom prst="rect">
            <a:avLst/>
          </a:prstGeom>
          <a:solidFill>
            <a:schemeClr val="accent5">
              <a:lumMod val="50000"/>
            </a:schemeClr>
          </a:solidFill>
        </p:spPr>
        <p:style>
          <a:lnRef idx="1">
            <a:schemeClr val="accent1"/>
          </a:lnRef>
          <a:fillRef idx="1001">
            <a:schemeClr val="dk2"/>
          </a:fillRef>
          <a:effectRef idx="1">
            <a:schemeClr val="accent1"/>
          </a:effectRef>
          <a:fontRef idx="minor">
            <a:schemeClr val="dk1"/>
          </a:fontRef>
        </p:style>
        <p:txBody>
          <a:bodyPr rtlCol="0" anchor="ctr"/>
          <a:lstStyle/>
          <a:p>
            <a:pPr>
              <a:tabLst>
                <a:tab pos="914400" algn="l"/>
              </a:tabLst>
            </a:pPr>
            <a:r>
              <a:rPr lang="en-US" sz="2400" dirty="0" smtClean="0">
                <a:solidFill>
                  <a:prstClr val="white"/>
                </a:solidFill>
              </a:rPr>
              <a:t>      </a:t>
            </a:r>
            <a:r>
              <a:rPr lang="en-US" sz="3200" b="1" dirty="0" smtClean="0">
                <a:solidFill>
                  <a:schemeClr val="bg1"/>
                </a:solidFill>
              </a:rPr>
              <a:t>Data Preprocessing</a:t>
            </a:r>
            <a:endParaRPr lang="en-US" sz="3200" dirty="0">
              <a:solidFill>
                <a:schemeClr val="accent5">
                  <a:lumMod val="50000"/>
                </a:schemeClr>
              </a:solidFill>
            </a:endParaRPr>
          </a:p>
        </p:txBody>
      </p:sp>
      <p:sp>
        <p:nvSpPr>
          <p:cNvPr id="13" name="Footer Placeholder 12"/>
          <p:cNvSpPr>
            <a:spLocks noGrp="1"/>
          </p:cNvSpPr>
          <p:nvPr>
            <p:ph type="ftr" sz="quarter" idx="11"/>
          </p:nvPr>
        </p:nvSpPr>
        <p:spPr>
          <a:xfrm>
            <a:off x="0" y="6477000"/>
            <a:ext cx="9144000" cy="381000"/>
          </a:xfrm>
          <a:solidFill>
            <a:schemeClr val="accent5">
              <a:lumMod val="50000"/>
            </a:schemeClr>
          </a:solidFill>
        </p:spPr>
        <p:txBody>
          <a:bodyPr/>
          <a:lstStyle/>
          <a:p>
            <a:r>
              <a:rPr lang="en-US" smtClean="0">
                <a:solidFill>
                  <a:prstClr val="white"/>
                </a:solidFill>
              </a:rPr>
              <a:t>Prediction of Liver Disorders using Machine Learning Algorithms: A Comparative Study</a:t>
            </a:r>
            <a:endParaRPr lang="en-US" dirty="0">
              <a:solidFill>
                <a:prstClr val="white"/>
              </a:solidFill>
            </a:endParaRPr>
          </a:p>
        </p:txBody>
      </p:sp>
      <p:sp>
        <p:nvSpPr>
          <p:cNvPr id="4" name="Date Placeholder 3"/>
          <p:cNvSpPr>
            <a:spLocks noGrp="1"/>
          </p:cNvSpPr>
          <p:nvPr>
            <p:ph type="dt" sz="half" idx="10"/>
          </p:nvPr>
        </p:nvSpPr>
        <p:spPr>
          <a:xfrm>
            <a:off x="0" y="6458878"/>
            <a:ext cx="1066800" cy="365125"/>
          </a:xfrm>
        </p:spPr>
        <p:txBody>
          <a:bodyPr/>
          <a:lstStyle/>
          <a:p>
            <a:fld id="{7747B895-62A8-4B0D-9072-B7EBD0304014}" type="datetime1">
              <a:rPr lang="en-US" smtClean="0">
                <a:solidFill>
                  <a:prstClr val="white"/>
                </a:solidFill>
              </a:rPr>
              <a:t>10/3/2021</a:t>
            </a:fld>
            <a:endParaRPr lang="en-US" dirty="0">
              <a:solidFill>
                <a:prstClr val="white"/>
              </a:solidFill>
            </a:endParaRPr>
          </a:p>
        </p:txBody>
      </p:sp>
      <p:sp>
        <p:nvSpPr>
          <p:cNvPr id="5" name="Slide Number Placeholder 4"/>
          <p:cNvSpPr>
            <a:spLocks noGrp="1"/>
          </p:cNvSpPr>
          <p:nvPr>
            <p:ph type="sldNum" sz="quarter" idx="12"/>
          </p:nvPr>
        </p:nvSpPr>
        <p:spPr>
          <a:xfrm>
            <a:off x="8746588" y="6492875"/>
            <a:ext cx="381000" cy="365125"/>
          </a:xfrm>
        </p:spPr>
        <p:txBody>
          <a:bodyPr/>
          <a:lstStyle/>
          <a:p>
            <a:fld id="{33D6E5A2-EC83-451F-A719-9AC1370DD5CF}" type="slidenum">
              <a:rPr lang="en-US" smtClean="0">
                <a:solidFill>
                  <a:prstClr val="white"/>
                </a:solidFill>
              </a:rPr>
              <a:pPr/>
              <a:t>7</a:t>
            </a:fld>
            <a:endParaRPr lang="en-US" dirty="0">
              <a:solidFill>
                <a:prstClr val="white"/>
              </a:solidFill>
            </a:endParaRPr>
          </a:p>
        </p:txBody>
      </p:sp>
    </p:spTree>
    <p:custDataLst>
      <p:tags r:id="rId1"/>
    </p:custDataLst>
    <p:extLst>
      <p:ext uri="{BB962C8B-B14F-4D97-AF65-F5344CB8AC3E}">
        <p14:creationId xmlns:p14="http://schemas.microsoft.com/office/powerpoint/2010/main" val="292885250"/>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0" y="0"/>
            <a:ext cx="9144000" cy="762000"/>
          </a:xfrm>
        </p:spPr>
        <p:txBody>
          <a:bodyPr>
            <a:normAutofit/>
          </a:bodyPr>
          <a:lstStyle/>
          <a:p>
            <a:endParaRPr lang="en-US" sz="3200" b="1" dirty="0"/>
          </a:p>
        </p:txBody>
      </p:sp>
      <mc:AlternateContent xmlns:mc="http://schemas.openxmlformats.org/markup-compatibility/2006" xmlns:a14="http://schemas.microsoft.com/office/drawing/2010/main">
        <mc:Choice Requires="a14">
          <p:sp>
            <p:nvSpPr>
              <p:cNvPr id="3" name="Content Placeholder 2"/>
              <p:cNvSpPr>
                <a:spLocks noGrp="1"/>
              </p:cNvSpPr>
              <p:nvPr>
                <p:ph sz="half" idx="1"/>
                <p:custDataLst>
                  <p:tags r:id="rId3"/>
                </p:custDataLst>
              </p:nvPr>
            </p:nvSpPr>
            <p:spPr>
              <a:xfrm>
                <a:off x="457200" y="914400"/>
                <a:ext cx="8229600" cy="5334000"/>
              </a:xfrm>
            </p:spPr>
            <p:txBody>
              <a:bodyPr>
                <a:normAutofit/>
              </a:bodyPr>
              <a:lstStyle/>
              <a:p>
                <a:pPr marL="0" indent="0">
                  <a:buNone/>
                </a:pPr>
                <a:r>
                  <a:rPr lang="en-US" sz="3200" b="1" dirty="0" smtClean="0">
                    <a:solidFill>
                      <a:srgbClr val="0070C0"/>
                    </a:solidFill>
                  </a:rPr>
                  <a:t>Feature Selection(FS):</a:t>
                </a:r>
                <a:endParaRPr lang="en-US" dirty="0" smtClean="0"/>
              </a:p>
              <a:p>
                <a:pPr lvl="1">
                  <a:buFont typeface="Wingdings" pitchFamily="2" charset="2"/>
                  <a:buChar char="§"/>
                </a:pPr>
                <a:r>
                  <a:rPr lang="en-US" dirty="0" smtClean="0"/>
                  <a:t>Reduces </a:t>
                </a:r>
                <a:r>
                  <a:rPr lang="en-US" dirty="0"/>
                  <a:t>the number of features </a:t>
                </a:r>
                <a:r>
                  <a:rPr lang="en-US" dirty="0" smtClean="0"/>
                  <a:t>to improve model  performance</a:t>
                </a:r>
              </a:p>
              <a:p>
                <a:pPr lvl="1">
                  <a:buFont typeface="Wingdings" pitchFamily="2" charset="2"/>
                  <a:buChar char="§"/>
                </a:pPr>
                <a:r>
                  <a:rPr lang="en-US" dirty="0" smtClean="0">
                    <a:solidFill>
                      <a:srgbClr val="0070C0"/>
                    </a:solidFill>
                  </a:rPr>
                  <a:t>Pearson </a:t>
                </a:r>
                <a:r>
                  <a:rPr lang="en-US" dirty="0">
                    <a:solidFill>
                      <a:srgbClr val="0070C0"/>
                    </a:solidFill>
                  </a:rPr>
                  <a:t>Correlation Coefficient </a:t>
                </a:r>
                <a:r>
                  <a:rPr lang="en-US" dirty="0" smtClean="0">
                    <a:solidFill>
                      <a:srgbClr val="0070C0"/>
                    </a:solidFill>
                  </a:rPr>
                  <a:t>(PCC)</a:t>
                </a:r>
              </a:p>
              <a:p>
                <a:pPr lvl="2"/>
                <a:r>
                  <a:rPr lang="en-US" sz="2400" dirty="0" smtClean="0"/>
                  <a:t>Specifies  </a:t>
                </a:r>
                <a:r>
                  <a:rPr lang="en-US" sz="2400" dirty="0"/>
                  <a:t>the  relationship  between  two  variables</a:t>
                </a:r>
              </a:p>
              <a:p>
                <a:pPr lvl="2"/>
                <a:r>
                  <a:rPr lang="en-US" sz="2400" dirty="0" smtClean="0"/>
                  <a:t>Ranges from </a:t>
                </a:r>
                <a:r>
                  <a:rPr lang="en-US" sz="2400" dirty="0"/>
                  <a:t>-1  to  </a:t>
                </a:r>
                <a:r>
                  <a:rPr lang="en-US" sz="2400" dirty="0" smtClean="0"/>
                  <a:t>1</a:t>
                </a:r>
              </a:p>
              <a:p>
                <a:pPr lvl="2"/>
                <a:r>
                  <a:rPr lang="en-US" sz="2400" dirty="0"/>
                  <a:t>Coefficient  for  a  pair  (X, </a:t>
                </a:r>
                <a:r>
                  <a:rPr lang="en-US" sz="2400" dirty="0" smtClean="0"/>
                  <a:t>Y</a:t>
                </a:r>
                <a:r>
                  <a:rPr lang="en-US" sz="2400" dirty="0"/>
                  <a:t>)</a:t>
                </a:r>
              </a:p>
              <a:p>
                <a:pPr marL="914400" lvl="2" indent="0">
                  <a:buNone/>
                </a:pPr>
                <a:endParaRPr lang="en-US" sz="2400" b="0" i="0" dirty="0" smtClean="0"/>
              </a:p>
              <a:p>
                <a:pPr marL="914400" lvl="2" indent="0">
                  <a:buNone/>
                </a:pPr>
                <a14:m>
                  <m:oMathPara xmlns:m="http://schemas.openxmlformats.org/officeDocument/2006/math">
                    <m:oMathParaPr>
                      <m:jc m:val="centerGroup"/>
                    </m:oMathParaPr>
                    <m:oMath xmlns:m="http://schemas.openxmlformats.org/officeDocument/2006/math">
                      <m:r>
                        <a:rPr lang="en-US" sz="2400" i="1">
                          <a:latin typeface="Cambria Math"/>
                        </a:rPr>
                        <m:t>𝜌</m:t>
                      </m:r>
                      <m:d>
                        <m:dPr>
                          <m:ctrlPr>
                            <a:rPr lang="en-US" sz="2400" i="1">
                              <a:latin typeface="Cambria Math"/>
                            </a:rPr>
                          </m:ctrlPr>
                        </m:dPr>
                        <m:e>
                          <m:r>
                            <a:rPr lang="en-US" sz="2400" i="1">
                              <a:latin typeface="Cambria Math"/>
                            </a:rPr>
                            <m:t>𝑋</m:t>
                          </m:r>
                          <m:r>
                            <a:rPr lang="en-US" sz="2400" i="1">
                              <a:latin typeface="Cambria Math"/>
                            </a:rPr>
                            <m:t>,</m:t>
                          </m:r>
                          <m:r>
                            <a:rPr lang="en-US" sz="2400" i="1">
                              <a:latin typeface="Cambria Math"/>
                            </a:rPr>
                            <m:t>𝑌</m:t>
                          </m:r>
                        </m:e>
                      </m:d>
                      <m:r>
                        <a:rPr lang="en-US" sz="2400" i="1">
                          <a:latin typeface="Cambria Math"/>
                        </a:rPr>
                        <m:t>=</m:t>
                      </m:r>
                      <m:f>
                        <m:fPr>
                          <m:ctrlPr>
                            <a:rPr lang="en-US" sz="2400" i="1">
                              <a:latin typeface="Cambria Math"/>
                            </a:rPr>
                          </m:ctrlPr>
                        </m:fPr>
                        <m:num>
                          <m:r>
                            <a:rPr lang="en-US" sz="2400" i="1">
                              <a:latin typeface="Cambria Math"/>
                            </a:rPr>
                            <m:t>𝐶𝑂𝑉</m:t>
                          </m:r>
                          <m:r>
                            <a:rPr lang="en-US" sz="2400" i="1">
                              <a:latin typeface="Cambria Math"/>
                            </a:rPr>
                            <m:t>(</m:t>
                          </m:r>
                          <m:r>
                            <a:rPr lang="en-US" sz="2400" i="1">
                              <a:latin typeface="Cambria Math"/>
                            </a:rPr>
                            <m:t>𝑋</m:t>
                          </m:r>
                          <m:r>
                            <a:rPr lang="en-US" sz="2400" i="1">
                              <a:latin typeface="Cambria Math"/>
                            </a:rPr>
                            <m:t>,</m:t>
                          </m:r>
                          <m:r>
                            <a:rPr lang="en-US" sz="2400" i="1">
                              <a:latin typeface="Cambria Math"/>
                            </a:rPr>
                            <m:t>𝑌</m:t>
                          </m:r>
                          <m:r>
                            <a:rPr lang="en-US" sz="2400" i="1">
                              <a:latin typeface="Cambria Math"/>
                            </a:rPr>
                            <m:t>)</m:t>
                          </m:r>
                        </m:num>
                        <m:den>
                          <m:sSub>
                            <m:sSubPr>
                              <m:ctrlPr>
                                <a:rPr lang="en-US" sz="2400" i="1">
                                  <a:latin typeface="Cambria Math"/>
                                </a:rPr>
                              </m:ctrlPr>
                            </m:sSubPr>
                            <m:e>
                              <m:r>
                                <a:rPr lang="en-US" sz="2400" i="1">
                                  <a:latin typeface="Cambria Math"/>
                                </a:rPr>
                                <m:t>𝜎</m:t>
                              </m:r>
                            </m:e>
                            <m:sub>
                              <m:r>
                                <a:rPr lang="en-US" sz="2400" i="1">
                                  <a:latin typeface="Cambria Math"/>
                                </a:rPr>
                                <m:t>𝑋</m:t>
                              </m:r>
                            </m:sub>
                          </m:sSub>
                          <m:sSub>
                            <m:sSubPr>
                              <m:ctrlPr>
                                <a:rPr lang="en-US" sz="2400" i="1">
                                  <a:latin typeface="Cambria Math"/>
                                </a:rPr>
                              </m:ctrlPr>
                            </m:sSubPr>
                            <m:e>
                              <m:r>
                                <a:rPr lang="en-US" sz="2400" i="1">
                                  <a:latin typeface="Cambria Math"/>
                                </a:rPr>
                                <m:t>𝜎</m:t>
                              </m:r>
                            </m:e>
                            <m:sub>
                              <m:r>
                                <a:rPr lang="en-US" sz="2400" i="1">
                                  <a:latin typeface="Cambria Math"/>
                                </a:rPr>
                                <m:t>𝑌</m:t>
                              </m:r>
                            </m:sub>
                          </m:sSub>
                        </m:den>
                      </m:f>
                    </m:oMath>
                  </m:oMathPara>
                </a14:m>
                <a:endParaRPr lang="en-US" sz="2400" dirty="0" smtClean="0"/>
              </a:p>
              <a:p>
                <a:pPr marL="914400" lvl="2" indent="0">
                  <a:buNone/>
                </a:pPr>
                <a:r>
                  <a:rPr lang="en-US" sz="2400" dirty="0"/>
                  <a:t>Where </a:t>
                </a:r>
                <a14:m>
                  <m:oMath xmlns:m="http://schemas.openxmlformats.org/officeDocument/2006/math">
                    <m:r>
                      <a:rPr lang="en-US" sz="2400" i="1">
                        <a:latin typeface="Cambria Math"/>
                      </a:rPr>
                      <m:t>𝐶𝑂𝑉</m:t>
                    </m:r>
                    <m:r>
                      <a:rPr lang="en-US" sz="2400" i="1">
                        <a:latin typeface="Cambria Math"/>
                      </a:rPr>
                      <m:t>(</m:t>
                    </m:r>
                    <m:r>
                      <a:rPr lang="en-US" sz="2400" i="1">
                        <a:latin typeface="Cambria Math"/>
                      </a:rPr>
                      <m:t>𝑋</m:t>
                    </m:r>
                    <m:r>
                      <a:rPr lang="en-US" sz="2400" i="1">
                        <a:latin typeface="Cambria Math"/>
                      </a:rPr>
                      <m:t>,</m:t>
                    </m:r>
                    <m:r>
                      <a:rPr lang="en-US" sz="2400" i="1">
                        <a:latin typeface="Cambria Math"/>
                      </a:rPr>
                      <m:t>𝑌</m:t>
                    </m:r>
                    <m:r>
                      <a:rPr lang="en-US" sz="2400" i="1">
                        <a:latin typeface="Cambria Math"/>
                      </a:rPr>
                      <m:t>)</m:t>
                    </m:r>
                  </m:oMath>
                </a14:m>
                <a:r>
                  <a:rPr lang="en-US" sz="2400" dirty="0"/>
                  <a:t> denotes the covariance and </a:t>
                </a:r>
                <a14:m>
                  <m:oMath xmlns:m="http://schemas.openxmlformats.org/officeDocument/2006/math">
                    <m:sSub>
                      <m:sSubPr>
                        <m:ctrlPr>
                          <a:rPr lang="en-US" sz="2400" i="1">
                            <a:latin typeface="Cambria Math"/>
                          </a:rPr>
                        </m:ctrlPr>
                      </m:sSubPr>
                      <m:e>
                        <m:r>
                          <a:rPr lang="en-US" sz="2400" i="1">
                            <a:latin typeface="Cambria Math"/>
                          </a:rPr>
                          <m:t>𝜎</m:t>
                        </m:r>
                      </m:e>
                      <m:sub>
                        <m:r>
                          <a:rPr lang="en-US" sz="2400" i="1">
                            <a:latin typeface="Cambria Math"/>
                          </a:rPr>
                          <m:t>𝑋</m:t>
                        </m:r>
                      </m:sub>
                    </m:sSub>
                    <m:r>
                      <a:rPr lang="en-US" sz="2400" i="1">
                        <a:latin typeface="Cambria Math"/>
                      </a:rPr>
                      <m:t>,</m:t>
                    </m:r>
                    <m:sSub>
                      <m:sSubPr>
                        <m:ctrlPr>
                          <a:rPr lang="en-US" sz="2400" i="1">
                            <a:latin typeface="Cambria Math"/>
                          </a:rPr>
                        </m:ctrlPr>
                      </m:sSubPr>
                      <m:e>
                        <m:r>
                          <a:rPr lang="en-US" sz="2400" i="1">
                            <a:latin typeface="Cambria Math"/>
                          </a:rPr>
                          <m:t>𝜎</m:t>
                        </m:r>
                      </m:e>
                      <m:sub>
                        <m:r>
                          <a:rPr lang="en-US" sz="2400" i="1">
                            <a:latin typeface="Cambria Math"/>
                          </a:rPr>
                          <m:t>𝑌</m:t>
                        </m:r>
                      </m:sub>
                    </m:sSub>
                  </m:oMath>
                </a14:m>
                <a:r>
                  <a:rPr lang="en-US" sz="2400" dirty="0"/>
                  <a:t> is the standard deviation of X and Y</a:t>
                </a:r>
                <a:r>
                  <a:rPr lang="en-US" dirty="0"/>
                  <a:t>.</a:t>
                </a:r>
              </a:p>
              <a:p>
                <a:pPr lvl="2"/>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sz="half" idx="1"/>
                <p:custDataLst>
                  <p:tags r:id="rId8"/>
                </p:custDataLst>
              </p:nvPr>
            </p:nvSpPr>
            <p:spPr>
              <a:xfrm>
                <a:off x="457200" y="914400"/>
                <a:ext cx="8229600" cy="5334000"/>
              </a:xfrm>
              <a:blipFill rotWithShape="1">
                <a:blip r:embed="rId9"/>
                <a:stretch>
                  <a:fillRect l="-1852" t="-1486"/>
                </a:stretch>
              </a:blipFill>
            </p:spPr>
            <p:txBody>
              <a:bodyPr/>
              <a:lstStyle/>
              <a:p>
                <a:r>
                  <a:rPr lang="en-US">
                    <a:noFill/>
                  </a:rPr>
                  <a:t> </a:t>
                </a:r>
              </a:p>
            </p:txBody>
          </p:sp>
        </mc:Fallback>
      </mc:AlternateContent>
      <p:sp>
        <p:nvSpPr>
          <p:cNvPr id="7" name="Rectangle 6"/>
          <p:cNvSpPr/>
          <p:nvPr/>
        </p:nvSpPr>
        <p:spPr>
          <a:xfrm>
            <a:off x="0" y="0"/>
            <a:ext cx="9144000" cy="762000"/>
          </a:xfrm>
          <a:prstGeom prst="rect">
            <a:avLst/>
          </a:prstGeom>
          <a:solidFill>
            <a:schemeClr val="accent5">
              <a:lumMod val="50000"/>
            </a:schemeClr>
          </a:solidFill>
        </p:spPr>
        <p:style>
          <a:lnRef idx="1">
            <a:schemeClr val="accent1"/>
          </a:lnRef>
          <a:fillRef idx="1001">
            <a:schemeClr val="dk2"/>
          </a:fillRef>
          <a:effectRef idx="1">
            <a:schemeClr val="accent1"/>
          </a:effectRef>
          <a:fontRef idx="minor">
            <a:schemeClr val="dk1"/>
          </a:fontRef>
        </p:style>
        <p:txBody>
          <a:bodyPr rtlCol="0" anchor="ctr"/>
          <a:lstStyle/>
          <a:p>
            <a:pPr>
              <a:tabLst>
                <a:tab pos="914400" algn="l"/>
              </a:tabLst>
            </a:pPr>
            <a:r>
              <a:rPr lang="en-US" sz="2400" dirty="0" smtClean="0">
                <a:solidFill>
                  <a:prstClr val="white"/>
                </a:solidFill>
              </a:rPr>
              <a:t>      </a:t>
            </a:r>
            <a:r>
              <a:rPr lang="en-US" sz="3200" b="1" dirty="0" smtClean="0">
                <a:solidFill>
                  <a:schemeClr val="bg1"/>
                </a:solidFill>
              </a:rPr>
              <a:t>Data Preprocessing</a:t>
            </a:r>
            <a:endParaRPr lang="en-US" sz="3200" dirty="0">
              <a:solidFill>
                <a:schemeClr val="accent5">
                  <a:lumMod val="50000"/>
                </a:schemeClr>
              </a:solidFill>
            </a:endParaRPr>
          </a:p>
        </p:txBody>
      </p:sp>
      <p:sp>
        <p:nvSpPr>
          <p:cNvPr id="13" name="Footer Placeholder 12"/>
          <p:cNvSpPr>
            <a:spLocks noGrp="1"/>
          </p:cNvSpPr>
          <p:nvPr>
            <p:ph type="ftr" sz="quarter" idx="11"/>
          </p:nvPr>
        </p:nvSpPr>
        <p:spPr>
          <a:xfrm>
            <a:off x="0" y="6477000"/>
            <a:ext cx="9144000" cy="381000"/>
          </a:xfrm>
          <a:solidFill>
            <a:schemeClr val="accent5">
              <a:lumMod val="50000"/>
            </a:schemeClr>
          </a:solidFill>
        </p:spPr>
        <p:txBody>
          <a:bodyPr/>
          <a:lstStyle/>
          <a:p>
            <a:r>
              <a:rPr lang="en-US" smtClean="0">
                <a:solidFill>
                  <a:prstClr val="white"/>
                </a:solidFill>
              </a:rPr>
              <a:t>Prediction of Liver Disorders using Machine Learning Algorithms: A Comparative Study</a:t>
            </a:r>
            <a:endParaRPr lang="en-US" dirty="0">
              <a:solidFill>
                <a:prstClr val="white"/>
              </a:solidFill>
            </a:endParaRPr>
          </a:p>
        </p:txBody>
      </p:sp>
      <p:sp>
        <p:nvSpPr>
          <p:cNvPr id="4" name="Date Placeholder 3"/>
          <p:cNvSpPr>
            <a:spLocks noGrp="1"/>
          </p:cNvSpPr>
          <p:nvPr>
            <p:ph type="dt" sz="half" idx="10"/>
          </p:nvPr>
        </p:nvSpPr>
        <p:spPr>
          <a:xfrm>
            <a:off x="0" y="6458878"/>
            <a:ext cx="1066800" cy="365125"/>
          </a:xfrm>
        </p:spPr>
        <p:txBody>
          <a:bodyPr/>
          <a:lstStyle/>
          <a:p>
            <a:fld id="{7747B895-62A8-4B0D-9072-B7EBD0304014}" type="datetime1">
              <a:rPr lang="en-US" smtClean="0">
                <a:solidFill>
                  <a:prstClr val="white"/>
                </a:solidFill>
              </a:rPr>
              <a:t>10/3/2021</a:t>
            </a:fld>
            <a:endParaRPr lang="en-US" dirty="0">
              <a:solidFill>
                <a:prstClr val="white"/>
              </a:solidFill>
            </a:endParaRPr>
          </a:p>
        </p:txBody>
      </p:sp>
      <p:sp>
        <p:nvSpPr>
          <p:cNvPr id="5" name="Slide Number Placeholder 4"/>
          <p:cNvSpPr>
            <a:spLocks noGrp="1"/>
          </p:cNvSpPr>
          <p:nvPr>
            <p:ph type="sldNum" sz="quarter" idx="12"/>
          </p:nvPr>
        </p:nvSpPr>
        <p:spPr>
          <a:xfrm>
            <a:off x="8746588" y="6492875"/>
            <a:ext cx="381000" cy="365125"/>
          </a:xfrm>
        </p:spPr>
        <p:txBody>
          <a:bodyPr/>
          <a:lstStyle/>
          <a:p>
            <a:fld id="{33D6E5A2-EC83-451F-A719-9AC1370DD5CF}" type="slidenum">
              <a:rPr lang="en-US" smtClean="0">
                <a:solidFill>
                  <a:prstClr val="white"/>
                </a:solidFill>
              </a:rPr>
              <a:pPr/>
              <a:t>8</a:t>
            </a:fld>
            <a:endParaRPr lang="en-US" dirty="0">
              <a:solidFill>
                <a:prstClr val="white"/>
              </a:solidFill>
            </a:endParaRPr>
          </a:p>
        </p:txBody>
      </p:sp>
    </p:spTree>
    <p:custDataLst>
      <p:tags r:id="rId1"/>
    </p:custDataLst>
    <p:extLst>
      <p:ext uri="{BB962C8B-B14F-4D97-AF65-F5344CB8AC3E}">
        <p14:creationId xmlns:p14="http://schemas.microsoft.com/office/powerpoint/2010/main" val="3220266303"/>
      </p:ext>
    </p:extLst>
  </p:cSld>
  <p:clrMapOvr>
    <a:masterClrMapping/>
  </p:clrMapOvr>
  <mc:AlternateContent xmlns:mc="http://schemas.openxmlformats.org/markup-compatibility/2006" xmlns:p14="http://schemas.microsoft.com/office/powerpoint/2010/main">
    <mc:Choice Requires="p14">
      <p:transition p14:dur="10" advTm="30595"/>
    </mc:Choice>
    <mc:Fallback xmlns="">
      <p:transition advTm="30595"/>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0" y="0"/>
            <a:ext cx="9144000" cy="762000"/>
          </a:xfrm>
        </p:spPr>
        <p:txBody>
          <a:bodyPr>
            <a:normAutofit/>
          </a:bodyPr>
          <a:lstStyle/>
          <a:p>
            <a:endParaRPr lang="en-US" sz="3200" b="1" dirty="0"/>
          </a:p>
        </p:txBody>
      </p:sp>
      <p:sp>
        <p:nvSpPr>
          <p:cNvPr id="3" name="Content Placeholder 2"/>
          <p:cNvSpPr>
            <a:spLocks noGrp="1"/>
          </p:cNvSpPr>
          <p:nvPr>
            <p:ph sz="half" idx="1"/>
            <p:custDataLst>
              <p:tags r:id="rId3"/>
            </p:custDataLst>
          </p:nvPr>
        </p:nvSpPr>
        <p:spPr>
          <a:xfrm>
            <a:off x="457200" y="914400"/>
            <a:ext cx="8229600" cy="5334000"/>
          </a:xfrm>
        </p:spPr>
        <p:txBody>
          <a:bodyPr>
            <a:normAutofit/>
          </a:bodyPr>
          <a:lstStyle/>
          <a:p>
            <a:pPr marL="0" indent="0">
              <a:buNone/>
            </a:pPr>
            <a:r>
              <a:rPr lang="en-US" sz="3200" b="1" dirty="0" smtClean="0">
                <a:solidFill>
                  <a:srgbClr val="0070C0"/>
                </a:solidFill>
              </a:rPr>
              <a:t>Oversampling:</a:t>
            </a:r>
          </a:p>
          <a:p>
            <a:pPr lvl="1">
              <a:buFont typeface="Wingdings" pitchFamily="2" charset="2"/>
              <a:buChar char="§"/>
            </a:pPr>
            <a:r>
              <a:rPr lang="en-US" dirty="0" smtClean="0"/>
              <a:t>Duplicates </a:t>
            </a:r>
            <a:r>
              <a:rPr lang="en-US" dirty="0"/>
              <a:t>samples from the minority </a:t>
            </a:r>
            <a:r>
              <a:rPr lang="en-US" dirty="0" smtClean="0"/>
              <a:t>class</a:t>
            </a:r>
          </a:p>
          <a:p>
            <a:pPr lvl="1">
              <a:buFont typeface="Wingdings" pitchFamily="2" charset="2"/>
              <a:buChar char="§"/>
            </a:pPr>
            <a:r>
              <a:rPr lang="en-US" dirty="0" smtClean="0"/>
              <a:t>ILPD </a:t>
            </a:r>
          </a:p>
          <a:p>
            <a:pPr lvl="2"/>
            <a:r>
              <a:rPr lang="en-US" sz="2400" dirty="0" smtClean="0"/>
              <a:t>167 </a:t>
            </a:r>
            <a:r>
              <a:rPr lang="en-US" sz="2400" dirty="0"/>
              <a:t>negative samples and 416 positive </a:t>
            </a:r>
            <a:r>
              <a:rPr lang="en-US" sz="2400" dirty="0" smtClean="0"/>
              <a:t>samples</a:t>
            </a:r>
          </a:p>
          <a:p>
            <a:pPr lvl="2"/>
            <a:r>
              <a:rPr lang="en-US" sz="2400" dirty="0"/>
              <a:t>Suffers from class imbalance </a:t>
            </a:r>
            <a:r>
              <a:rPr lang="en-US" sz="2400" dirty="0" smtClean="0"/>
              <a:t>issue </a:t>
            </a:r>
            <a:endParaRPr lang="en-US" sz="2400" dirty="0"/>
          </a:p>
          <a:p>
            <a:pPr lvl="1">
              <a:buFont typeface="Wingdings" pitchFamily="2" charset="2"/>
              <a:buChar char="§"/>
            </a:pPr>
            <a:r>
              <a:rPr lang="en-US" dirty="0" smtClean="0">
                <a:solidFill>
                  <a:srgbClr val="0070C0"/>
                </a:solidFill>
              </a:rPr>
              <a:t>Random </a:t>
            </a:r>
            <a:r>
              <a:rPr lang="en-US" dirty="0">
                <a:solidFill>
                  <a:srgbClr val="0070C0"/>
                </a:solidFill>
              </a:rPr>
              <a:t>Over </a:t>
            </a:r>
            <a:r>
              <a:rPr lang="en-US" dirty="0" smtClean="0">
                <a:solidFill>
                  <a:srgbClr val="0070C0"/>
                </a:solidFill>
              </a:rPr>
              <a:t>Sampler</a:t>
            </a:r>
          </a:p>
          <a:p>
            <a:pPr lvl="2"/>
            <a:r>
              <a:rPr lang="en-US" sz="2400" dirty="0"/>
              <a:t>R</a:t>
            </a:r>
            <a:r>
              <a:rPr lang="en-US" sz="2400" dirty="0" smtClean="0"/>
              <a:t>andomly selects samples from </a:t>
            </a:r>
            <a:r>
              <a:rPr lang="en-US" sz="2400" dirty="0"/>
              <a:t>the minority </a:t>
            </a:r>
            <a:r>
              <a:rPr lang="en-US" sz="2400" dirty="0" smtClean="0"/>
              <a:t>class</a:t>
            </a:r>
          </a:p>
          <a:p>
            <a:pPr marL="914400" lvl="2" indent="0">
              <a:buNone/>
            </a:pPr>
            <a:r>
              <a:rPr lang="en-US" sz="2400" dirty="0" smtClean="0"/>
              <a:t>    </a:t>
            </a:r>
            <a:r>
              <a:rPr lang="en-US" sz="2400" dirty="0"/>
              <a:t>with </a:t>
            </a:r>
            <a:r>
              <a:rPr lang="en-US" sz="2400" dirty="0" smtClean="0"/>
              <a:t>replacement </a:t>
            </a:r>
          </a:p>
          <a:p>
            <a:pPr lvl="2"/>
            <a:r>
              <a:rPr lang="en-US" sz="2400" dirty="0" smtClean="0"/>
              <a:t>Adds them to </a:t>
            </a:r>
            <a:r>
              <a:rPr lang="en-US" sz="2400" dirty="0"/>
              <a:t>the training dataset</a:t>
            </a:r>
            <a:endParaRPr lang="en-US" sz="2400" dirty="0">
              <a:solidFill>
                <a:srgbClr val="0070C0"/>
              </a:solidFill>
            </a:endParaRPr>
          </a:p>
        </p:txBody>
      </p:sp>
      <p:sp>
        <p:nvSpPr>
          <p:cNvPr id="7" name="Rectangle 6"/>
          <p:cNvSpPr/>
          <p:nvPr/>
        </p:nvSpPr>
        <p:spPr>
          <a:xfrm>
            <a:off x="0" y="0"/>
            <a:ext cx="9144000" cy="762000"/>
          </a:xfrm>
          <a:prstGeom prst="rect">
            <a:avLst/>
          </a:prstGeom>
          <a:solidFill>
            <a:schemeClr val="accent5">
              <a:lumMod val="50000"/>
            </a:schemeClr>
          </a:solidFill>
        </p:spPr>
        <p:style>
          <a:lnRef idx="1">
            <a:schemeClr val="accent1"/>
          </a:lnRef>
          <a:fillRef idx="1001">
            <a:schemeClr val="dk2"/>
          </a:fillRef>
          <a:effectRef idx="1">
            <a:schemeClr val="accent1"/>
          </a:effectRef>
          <a:fontRef idx="minor">
            <a:schemeClr val="dk1"/>
          </a:fontRef>
        </p:style>
        <p:txBody>
          <a:bodyPr rtlCol="0" anchor="ctr"/>
          <a:lstStyle/>
          <a:p>
            <a:pPr>
              <a:tabLst>
                <a:tab pos="914400" algn="l"/>
              </a:tabLst>
            </a:pPr>
            <a:r>
              <a:rPr lang="en-US" sz="2400" dirty="0" smtClean="0">
                <a:solidFill>
                  <a:prstClr val="white"/>
                </a:solidFill>
              </a:rPr>
              <a:t>      </a:t>
            </a:r>
            <a:r>
              <a:rPr lang="en-US" sz="3200" b="1" dirty="0" smtClean="0">
                <a:solidFill>
                  <a:schemeClr val="bg1"/>
                </a:solidFill>
              </a:rPr>
              <a:t>Data Preprocessing</a:t>
            </a:r>
            <a:endParaRPr lang="en-US" sz="3200" dirty="0">
              <a:solidFill>
                <a:schemeClr val="accent5">
                  <a:lumMod val="50000"/>
                </a:schemeClr>
              </a:solidFill>
            </a:endParaRPr>
          </a:p>
        </p:txBody>
      </p:sp>
      <p:sp>
        <p:nvSpPr>
          <p:cNvPr id="13" name="Footer Placeholder 12"/>
          <p:cNvSpPr>
            <a:spLocks noGrp="1"/>
          </p:cNvSpPr>
          <p:nvPr>
            <p:ph type="ftr" sz="quarter" idx="11"/>
          </p:nvPr>
        </p:nvSpPr>
        <p:spPr>
          <a:xfrm>
            <a:off x="0" y="6477000"/>
            <a:ext cx="9144000" cy="381000"/>
          </a:xfrm>
          <a:solidFill>
            <a:schemeClr val="accent5">
              <a:lumMod val="50000"/>
            </a:schemeClr>
          </a:solidFill>
        </p:spPr>
        <p:txBody>
          <a:bodyPr/>
          <a:lstStyle/>
          <a:p>
            <a:r>
              <a:rPr lang="en-US" smtClean="0">
                <a:solidFill>
                  <a:prstClr val="white"/>
                </a:solidFill>
              </a:rPr>
              <a:t>Prediction of Liver Disorders using Machine Learning Algorithms: A Comparative Study</a:t>
            </a:r>
            <a:endParaRPr lang="en-US" dirty="0">
              <a:solidFill>
                <a:prstClr val="white"/>
              </a:solidFill>
            </a:endParaRPr>
          </a:p>
        </p:txBody>
      </p:sp>
      <p:sp>
        <p:nvSpPr>
          <p:cNvPr id="4" name="Date Placeholder 3"/>
          <p:cNvSpPr>
            <a:spLocks noGrp="1"/>
          </p:cNvSpPr>
          <p:nvPr>
            <p:ph type="dt" sz="half" idx="10"/>
          </p:nvPr>
        </p:nvSpPr>
        <p:spPr>
          <a:xfrm>
            <a:off x="0" y="6458878"/>
            <a:ext cx="1066800" cy="365125"/>
          </a:xfrm>
        </p:spPr>
        <p:txBody>
          <a:bodyPr/>
          <a:lstStyle/>
          <a:p>
            <a:fld id="{7747B895-62A8-4B0D-9072-B7EBD0304014}" type="datetime1">
              <a:rPr lang="en-US" smtClean="0">
                <a:solidFill>
                  <a:prstClr val="white"/>
                </a:solidFill>
              </a:rPr>
              <a:t>10/3/2021</a:t>
            </a:fld>
            <a:endParaRPr lang="en-US" dirty="0">
              <a:solidFill>
                <a:prstClr val="white"/>
              </a:solidFill>
            </a:endParaRPr>
          </a:p>
        </p:txBody>
      </p:sp>
      <p:sp>
        <p:nvSpPr>
          <p:cNvPr id="5" name="Slide Number Placeholder 4"/>
          <p:cNvSpPr>
            <a:spLocks noGrp="1"/>
          </p:cNvSpPr>
          <p:nvPr>
            <p:ph type="sldNum" sz="quarter" idx="12"/>
          </p:nvPr>
        </p:nvSpPr>
        <p:spPr>
          <a:xfrm>
            <a:off x="8746588" y="6492875"/>
            <a:ext cx="381000" cy="365125"/>
          </a:xfrm>
        </p:spPr>
        <p:txBody>
          <a:bodyPr/>
          <a:lstStyle/>
          <a:p>
            <a:fld id="{33D6E5A2-EC83-451F-A719-9AC1370DD5CF}" type="slidenum">
              <a:rPr lang="en-US" smtClean="0">
                <a:solidFill>
                  <a:prstClr val="white"/>
                </a:solidFill>
              </a:rPr>
              <a:pPr/>
              <a:t>9</a:t>
            </a:fld>
            <a:endParaRPr lang="en-US" dirty="0">
              <a:solidFill>
                <a:prstClr val="white"/>
              </a:solidFill>
            </a:endParaRPr>
          </a:p>
        </p:txBody>
      </p:sp>
    </p:spTree>
    <p:custDataLst>
      <p:tags r:id="rId1"/>
    </p:custDataLst>
    <p:extLst>
      <p:ext uri="{BB962C8B-B14F-4D97-AF65-F5344CB8AC3E}">
        <p14:creationId xmlns:p14="http://schemas.microsoft.com/office/powerpoint/2010/main" val="1899808287"/>
      </p:ext>
    </p:extLst>
  </p:cSld>
  <p:clrMapOvr>
    <a:masterClrMapping/>
  </p:clrMapOvr>
  <mc:AlternateContent xmlns:mc="http://schemas.openxmlformats.org/markup-compatibility/2006" xmlns:p14="http://schemas.microsoft.com/office/powerpoint/2010/main">
    <mc:Choice Requires="p14">
      <p:transition p14:dur="10" advTm="30034"/>
    </mc:Choice>
    <mc:Fallback xmlns="">
      <p:transition advTm="30034"/>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10.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11.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12.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13.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14.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15.xml><?xml version="1.0" encoding="utf-8"?>
<p:tagLst xmlns:a="http://schemas.openxmlformats.org/drawingml/2006/main" xmlns:r="http://schemas.openxmlformats.org/officeDocument/2006/relationships" xmlns:p="http://schemas.openxmlformats.org/presentationml/2006/main">
  <p:tag name="DVSHAPEID" val="Q5rpkfSAY2XQl9CRvNvPMK"/>
</p:tagLst>
</file>

<file path=ppt/tags/tag16.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17.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18.xml><?xml version="1.0" encoding="utf-8"?>
<p:tagLst xmlns:a="http://schemas.openxmlformats.org/drawingml/2006/main" xmlns:r="http://schemas.openxmlformats.org/officeDocument/2006/relationships" xmlns:p="http://schemas.openxmlformats.org/presentationml/2006/main">
  <p:tag name="DVSHAPEID" val="Q5rpkfSAY2XQl9CRvNvPMK"/>
</p:tagLst>
</file>

<file path=ppt/tags/tag19.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2.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20.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21.xml><?xml version="1.0" encoding="utf-8"?>
<p:tagLst xmlns:a="http://schemas.openxmlformats.org/drawingml/2006/main" xmlns:r="http://schemas.openxmlformats.org/officeDocument/2006/relationships" xmlns:p="http://schemas.openxmlformats.org/presentationml/2006/main">
  <p:tag name="DVSHAPEID" val="Q5rpkfSAY2XQl9CRvNvPMK"/>
</p:tagLst>
</file>

<file path=ppt/tags/tag22.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23.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24.xml><?xml version="1.0" encoding="utf-8"?>
<p:tagLst xmlns:a="http://schemas.openxmlformats.org/drawingml/2006/main" xmlns:r="http://schemas.openxmlformats.org/officeDocument/2006/relationships" xmlns:p="http://schemas.openxmlformats.org/presentationml/2006/main">
  <p:tag name="DVSHAPEID" val="Q5rpkfSAY2XQl9CRvNvPMK"/>
</p:tagLst>
</file>

<file path=ppt/tags/tag25.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26.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27.xml><?xml version="1.0" encoding="utf-8"?>
<p:tagLst xmlns:a="http://schemas.openxmlformats.org/drawingml/2006/main" xmlns:r="http://schemas.openxmlformats.org/officeDocument/2006/relationships" xmlns:p="http://schemas.openxmlformats.org/presentationml/2006/main">
  <p:tag name="DVSHAPEID" val="Q5rpkfSAY2XQl9CRvNvPMK"/>
</p:tagLst>
</file>

<file path=ppt/tags/tag28.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29.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3.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30.xml><?xml version="1.0" encoding="utf-8"?>
<p:tagLst xmlns:a="http://schemas.openxmlformats.org/drawingml/2006/main" xmlns:r="http://schemas.openxmlformats.org/officeDocument/2006/relationships" xmlns:p="http://schemas.openxmlformats.org/presentationml/2006/main">
  <p:tag name="DVSHAPEID" val="Q5rpkfSAY2XQl9CRvNvPMK"/>
</p:tagLst>
</file>

<file path=ppt/tags/tag31.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32.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33.xml><?xml version="1.0" encoding="utf-8"?>
<p:tagLst xmlns:a="http://schemas.openxmlformats.org/drawingml/2006/main" xmlns:r="http://schemas.openxmlformats.org/officeDocument/2006/relationships" xmlns:p="http://schemas.openxmlformats.org/presentationml/2006/main">
  <p:tag name="DVSHAPEID" val="Q5rpkfSAY2XQl9CRvNvPMK"/>
</p:tagLst>
</file>

<file path=ppt/tags/tag34.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35.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36.xml><?xml version="1.0" encoding="utf-8"?>
<p:tagLst xmlns:a="http://schemas.openxmlformats.org/drawingml/2006/main" xmlns:r="http://schemas.openxmlformats.org/officeDocument/2006/relationships" xmlns:p="http://schemas.openxmlformats.org/presentationml/2006/main">
  <p:tag name="DVSHAPEID" val="Q5rpkfSAY2XQl9CRvNvPMK"/>
</p:tagLst>
</file>

<file path=ppt/tags/tag37.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38.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39.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4.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40.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41.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42.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43.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44.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45.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46.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47.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48.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49.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5.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50.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51.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52.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6.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7.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8.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9.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ssic Photo Album">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70000"/>
                <a:satMod val="350000"/>
              </a:schemeClr>
            </a:gs>
          </a:gsLst>
          <a:path path="circle">
            <a:fillToRect l="51000" t="-20000" r="200000" b="100000"/>
          </a:path>
        </a:gradFill>
        <a:blipFill>
          <a:blip xmlns:r="http://schemas.openxmlformats.org/officeDocument/2006/relationships" r:embed="rId1">
            <a:duotone>
              <a:schemeClr val="phClr">
                <a:shade val="25000"/>
                <a:satMod val="350000"/>
              </a:schemeClr>
              <a:schemeClr val="phClr">
                <a:tint val="83000"/>
                <a:satMod val="115000"/>
              </a:schemeClr>
            </a:duotone>
          </a:blip>
          <a:tile tx="0" ty="0" sx="120000" sy="120000" flip="xy"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ClassicPhotoAlbum</Template>
  <TotalTime>0</TotalTime>
  <Words>2449</Words>
  <Application>Microsoft Office PowerPoint</Application>
  <PresentationFormat>On-screen Show (4:3)</PresentationFormat>
  <Paragraphs>470</Paragraphs>
  <Slides>22</Slides>
  <Notes>22</Notes>
  <HiddenSlides>0</HiddenSlides>
  <MMClips>3</MMClips>
  <ScaleCrop>false</ScaleCrop>
  <HeadingPairs>
    <vt:vector size="4" baseType="variant">
      <vt:variant>
        <vt:lpstr>Theme</vt:lpstr>
      </vt:variant>
      <vt:variant>
        <vt:i4>3</vt:i4>
      </vt:variant>
      <vt:variant>
        <vt:lpstr>Slide Titles</vt:lpstr>
      </vt:variant>
      <vt:variant>
        <vt:i4>22</vt:i4>
      </vt:variant>
    </vt:vector>
  </HeadingPairs>
  <TitlesOfParts>
    <vt:vector size="25" baseType="lpstr">
      <vt:lpstr>Classic Photo Album</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vt:lpstr>
      <vt:lpstr>PowerPoint Presentation</vt:lpstr>
      <vt:lpstr>PowerPoint Presentation</vt:lpstr>
      <vt:lpstr>PowerPoint Presentation</vt:lpstr>
      <vt:lpstr>PowerPoint Presentation</vt:lpstr>
      <vt:lpstr> </vt:lpstr>
      <vt:lpstr> </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2017-08-22T16:23:13Z</dcterms:created>
  <dcterms:modified xsi:type="dcterms:W3CDTF">2021-10-03T15:18:57Z</dcterms:modified>
</cp:coreProperties>
</file>