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Lst>
  <p:notesMasterIdLst>
    <p:notesMasterId r:id="rId35"/>
  </p:notesMasterIdLst>
  <p:handoutMasterIdLst>
    <p:handoutMasterId r:id="rId36"/>
  </p:handoutMasterIdLst>
  <p:sldIdLst>
    <p:sldId id="256" r:id="rId5"/>
    <p:sldId id="265" r:id="rId6"/>
    <p:sldId id="272" r:id="rId7"/>
    <p:sldId id="273" r:id="rId8"/>
    <p:sldId id="275" r:id="rId9"/>
    <p:sldId id="276" r:id="rId10"/>
    <p:sldId id="277" r:id="rId11"/>
    <p:sldId id="280" r:id="rId12"/>
    <p:sldId id="278" r:id="rId13"/>
    <p:sldId id="279" r:id="rId14"/>
    <p:sldId id="281" r:id="rId15"/>
    <p:sldId id="282" r:id="rId16"/>
    <p:sldId id="283" r:id="rId17"/>
    <p:sldId id="284" r:id="rId18"/>
    <p:sldId id="285" r:id="rId19"/>
    <p:sldId id="286" r:id="rId20"/>
    <p:sldId id="288" r:id="rId21"/>
    <p:sldId id="287" r:id="rId22"/>
    <p:sldId id="289" r:id="rId23"/>
    <p:sldId id="290" r:id="rId24"/>
    <p:sldId id="291" r:id="rId25"/>
    <p:sldId id="292" r:id="rId26"/>
    <p:sldId id="293" r:id="rId27"/>
    <p:sldId id="294" r:id="rId28"/>
    <p:sldId id="295" r:id="rId29"/>
    <p:sldId id="297" r:id="rId30"/>
    <p:sldId id="299" r:id="rId31"/>
    <p:sldId id="298" r:id="rId32"/>
    <p:sldId id="300" r:id="rId33"/>
    <p:sldId id="30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57" autoAdjust="0"/>
    <p:restoredTop sz="94660"/>
  </p:normalViewPr>
  <p:slideViewPr>
    <p:cSldViewPr snapToGrid="0">
      <p:cViewPr varScale="1">
        <p:scale>
          <a:sx n="74" d="100"/>
          <a:sy n="74" d="100"/>
        </p:scale>
        <p:origin x="-522" y="-9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D2DDA-69D8-473F-A583-B6774B31A77B}" type="datetimeFigureOut">
              <a:rPr lang="en-US"/>
              <a:t>12/20/2020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92CCB-FF08-4D29-8DA3-E1FD86044808}" type="slidenum">
              <a:rPr/>
              <a:t>‹#›</a:t>
            </a:fld>
            <a:endParaRPr/>
          </a:p>
        </p:txBody>
      </p:sp>
    </p:spTree>
    <p:extLst>
      <p:ext uri="{BB962C8B-B14F-4D97-AF65-F5344CB8AC3E}">
        <p14:creationId xmlns:p14="http://schemas.microsoft.com/office/powerpoint/2010/main" val="1662153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F6DFB-6833-46E4-B515-70E0D9178056}" type="datetimeFigureOut">
              <a:rPr lang="en-US"/>
              <a:t>12/20/2020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8706C7-F2C3-48B6-8A22-C484D800B5D4}" type="slidenum">
              <a:rPr/>
              <a:t>‹#›</a:t>
            </a:fld>
            <a:endParaRPr/>
          </a:p>
        </p:txBody>
      </p:sp>
    </p:spTree>
    <p:extLst>
      <p:ext uri="{BB962C8B-B14F-4D97-AF65-F5344CB8AC3E}">
        <p14:creationId xmlns:p14="http://schemas.microsoft.com/office/powerpoint/2010/main" val="599506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1" y="1905000"/>
            <a:ext cx="12188826" cy="320040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10" name="Rectangle 9"/>
          <p:cNvSpPr/>
          <p:nvPr/>
        </p:nvSpPr>
        <p:spPr>
          <a:xfrm>
            <a:off x="-2" y="1795132"/>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11" name="Rectangle 10"/>
          <p:cNvSpPr/>
          <p:nvPr/>
        </p:nvSpPr>
        <p:spPr>
          <a:xfrm>
            <a:off x="-2" y="5142116"/>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Title 1"/>
          <p:cNvSpPr>
            <a:spLocks noGrp="1"/>
          </p:cNvSpPr>
          <p:nvPr>
            <p:ph type="ctrTitle"/>
          </p:nvPr>
        </p:nvSpPr>
        <p:spPr>
          <a:xfrm>
            <a:off x="1295400" y="2079812"/>
            <a:ext cx="9601200" cy="1724092"/>
          </a:xfrm>
        </p:spPr>
        <p:txBody>
          <a:bodyPr anchor="b"/>
          <a:lstStyle>
            <a:lvl1pPr algn="ctr">
              <a:defRPr sz="5400"/>
            </a:lvl1pPr>
          </a:lstStyle>
          <a:p>
            <a:r>
              <a:t>Click to edit Master title style</a:t>
            </a:r>
          </a:p>
        </p:txBody>
      </p:sp>
      <p:sp>
        <p:nvSpPr>
          <p:cNvPr id="3" name="Subtitle 2"/>
          <p:cNvSpPr>
            <a:spLocks noGrp="1"/>
          </p:cNvSpPr>
          <p:nvPr>
            <p:ph type="subTitle" idx="1"/>
          </p:nvPr>
        </p:nvSpPr>
        <p:spPr>
          <a:xfrm>
            <a:off x="1295400" y="3959352"/>
            <a:ext cx="9601200" cy="914400"/>
          </a:xfrm>
        </p:spPr>
        <p:txBody>
          <a:bodyPr>
            <a:normAutofit/>
          </a:bodyPr>
          <a:lstStyle>
            <a:lvl1pPr marL="0" indent="0" algn="ctr">
              <a:spcBef>
                <a:spcPts val="0"/>
              </a:spcBef>
              <a:buNone/>
              <a:defRPr sz="200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t>Click to edit Master subtitle style</a:t>
            </a:r>
          </a:p>
        </p:txBody>
      </p:sp>
    </p:spTree>
    <p:extLst>
      <p:ext uri="{BB962C8B-B14F-4D97-AF65-F5344CB8AC3E}">
        <p14:creationId xmlns:p14="http://schemas.microsoft.com/office/powerpoint/2010/main" val="198575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lvl5pPr>
              <a:defRPr/>
            </a:lvl5pPr>
            <a:lvl6pPr>
              <a:defRPr/>
            </a:lvl6pPr>
            <a:lvl7pPr>
              <a:defRPr/>
            </a:lvl7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F8FC1CAE-36F2-4CCA-9751-0B1E4744D149}" type="datetime1">
              <a:rPr lang="en-US" smtClean="0"/>
              <a:t>12/20/2020</a:t>
            </a:fld>
            <a:endParaRPr/>
          </a:p>
        </p:txBody>
      </p:sp>
      <p:sp>
        <p:nvSpPr>
          <p:cNvPr id="5" name="Footer Placeholder 4"/>
          <p:cNvSpPr>
            <a:spLocks noGrp="1"/>
          </p:cNvSpPr>
          <p:nvPr>
            <p:ph type="ftr" sz="quarter" idx="11"/>
          </p:nvPr>
        </p:nvSpPr>
        <p:spPr/>
        <p:txBody>
          <a:bodyPr/>
          <a:lstStyle/>
          <a:p>
            <a:r>
              <a:rPr lang="en-US"/>
              <a:t>A Machine Learning Based Model for Early Stage Detection of Diabetes</a:t>
            </a:r>
            <a:endParaRPr/>
          </a:p>
        </p:txBody>
      </p:sp>
      <p:sp>
        <p:nvSpPr>
          <p:cNvPr id="6" name="Slide Number Placeholder 5"/>
          <p:cNvSpPr>
            <a:spLocks noGrp="1"/>
          </p:cNvSpPr>
          <p:nvPr>
            <p:ph type="sldNum" sz="quarter" idx="12"/>
          </p:nvPr>
        </p:nvSpPr>
        <p:spPr/>
        <p:txBody>
          <a:bodyPr/>
          <a:lstStyle/>
          <a:p>
            <a:fld id="{FC749032-2A07-4AE8-BA90-74324CAE0C87}" type="slidenum">
              <a:rPr/>
              <a:t>‹#›</a:t>
            </a:fld>
            <a:endParaRPr/>
          </a:p>
        </p:txBody>
      </p:sp>
    </p:spTree>
    <p:extLst>
      <p:ext uri="{BB962C8B-B14F-4D97-AF65-F5344CB8AC3E}">
        <p14:creationId xmlns:p14="http://schemas.microsoft.com/office/powerpoint/2010/main" val="273593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t>Click to edit Master title style</a:t>
            </a:r>
          </a:p>
        </p:txBody>
      </p:sp>
      <p:sp>
        <p:nvSpPr>
          <p:cNvPr id="3" name="Vertical Text Placeholder 2"/>
          <p:cNvSpPr>
            <a:spLocks noGrp="1"/>
          </p:cNvSpPr>
          <p:nvPr>
            <p:ph type="body" orient="vert" idx="1"/>
          </p:nvPr>
        </p:nvSpPr>
        <p:spPr>
          <a:xfrm>
            <a:off x="838200" y="274638"/>
            <a:ext cx="7734300" cy="5897562"/>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A3C78307-93D9-481A-9757-17869940749B}" type="datetime1">
              <a:rPr lang="en-US" smtClean="0"/>
              <a:t>12/20/2020</a:t>
            </a:fld>
            <a:endParaRPr/>
          </a:p>
        </p:txBody>
      </p:sp>
      <p:sp>
        <p:nvSpPr>
          <p:cNvPr id="5" name="Footer Placeholder 4"/>
          <p:cNvSpPr>
            <a:spLocks noGrp="1"/>
          </p:cNvSpPr>
          <p:nvPr>
            <p:ph type="ftr" sz="quarter" idx="11"/>
          </p:nvPr>
        </p:nvSpPr>
        <p:spPr/>
        <p:txBody>
          <a:bodyPr/>
          <a:lstStyle/>
          <a:p>
            <a:r>
              <a:rPr lang="en-US"/>
              <a:t>A Machine Learning Based Model for Early Stage Detection of Diabetes</a:t>
            </a:r>
            <a:endParaRPr/>
          </a:p>
        </p:txBody>
      </p:sp>
      <p:sp>
        <p:nvSpPr>
          <p:cNvPr id="6" name="Slide Number Placeholder 5"/>
          <p:cNvSpPr>
            <a:spLocks noGrp="1"/>
          </p:cNvSpPr>
          <p:nvPr>
            <p:ph type="sldNum" sz="quarter" idx="12"/>
          </p:nvPr>
        </p:nvSpPr>
        <p:spPr/>
        <p:txBody>
          <a:bodyPr/>
          <a:lstStyle/>
          <a:p>
            <a:fld id="{FC749032-2A07-4AE8-BA90-74324CAE0C87}" type="slidenum">
              <a:rPr/>
              <a:t>‹#›</a:t>
            </a:fld>
            <a:endParaRPr/>
          </a:p>
        </p:txBody>
      </p:sp>
    </p:spTree>
    <p:extLst>
      <p:ext uri="{BB962C8B-B14F-4D97-AF65-F5344CB8AC3E}">
        <p14:creationId xmlns:p14="http://schemas.microsoft.com/office/powerpoint/2010/main" val="4230509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4" name="Date Placeholder 3"/>
          <p:cNvSpPr>
            <a:spLocks noGrp="1"/>
          </p:cNvSpPr>
          <p:nvPr>
            <p:ph type="dt" sz="half" idx="10"/>
          </p:nvPr>
        </p:nvSpPr>
        <p:spPr/>
        <p:txBody>
          <a:bodyPr/>
          <a:lstStyle/>
          <a:p>
            <a:fld id="{49533A46-4D23-40AC-911A-24D55011745A}" type="datetime1">
              <a:rPr lang="en-US" smtClean="0"/>
              <a:t>12/20/2020</a:t>
            </a:fld>
            <a:endParaRPr/>
          </a:p>
        </p:txBody>
      </p:sp>
      <p:sp>
        <p:nvSpPr>
          <p:cNvPr id="5" name="Footer Placeholder 4"/>
          <p:cNvSpPr>
            <a:spLocks noGrp="1"/>
          </p:cNvSpPr>
          <p:nvPr>
            <p:ph type="ftr" sz="quarter" idx="11"/>
          </p:nvPr>
        </p:nvSpPr>
        <p:spPr/>
        <p:txBody>
          <a:bodyPr/>
          <a:lstStyle/>
          <a:p>
            <a:r>
              <a:rPr lang="en-US"/>
              <a:t>A Machine Learning Based Model for Early Stage Detection of Diabetes</a:t>
            </a:r>
            <a:endParaRPr/>
          </a:p>
        </p:txBody>
      </p:sp>
      <p:sp>
        <p:nvSpPr>
          <p:cNvPr id="6" name="Slide Number Placeholder 5"/>
          <p:cNvSpPr>
            <a:spLocks noGrp="1"/>
          </p:cNvSpPr>
          <p:nvPr>
            <p:ph type="sldNum" sz="quarter" idx="12"/>
          </p:nvPr>
        </p:nvSpPr>
        <p:spPr/>
        <p:txBody>
          <a:bodyPr/>
          <a:lstStyle/>
          <a:p>
            <a:fld id="{FC749032-2A07-4AE8-BA90-74324CAE0C87}" type="slidenum">
              <a:rPr/>
              <a:t>‹#›</a:t>
            </a:fld>
            <a:endParaRPr/>
          </a:p>
        </p:txBody>
      </p:sp>
    </p:spTree>
    <p:extLst>
      <p:ext uri="{BB962C8B-B14F-4D97-AF65-F5344CB8AC3E}">
        <p14:creationId xmlns:p14="http://schemas.microsoft.com/office/powerpoint/2010/main" val="4217319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rotWithShape="1">
          <a:gsLst>
            <a:gs pos="100000">
              <a:schemeClr val="accent1">
                <a:alpha val="80000"/>
              </a:schemeClr>
            </a:gs>
            <a:gs pos="0">
              <a:schemeClr val="accent1">
                <a:lumMod val="40000"/>
                <a:lumOff val="60000"/>
                <a:alpha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0" y="2130552"/>
            <a:ext cx="9601200" cy="2359152"/>
          </a:xfrm>
        </p:spPr>
        <p:txBody>
          <a:bodyPr anchor="b">
            <a:normAutofit/>
          </a:bodyPr>
          <a:lstStyle>
            <a:lvl1pPr algn="ctr">
              <a:defRPr sz="5400" b="1"/>
            </a:lvl1pPr>
          </a:lstStyle>
          <a:p>
            <a:r>
              <a:t>Click to edit Master title style</a:t>
            </a:r>
          </a:p>
        </p:txBody>
      </p:sp>
      <p:sp>
        <p:nvSpPr>
          <p:cNvPr id="3" name="Text Placeholder 2"/>
          <p:cNvSpPr>
            <a:spLocks noGrp="1"/>
          </p:cNvSpPr>
          <p:nvPr>
            <p:ph type="body" idx="1"/>
          </p:nvPr>
        </p:nvSpPr>
        <p:spPr>
          <a:xfrm>
            <a:off x="1295400" y="4572000"/>
            <a:ext cx="9601200" cy="841248"/>
          </a:xfrm>
        </p:spPr>
        <p:txBody>
          <a:bodyPr anchor="t"/>
          <a:lstStyle>
            <a:lvl1pPr marL="0" indent="0" algn="ctr">
              <a:spcBef>
                <a:spcPts val="0"/>
              </a:spcBef>
              <a:buNone/>
              <a:defRPr sz="20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AB2A7ED0-9F74-4E20-ABD1-9574DFB0D6E9}" type="datetime1">
              <a:rPr lang="en-US" smtClean="0"/>
              <a:t>12/20/2020</a:t>
            </a:fld>
            <a:endParaRPr/>
          </a:p>
        </p:txBody>
      </p:sp>
      <p:sp>
        <p:nvSpPr>
          <p:cNvPr id="5" name="Footer Placeholder 4"/>
          <p:cNvSpPr>
            <a:spLocks noGrp="1"/>
          </p:cNvSpPr>
          <p:nvPr>
            <p:ph type="ftr" sz="quarter" idx="11"/>
          </p:nvPr>
        </p:nvSpPr>
        <p:spPr/>
        <p:txBody>
          <a:bodyPr/>
          <a:lstStyle/>
          <a:p>
            <a:r>
              <a:rPr lang="en-US"/>
              <a:t>A Machine Learning Based Model for Early Stage Detection of Diabetes</a:t>
            </a:r>
            <a:endParaRPr/>
          </a:p>
        </p:txBody>
      </p:sp>
      <p:sp>
        <p:nvSpPr>
          <p:cNvPr id="6" name="Slide Number Placeholder 5"/>
          <p:cNvSpPr>
            <a:spLocks noGrp="1"/>
          </p:cNvSpPr>
          <p:nvPr>
            <p:ph type="sldNum" sz="quarter" idx="12"/>
          </p:nvPr>
        </p:nvSpPr>
        <p:spPr/>
        <p:txBody>
          <a:bodyPr/>
          <a:lstStyle/>
          <a:p>
            <a:fld id="{FC749032-2A07-4AE8-BA90-74324CAE0C87}" type="slidenum">
              <a:rPr/>
              <a:t>‹#›</a:t>
            </a:fld>
            <a:endParaRPr/>
          </a:p>
        </p:txBody>
      </p:sp>
    </p:spTree>
    <p:extLst>
      <p:ext uri="{BB962C8B-B14F-4D97-AF65-F5344CB8AC3E}">
        <p14:creationId xmlns:p14="http://schemas.microsoft.com/office/powerpoint/2010/main" val="3162033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3314277A-A740-4E7B-86A8-42EC58E9582E}" type="datetime1">
              <a:rPr lang="en-US" smtClean="0"/>
              <a:t>12/20/2020</a:t>
            </a:fld>
            <a:endParaRPr/>
          </a:p>
        </p:txBody>
      </p:sp>
      <p:sp>
        <p:nvSpPr>
          <p:cNvPr id="6" name="Footer Placeholder 5"/>
          <p:cNvSpPr>
            <a:spLocks noGrp="1"/>
          </p:cNvSpPr>
          <p:nvPr>
            <p:ph type="ftr" sz="quarter" idx="11"/>
          </p:nvPr>
        </p:nvSpPr>
        <p:spPr/>
        <p:txBody>
          <a:bodyPr/>
          <a:lstStyle/>
          <a:p>
            <a:r>
              <a:rPr lang="en-US"/>
              <a:t>A Machine Learning Based Model for Early Stage Detection of Diabetes</a:t>
            </a:r>
            <a:endParaRPr/>
          </a:p>
        </p:txBody>
      </p:sp>
      <p:sp>
        <p:nvSpPr>
          <p:cNvPr id="7" name="Slide Number Placeholder 6"/>
          <p:cNvSpPr>
            <a:spLocks noGrp="1"/>
          </p:cNvSpPr>
          <p:nvPr>
            <p:ph type="sldNum" sz="quarter" idx="12"/>
          </p:nvPr>
        </p:nvSpPr>
        <p:spPr/>
        <p:txBody>
          <a:bodyPr/>
          <a:lstStyle/>
          <a:p>
            <a:fld id="{FC749032-2A07-4AE8-BA90-74324CAE0C87}" type="slidenum">
              <a:rPr/>
              <a:t>‹#›</a:t>
            </a:fld>
            <a:endParaRPr/>
          </a:p>
        </p:txBody>
      </p:sp>
    </p:spTree>
    <p:extLst>
      <p:ext uri="{BB962C8B-B14F-4D97-AF65-F5344CB8AC3E}">
        <p14:creationId xmlns:p14="http://schemas.microsoft.com/office/powerpoint/2010/main" val="367635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3DC5C3E0-3D2E-4E43-A5A9-C6B34D059917}" type="datetime1">
              <a:rPr lang="en-US" smtClean="0"/>
              <a:t>12/20/2020</a:t>
            </a:fld>
            <a:endParaRPr/>
          </a:p>
        </p:txBody>
      </p:sp>
      <p:sp>
        <p:nvSpPr>
          <p:cNvPr id="8" name="Footer Placeholder 7"/>
          <p:cNvSpPr>
            <a:spLocks noGrp="1"/>
          </p:cNvSpPr>
          <p:nvPr>
            <p:ph type="ftr" sz="quarter" idx="11"/>
          </p:nvPr>
        </p:nvSpPr>
        <p:spPr/>
        <p:txBody>
          <a:bodyPr/>
          <a:lstStyle/>
          <a:p>
            <a:r>
              <a:rPr lang="en-US"/>
              <a:t>A Machine Learning Based Model for Early Stage Detection of Diabetes</a:t>
            </a:r>
            <a:endParaRPr/>
          </a:p>
        </p:txBody>
      </p:sp>
      <p:sp>
        <p:nvSpPr>
          <p:cNvPr id="9" name="Slide Number Placeholder 8"/>
          <p:cNvSpPr>
            <a:spLocks noGrp="1"/>
          </p:cNvSpPr>
          <p:nvPr>
            <p:ph type="sldNum" sz="quarter" idx="12"/>
          </p:nvPr>
        </p:nvSpPr>
        <p:spPr/>
        <p:txBody>
          <a:bodyPr/>
          <a:lstStyle/>
          <a:p>
            <a:fld id="{FC749032-2A07-4AE8-BA90-74324CAE0C87}" type="slidenum">
              <a:rPr/>
              <a:t>‹#›</a:t>
            </a:fld>
            <a:endParaRPr/>
          </a:p>
        </p:txBody>
      </p:sp>
    </p:spTree>
    <p:extLst>
      <p:ext uri="{BB962C8B-B14F-4D97-AF65-F5344CB8AC3E}">
        <p14:creationId xmlns:p14="http://schemas.microsoft.com/office/powerpoint/2010/main" val="3254392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53A181B9-C1FC-4134-B1D2-B0D7DCB97DA5}" type="datetime1">
              <a:rPr lang="en-US" smtClean="0"/>
              <a:t>12/20/2020</a:t>
            </a:fld>
            <a:endParaRPr/>
          </a:p>
        </p:txBody>
      </p:sp>
      <p:sp>
        <p:nvSpPr>
          <p:cNvPr id="4" name="Footer Placeholder 3"/>
          <p:cNvSpPr>
            <a:spLocks noGrp="1"/>
          </p:cNvSpPr>
          <p:nvPr>
            <p:ph type="ftr" sz="quarter" idx="11"/>
          </p:nvPr>
        </p:nvSpPr>
        <p:spPr/>
        <p:txBody>
          <a:bodyPr/>
          <a:lstStyle/>
          <a:p>
            <a:r>
              <a:rPr lang="en-US"/>
              <a:t>A Machine Learning Based Model for Early Stage Detection of Diabetes</a:t>
            </a:r>
            <a:endParaRPr/>
          </a:p>
        </p:txBody>
      </p:sp>
      <p:sp>
        <p:nvSpPr>
          <p:cNvPr id="5" name="Slide Number Placeholder 4"/>
          <p:cNvSpPr>
            <a:spLocks noGrp="1"/>
          </p:cNvSpPr>
          <p:nvPr>
            <p:ph type="sldNum" sz="quarter" idx="12"/>
          </p:nvPr>
        </p:nvSpPr>
        <p:spPr/>
        <p:txBody>
          <a:bodyPr/>
          <a:lstStyle/>
          <a:p>
            <a:fld id="{FC749032-2A07-4AE8-BA90-74324CAE0C87}" type="slidenum">
              <a:rPr/>
              <a:t>‹#›</a:t>
            </a:fld>
            <a:endParaRPr/>
          </a:p>
        </p:txBody>
      </p:sp>
    </p:spTree>
    <p:extLst>
      <p:ext uri="{BB962C8B-B14F-4D97-AF65-F5344CB8AC3E}">
        <p14:creationId xmlns:p14="http://schemas.microsoft.com/office/powerpoint/2010/main" val="141291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p:cNvGrpSpPr/>
          <p:nvPr/>
        </p:nvGrpSpPr>
        <p:grpSpPr>
          <a:xfrm flipV="1">
            <a:off x="1585" y="0"/>
            <a:ext cx="12188827" cy="377952"/>
            <a:chOff x="-1" y="6480048"/>
            <a:chExt cx="12188827" cy="377952"/>
          </a:xfrm>
        </p:grpSpPr>
        <p:sp>
          <p:nvSpPr>
            <p:cNvPr id="6" name="Rectangle 5"/>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7" name="Rectangle 6"/>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grpSp>
      <p:sp>
        <p:nvSpPr>
          <p:cNvPr id="2" name="Date Placeholder 1"/>
          <p:cNvSpPr>
            <a:spLocks noGrp="1"/>
          </p:cNvSpPr>
          <p:nvPr>
            <p:ph type="dt" sz="half" idx="10"/>
          </p:nvPr>
        </p:nvSpPr>
        <p:spPr/>
        <p:txBody>
          <a:bodyPr/>
          <a:lstStyle/>
          <a:p>
            <a:fld id="{BEC29071-032C-4D26-8248-6FDEBF2D65A8}" type="datetime1">
              <a:rPr lang="en-US" smtClean="0"/>
              <a:t>12/20/2020</a:t>
            </a:fld>
            <a:endParaRPr/>
          </a:p>
        </p:txBody>
      </p:sp>
      <p:sp>
        <p:nvSpPr>
          <p:cNvPr id="3" name="Footer Placeholder 2"/>
          <p:cNvSpPr>
            <a:spLocks noGrp="1"/>
          </p:cNvSpPr>
          <p:nvPr>
            <p:ph type="ftr" sz="quarter" idx="11"/>
          </p:nvPr>
        </p:nvSpPr>
        <p:spPr/>
        <p:txBody>
          <a:bodyPr/>
          <a:lstStyle/>
          <a:p>
            <a:r>
              <a:rPr lang="en-US"/>
              <a:t>A Machine Learning Based Model for Early Stage Detection of Diabetes</a:t>
            </a:r>
            <a:endParaRPr/>
          </a:p>
        </p:txBody>
      </p:sp>
      <p:sp>
        <p:nvSpPr>
          <p:cNvPr id="4" name="Slide Number Placeholder 3"/>
          <p:cNvSpPr>
            <a:spLocks noGrp="1"/>
          </p:cNvSpPr>
          <p:nvPr>
            <p:ph type="sldNum" sz="quarter" idx="12"/>
          </p:nvPr>
        </p:nvSpPr>
        <p:spPr/>
        <p:txBody>
          <a:bodyPr/>
          <a:lstStyle/>
          <a:p>
            <a:fld id="{FC749032-2A07-4AE8-BA90-74324CAE0C87}" type="slidenum">
              <a:rPr/>
              <a:t>‹#›</a:t>
            </a:fld>
            <a:endParaRPr/>
          </a:p>
        </p:txBody>
      </p:sp>
    </p:spTree>
    <p:extLst>
      <p:ext uri="{BB962C8B-B14F-4D97-AF65-F5344CB8AC3E}">
        <p14:creationId xmlns:p14="http://schemas.microsoft.com/office/powerpoint/2010/main" val="329543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flipV="1">
            <a:off x="1585" y="0"/>
            <a:ext cx="12188827" cy="377952"/>
            <a:chOff x="-1" y="6480048"/>
            <a:chExt cx="12188827" cy="377952"/>
          </a:xfrm>
        </p:grpSpPr>
        <p:sp>
          <p:nvSpPr>
            <p:cNvPr id="9" name="Rectangle 8"/>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10" name="Rectangle 9"/>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7470648" y="2350008"/>
            <a:ext cx="4206240" cy="1993392"/>
          </a:xfrm>
        </p:spPr>
        <p:txBody>
          <a:bodyPr anchor="b">
            <a:normAutofit/>
          </a:bodyPr>
          <a:lstStyle>
            <a:lvl1pPr>
              <a:defRPr sz="3400" b="1"/>
            </a:lvl1pPr>
          </a:lstStyle>
          <a:p>
            <a:r>
              <a:t>Click to edit Master title style</a:t>
            </a:r>
          </a:p>
        </p:txBody>
      </p:sp>
      <p:sp>
        <p:nvSpPr>
          <p:cNvPr id="3" name="Content Placeholder 2"/>
          <p:cNvSpPr>
            <a:spLocks noGrp="1"/>
          </p:cNvSpPr>
          <p:nvPr>
            <p:ph idx="1"/>
          </p:nvPr>
        </p:nvSpPr>
        <p:spPr>
          <a:xfrm>
            <a:off x="457200" y="758952"/>
            <a:ext cx="6629400" cy="533095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p:txBody>
          <a:bodyPr/>
          <a:lstStyle/>
          <a:p>
            <a:fld id="{D49D0937-4C35-4024-ABA8-88EABCCDC003}" type="datetime1">
              <a:rPr lang="en-US" smtClean="0"/>
              <a:t>12/20/2020</a:t>
            </a:fld>
            <a:endParaRPr/>
          </a:p>
        </p:txBody>
      </p:sp>
      <p:sp>
        <p:nvSpPr>
          <p:cNvPr id="6" name="Footer Placeholder 5"/>
          <p:cNvSpPr>
            <a:spLocks noGrp="1"/>
          </p:cNvSpPr>
          <p:nvPr>
            <p:ph type="ftr" sz="quarter" idx="11"/>
          </p:nvPr>
        </p:nvSpPr>
        <p:spPr/>
        <p:txBody>
          <a:bodyPr/>
          <a:lstStyle/>
          <a:p>
            <a:r>
              <a:rPr lang="en-US"/>
              <a:t>A Machine Learning Based Model for Early Stage Detection of Diabetes</a:t>
            </a:r>
            <a:endParaRPr/>
          </a:p>
        </p:txBody>
      </p:sp>
      <p:sp>
        <p:nvSpPr>
          <p:cNvPr id="7" name="Slide Number Placeholder 6"/>
          <p:cNvSpPr>
            <a:spLocks noGrp="1"/>
          </p:cNvSpPr>
          <p:nvPr>
            <p:ph type="sldNum" sz="quarter" idx="12"/>
          </p:nvPr>
        </p:nvSpPr>
        <p:spPr/>
        <p:txBody>
          <a:bodyPr/>
          <a:lstStyle/>
          <a:p>
            <a:fld id="{FC749032-2A07-4AE8-BA90-74324CAE0C87}" type="slidenum">
              <a:rPr/>
              <a:t>‹#›</a:t>
            </a:fld>
            <a:endParaRPr/>
          </a:p>
        </p:txBody>
      </p:sp>
    </p:spTree>
    <p:extLst>
      <p:ext uri="{BB962C8B-B14F-4D97-AF65-F5344CB8AC3E}">
        <p14:creationId xmlns:p14="http://schemas.microsoft.com/office/powerpoint/2010/main" val="53937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flipV="1">
            <a:off x="1585" y="0"/>
            <a:ext cx="12188827" cy="377952"/>
            <a:chOff x="-1" y="6480048"/>
            <a:chExt cx="12188827" cy="377952"/>
          </a:xfrm>
        </p:grpSpPr>
        <p:sp>
          <p:nvSpPr>
            <p:cNvPr id="9" name="Rectangle 8"/>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10" name="Rectangle 9"/>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7470648" y="2350008"/>
            <a:ext cx="4206240" cy="1993392"/>
          </a:xfrm>
        </p:spPr>
        <p:txBody>
          <a:bodyPr anchor="b">
            <a:normAutofit/>
          </a:bodyPr>
          <a:lstStyle>
            <a:lvl1pPr>
              <a:defRPr sz="3400" b="1"/>
            </a:lvl1pPr>
          </a:lstStyle>
          <a:p>
            <a:r>
              <a:t>Click to edit Master title style</a:t>
            </a:r>
          </a:p>
        </p:txBody>
      </p:sp>
      <p:sp>
        <p:nvSpPr>
          <p:cNvPr id="3" name="Picture Placeholder 2"/>
          <p:cNvSpPr>
            <a:spLocks noGrp="1"/>
          </p:cNvSpPr>
          <p:nvPr>
            <p:ph type="pic" idx="1"/>
          </p:nvPr>
        </p:nvSpPr>
        <p:spPr>
          <a:xfrm>
            <a:off x="150811" y="506104"/>
            <a:ext cx="6858002" cy="5843016"/>
          </a:xfrm>
          <a:solidFill>
            <a:schemeClr val="accent1">
              <a:lumMod val="40000"/>
              <a:lumOff val="60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p:txBody>
          <a:bodyPr/>
          <a:lstStyle/>
          <a:p>
            <a:fld id="{334C382A-6812-48A5-BA2D-76601C074249}" type="datetime1">
              <a:rPr lang="en-US" smtClean="0"/>
              <a:t>12/20/2020</a:t>
            </a:fld>
            <a:endParaRPr/>
          </a:p>
        </p:txBody>
      </p:sp>
      <p:sp>
        <p:nvSpPr>
          <p:cNvPr id="6" name="Footer Placeholder 5"/>
          <p:cNvSpPr>
            <a:spLocks noGrp="1"/>
          </p:cNvSpPr>
          <p:nvPr>
            <p:ph type="ftr" sz="quarter" idx="11"/>
          </p:nvPr>
        </p:nvSpPr>
        <p:spPr/>
        <p:txBody>
          <a:bodyPr/>
          <a:lstStyle/>
          <a:p>
            <a:r>
              <a:rPr lang="en-US"/>
              <a:t>A Machine Learning Based Model for Early Stage Detection of Diabetes</a:t>
            </a:r>
            <a:endParaRPr/>
          </a:p>
        </p:txBody>
      </p:sp>
      <p:sp>
        <p:nvSpPr>
          <p:cNvPr id="7" name="Slide Number Placeholder 6"/>
          <p:cNvSpPr>
            <a:spLocks noGrp="1"/>
          </p:cNvSpPr>
          <p:nvPr>
            <p:ph type="sldNum" sz="quarter" idx="12"/>
          </p:nvPr>
        </p:nvSpPr>
        <p:spPr/>
        <p:txBody>
          <a:bodyPr/>
          <a:lstStyle/>
          <a:p>
            <a:fld id="{FC749032-2A07-4AE8-BA90-74324CAE0C87}" type="slidenum">
              <a:rPr/>
              <a:t>‹#›</a:t>
            </a:fld>
            <a:endParaRPr/>
          </a:p>
        </p:txBody>
      </p:sp>
    </p:spTree>
    <p:extLst>
      <p:ext uri="{BB962C8B-B14F-4D97-AF65-F5344CB8AC3E}">
        <p14:creationId xmlns:p14="http://schemas.microsoft.com/office/powerpoint/2010/main" val="110198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20000"/>
                <a:lumOff val="80000"/>
                <a:alpha val="59000"/>
              </a:schemeClr>
            </a:gs>
            <a:gs pos="40000">
              <a:schemeClr val="accent1">
                <a:lumMod val="20000"/>
                <a:lumOff val="80000"/>
                <a:alpha val="66000"/>
              </a:schemeClr>
            </a:gs>
            <a:gs pos="100000">
              <a:schemeClr val="accent1">
                <a:lumMod val="40000"/>
                <a:lumOff val="60000"/>
              </a:schemeClr>
            </a:gs>
          </a:gsLst>
          <a:path path="circle">
            <a:fillToRect l="50000" t="-80000" r="50000" b="180000"/>
          </a:path>
        </a:gradFill>
        <a:effectLst/>
      </p:bgPr>
    </p:bg>
    <p:spTree>
      <p:nvGrpSpPr>
        <p:cNvPr id="1" name=""/>
        <p:cNvGrpSpPr/>
        <p:nvPr/>
      </p:nvGrpSpPr>
      <p:grpSpPr>
        <a:xfrm>
          <a:off x="0" y="0"/>
          <a:ext cx="0" cy="0"/>
          <a:chOff x="0" y="0"/>
          <a:chExt cx="0" cy="0"/>
        </a:xfrm>
      </p:grpSpPr>
      <p:grpSp>
        <p:nvGrpSpPr>
          <p:cNvPr id="9" name="Group 8"/>
          <p:cNvGrpSpPr/>
          <p:nvPr/>
        </p:nvGrpSpPr>
        <p:grpSpPr>
          <a:xfrm>
            <a:off x="-1" y="6480048"/>
            <a:ext cx="12188827" cy="377952"/>
            <a:chOff x="-1" y="6480048"/>
            <a:chExt cx="12188827" cy="377952"/>
          </a:xfrm>
        </p:grpSpPr>
        <p:sp>
          <p:nvSpPr>
            <p:cNvPr id="7" name="Rectangle 6"/>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8" name="Rectangle 7"/>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gr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t>Click to edit Master title style</a:t>
            </a: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900">
                <a:solidFill>
                  <a:schemeClr val="tx1"/>
                </a:solidFill>
              </a:defRPr>
            </a:lvl1pPr>
          </a:lstStyle>
          <a:p>
            <a:fld id="{9F6F935B-F7F0-4871-9FF9-BDC173F16E29}" type="datetime1">
              <a:rPr lang="en-US" smtClean="0"/>
              <a:t>12/20/2020</a:t>
            </a:fld>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900">
                <a:solidFill>
                  <a:schemeClr val="tx1"/>
                </a:solidFill>
              </a:defRPr>
            </a:lvl1pPr>
          </a:lstStyle>
          <a:p>
            <a:r>
              <a:rPr lang="en-US"/>
              <a:t>A Machine Learning Based Model for Early Stage Detection of Diabetes</a:t>
            </a:r>
            <a:endParaRPr/>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900">
                <a:solidFill>
                  <a:schemeClr val="tx1"/>
                </a:solidFill>
              </a:defRPr>
            </a:lvl1pPr>
          </a:lstStyle>
          <a:p>
            <a:fld id="{FC749032-2A07-4AE8-BA90-74324CAE0C87}" type="slidenum">
              <a:rPr/>
              <a:pPr/>
              <a:t>‹#›</a:t>
            </a:fld>
            <a:endParaRPr/>
          </a:p>
        </p:txBody>
      </p:sp>
    </p:spTree>
    <p:extLst>
      <p:ext uri="{BB962C8B-B14F-4D97-AF65-F5344CB8AC3E}">
        <p14:creationId xmlns:p14="http://schemas.microsoft.com/office/powerpoint/2010/main" val="3870023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400" b="1" kern="1200">
          <a:solidFill>
            <a:schemeClr val="tx1"/>
          </a:solidFill>
          <a:latin typeface="+mj-lt"/>
          <a:ea typeface="+mj-ea"/>
          <a:cs typeface="+mj-cs"/>
        </a:defRPr>
      </a:lvl1pPr>
    </p:titleStyle>
    <p:bodyStyle>
      <a:lvl1pPr marL="274320" indent="-228600" algn="l" defTabSz="914400" rtl="0" eaLnBrk="1" latinLnBrk="0" hangingPunct="1">
        <a:lnSpc>
          <a:spcPct val="90000"/>
        </a:lnSpc>
        <a:spcBef>
          <a:spcPts val="1800"/>
        </a:spcBef>
        <a:buSzPct val="100000"/>
        <a:buFont typeface="Arial" pitchFamily="34" charset="0"/>
        <a:buChar char="▪"/>
        <a:defRPr sz="2000" kern="1200">
          <a:solidFill>
            <a:schemeClr val="tx1">
              <a:lumMod val="90000"/>
              <a:lumOff val="10000"/>
            </a:schemeClr>
          </a:solidFill>
          <a:latin typeface="+mn-lt"/>
          <a:ea typeface="+mn-ea"/>
          <a:cs typeface="+mn-cs"/>
        </a:defRPr>
      </a:lvl1pPr>
      <a:lvl2pPr marL="594360" indent="-228600" algn="l" defTabSz="914400" rtl="0" eaLnBrk="1" latinLnBrk="0" hangingPunct="1">
        <a:lnSpc>
          <a:spcPct val="90000"/>
        </a:lnSpc>
        <a:spcBef>
          <a:spcPts val="1000"/>
        </a:spcBef>
        <a:buSzPct val="100000"/>
        <a:buFont typeface="Arial" pitchFamily="34" charset="0"/>
        <a:buChar char="▪"/>
        <a:defRPr sz="1800" kern="1200">
          <a:solidFill>
            <a:schemeClr val="tx1">
              <a:lumMod val="90000"/>
              <a:lumOff val="10000"/>
            </a:schemeClr>
          </a:solidFill>
          <a:latin typeface="+mn-lt"/>
          <a:ea typeface="+mn-ea"/>
          <a:cs typeface="+mn-cs"/>
        </a:defRPr>
      </a:lvl2pPr>
      <a:lvl3pPr marL="914400" indent="-228600" algn="l" defTabSz="914400" rtl="0" eaLnBrk="1" latinLnBrk="0" hangingPunct="1">
        <a:lnSpc>
          <a:spcPct val="90000"/>
        </a:lnSpc>
        <a:spcBef>
          <a:spcPts val="800"/>
        </a:spcBef>
        <a:buSzPct val="100000"/>
        <a:buFont typeface="Arial" pitchFamily="34" charset="0"/>
        <a:buChar char="▪"/>
        <a:defRPr sz="1600" kern="1200">
          <a:solidFill>
            <a:schemeClr val="tx1">
              <a:lumMod val="90000"/>
              <a:lumOff val="10000"/>
            </a:schemeClr>
          </a:solidFill>
          <a:latin typeface="+mn-lt"/>
          <a:ea typeface="+mn-ea"/>
          <a:cs typeface="+mn-cs"/>
        </a:defRPr>
      </a:lvl3pPr>
      <a:lvl4pPr marL="1234440" indent="-228600" algn="l" defTabSz="914400" rtl="0" eaLnBrk="1" latinLnBrk="0" hangingPunct="1">
        <a:lnSpc>
          <a:spcPct val="90000"/>
        </a:lnSpc>
        <a:spcBef>
          <a:spcPts val="800"/>
        </a:spcBef>
        <a:buSzPct val="100000"/>
        <a:buFont typeface="Arial" pitchFamily="34" charset="0"/>
        <a:buChar char="▪"/>
        <a:defRPr sz="1400" kern="1200">
          <a:solidFill>
            <a:schemeClr val="tx1">
              <a:lumMod val="90000"/>
              <a:lumOff val="10000"/>
            </a:schemeClr>
          </a:solidFill>
          <a:latin typeface="+mn-lt"/>
          <a:ea typeface="+mn-ea"/>
          <a:cs typeface="+mn-cs"/>
        </a:defRPr>
      </a:lvl4pPr>
      <a:lvl5pPr marL="1554480" indent="-228600" algn="l" defTabSz="914400" rtl="0" eaLnBrk="1" latinLnBrk="0" hangingPunct="1">
        <a:lnSpc>
          <a:spcPct val="90000"/>
        </a:lnSpc>
        <a:spcBef>
          <a:spcPts val="800"/>
        </a:spcBef>
        <a:buSzPct val="100000"/>
        <a:buFont typeface="Arial" pitchFamily="34" charset="0"/>
        <a:buChar char="▪"/>
        <a:defRPr sz="1400" kern="1200">
          <a:solidFill>
            <a:schemeClr val="tx1">
              <a:lumMod val="90000"/>
              <a:lumOff val="10000"/>
            </a:schemeClr>
          </a:solidFill>
          <a:latin typeface="+mn-lt"/>
          <a:ea typeface="+mn-ea"/>
          <a:cs typeface="+mn-cs"/>
        </a:defRPr>
      </a:lvl5pPr>
      <a:lvl6pPr marL="1874520" indent="-228600" algn="l" defTabSz="914400" rtl="0" eaLnBrk="1" latinLnBrk="0" hangingPunct="1">
        <a:lnSpc>
          <a:spcPct val="90000"/>
        </a:lnSpc>
        <a:spcBef>
          <a:spcPts val="800"/>
        </a:spcBef>
        <a:buSzPct val="10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718812"/>
            <a:ext cx="12192000" cy="1523182"/>
          </a:xfrm>
        </p:spPr>
        <p:txBody>
          <a:bodyPr>
            <a:normAutofit fontScale="90000"/>
          </a:bodyPr>
          <a:lstStyle/>
          <a:p>
            <a:pPr>
              <a:lnSpc>
                <a:spcPct val="150000"/>
              </a:lnSpc>
            </a:pPr>
            <a:r>
              <a:rPr lang="en-US" sz="2400" dirty="0"/>
              <a:t/>
            </a:r>
            <a:br>
              <a:rPr lang="en-US" sz="2400" dirty="0"/>
            </a:br>
            <a:r>
              <a:rPr lang="en-US" sz="2400" dirty="0"/>
              <a:t/>
            </a:r>
            <a:br>
              <a:rPr lang="en-US" sz="2400" dirty="0"/>
            </a:br>
            <a:r>
              <a:rPr lang="en-US" sz="2400" dirty="0"/>
              <a:t>Paper Id – </a:t>
            </a:r>
            <a:r>
              <a:rPr lang="en-US" sz="2400" b="0" dirty="0"/>
              <a:t>91</a:t>
            </a:r>
            <a:r>
              <a:rPr lang="en-US" sz="2400" dirty="0"/>
              <a:t/>
            </a:r>
            <a:br>
              <a:rPr lang="en-US" sz="2400" dirty="0"/>
            </a:br>
            <a:r>
              <a:rPr lang="en-US" sz="2400" dirty="0"/>
              <a:t>Paper Title – </a:t>
            </a:r>
            <a:r>
              <a:rPr lang="en-US" sz="2400" b="0" dirty="0"/>
              <a:t>A Machine Learning Based Model for Early Stage Detection of Diabetes</a:t>
            </a:r>
            <a:br>
              <a:rPr lang="en-US" sz="2400" b="0" dirty="0"/>
            </a:br>
            <a:r>
              <a:rPr lang="en-US" sz="2400" b="0" u="sng" dirty="0"/>
              <a:t>Authors</a:t>
            </a:r>
          </a:p>
        </p:txBody>
      </p:sp>
      <p:sp>
        <p:nvSpPr>
          <p:cNvPr id="5" name="Title 3">
            <a:extLst>
              <a:ext uri="{FF2B5EF4-FFF2-40B4-BE49-F238E27FC236}">
                <a16:creationId xmlns="" xmlns:a16="http://schemas.microsoft.com/office/drawing/2014/main" id="{6B864497-C5F5-43BB-BD65-CF254C437E31}"/>
              </a:ext>
            </a:extLst>
          </p:cNvPr>
          <p:cNvSpPr txBox="1">
            <a:spLocks/>
          </p:cNvSpPr>
          <p:nvPr/>
        </p:nvSpPr>
        <p:spPr>
          <a:xfrm>
            <a:off x="1181470" y="213152"/>
            <a:ext cx="9601200" cy="11672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5400" b="1" kern="1200">
                <a:solidFill>
                  <a:schemeClr val="tx1"/>
                </a:solidFill>
                <a:latin typeface="+mj-lt"/>
                <a:ea typeface="+mj-ea"/>
                <a:cs typeface="+mj-cs"/>
              </a:defRPr>
            </a:lvl1pPr>
          </a:lstStyle>
          <a:p>
            <a:endParaRPr lang="en-US" sz="2400" b="0" dirty="0"/>
          </a:p>
        </p:txBody>
      </p:sp>
      <p:sp>
        <p:nvSpPr>
          <p:cNvPr id="6" name="TextBox 5">
            <a:extLst>
              <a:ext uri="{FF2B5EF4-FFF2-40B4-BE49-F238E27FC236}">
                <a16:creationId xmlns="" xmlns:a16="http://schemas.microsoft.com/office/drawing/2014/main" id="{C0FCC01D-CBC0-4277-B202-A18C843A5017}"/>
              </a:ext>
            </a:extLst>
          </p:cNvPr>
          <p:cNvSpPr txBox="1"/>
          <p:nvPr/>
        </p:nvSpPr>
        <p:spPr>
          <a:xfrm>
            <a:off x="736847" y="252258"/>
            <a:ext cx="11079332" cy="954107"/>
          </a:xfrm>
          <a:prstGeom prst="rect">
            <a:avLst/>
          </a:prstGeom>
          <a:noFill/>
        </p:spPr>
        <p:txBody>
          <a:bodyPr wrap="square">
            <a:spAutoFit/>
          </a:bodyPr>
          <a:lstStyle/>
          <a:p>
            <a:pPr algn="ctr"/>
            <a:r>
              <a:rPr lang="en-US" sz="2800" b="1" dirty="0">
                <a:effectLst/>
                <a:latin typeface="+mj-lt"/>
                <a:ea typeface="SimSun" panose="02010600030101010101" pitchFamily="2" charset="-122"/>
              </a:rPr>
              <a:t>23</a:t>
            </a:r>
            <a:r>
              <a:rPr lang="en-US" sz="2800" b="1" baseline="30000" dirty="0">
                <a:effectLst/>
                <a:latin typeface="+mj-lt"/>
                <a:ea typeface="SimSun" panose="02010600030101010101" pitchFamily="2" charset="-122"/>
              </a:rPr>
              <a:t>rd</a:t>
            </a:r>
            <a:r>
              <a:rPr lang="en-US" sz="2800" b="1" dirty="0">
                <a:effectLst/>
                <a:latin typeface="+mj-lt"/>
                <a:ea typeface="SimSun" panose="02010600030101010101" pitchFamily="2" charset="-122"/>
              </a:rPr>
              <a:t> International Conference on Computer and Information technology (ICCIT), 19-21 December, 2020.</a:t>
            </a:r>
            <a:endParaRPr lang="en-US" sz="2800" b="1" dirty="0">
              <a:latin typeface="+mj-lt"/>
            </a:endParaRPr>
          </a:p>
        </p:txBody>
      </p:sp>
      <p:sp>
        <p:nvSpPr>
          <p:cNvPr id="10" name="TextBox 9">
            <a:extLst>
              <a:ext uri="{FF2B5EF4-FFF2-40B4-BE49-F238E27FC236}">
                <a16:creationId xmlns="" xmlns:a16="http://schemas.microsoft.com/office/drawing/2014/main" id="{EC748627-C664-42BA-81ED-39656AC5DEDD}"/>
              </a:ext>
            </a:extLst>
          </p:cNvPr>
          <p:cNvSpPr txBox="1"/>
          <p:nvPr/>
        </p:nvSpPr>
        <p:spPr>
          <a:xfrm>
            <a:off x="674703" y="2425670"/>
            <a:ext cx="2831976" cy="1631216"/>
          </a:xfrm>
          <a:prstGeom prst="rect">
            <a:avLst/>
          </a:prstGeom>
          <a:noFill/>
        </p:spPr>
        <p:txBody>
          <a:bodyPr wrap="square" rtlCol="0">
            <a:spAutoFit/>
          </a:bodyPr>
          <a:lstStyle/>
          <a:p>
            <a:endParaRPr lang="en-US" sz="2000" dirty="0"/>
          </a:p>
          <a:p>
            <a:endParaRPr lang="en-US" sz="2000" b="1" dirty="0">
              <a:latin typeface="+mj-lt"/>
              <a:cs typeface="Times New Roman" panose="02020603050405020304" pitchFamily="18" charset="0"/>
            </a:endParaRPr>
          </a:p>
          <a:p>
            <a:endParaRPr lang="en-US" sz="2000" b="1" dirty="0">
              <a:latin typeface="+mj-lt"/>
              <a:cs typeface="Times New Roman" panose="02020603050405020304" pitchFamily="18" charset="0"/>
            </a:endParaRPr>
          </a:p>
          <a:p>
            <a:r>
              <a:rPr lang="en-US" b="1" dirty="0">
                <a:latin typeface="+mj-lt"/>
                <a:cs typeface="Times New Roman" panose="02020603050405020304" pitchFamily="18" charset="0"/>
              </a:rPr>
              <a:t>S. M. Mahedy Hasan</a:t>
            </a:r>
          </a:p>
          <a:p>
            <a:r>
              <a:rPr lang="en-US" dirty="0">
                <a:latin typeface="+mj-lt"/>
                <a:cs typeface="Times New Roman" panose="02020603050405020304" pitchFamily="18" charset="0"/>
              </a:rPr>
              <a:t>Dept. of CSE, RUET.</a:t>
            </a:r>
          </a:p>
        </p:txBody>
      </p:sp>
      <p:sp>
        <p:nvSpPr>
          <p:cNvPr id="12" name="TextBox 11">
            <a:extLst>
              <a:ext uri="{FF2B5EF4-FFF2-40B4-BE49-F238E27FC236}">
                <a16:creationId xmlns="" xmlns:a16="http://schemas.microsoft.com/office/drawing/2014/main" id="{B36B99DE-3498-4607-8690-89297CD08FB9}"/>
              </a:ext>
            </a:extLst>
          </p:cNvPr>
          <p:cNvSpPr txBox="1"/>
          <p:nvPr/>
        </p:nvSpPr>
        <p:spPr>
          <a:xfrm>
            <a:off x="9238325" y="2921168"/>
            <a:ext cx="2362200" cy="954107"/>
          </a:xfrm>
          <a:prstGeom prst="rect">
            <a:avLst/>
          </a:prstGeom>
          <a:noFill/>
        </p:spPr>
        <p:txBody>
          <a:bodyPr wrap="square" rtlCol="0">
            <a:spAutoFit/>
          </a:bodyPr>
          <a:lstStyle/>
          <a:p>
            <a:endParaRPr lang="en-US" sz="2000" dirty="0"/>
          </a:p>
          <a:p>
            <a:r>
              <a:rPr lang="en-US" b="1" dirty="0">
                <a:latin typeface="+mj-lt"/>
                <a:cs typeface="Times New Roman" panose="02020603050405020304" pitchFamily="18" charset="0"/>
              </a:rPr>
              <a:t>Md. Fazle Rabbi</a:t>
            </a:r>
          </a:p>
          <a:p>
            <a:r>
              <a:rPr lang="en-US" dirty="0">
                <a:latin typeface="+mj-lt"/>
                <a:cs typeface="Times New Roman" panose="02020603050405020304" pitchFamily="18" charset="0"/>
              </a:rPr>
              <a:t>Dept. of CSE, IUT.</a:t>
            </a:r>
          </a:p>
        </p:txBody>
      </p:sp>
      <p:sp>
        <p:nvSpPr>
          <p:cNvPr id="14" name="TextBox 13">
            <a:extLst>
              <a:ext uri="{FF2B5EF4-FFF2-40B4-BE49-F238E27FC236}">
                <a16:creationId xmlns="" xmlns:a16="http://schemas.microsoft.com/office/drawing/2014/main" id="{9EA9DEBC-D46E-4FCD-9967-87B95BB581BA}"/>
              </a:ext>
            </a:extLst>
          </p:cNvPr>
          <p:cNvSpPr txBox="1"/>
          <p:nvPr/>
        </p:nvSpPr>
        <p:spPr>
          <a:xfrm>
            <a:off x="674703" y="4067114"/>
            <a:ext cx="3266983" cy="954107"/>
          </a:xfrm>
          <a:prstGeom prst="rect">
            <a:avLst/>
          </a:prstGeom>
          <a:noFill/>
        </p:spPr>
        <p:txBody>
          <a:bodyPr wrap="square" rtlCol="0">
            <a:spAutoFit/>
          </a:bodyPr>
          <a:lstStyle/>
          <a:p>
            <a:endParaRPr lang="en-US" sz="2000" dirty="0"/>
          </a:p>
          <a:p>
            <a:r>
              <a:rPr lang="en-US" b="1" dirty="0">
                <a:latin typeface="+mj-lt"/>
                <a:cs typeface="Times New Roman" panose="02020603050405020304" pitchFamily="18" charset="0"/>
              </a:rPr>
              <a:t>Arifa Islam Champa</a:t>
            </a:r>
          </a:p>
          <a:p>
            <a:r>
              <a:rPr lang="en-US" dirty="0">
                <a:latin typeface="+mj-lt"/>
                <a:cs typeface="Times New Roman" panose="02020603050405020304" pitchFamily="18" charset="0"/>
              </a:rPr>
              <a:t>Dept. of CSE, IUT.</a:t>
            </a:r>
          </a:p>
        </p:txBody>
      </p:sp>
      <p:sp>
        <p:nvSpPr>
          <p:cNvPr id="16" name="TextBox 15">
            <a:extLst>
              <a:ext uri="{FF2B5EF4-FFF2-40B4-BE49-F238E27FC236}">
                <a16:creationId xmlns="" xmlns:a16="http://schemas.microsoft.com/office/drawing/2014/main" id="{C85C2569-2A96-432F-B85D-3F84BB9F83BA}"/>
              </a:ext>
            </a:extLst>
          </p:cNvPr>
          <p:cNvSpPr txBox="1"/>
          <p:nvPr/>
        </p:nvSpPr>
        <p:spPr>
          <a:xfrm>
            <a:off x="9271246" y="4067114"/>
            <a:ext cx="3441577" cy="954107"/>
          </a:xfrm>
          <a:prstGeom prst="rect">
            <a:avLst/>
          </a:prstGeom>
          <a:noFill/>
        </p:spPr>
        <p:txBody>
          <a:bodyPr wrap="square" rtlCol="0">
            <a:spAutoFit/>
          </a:bodyPr>
          <a:lstStyle/>
          <a:p>
            <a:endParaRPr lang="en-US" sz="2000" dirty="0"/>
          </a:p>
          <a:p>
            <a:r>
              <a:rPr lang="en-US" b="1" dirty="0">
                <a:latin typeface="+mj-lt"/>
                <a:cs typeface="Times New Roman" panose="02020603050405020304" pitchFamily="18" charset="0"/>
              </a:rPr>
              <a:t>Md. Asif Zaman</a:t>
            </a:r>
          </a:p>
          <a:p>
            <a:r>
              <a:rPr lang="en-US" dirty="0">
                <a:latin typeface="+mj-lt"/>
                <a:cs typeface="Times New Roman" panose="02020603050405020304" pitchFamily="18" charset="0"/>
              </a:rPr>
              <a:t>North South University.</a:t>
            </a:r>
          </a:p>
        </p:txBody>
      </p:sp>
    </p:spTree>
    <p:extLst>
      <p:ext uri="{BB962C8B-B14F-4D97-AF65-F5344CB8AC3E}">
        <p14:creationId xmlns:p14="http://schemas.microsoft.com/office/powerpoint/2010/main" val="3998018061"/>
      </p:ext>
    </p:extLst>
  </p:cSld>
  <p:clrMapOvr>
    <a:masterClrMapping/>
  </p:clrMapOvr>
  <mc:AlternateContent xmlns:mc="http://schemas.openxmlformats.org/markup-compatibility/2006" xmlns:p14="http://schemas.microsoft.com/office/powerpoint/2010/main">
    <mc:Choice Requires="p14">
      <p:transition spd="med" p14:dur="700" advTm="15634">
        <p:fade/>
      </p:transition>
    </mc:Choice>
    <mc:Fallback xmlns="">
      <p:transition spd="med" advTm="15634">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120" y="169208"/>
            <a:ext cx="9509760" cy="603109"/>
          </a:xfrm>
        </p:spPr>
        <p:txBody>
          <a:bodyPr/>
          <a:lstStyle/>
          <a:p>
            <a:r>
              <a:rPr lang="en-US" dirty="0"/>
              <a:t>Dataset Description (Cont’d)</a:t>
            </a:r>
          </a:p>
        </p:txBody>
      </p:sp>
      <p:sp>
        <p:nvSpPr>
          <p:cNvPr id="14" name="Content Placeholder 13"/>
          <p:cNvSpPr>
            <a:spLocks noGrp="1"/>
          </p:cNvSpPr>
          <p:nvPr>
            <p:ph idx="1"/>
          </p:nvPr>
        </p:nvSpPr>
        <p:spPr>
          <a:xfrm>
            <a:off x="1341120" y="914399"/>
            <a:ext cx="9509760" cy="5326603"/>
          </a:xfrm>
        </p:spPr>
        <p:txBody>
          <a:bodyPr>
            <a:normAutofit/>
          </a:bodyPr>
          <a:lstStyle/>
          <a:p>
            <a:pPr marL="45720" indent="0" algn="just">
              <a:lnSpc>
                <a:spcPct val="150000"/>
              </a:lnSpc>
              <a:buNone/>
            </a:pPr>
            <a:r>
              <a:rPr lang="en-US" sz="1800" dirty="0">
                <a:solidFill>
                  <a:srgbClr val="000000"/>
                </a:solidFill>
                <a:effectLst/>
                <a:ea typeface="SimSun" panose="02010600030101010101" pitchFamily="2" charset="-122"/>
              </a:rPr>
              <a:t>A brief description of the dataset is represented in Table I.</a:t>
            </a:r>
          </a:p>
          <a:p>
            <a:pPr marL="45720" indent="0" algn="just">
              <a:lnSpc>
                <a:spcPct val="150000"/>
              </a:lnSpc>
              <a:buNone/>
            </a:pPr>
            <a:r>
              <a:rPr lang="en-US" sz="1200" b="1" dirty="0">
                <a:solidFill>
                  <a:srgbClr val="000000"/>
                </a:solidFill>
                <a:ea typeface="SimSun" panose="02010600030101010101" pitchFamily="2" charset="-122"/>
              </a:rPr>
              <a:t>Table I. </a:t>
            </a:r>
            <a:r>
              <a:rPr lang="en-US" sz="1200" dirty="0">
                <a:solidFill>
                  <a:srgbClr val="000000"/>
                </a:solidFill>
                <a:ea typeface="SimSun" panose="02010600030101010101" pitchFamily="2" charset="-122"/>
              </a:rPr>
              <a:t>Attributes of Diabetes Dataset</a:t>
            </a:r>
          </a:p>
          <a:p>
            <a:pPr marL="45720" indent="0" algn="just">
              <a:lnSpc>
                <a:spcPct val="150000"/>
              </a:lnSpc>
              <a:buNone/>
            </a:pPr>
            <a:endParaRPr lang="en-US" sz="1800" dirty="0">
              <a:effectLst/>
              <a:ea typeface="SimSun" panose="02010600030101010101" pitchFamily="2" charset="-122"/>
            </a:endParaRPr>
          </a:p>
          <a:p>
            <a:pPr marL="45720" indent="0" algn="just">
              <a:lnSpc>
                <a:spcPct val="150000"/>
              </a:lnSpc>
              <a:buNone/>
            </a:pPr>
            <a:endParaRPr lang="en-US" sz="1800" dirty="0">
              <a:solidFill>
                <a:schemeClr val="tx1"/>
              </a:solidFill>
              <a:ea typeface="SimSun" panose="02010600030101010101" pitchFamily="2" charset="-122"/>
            </a:endParaRPr>
          </a:p>
          <a:p>
            <a:pPr>
              <a:buFont typeface="Wingdings" panose="05000000000000000000" pitchFamily="2" charset="2"/>
              <a:buChar char="§"/>
            </a:pPr>
            <a:endParaRPr lang="en-US" sz="1800" dirty="0">
              <a:solidFill>
                <a:schemeClr val="tx1"/>
              </a:solidFill>
              <a:ea typeface="SimSun" panose="02010600030101010101" pitchFamily="2" charset="-122"/>
            </a:endParaRPr>
          </a:p>
        </p:txBody>
      </p:sp>
      <p:sp>
        <p:nvSpPr>
          <p:cNvPr id="2" name="Date Placeholder 1">
            <a:extLst>
              <a:ext uri="{FF2B5EF4-FFF2-40B4-BE49-F238E27FC236}">
                <a16:creationId xmlns="" xmlns:a16="http://schemas.microsoft.com/office/drawing/2014/main" id="{CBA52CB8-2FCF-4D7C-9E9D-FC0B32C55B77}"/>
              </a:ext>
            </a:extLst>
          </p:cNvPr>
          <p:cNvSpPr>
            <a:spLocks noGrp="1"/>
          </p:cNvSpPr>
          <p:nvPr>
            <p:ph type="dt" sz="half" idx="10"/>
          </p:nvPr>
        </p:nvSpPr>
        <p:spPr/>
        <p:txBody>
          <a:bodyPr/>
          <a:lstStyle/>
          <a:p>
            <a:fld id="{4F8C7A50-B384-43ED-8B75-EF6CC82A6526}" type="datetime1">
              <a:rPr lang="en-US" smtClean="0"/>
              <a:t>12/20/2020</a:t>
            </a:fld>
            <a:endParaRPr lang="en-US" dirty="0"/>
          </a:p>
        </p:txBody>
      </p:sp>
      <p:sp>
        <p:nvSpPr>
          <p:cNvPr id="3" name="Footer Placeholder 2">
            <a:extLst>
              <a:ext uri="{FF2B5EF4-FFF2-40B4-BE49-F238E27FC236}">
                <a16:creationId xmlns="" xmlns:a16="http://schemas.microsoft.com/office/drawing/2014/main" id="{08F0886F-F346-4752-A7F2-320B10A2F909}"/>
              </a:ext>
            </a:extLst>
          </p:cNvPr>
          <p:cNvSpPr>
            <a:spLocks noGrp="1"/>
          </p:cNvSpPr>
          <p:nvPr>
            <p:ph type="ftr" sz="quarter" idx="11"/>
          </p:nvPr>
        </p:nvSpPr>
        <p:spPr/>
        <p:txBody>
          <a:bodyPr/>
          <a:lstStyle/>
          <a:p>
            <a:r>
              <a:rPr lang="en-US" b="0" dirty="0"/>
              <a:t>A Machine Learning Based Model for Early Stage Detection of Diabetes</a:t>
            </a:r>
            <a:endParaRPr lang="en-US" dirty="0"/>
          </a:p>
        </p:txBody>
      </p:sp>
      <p:sp>
        <p:nvSpPr>
          <p:cNvPr id="4" name="Slide Number Placeholder 3">
            <a:extLst>
              <a:ext uri="{FF2B5EF4-FFF2-40B4-BE49-F238E27FC236}">
                <a16:creationId xmlns="" xmlns:a16="http://schemas.microsoft.com/office/drawing/2014/main" id="{7ECDCEBF-EE66-48B0-B6FF-8AEC148890A0}"/>
              </a:ext>
            </a:extLst>
          </p:cNvPr>
          <p:cNvSpPr>
            <a:spLocks noGrp="1"/>
          </p:cNvSpPr>
          <p:nvPr>
            <p:ph type="sldNum" sz="quarter" idx="12"/>
          </p:nvPr>
        </p:nvSpPr>
        <p:spPr/>
        <p:txBody>
          <a:bodyPr/>
          <a:lstStyle/>
          <a:p>
            <a:fld id="{FC749032-2A07-4AE8-BA90-74324CAE0C87}" type="slidenum">
              <a:rPr lang="en-US" smtClean="0"/>
              <a:t>10</a:t>
            </a:fld>
            <a:endParaRPr lang="en-US" dirty="0"/>
          </a:p>
        </p:txBody>
      </p:sp>
      <p:graphicFrame>
        <p:nvGraphicFramePr>
          <p:cNvPr id="5" name="Table 4">
            <a:extLst>
              <a:ext uri="{FF2B5EF4-FFF2-40B4-BE49-F238E27FC236}">
                <a16:creationId xmlns="" xmlns:a16="http://schemas.microsoft.com/office/drawing/2014/main" id="{195E33C5-6F27-4B36-AE6B-AFA457A18D1E}"/>
              </a:ext>
            </a:extLst>
          </p:cNvPr>
          <p:cNvGraphicFramePr>
            <a:graphicFrameLocks noGrp="1"/>
          </p:cNvGraphicFramePr>
          <p:nvPr>
            <p:extLst>
              <p:ext uri="{D42A27DB-BD31-4B8C-83A1-F6EECF244321}">
                <p14:modId xmlns:p14="http://schemas.microsoft.com/office/powerpoint/2010/main" val="3642969649"/>
              </p:ext>
            </p:extLst>
          </p:nvPr>
        </p:nvGraphicFramePr>
        <p:xfrm>
          <a:off x="1448984" y="1964879"/>
          <a:ext cx="8975324" cy="4092601"/>
        </p:xfrm>
        <a:graphic>
          <a:graphicData uri="http://schemas.openxmlformats.org/drawingml/2006/table">
            <a:tbl>
              <a:tblPr firstRow="1" firstCol="1" bandRow="1">
                <a:tableStyleId>{BC89EF96-8CEA-46FF-86C4-4CE0E7609802}</a:tableStyleId>
              </a:tblPr>
              <a:tblGrid>
                <a:gridCol w="1294587">
                  <a:extLst>
                    <a:ext uri="{9D8B030D-6E8A-4147-A177-3AD203B41FA5}">
                      <a16:colId xmlns="" xmlns:a16="http://schemas.microsoft.com/office/drawing/2014/main" val="875804904"/>
                    </a:ext>
                  </a:extLst>
                </a:gridCol>
                <a:gridCol w="3124367">
                  <a:extLst>
                    <a:ext uri="{9D8B030D-6E8A-4147-A177-3AD203B41FA5}">
                      <a16:colId xmlns="" xmlns:a16="http://schemas.microsoft.com/office/drawing/2014/main" val="2063400600"/>
                    </a:ext>
                  </a:extLst>
                </a:gridCol>
                <a:gridCol w="4556370">
                  <a:extLst>
                    <a:ext uri="{9D8B030D-6E8A-4147-A177-3AD203B41FA5}">
                      <a16:colId xmlns="" xmlns:a16="http://schemas.microsoft.com/office/drawing/2014/main" val="1466773083"/>
                    </a:ext>
                  </a:extLst>
                </a:gridCol>
              </a:tblGrid>
              <a:tr h="215400">
                <a:tc>
                  <a:txBody>
                    <a:bodyPr/>
                    <a:lstStyle/>
                    <a:p>
                      <a:pPr marL="0" marR="0" algn="ctr">
                        <a:spcBef>
                          <a:spcPts val="0"/>
                        </a:spcBef>
                        <a:spcAft>
                          <a:spcPts val="0"/>
                        </a:spcAft>
                      </a:pPr>
                      <a:r>
                        <a:rPr lang="en-US" sz="1400" dirty="0">
                          <a:effectLst/>
                          <a:latin typeface="+mn-lt"/>
                        </a:rPr>
                        <a:t>S. I.</a:t>
                      </a:r>
                      <a:endParaRPr lang="en-US" sz="1400" dirty="0">
                        <a:effectLst/>
                        <a:latin typeface="+mn-lt"/>
                        <a:ea typeface="SimSun" panose="02010600030101010101" pitchFamily="2" charset="-122"/>
                      </a:endParaRPr>
                    </a:p>
                  </a:txBody>
                  <a:tcPr marL="68580" marR="68580" marT="0" marB="0"/>
                </a:tc>
                <a:tc>
                  <a:txBody>
                    <a:bodyPr/>
                    <a:lstStyle/>
                    <a:p>
                      <a:pPr marL="0" marR="0" algn="ctr">
                        <a:spcBef>
                          <a:spcPts val="0"/>
                        </a:spcBef>
                        <a:spcAft>
                          <a:spcPts val="0"/>
                        </a:spcAft>
                      </a:pPr>
                      <a:r>
                        <a:rPr lang="en-US" sz="1400">
                          <a:effectLst/>
                          <a:latin typeface="+mn-lt"/>
                        </a:rPr>
                        <a:t>Name of Attribute</a:t>
                      </a:r>
                      <a:endParaRPr lang="en-US" sz="1400">
                        <a:effectLst/>
                        <a:latin typeface="+mn-lt"/>
                        <a:ea typeface="SimSun" panose="02010600030101010101" pitchFamily="2" charset="-122"/>
                      </a:endParaRPr>
                    </a:p>
                  </a:txBody>
                  <a:tcPr marL="68580" marR="68580" marT="0" marB="0"/>
                </a:tc>
                <a:tc>
                  <a:txBody>
                    <a:bodyPr/>
                    <a:lstStyle/>
                    <a:p>
                      <a:pPr marL="0" marR="0" algn="ctr">
                        <a:spcBef>
                          <a:spcPts val="0"/>
                        </a:spcBef>
                        <a:spcAft>
                          <a:spcPts val="0"/>
                        </a:spcAft>
                      </a:pPr>
                      <a:r>
                        <a:rPr lang="en-US" sz="1400">
                          <a:effectLst/>
                          <a:latin typeface="+mn-lt"/>
                        </a:rPr>
                        <a:t>Attribute Description</a:t>
                      </a:r>
                      <a:endParaRPr lang="en-US" sz="1400">
                        <a:effectLst/>
                        <a:latin typeface="+mn-lt"/>
                        <a:ea typeface="SimSun" panose="02010600030101010101" pitchFamily="2" charset="-122"/>
                      </a:endParaRPr>
                    </a:p>
                  </a:txBody>
                  <a:tcPr marL="68580" marR="68580" marT="0" marB="0"/>
                </a:tc>
                <a:extLst>
                  <a:ext uri="{0D108BD9-81ED-4DB2-BD59-A6C34878D82A}">
                    <a16:rowId xmlns="" xmlns:a16="http://schemas.microsoft.com/office/drawing/2014/main" val="1627567889"/>
                  </a:ext>
                </a:extLst>
              </a:tr>
              <a:tr h="215400">
                <a:tc>
                  <a:txBody>
                    <a:bodyPr/>
                    <a:lstStyle/>
                    <a:p>
                      <a:pPr marL="0" marR="0" algn="ctr">
                        <a:spcBef>
                          <a:spcPts val="0"/>
                        </a:spcBef>
                        <a:spcAft>
                          <a:spcPts val="0"/>
                        </a:spcAft>
                      </a:pPr>
                      <a:r>
                        <a:rPr lang="en-US" sz="1400" dirty="0">
                          <a:effectLst/>
                          <a:latin typeface="+mn-lt"/>
                        </a:rPr>
                        <a:t>1.</a:t>
                      </a:r>
                      <a:endParaRPr lang="en-US" sz="1400" dirty="0">
                        <a:effectLst/>
                        <a:latin typeface="+mn-lt"/>
                        <a:ea typeface="SimSun" panose="02010600030101010101" pitchFamily="2" charset="-122"/>
                      </a:endParaRPr>
                    </a:p>
                  </a:txBody>
                  <a:tcPr marL="68580" marR="68580" marT="0" marB="0"/>
                </a:tc>
                <a:tc>
                  <a:txBody>
                    <a:bodyPr/>
                    <a:lstStyle/>
                    <a:p>
                      <a:pPr marL="0" marR="0" algn="ctr">
                        <a:spcBef>
                          <a:spcPts val="0"/>
                        </a:spcBef>
                        <a:spcAft>
                          <a:spcPts val="0"/>
                        </a:spcAft>
                      </a:pPr>
                      <a:r>
                        <a:rPr lang="en-US" sz="1400">
                          <a:effectLst/>
                          <a:latin typeface="+mn-lt"/>
                        </a:rPr>
                        <a:t>Age</a:t>
                      </a:r>
                      <a:endParaRPr lang="en-US" sz="1400">
                        <a:effectLst/>
                        <a:latin typeface="+mn-lt"/>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400" dirty="0">
                          <a:effectLst/>
                          <a:latin typeface="+mn-lt"/>
                        </a:rPr>
                        <a:t>Continuous</a:t>
                      </a:r>
                      <a:endParaRPr lang="en-US" sz="1400" dirty="0">
                        <a:effectLst/>
                        <a:latin typeface="+mn-lt"/>
                        <a:ea typeface="SimSun" panose="02010600030101010101" pitchFamily="2" charset="-122"/>
                      </a:endParaRPr>
                    </a:p>
                  </a:txBody>
                  <a:tcPr marL="68580" marR="68580" marT="0" marB="0"/>
                </a:tc>
                <a:extLst>
                  <a:ext uri="{0D108BD9-81ED-4DB2-BD59-A6C34878D82A}">
                    <a16:rowId xmlns="" xmlns:a16="http://schemas.microsoft.com/office/drawing/2014/main" val="2716122581"/>
                  </a:ext>
                </a:extLst>
              </a:tr>
              <a:tr h="215400">
                <a:tc>
                  <a:txBody>
                    <a:bodyPr/>
                    <a:lstStyle/>
                    <a:p>
                      <a:pPr marL="0" marR="0" algn="ctr">
                        <a:spcBef>
                          <a:spcPts val="0"/>
                        </a:spcBef>
                        <a:spcAft>
                          <a:spcPts val="0"/>
                        </a:spcAft>
                      </a:pPr>
                      <a:r>
                        <a:rPr lang="en-US" sz="1400" dirty="0">
                          <a:effectLst/>
                          <a:latin typeface="+mn-lt"/>
                        </a:rPr>
                        <a:t>2.</a:t>
                      </a:r>
                      <a:endParaRPr lang="en-US" sz="1400" dirty="0">
                        <a:effectLst/>
                        <a:latin typeface="+mn-lt"/>
                        <a:ea typeface="SimSun" panose="02010600030101010101" pitchFamily="2" charset="-122"/>
                      </a:endParaRPr>
                    </a:p>
                  </a:txBody>
                  <a:tcPr marL="68580" marR="68580" marT="0" marB="0"/>
                </a:tc>
                <a:tc>
                  <a:txBody>
                    <a:bodyPr/>
                    <a:lstStyle/>
                    <a:p>
                      <a:pPr marL="0" marR="0" algn="ctr">
                        <a:spcBef>
                          <a:spcPts val="0"/>
                        </a:spcBef>
                        <a:spcAft>
                          <a:spcPts val="0"/>
                        </a:spcAft>
                      </a:pPr>
                      <a:r>
                        <a:rPr lang="en-US" sz="1400">
                          <a:effectLst/>
                          <a:latin typeface="+mn-lt"/>
                        </a:rPr>
                        <a:t>Sex</a:t>
                      </a:r>
                      <a:endParaRPr lang="en-US" sz="1400">
                        <a:effectLst/>
                        <a:latin typeface="+mn-lt"/>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400">
                          <a:effectLst/>
                          <a:latin typeface="+mn-lt"/>
                        </a:rPr>
                        <a:t>Categorical</a:t>
                      </a:r>
                      <a:endParaRPr lang="en-US" sz="1400">
                        <a:effectLst/>
                        <a:latin typeface="+mn-lt"/>
                        <a:ea typeface="SimSun" panose="02010600030101010101" pitchFamily="2" charset="-122"/>
                      </a:endParaRPr>
                    </a:p>
                  </a:txBody>
                  <a:tcPr marL="68580" marR="68580" marT="0" marB="0"/>
                </a:tc>
                <a:extLst>
                  <a:ext uri="{0D108BD9-81ED-4DB2-BD59-A6C34878D82A}">
                    <a16:rowId xmlns="" xmlns:a16="http://schemas.microsoft.com/office/drawing/2014/main" val="1230896719"/>
                  </a:ext>
                </a:extLst>
              </a:tr>
              <a:tr h="215400">
                <a:tc>
                  <a:txBody>
                    <a:bodyPr/>
                    <a:lstStyle/>
                    <a:p>
                      <a:pPr marL="0" marR="0" algn="ctr">
                        <a:spcBef>
                          <a:spcPts val="0"/>
                        </a:spcBef>
                        <a:spcAft>
                          <a:spcPts val="0"/>
                        </a:spcAft>
                      </a:pPr>
                      <a:r>
                        <a:rPr lang="en-US" sz="1400" dirty="0">
                          <a:effectLst/>
                          <a:latin typeface="+mn-lt"/>
                        </a:rPr>
                        <a:t>3.</a:t>
                      </a:r>
                      <a:endParaRPr lang="en-US" sz="1400" dirty="0">
                        <a:effectLst/>
                        <a:latin typeface="+mn-lt"/>
                        <a:ea typeface="SimSun" panose="02010600030101010101" pitchFamily="2" charset="-122"/>
                      </a:endParaRPr>
                    </a:p>
                  </a:txBody>
                  <a:tcPr marL="68580" marR="68580" marT="0" marB="0"/>
                </a:tc>
                <a:tc>
                  <a:txBody>
                    <a:bodyPr/>
                    <a:lstStyle/>
                    <a:p>
                      <a:pPr marL="0" marR="0" algn="ctr">
                        <a:spcBef>
                          <a:spcPts val="0"/>
                        </a:spcBef>
                        <a:spcAft>
                          <a:spcPts val="0"/>
                        </a:spcAft>
                      </a:pPr>
                      <a:r>
                        <a:rPr lang="en-US" sz="1400" dirty="0">
                          <a:effectLst/>
                          <a:latin typeface="+mn-lt"/>
                        </a:rPr>
                        <a:t>Polyuria</a:t>
                      </a:r>
                      <a:endParaRPr lang="en-US" sz="1400" dirty="0">
                        <a:effectLst/>
                        <a:latin typeface="+mn-lt"/>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400">
                          <a:effectLst/>
                          <a:latin typeface="+mn-lt"/>
                        </a:rPr>
                        <a:t>Categorical</a:t>
                      </a:r>
                      <a:endParaRPr lang="en-US" sz="1400">
                        <a:effectLst/>
                        <a:latin typeface="+mn-lt"/>
                        <a:ea typeface="SimSun" panose="02010600030101010101" pitchFamily="2" charset="-122"/>
                      </a:endParaRPr>
                    </a:p>
                  </a:txBody>
                  <a:tcPr marL="68580" marR="68580" marT="0" marB="0"/>
                </a:tc>
                <a:extLst>
                  <a:ext uri="{0D108BD9-81ED-4DB2-BD59-A6C34878D82A}">
                    <a16:rowId xmlns="" xmlns:a16="http://schemas.microsoft.com/office/drawing/2014/main" val="980576034"/>
                  </a:ext>
                </a:extLst>
              </a:tr>
              <a:tr h="215400">
                <a:tc>
                  <a:txBody>
                    <a:bodyPr/>
                    <a:lstStyle/>
                    <a:p>
                      <a:pPr marL="0" marR="0" algn="ctr">
                        <a:spcBef>
                          <a:spcPts val="0"/>
                        </a:spcBef>
                        <a:spcAft>
                          <a:spcPts val="0"/>
                        </a:spcAft>
                      </a:pPr>
                      <a:r>
                        <a:rPr lang="en-US" sz="1400">
                          <a:effectLst/>
                          <a:latin typeface="+mn-lt"/>
                        </a:rPr>
                        <a:t>4.</a:t>
                      </a:r>
                      <a:endParaRPr lang="en-US" sz="1400">
                        <a:effectLst/>
                        <a:latin typeface="+mn-lt"/>
                        <a:ea typeface="SimSun" panose="02010600030101010101" pitchFamily="2" charset="-122"/>
                      </a:endParaRPr>
                    </a:p>
                  </a:txBody>
                  <a:tcPr marL="68580" marR="68580" marT="0" marB="0"/>
                </a:tc>
                <a:tc>
                  <a:txBody>
                    <a:bodyPr/>
                    <a:lstStyle/>
                    <a:p>
                      <a:pPr marL="0" marR="0" algn="ctr">
                        <a:spcBef>
                          <a:spcPts val="0"/>
                        </a:spcBef>
                        <a:spcAft>
                          <a:spcPts val="0"/>
                        </a:spcAft>
                      </a:pPr>
                      <a:r>
                        <a:rPr lang="en-US" sz="1400" dirty="0">
                          <a:effectLst/>
                          <a:latin typeface="+mn-lt"/>
                        </a:rPr>
                        <a:t>Polydipsia</a:t>
                      </a:r>
                      <a:endParaRPr lang="en-US" sz="1400" dirty="0">
                        <a:effectLst/>
                        <a:latin typeface="+mn-lt"/>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400">
                          <a:effectLst/>
                          <a:latin typeface="+mn-lt"/>
                        </a:rPr>
                        <a:t>Categorical</a:t>
                      </a:r>
                      <a:endParaRPr lang="en-US" sz="1400">
                        <a:effectLst/>
                        <a:latin typeface="+mn-lt"/>
                        <a:ea typeface="SimSun" panose="02010600030101010101" pitchFamily="2" charset="-122"/>
                      </a:endParaRPr>
                    </a:p>
                  </a:txBody>
                  <a:tcPr marL="68580" marR="68580" marT="0" marB="0"/>
                </a:tc>
                <a:extLst>
                  <a:ext uri="{0D108BD9-81ED-4DB2-BD59-A6C34878D82A}">
                    <a16:rowId xmlns="" xmlns:a16="http://schemas.microsoft.com/office/drawing/2014/main" val="2570932600"/>
                  </a:ext>
                </a:extLst>
              </a:tr>
              <a:tr h="215400">
                <a:tc>
                  <a:txBody>
                    <a:bodyPr/>
                    <a:lstStyle/>
                    <a:p>
                      <a:pPr marL="0" marR="0" algn="ctr">
                        <a:spcBef>
                          <a:spcPts val="0"/>
                        </a:spcBef>
                        <a:spcAft>
                          <a:spcPts val="0"/>
                        </a:spcAft>
                      </a:pPr>
                      <a:r>
                        <a:rPr lang="en-US" sz="1400">
                          <a:effectLst/>
                          <a:latin typeface="+mn-lt"/>
                        </a:rPr>
                        <a:t>5.</a:t>
                      </a:r>
                      <a:endParaRPr lang="en-US" sz="1400">
                        <a:effectLst/>
                        <a:latin typeface="+mn-lt"/>
                        <a:ea typeface="SimSun" panose="02010600030101010101" pitchFamily="2" charset="-122"/>
                      </a:endParaRPr>
                    </a:p>
                  </a:txBody>
                  <a:tcPr marL="68580" marR="68580" marT="0" marB="0"/>
                </a:tc>
                <a:tc>
                  <a:txBody>
                    <a:bodyPr/>
                    <a:lstStyle/>
                    <a:p>
                      <a:pPr marL="0" marR="0" algn="ctr">
                        <a:spcBef>
                          <a:spcPts val="0"/>
                        </a:spcBef>
                        <a:spcAft>
                          <a:spcPts val="0"/>
                        </a:spcAft>
                      </a:pPr>
                      <a:r>
                        <a:rPr lang="en-US" sz="1400" dirty="0">
                          <a:effectLst/>
                          <a:latin typeface="+mn-lt"/>
                        </a:rPr>
                        <a:t>Sudden weight loss</a:t>
                      </a:r>
                      <a:endParaRPr lang="en-US" sz="1400" dirty="0">
                        <a:effectLst/>
                        <a:latin typeface="+mn-lt"/>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400" dirty="0">
                          <a:effectLst/>
                          <a:latin typeface="+mn-lt"/>
                        </a:rPr>
                        <a:t>Categorical</a:t>
                      </a:r>
                      <a:endParaRPr lang="en-US" sz="1400" dirty="0">
                        <a:effectLst/>
                        <a:latin typeface="+mn-lt"/>
                        <a:ea typeface="SimSun" panose="02010600030101010101" pitchFamily="2" charset="-122"/>
                      </a:endParaRPr>
                    </a:p>
                  </a:txBody>
                  <a:tcPr marL="68580" marR="68580" marT="0" marB="0"/>
                </a:tc>
                <a:extLst>
                  <a:ext uri="{0D108BD9-81ED-4DB2-BD59-A6C34878D82A}">
                    <a16:rowId xmlns="" xmlns:a16="http://schemas.microsoft.com/office/drawing/2014/main" val="1949059312"/>
                  </a:ext>
                </a:extLst>
              </a:tr>
              <a:tr h="215400">
                <a:tc>
                  <a:txBody>
                    <a:bodyPr/>
                    <a:lstStyle/>
                    <a:p>
                      <a:pPr marL="0" marR="0" algn="ctr">
                        <a:spcBef>
                          <a:spcPts val="0"/>
                        </a:spcBef>
                        <a:spcAft>
                          <a:spcPts val="0"/>
                        </a:spcAft>
                      </a:pPr>
                      <a:r>
                        <a:rPr lang="en-US" sz="1400">
                          <a:effectLst/>
                          <a:latin typeface="+mn-lt"/>
                        </a:rPr>
                        <a:t>6.</a:t>
                      </a:r>
                      <a:endParaRPr lang="en-US" sz="1400">
                        <a:effectLst/>
                        <a:latin typeface="+mn-lt"/>
                        <a:ea typeface="SimSun" panose="02010600030101010101" pitchFamily="2" charset="-122"/>
                      </a:endParaRPr>
                    </a:p>
                  </a:txBody>
                  <a:tcPr marL="68580" marR="68580" marT="0" marB="0"/>
                </a:tc>
                <a:tc>
                  <a:txBody>
                    <a:bodyPr/>
                    <a:lstStyle/>
                    <a:p>
                      <a:pPr marL="0" marR="0" algn="ctr">
                        <a:spcBef>
                          <a:spcPts val="0"/>
                        </a:spcBef>
                        <a:spcAft>
                          <a:spcPts val="0"/>
                        </a:spcAft>
                      </a:pPr>
                      <a:r>
                        <a:rPr lang="en-US" sz="1400" dirty="0">
                          <a:effectLst/>
                          <a:latin typeface="+mn-lt"/>
                        </a:rPr>
                        <a:t>Weakness</a:t>
                      </a:r>
                      <a:endParaRPr lang="en-US" sz="1400" dirty="0">
                        <a:effectLst/>
                        <a:latin typeface="+mn-lt"/>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400">
                          <a:effectLst/>
                          <a:latin typeface="+mn-lt"/>
                        </a:rPr>
                        <a:t>Categorical</a:t>
                      </a:r>
                      <a:endParaRPr lang="en-US" sz="1400">
                        <a:effectLst/>
                        <a:latin typeface="+mn-lt"/>
                        <a:ea typeface="SimSun" panose="02010600030101010101" pitchFamily="2" charset="-122"/>
                      </a:endParaRPr>
                    </a:p>
                  </a:txBody>
                  <a:tcPr marL="68580" marR="68580" marT="0" marB="0"/>
                </a:tc>
                <a:extLst>
                  <a:ext uri="{0D108BD9-81ED-4DB2-BD59-A6C34878D82A}">
                    <a16:rowId xmlns="" xmlns:a16="http://schemas.microsoft.com/office/drawing/2014/main" val="4042505266"/>
                  </a:ext>
                </a:extLst>
              </a:tr>
              <a:tr h="215400">
                <a:tc>
                  <a:txBody>
                    <a:bodyPr/>
                    <a:lstStyle/>
                    <a:p>
                      <a:pPr marL="0" marR="0" algn="ctr">
                        <a:spcBef>
                          <a:spcPts val="0"/>
                        </a:spcBef>
                        <a:spcAft>
                          <a:spcPts val="0"/>
                        </a:spcAft>
                      </a:pPr>
                      <a:r>
                        <a:rPr lang="en-US" sz="1400">
                          <a:effectLst/>
                          <a:latin typeface="+mn-lt"/>
                        </a:rPr>
                        <a:t>7.</a:t>
                      </a:r>
                      <a:endParaRPr lang="en-US" sz="1400">
                        <a:effectLst/>
                        <a:latin typeface="+mn-lt"/>
                        <a:ea typeface="SimSun" panose="02010600030101010101" pitchFamily="2" charset="-122"/>
                      </a:endParaRPr>
                    </a:p>
                  </a:txBody>
                  <a:tcPr marL="68580" marR="68580" marT="0" marB="0"/>
                </a:tc>
                <a:tc>
                  <a:txBody>
                    <a:bodyPr/>
                    <a:lstStyle/>
                    <a:p>
                      <a:pPr marL="0" marR="0" algn="ctr">
                        <a:spcBef>
                          <a:spcPts val="0"/>
                        </a:spcBef>
                        <a:spcAft>
                          <a:spcPts val="0"/>
                        </a:spcAft>
                      </a:pPr>
                      <a:r>
                        <a:rPr lang="en-US" sz="1400" dirty="0">
                          <a:effectLst/>
                          <a:latin typeface="+mn-lt"/>
                        </a:rPr>
                        <a:t>Polyphagia</a:t>
                      </a:r>
                      <a:endParaRPr lang="en-US" sz="1400" dirty="0">
                        <a:effectLst/>
                        <a:latin typeface="+mn-lt"/>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400" dirty="0">
                          <a:effectLst/>
                          <a:latin typeface="+mn-lt"/>
                        </a:rPr>
                        <a:t>Categorical</a:t>
                      </a:r>
                      <a:endParaRPr lang="en-US" sz="1400" dirty="0">
                        <a:effectLst/>
                        <a:latin typeface="+mn-lt"/>
                        <a:ea typeface="SimSun" panose="02010600030101010101" pitchFamily="2" charset="-122"/>
                      </a:endParaRPr>
                    </a:p>
                  </a:txBody>
                  <a:tcPr marL="68580" marR="68580" marT="0" marB="0"/>
                </a:tc>
                <a:extLst>
                  <a:ext uri="{0D108BD9-81ED-4DB2-BD59-A6C34878D82A}">
                    <a16:rowId xmlns="" xmlns:a16="http://schemas.microsoft.com/office/drawing/2014/main" val="103670507"/>
                  </a:ext>
                </a:extLst>
              </a:tr>
              <a:tr h="215400">
                <a:tc>
                  <a:txBody>
                    <a:bodyPr/>
                    <a:lstStyle/>
                    <a:p>
                      <a:pPr marL="0" marR="0" algn="ctr">
                        <a:spcBef>
                          <a:spcPts val="0"/>
                        </a:spcBef>
                        <a:spcAft>
                          <a:spcPts val="0"/>
                        </a:spcAft>
                      </a:pPr>
                      <a:r>
                        <a:rPr lang="en-US" sz="1400">
                          <a:effectLst/>
                          <a:latin typeface="+mn-lt"/>
                        </a:rPr>
                        <a:t>8.</a:t>
                      </a:r>
                      <a:endParaRPr lang="en-US" sz="1400">
                        <a:effectLst/>
                        <a:latin typeface="+mn-lt"/>
                        <a:ea typeface="SimSun" panose="02010600030101010101" pitchFamily="2" charset="-122"/>
                      </a:endParaRPr>
                    </a:p>
                  </a:txBody>
                  <a:tcPr marL="68580" marR="68580" marT="0" marB="0"/>
                </a:tc>
                <a:tc>
                  <a:txBody>
                    <a:bodyPr/>
                    <a:lstStyle/>
                    <a:p>
                      <a:pPr marL="0" marR="0" algn="ctr">
                        <a:spcBef>
                          <a:spcPts val="0"/>
                        </a:spcBef>
                        <a:spcAft>
                          <a:spcPts val="0"/>
                        </a:spcAft>
                      </a:pPr>
                      <a:r>
                        <a:rPr lang="en-US" sz="1400" dirty="0">
                          <a:effectLst/>
                          <a:latin typeface="+mn-lt"/>
                        </a:rPr>
                        <a:t>Genital thrush</a:t>
                      </a:r>
                      <a:endParaRPr lang="en-US" sz="1400" dirty="0">
                        <a:effectLst/>
                        <a:latin typeface="+mn-lt"/>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400" dirty="0">
                          <a:effectLst/>
                          <a:latin typeface="+mn-lt"/>
                        </a:rPr>
                        <a:t>Categorical</a:t>
                      </a:r>
                      <a:endParaRPr lang="en-US" sz="1400" dirty="0">
                        <a:effectLst/>
                        <a:latin typeface="+mn-lt"/>
                        <a:ea typeface="SimSun" panose="02010600030101010101" pitchFamily="2" charset="-122"/>
                      </a:endParaRPr>
                    </a:p>
                  </a:txBody>
                  <a:tcPr marL="68580" marR="68580" marT="0" marB="0"/>
                </a:tc>
                <a:extLst>
                  <a:ext uri="{0D108BD9-81ED-4DB2-BD59-A6C34878D82A}">
                    <a16:rowId xmlns="" xmlns:a16="http://schemas.microsoft.com/office/drawing/2014/main" val="1164448585"/>
                  </a:ext>
                </a:extLst>
              </a:tr>
              <a:tr h="215400">
                <a:tc>
                  <a:txBody>
                    <a:bodyPr/>
                    <a:lstStyle/>
                    <a:p>
                      <a:pPr marL="0" marR="0" algn="ctr">
                        <a:spcBef>
                          <a:spcPts val="0"/>
                        </a:spcBef>
                        <a:spcAft>
                          <a:spcPts val="0"/>
                        </a:spcAft>
                      </a:pPr>
                      <a:r>
                        <a:rPr lang="en-US" sz="1400">
                          <a:effectLst/>
                          <a:latin typeface="+mn-lt"/>
                        </a:rPr>
                        <a:t>9.</a:t>
                      </a:r>
                      <a:endParaRPr lang="en-US" sz="1400">
                        <a:effectLst/>
                        <a:latin typeface="+mn-lt"/>
                        <a:ea typeface="SimSun" panose="02010600030101010101" pitchFamily="2" charset="-122"/>
                      </a:endParaRPr>
                    </a:p>
                  </a:txBody>
                  <a:tcPr marL="68580" marR="68580" marT="0" marB="0"/>
                </a:tc>
                <a:tc>
                  <a:txBody>
                    <a:bodyPr/>
                    <a:lstStyle/>
                    <a:p>
                      <a:pPr marL="0" marR="0" algn="ctr">
                        <a:spcBef>
                          <a:spcPts val="0"/>
                        </a:spcBef>
                        <a:spcAft>
                          <a:spcPts val="0"/>
                        </a:spcAft>
                      </a:pPr>
                      <a:r>
                        <a:rPr lang="en-US" sz="1400" dirty="0">
                          <a:effectLst/>
                          <a:latin typeface="+mn-lt"/>
                        </a:rPr>
                        <a:t>Visual blurring</a:t>
                      </a:r>
                      <a:endParaRPr lang="en-US" sz="1400" dirty="0">
                        <a:effectLst/>
                        <a:latin typeface="+mn-lt"/>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400">
                          <a:effectLst/>
                          <a:latin typeface="+mn-lt"/>
                        </a:rPr>
                        <a:t>Categorical</a:t>
                      </a:r>
                      <a:endParaRPr lang="en-US" sz="1400">
                        <a:effectLst/>
                        <a:latin typeface="+mn-lt"/>
                        <a:ea typeface="SimSun" panose="02010600030101010101" pitchFamily="2" charset="-122"/>
                      </a:endParaRPr>
                    </a:p>
                  </a:txBody>
                  <a:tcPr marL="68580" marR="68580" marT="0" marB="0"/>
                </a:tc>
                <a:extLst>
                  <a:ext uri="{0D108BD9-81ED-4DB2-BD59-A6C34878D82A}">
                    <a16:rowId xmlns="" xmlns:a16="http://schemas.microsoft.com/office/drawing/2014/main" val="3255952582"/>
                  </a:ext>
                </a:extLst>
              </a:tr>
              <a:tr h="215400">
                <a:tc>
                  <a:txBody>
                    <a:bodyPr/>
                    <a:lstStyle/>
                    <a:p>
                      <a:pPr marL="0" marR="0" algn="ctr">
                        <a:spcBef>
                          <a:spcPts val="0"/>
                        </a:spcBef>
                        <a:spcAft>
                          <a:spcPts val="0"/>
                        </a:spcAft>
                      </a:pPr>
                      <a:r>
                        <a:rPr lang="en-US" sz="1400">
                          <a:effectLst/>
                          <a:latin typeface="+mn-lt"/>
                        </a:rPr>
                        <a:t>10.</a:t>
                      </a:r>
                      <a:endParaRPr lang="en-US" sz="1400">
                        <a:effectLst/>
                        <a:latin typeface="+mn-lt"/>
                        <a:ea typeface="SimSun" panose="02010600030101010101" pitchFamily="2" charset="-122"/>
                      </a:endParaRPr>
                    </a:p>
                  </a:txBody>
                  <a:tcPr marL="68580" marR="68580" marT="0" marB="0"/>
                </a:tc>
                <a:tc>
                  <a:txBody>
                    <a:bodyPr/>
                    <a:lstStyle/>
                    <a:p>
                      <a:pPr marL="0" marR="0" algn="ctr">
                        <a:spcBef>
                          <a:spcPts val="0"/>
                        </a:spcBef>
                        <a:spcAft>
                          <a:spcPts val="0"/>
                        </a:spcAft>
                      </a:pPr>
                      <a:r>
                        <a:rPr lang="en-US" sz="1400" dirty="0">
                          <a:effectLst/>
                          <a:latin typeface="+mn-lt"/>
                        </a:rPr>
                        <a:t>Itching</a:t>
                      </a:r>
                      <a:endParaRPr lang="en-US" sz="1400" dirty="0">
                        <a:effectLst/>
                        <a:latin typeface="+mn-lt"/>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400">
                          <a:effectLst/>
                          <a:latin typeface="+mn-lt"/>
                        </a:rPr>
                        <a:t>Categorical</a:t>
                      </a:r>
                      <a:endParaRPr lang="en-US" sz="1400">
                        <a:effectLst/>
                        <a:latin typeface="+mn-lt"/>
                        <a:ea typeface="SimSun" panose="02010600030101010101" pitchFamily="2" charset="-122"/>
                      </a:endParaRPr>
                    </a:p>
                  </a:txBody>
                  <a:tcPr marL="68580" marR="68580" marT="0" marB="0"/>
                </a:tc>
                <a:extLst>
                  <a:ext uri="{0D108BD9-81ED-4DB2-BD59-A6C34878D82A}">
                    <a16:rowId xmlns="" xmlns:a16="http://schemas.microsoft.com/office/drawing/2014/main" val="4175095755"/>
                  </a:ext>
                </a:extLst>
              </a:tr>
              <a:tr h="215400">
                <a:tc>
                  <a:txBody>
                    <a:bodyPr/>
                    <a:lstStyle/>
                    <a:p>
                      <a:pPr marL="0" marR="0" algn="ctr">
                        <a:spcBef>
                          <a:spcPts val="0"/>
                        </a:spcBef>
                        <a:spcAft>
                          <a:spcPts val="0"/>
                        </a:spcAft>
                      </a:pPr>
                      <a:r>
                        <a:rPr lang="en-US" sz="1400">
                          <a:effectLst/>
                          <a:latin typeface="+mn-lt"/>
                        </a:rPr>
                        <a:t>11.</a:t>
                      </a:r>
                      <a:endParaRPr lang="en-US" sz="1400">
                        <a:effectLst/>
                        <a:latin typeface="+mn-lt"/>
                        <a:ea typeface="SimSun" panose="02010600030101010101" pitchFamily="2" charset="-122"/>
                      </a:endParaRPr>
                    </a:p>
                  </a:txBody>
                  <a:tcPr marL="68580" marR="68580" marT="0" marB="0"/>
                </a:tc>
                <a:tc>
                  <a:txBody>
                    <a:bodyPr/>
                    <a:lstStyle/>
                    <a:p>
                      <a:pPr marL="0" marR="0" algn="ctr">
                        <a:spcBef>
                          <a:spcPts val="0"/>
                        </a:spcBef>
                        <a:spcAft>
                          <a:spcPts val="0"/>
                        </a:spcAft>
                      </a:pPr>
                      <a:r>
                        <a:rPr lang="en-US" sz="1400" dirty="0">
                          <a:effectLst/>
                          <a:latin typeface="+mn-lt"/>
                        </a:rPr>
                        <a:t>Irritability</a:t>
                      </a:r>
                      <a:endParaRPr lang="en-US" sz="1400" dirty="0">
                        <a:effectLst/>
                        <a:latin typeface="+mn-lt"/>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400" dirty="0">
                          <a:effectLst/>
                          <a:latin typeface="+mn-lt"/>
                        </a:rPr>
                        <a:t>Categorical</a:t>
                      </a:r>
                      <a:endParaRPr lang="en-US" sz="1400" dirty="0">
                        <a:effectLst/>
                        <a:latin typeface="+mn-lt"/>
                        <a:ea typeface="SimSun" panose="02010600030101010101" pitchFamily="2" charset="-122"/>
                      </a:endParaRPr>
                    </a:p>
                  </a:txBody>
                  <a:tcPr marL="68580" marR="68580" marT="0" marB="0"/>
                </a:tc>
                <a:extLst>
                  <a:ext uri="{0D108BD9-81ED-4DB2-BD59-A6C34878D82A}">
                    <a16:rowId xmlns="" xmlns:a16="http://schemas.microsoft.com/office/drawing/2014/main" val="1928670355"/>
                  </a:ext>
                </a:extLst>
              </a:tr>
              <a:tr h="215400">
                <a:tc>
                  <a:txBody>
                    <a:bodyPr/>
                    <a:lstStyle/>
                    <a:p>
                      <a:pPr marL="0" marR="0" algn="ctr">
                        <a:spcBef>
                          <a:spcPts val="0"/>
                        </a:spcBef>
                        <a:spcAft>
                          <a:spcPts val="0"/>
                        </a:spcAft>
                      </a:pPr>
                      <a:r>
                        <a:rPr lang="en-US" sz="1400">
                          <a:effectLst/>
                          <a:latin typeface="+mn-lt"/>
                        </a:rPr>
                        <a:t>12.</a:t>
                      </a:r>
                      <a:endParaRPr lang="en-US" sz="1400">
                        <a:effectLst/>
                        <a:latin typeface="+mn-lt"/>
                        <a:ea typeface="SimSun" panose="02010600030101010101" pitchFamily="2" charset="-122"/>
                      </a:endParaRPr>
                    </a:p>
                  </a:txBody>
                  <a:tcPr marL="68580" marR="68580" marT="0" marB="0"/>
                </a:tc>
                <a:tc>
                  <a:txBody>
                    <a:bodyPr/>
                    <a:lstStyle/>
                    <a:p>
                      <a:pPr marL="0" marR="0" algn="ctr">
                        <a:spcBef>
                          <a:spcPts val="0"/>
                        </a:spcBef>
                        <a:spcAft>
                          <a:spcPts val="0"/>
                        </a:spcAft>
                      </a:pPr>
                      <a:r>
                        <a:rPr lang="en-US" sz="1400">
                          <a:effectLst/>
                          <a:latin typeface="+mn-lt"/>
                        </a:rPr>
                        <a:t>Delayed healing</a:t>
                      </a:r>
                      <a:endParaRPr lang="en-US" sz="1400">
                        <a:effectLst/>
                        <a:latin typeface="+mn-lt"/>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400" dirty="0">
                          <a:effectLst/>
                          <a:latin typeface="+mn-lt"/>
                        </a:rPr>
                        <a:t>Categorical</a:t>
                      </a:r>
                      <a:endParaRPr lang="en-US" sz="1400" dirty="0">
                        <a:effectLst/>
                        <a:latin typeface="+mn-lt"/>
                        <a:ea typeface="SimSun" panose="02010600030101010101" pitchFamily="2" charset="-122"/>
                      </a:endParaRPr>
                    </a:p>
                  </a:txBody>
                  <a:tcPr marL="68580" marR="68580" marT="0" marB="0"/>
                </a:tc>
                <a:extLst>
                  <a:ext uri="{0D108BD9-81ED-4DB2-BD59-A6C34878D82A}">
                    <a16:rowId xmlns="" xmlns:a16="http://schemas.microsoft.com/office/drawing/2014/main" val="1118769100"/>
                  </a:ext>
                </a:extLst>
              </a:tr>
              <a:tr h="215400">
                <a:tc>
                  <a:txBody>
                    <a:bodyPr/>
                    <a:lstStyle/>
                    <a:p>
                      <a:pPr marL="0" marR="0" algn="ctr">
                        <a:spcBef>
                          <a:spcPts val="0"/>
                        </a:spcBef>
                        <a:spcAft>
                          <a:spcPts val="0"/>
                        </a:spcAft>
                      </a:pPr>
                      <a:r>
                        <a:rPr lang="en-US" sz="1400">
                          <a:effectLst/>
                          <a:latin typeface="+mn-lt"/>
                        </a:rPr>
                        <a:t>13.</a:t>
                      </a:r>
                      <a:endParaRPr lang="en-US" sz="1400">
                        <a:effectLst/>
                        <a:latin typeface="+mn-lt"/>
                        <a:ea typeface="SimSun" panose="02010600030101010101" pitchFamily="2" charset="-122"/>
                      </a:endParaRPr>
                    </a:p>
                  </a:txBody>
                  <a:tcPr marL="68580" marR="68580" marT="0" marB="0"/>
                </a:tc>
                <a:tc>
                  <a:txBody>
                    <a:bodyPr/>
                    <a:lstStyle/>
                    <a:p>
                      <a:pPr marL="0" marR="0" algn="ctr">
                        <a:spcBef>
                          <a:spcPts val="0"/>
                        </a:spcBef>
                        <a:spcAft>
                          <a:spcPts val="0"/>
                        </a:spcAft>
                      </a:pPr>
                      <a:r>
                        <a:rPr lang="en-US" sz="1400">
                          <a:effectLst/>
                          <a:latin typeface="+mn-lt"/>
                        </a:rPr>
                        <a:t>Partial paresis</a:t>
                      </a:r>
                      <a:endParaRPr lang="en-US" sz="1400">
                        <a:effectLst/>
                        <a:latin typeface="+mn-lt"/>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400" dirty="0">
                          <a:effectLst/>
                          <a:latin typeface="+mn-lt"/>
                        </a:rPr>
                        <a:t>Categorical</a:t>
                      </a:r>
                      <a:endParaRPr lang="en-US" sz="1400" dirty="0">
                        <a:effectLst/>
                        <a:latin typeface="+mn-lt"/>
                        <a:ea typeface="SimSun" panose="02010600030101010101" pitchFamily="2" charset="-122"/>
                      </a:endParaRPr>
                    </a:p>
                  </a:txBody>
                  <a:tcPr marL="68580" marR="68580" marT="0" marB="0"/>
                </a:tc>
                <a:extLst>
                  <a:ext uri="{0D108BD9-81ED-4DB2-BD59-A6C34878D82A}">
                    <a16:rowId xmlns="" xmlns:a16="http://schemas.microsoft.com/office/drawing/2014/main" val="3256746099"/>
                  </a:ext>
                </a:extLst>
              </a:tr>
              <a:tr h="215400">
                <a:tc>
                  <a:txBody>
                    <a:bodyPr/>
                    <a:lstStyle/>
                    <a:p>
                      <a:pPr marL="0" marR="0" algn="ctr">
                        <a:spcBef>
                          <a:spcPts val="0"/>
                        </a:spcBef>
                        <a:spcAft>
                          <a:spcPts val="0"/>
                        </a:spcAft>
                      </a:pPr>
                      <a:r>
                        <a:rPr lang="en-US" sz="1400">
                          <a:effectLst/>
                          <a:latin typeface="+mn-lt"/>
                        </a:rPr>
                        <a:t>14.</a:t>
                      </a:r>
                      <a:endParaRPr lang="en-US" sz="1400">
                        <a:effectLst/>
                        <a:latin typeface="+mn-lt"/>
                        <a:ea typeface="SimSun" panose="02010600030101010101" pitchFamily="2" charset="-122"/>
                      </a:endParaRPr>
                    </a:p>
                  </a:txBody>
                  <a:tcPr marL="68580" marR="68580" marT="0" marB="0"/>
                </a:tc>
                <a:tc>
                  <a:txBody>
                    <a:bodyPr/>
                    <a:lstStyle/>
                    <a:p>
                      <a:pPr marL="0" marR="0" algn="ctr">
                        <a:spcBef>
                          <a:spcPts val="0"/>
                        </a:spcBef>
                        <a:spcAft>
                          <a:spcPts val="0"/>
                        </a:spcAft>
                      </a:pPr>
                      <a:r>
                        <a:rPr lang="en-US" sz="1400">
                          <a:effectLst/>
                          <a:latin typeface="+mn-lt"/>
                        </a:rPr>
                        <a:t>Muscle stiffness</a:t>
                      </a:r>
                      <a:endParaRPr lang="en-US" sz="1400">
                        <a:effectLst/>
                        <a:latin typeface="+mn-lt"/>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400" dirty="0">
                          <a:effectLst/>
                          <a:latin typeface="+mn-lt"/>
                        </a:rPr>
                        <a:t>Categorical</a:t>
                      </a:r>
                      <a:endParaRPr lang="en-US" sz="1400" dirty="0">
                        <a:effectLst/>
                        <a:latin typeface="+mn-lt"/>
                        <a:ea typeface="SimSun" panose="02010600030101010101" pitchFamily="2" charset="-122"/>
                      </a:endParaRPr>
                    </a:p>
                  </a:txBody>
                  <a:tcPr marL="68580" marR="68580" marT="0" marB="0"/>
                </a:tc>
                <a:extLst>
                  <a:ext uri="{0D108BD9-81ED-4DB2-BD59-A6C34878D82A}">
                    <a16:rowId xmlns="" xmlns:a16="http://schemas.microsoft.com/office/drawing/2014/main" val="3833820208"/>
                  </a:ext>
                </a:extLst>
              </a:tr>
              <a:tr h="215400">
                <a:tc>
                  <a:txBody>
                    <a:bodyPr/>
                    <a:lstStyle/>
                    <a:p>
                      <a:pPr marL="0" marR="0" algn="ctr">
                        <a:spcBef>
                          <a:spcPts val="0"/>
                        </a:spcBef>
                        <a:spcAft>
                          <a:spcPts val="0"/>
                        </a:spcAft>
                      </a:pPr>
                      <a:r>
                        <a:rPr lang="en-US" sz="1400">
                          <a:effectLst/>
                          <a:latin typeface="+mn-lt"/>
                        </a:rPr>
                        <a:t>15.</a:t>
                      </a:r>
                      <a:endParaRPr lang="en-US" sz="1400">
                        <a:effectLst/>
                        <a:latin typeface="+mn-lt"/>
                        <a:ea typeface="SimSun" panose="02010600030101010101" pitchFamily="2" charset="-122"/>
                      </a:endParaRPr>
                    </a:p>
                  </a:txBody>
                  <a:tcPr marL="68580" marR="68580" marT="0" marB="0"/>
                </a:tc>
                <a:tc>
                  <a:txBody>
                    <a:bodyPr/>
                    <a:lstStyle/>
                    <a:p>
                      <a:pPr marL="0" marR="0" algn="ctr">
                        <a:spcBef>
                          <a:spcPts val="0"/>
                        </a:spcBef>
                        <a:spcAft>
                          <a:spcPts val="0"/>
                        </a:spcAft>
                      </a:pPr>
                      <a:r>
                        <a:rPr lang="en-US" sz="1400">
                          <a:effectLst/>
                          <a:latin typeface="+mn-lt"/>
                        </a:rPr>
                        <a:t>Alopecia</a:t>
                      </a:r>
                      <a:endParaRPr lang="en-US" sz="1400">
                        <a:effectLst/>
                        <a:latin typeface="+mn-lt"/>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400" dirty="0">
                          <a:effectLst/>
                          <a:latin typeface="+mn-lt"/>
                        </a:rPr>
                        <a:t>Categorical</a:t>
                      </a:r>
                      <a:endParaRPr lang="en-US" sz="1400" dirty="0">
                        <a:effectLst/>
                        <a:latin typeface="+mn-lt"/>
                        <a:ea typeface="SimSun" panose="02010600030101010101" pitchFamily="2" charset="-122"/>
                      </a:endParaRPr>
                    </a:p>
                  </a:txBody>
                  <a:tcPr marL="68580" marR="68580" marT="0" marB="0"/>
                </a:tc>
                <a:extLst>
                  <a:ext uri="{0D108BD9-81ED-4DB2-BD59-A6C34878D82A}">
                    <a16:rowId xmlns="" xmlns:a16="http://schemas.microsoft.com/office/drawing/2014/main" val="2364048362"/>
                  </a:ext>
                </a:extLst>
              </a:tr>
              <a:tr h="215400">
                <a:tc>
                  <a:txBody>
                    <a:bodyPr/>
                    <a:lstStyle/>
                    <a:p>
                      <a:pPr marL="0" marR="0" algn="ctr">
                        <a:spcBef>
                          <a:spcPts val="0"/>
                        </a:spcBef>
                        <a:spcAft>
                          <a:spcPts val="0"/>
                        </a:spcAft>
                      </a:pPr>
                      <a:r>
                        <a:rPr lang="en-US" sz="1400">
                          <a:effectLst/>
                          <a:latin typeface="+mn-lt"/>
                        </a:rPr>
                        <a:t>16.</a:t>
                      </a:r>
                      <a:endParaRPr lang="en-US" sz="1400">
                        <a:effectLst/>
                        <a:latin typeface="+mn-lt"/>
                        <a:ea typeface="SimSun" panose="02010600030101010101" pitchFamily="2" charset="-122"/>
                      </a:endParaRPr>
                    </a:p>
                  </a:txBody>
                  <a:tcPr marL="68580" marR="68580" marT="0" marB="0"/>
                </a:tc>
                <a:tc>
                  <a:txBody>
                    <a:bodyPr/>
                    <a:lstStyle/>
                    <a:p>
                      <a:pPr marL="0" marR="0" algn="ctr">
                        <a:spcBef>
                          <a:spcPts val="0"/>
                        </a:spcBef>
                        <a:spcAft>
                          <a:spcPts val="0"/>
                        </a:spcAft>
                      </a:pPr>
                      <a:r>
                        <a:rPr lang="en-US" sz="1400">
                          <a:effectLst/>
                          <a:latin typeface="+mn-lt"/>
                        </a:rPr>
                        <a:t>Obesity</a:t>
                      </a:r>
                      <a:endParaRPr lang="en-US" sz="1400">
                        <a:effectLst/>
                        <a:latin typeface="+mn-lt"/>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400" dirty="0">
                          <a:effectLst/>
                          <a:latin typeface="+mn-lt"/>
                        </a:rPr>
                        <a:t>Categorical</a:t>
                      </a:r>
                      <a:endParaRPr lang="en-US" sz="1400" dirty="0">
                        <a:effectLst/>
                        <a:latin typeface="+mn-lt"/>
                        <a:ea typeface="SimSun" panose="02010600030101010101" pitchFamily="2" charset="-122"/>
                      </a:endParaRPr>
                    </a:p>
                  </a:txBody>
                  <a:tcPr marL="68580" marR="68580" marT="0" marB="0"/>
                </a:tc>
                <a:extLst>
                  <a:ext uri="{0D108BD9-81ED-4DB2-BD59-A6C34878D82A}">
                    <a16:rowId xmlns="" xmlns:a16="http://schemas.microsoft.com/office/drawing/2014/main" val="4027714172"/>
                  </a:ext>
                </a:extLst>
              </a:tr>
              <a:tr h="430801">
                <a:tc>
                  <a:txBody>
                    <a:bodyPr/>
                    <a:lstStyle/>
                    <a:p>
                      <a:pPr marL="0" marR="0" algn="ctr">
                        <a:spcBef>
                          <a:spcPts val="0"/>
                        </a:spcBef>
                        <a:spcAft>
                          <a:spcPts val="0"/>
                        </a:spcAft>
                      </a:pPr>
                      <a:r>
                        <a:rPr lang="en-US" sz="1400">
                          <a:effectLst/>
                          <a:latin typeface="+mn-lt"/>
                        </a:rPr>
                        <a:t>17.</a:t>
                      </a:r>
                      <a:endParaRPr lang="en-US" sz="1400">
                        <a:effectLst/>
                        <a:latin typeface="+mn-lt"/>
                        <a:ea typeface="SimSun" panose="02010600030101010101" pitchFamily="2" charset="-122"/>
                      </a:endParaRPr>
                    </a:p>
                  </a:txBody>
                  <a:tcPr marL="68580" marR="68580" marT="0" marB="0"/>
                </a:tc>
                <a:tc>
                  <a:txBody>
                    <a:bodyPr/>
                    <a:lstStyle/>
                    <a:p>
                      <a:pPr marL="0" marR="0" algn="ctr">
                        <a:spcBef>
                          <a:spcPts val="0"/>
                        </a:spcBef>
                        <a:spcAft>
                          <a:spcPts val="0"/>
                        </a:spcAft>
                      </a:pPr>
                      <a:r>
                        <a:rPr lang="en-US" sz="1400">
                          <a:effectLst/>
                          <a:latin typeface="+mn-lt"/>
                        </a:rPr>
                        <a:t>Class</a:t>
                      </a:r>
                      <a:endParaRPr lang="en-US" sz="1400">
                        <a:effectLst/>
                        <a:latin typeface="+mn-lt"/>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400" dirty="0">
                          <a:effectLst/>
                          <a:latin typeface="+mn-lt"/>
                        </a:rPr>
                        <a:t>Target Variable (1 for Positive, and 0 for Negative)</a:t>
                      </a:r>
                      <a:endParaRPr lang="en-US" sz="1400" dirty="0">
                        <a:effectLst/>
                        <a:latin typeface="+mn-lt"/>
                        <a:ea typeface="SimSun" panose="02010600030101010101" pitchFamily="2" charset="-122"/>
                      </a:endParaRPr>
                    </a:p>
                  </a:txBody>
                  <a:tcPr marL="68580" marR="68580" marT="0" marB="0"/>
                </a:tc>
                <a:extLst>
                  <a:ext uri="{0D108BD9-81ED-4DB2-BD59-A6C34878D82A}">
                    <a16:rowId xmlns="" xmlns:a16="http://schemas.microsoft.com/office/drawing/2014/main" val="2654585908"/>
                  </a:ext>
                </a:extLst>
              </a:tr>
            </a:tbl>
          </a:graphicData>
        </a:graphic>
      </p:graphicFrame>
    </p:spTree>
    <p:extLst>
      <p:ext uri="{BB962C8B-B14F-4D97-AF65-F5344CB8AC3E}">
        <p14:creationId xmlns:p14="http://schemas.microsoft.com/office/powerpoint/2010/main" val="494543979"/>
      </p:ext>
    </p:extLst>
  </p:cSld>
  <p:clrMapOvr>
    <a:masterClrMapping/>
  </p:clrMapOvr>
  <mc:AlternateContent xmlns:mc="http://schemas.openxmlformats.org/markup-compatibility/2006" xmlns:p14="http://schemas.microsoft.com/office/powerpoint/2010/main">
    <mc:Choice Requires="p14">
      <p:transition spd="med" p14:dur="700" advTm="3500">
        <p:fade/>
      </p:transition>
    </mc:Choice>
    <mc:Fallback xmlns="">
      <p:transition spd="med" advTm="350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120" y="169208"/>
            <a:ext cx="9509760" cy="603109"/>
          </a:xfrm>
        </p:spPr>
        <p:txBody>
          <a:bodyPr/>
          <a:lstStyle/>
          <a:p>
            <a:r>
              <a:rPr lang="en-US" dirty="0"/>
              <a:t>Data Preprocessing</a:t>
            </a:r>
          </a:p>
        </p:txBody>
      </p:sp>
      <p:sp>
        <p:nvSpPr>
          <p:cNvPr id="14" name="Content Placeholder 13"/>
          <p:cNvSpPr>
            <a:spLocks noGrp="1"/>
          </p:cNvSpPr>
          <p:nvPr>
            <p:ph idx="1"/>
          </p:nvPr>
        </p:nvSpPr>
        <p:spPr>
          <a:xfrm>
            <a:off x="1341120" y="914399"/>
            <a:ext cx="9509760" cy="5326603"/>
          </a:xfrm>
        </p:spPr>
        <p:txBody>
          <a:bodyPr>
            <a:normAutofit/>
          </a:bodyPr>
          <a:lstStyle/>
          <a:p>
            <a:pPr marL="45720" indent="0" algn="just">
              <a:lnSpc>
                <a:spcPct val="150000"/>
              </a:lnSpc>
              <a:buNone/>
            </a:pPr>
            <a:r>
              <a:rPr lang="en-US" sz="1800" b="1" dirty="0">
                <a:solidFill>
                  <a:schemeClr val="tx1"/>
                </a:solidFill>
                <a:effectLst/>
                <a:ea typeface="SimSun" panose="02010600030101010101" pitchFamily="2" charset="-122"/>
              </a:rPr>
              <a:t>Feature Encoding</a:t>
            </a:r>
          </a:p>
          <a:p>
            <a:pPr algn="just">
              <a:lnSpc>
                <a:spcPct val="150000"/>
              </a:lnSpc>
            </a:pPr>
            <a:r>
              <a:rPr lang="en-US" sz="1800" dirty="0">
                <a:solidFill>
                  <a:schemeClr val="tx1"/>
                </a:solidFill>
                <a:ea typeface="SimSun" panose="02010600030101010101" pitchFamily="2" charset="-122"/>
              </a:rPr>
              <a:t>Transforms the categorical variables into their corresponding continuous values.</a:t>
            </a:r>
          </a:p>
          <a:p>
            <a:pPr marL="45720" indent="0" algn="just">
              <a:lnSpc>
                <a:spcPct val="150000"/>
              </a:lnSpc>
              <a:buNone/>
            </a:pPr>
            <a:r>
              <a:rPr lang="en-US" sz="1800" b="1" dirty="0">
                <a:solidFill>
                  <a:schemeClr val="tx1"/>
                </a:solidFill>
                <a:ea typeface="SimSun" panose="02010600030101010101" pitchFamily="2" charset="-122"/>
              </a:rPr>
              <a:t>Oversampling </a:t>
            </a:r>
          </a:p>
          <a:p>
            <a:pPr algn="just">
              <a:lnSpc>
                <a:spcPct val="150000"/>
              </a:lnSpc>
            </a:pPr>
            <a:r>
              <a:rPr lang="en-US" sz="1800" dirty="0">
                <a:solidFill>
                  <a:schemeClr val="tx1"/>
                </a:solidFill>
                <a:effectLst/>
                <a:ea typeface="SimSun" panose="02010600030101010101" pitchFamily="2" charset="-122"/>
              </a:rPr>
              <a:t>The dataset has </a:t>
            </a:r>
            <a:r>
              <a:rPr lang="en-US" sz="1800" dirty="0">
                <a:solidFill>
                  <a:schemeClr val="tx1"/>
                </a:solidFill>
                <a:ea typeface="SimSun" panose="02010600030101010101" pitchFamily="2" charset="-122"/>
              </a:rPr>
              <a:t>imbalanced class distribution problem (</a:t>
            </a:r>
            <a:r>
              <a:rPr lang="en-US" sz="1800" dirty="0">
                <a:solidFill>
                  <a:schemeClr val="tx1"/>
                </a:solidFill>
                <a:effectLst/>
                <a:ea typeface="SimSun" panose="02010600030101010101" pitchFamily="2" charset="-122"/>
              </a:rPr>
              <a:t>320 class values are positive, and 200 class values are negative</a:t>
            </a:r>
            <a:r>
              <a:rPr lang="en-US" sz="1800" dirty="0">
                <a:solidFill>
                  <a:schemeClr val="tx1"/>
                </a:solidFill>
                <a:ea typeface="SimSun" panose="02010600030101010101" pitchFamily="2" charset="-122"/>
              </a:rPr>
              <a:t>).</a:t>
            </a:r>
          </a:p>
          <a:p>
            <a:pPr algn="just">
              <a:lnSpc>
                <a:spcPct val="150000"/>
              </a:lnSpc>
            </a:pPr>
            <a:r>
              <a:rPr lang="en-US" sz="1800" dirty="0">
                <a:solidFill>
                  <a:schemeClr val="tx1"/>
                </a:solidFill>
                <a:effectLst/>
                <a:ea typeface="SimSun" panose="02010600030101010101" pitchFamily="2" charset="-122"/>
              </a:rPr>
              <a:t>To combat this problem, Random Over Sampler is applied.</a:t>
            </a:r>
          </a:p>
          <a:p>
            <a:pPr algn="just">
              <a:lnSpc>
                <a:spcPct val="150000"/>
              </a:lnSpc>
            </a:pPr>
            <a:endParaRPr lang="en-US" sz="1800" dirty="0">
              <a:effectLst/>
              <a:ea typeface="SimSun" panose="02010600030101010101" pitchFamily="2" charset="-122"/>
            </a:endParaRPr>
          </a:p>
          <a:p>
            <a:pPr marL="45720" indent="0" algn="just">
              <a:lnSpc>
                <a:spcPct val="150000"/>
              </a:lnSpc>
              <a:buNone/>
            </a:pPr>
            <a:endParaRPr lang="en-US" sz="1800" dirty="0">
              <a:solidFill>
                <a:schemeClr val="tx1"/>
              </a:solidFill>
              <a:ea typeface="SimSun" panose="02010600030101010101" pitchFamily="2" charset="-122"/>
            </a:endParaRPr>
          </a:p>
          <a:p>
            <a:pPr>
              <a:buFont typeface="Wingdings" panose="05000000000000000000" pitchFamily="2" charset="2"/>
              <a:buChar char="§"/>
            </a:pPr>
            <a:endParaRPr lang="en-US" sz="1800" dirty="0">
              <a:solidFill>
                <a:schemeClr val="tx1"/>
              </a:solidFill>
              <a:ea typeface="SimSun" panose="02010600030101010101" pitchFamily="2" charset="-122"/>
            </a:endParaRPr>
          </a:p>
        </p:txBody>
      </p:sp>
      <p:sp>
        <p:nvSpPr>
          <p:cNvPr id="2" name="Date Placeholder 1">
            <a:extLst>
              <a:ext uri="{FF2B5EF4-FFF2-40B4-BE49-F238E27FC236}">
                <a16:creationId xmlns="" xmlns:a16="http://schemas.microsoft.com/office/drawing/2014/main" id="{CBA52CB8-2FCF-4D7C-9E9D-FC0B32C55B77}"/>
              </a:ext>
            </a:extLst>
          </p:cNvPr>
          <p:cNvSpPr>
            <a:spLocks noGrp="1"/>
          </p:cNvSpPr>
          <p:nvPr>
            <p:ph type="dt" sz="half" idx="10"/>
          </p:nvPr>
        </p:nvSpPr>
        <p:spPr/>
        <p:txBody>
          <a:bodyPr/>
          <a:lstStyle/>
          <a:p>
            <a:fld id="{4F8C7A50-B384-43ED-8B75-EF6CC82A6526}" type="datetime1">
              <a:rPr lang="en-US" smtClean="0"/>
              <a:t>12/20/2020</a:t>
            </a:fld>
            <a:endParaRPr lang="en-US" dirty="0"/>
          </a:p>
        </p:txBody>
      </p:sp>
      <p:sp>
        <p:nvSpPr>
          <p:cNvPr id="3" name="Footer Placeholder 2">
            <a:extLst>
              <a:ext uri="{FF2B5EF4-FFF2-40B4-BE49-F238E27FC236}">
                <a16:creationId xmlns="" xmlns:a16="http://schemas.microsoft.com/office/drawing/2014/main" id="{08F0886F-F346-4752-A7F2-320B10A2F909}"/>
              </a:ext>
            </a:extLst>
          </p:cNvPr>
          <p:cNvSpPr>
            <a:spLocks noGrp="1"/>
          </p:cNvSpPr>
          <p:nvPr>
            <p:ph type="ftr" sz="quarter" idx="11"/>
          </p:nvPr>
        </p:nvSpPr>
        <p:spPr/>
        <p:txBody>
          <a:bodyPr/>
          <a:lstStyle/>
          <a:p>
            <a:r>
              <a:rPr lang="en-US" b="0" dirty="0"/>
              <a:t>A Machine Learning Based Model for Early Stage Detection of Diabetes</a:t>
            </a:r>
            <a:endParaRPr lang="en-US" dirty="0"/>
          </a:p>
        </p:txBody>
      </p:sp>
      <p:sp>
        <p:nvSpPr>
          <p:cNvPr id="4" name="Slide Number Placeholder 3">
            <a:extLst>
              <a:ext uri="{FF2B5EF4-FFF2-40B4-BE49-F238E27FC236}">
                <a16:creationId xmlns="" xmlns:a16="http://schemas.microsoft.com/office/drawing/2014/main" id="{7ECDCEBF-EE66-48B0-B6FF-8AEC148890A0}"/>
              </a:ext>
            </a:extLst>
          </p:cNvPr>
          <p:cNvSpPr>
            <a:spLocks noGrp="1"/>
          </p:cNvSpPr>
          <p:nvPr>
            <p:ph type="sldNum" sz="quarter" idx="12"/>
          </p:nvPr>
        </p:nvSpPr>
        <p:spPr/>
        <p:txBody>
          <a:bodyPr/>
          <a:lstStyle/>
          <a:p>
            <a:fld id="{FC749032-2A07-4AE8-BA90-74324CAE0C87}" type="slidenum">
              <a:rPr lang="en-US" smtClean="0"/>
              <a:t>11</a:t>
            </a:fld>
            <a:endParaRPr lang="en-US" dirty="0"/>
          </a:p>
        </p:txBody>
      </p:sp>
    </p:spTree>
    <p:extLst>
      <p:ext uri="{BB962C8B-B14F-4D97-AF65-F5344CB8AC3E}">
        <p14:creationId xmlns:p14="http://schemas.microsoft.com/office/powerpoint/2010/main" val="3190027073"/>
      </p:ext>
    </p:extLst>
  </p:cSld>
  <p:clrMapOvr>
    <a:masterClrMapping/>
  </p:clrMapOvr>
  <mc:AlternateContent xmlns:mc="http://schemas.openxmlformats.org/markup-compatibility/2006" xmlns:p14="http://schemas.microsoft.com/office/powerpoint/2010/main">
    <mc:Choice Requires="p14">
      <p:transition spd="med" p14:dur="700" advTm="24486">
        <p:fade/>
      </p:transition>
    </mc:Choice>
    <mc:Fallback xmlns="">
      <p:transition spd="med" advTm="24486">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120" y="169208"/>
            <a:ext cx="9509760" cy="603109"/>
          </a:xfrm>
        </p:spPr>
        <p:txBody>
          <a:bodyPr/>
          <a:lstStyle/>
          <a:p>
            <a:r>
              <a:rPr lang="en-US" dirty="0"/>
              <a:t>Data Preprocessing (Cont’d)</a:t>
            </a:r>
          </a:p>
        </p:txBody>
      </p:sp>
      <p:sp>
        <p:nvSpPr>
          <p:cNvPr id="14" name="Content Placeholder 13"/>
          <p:cNvSpPr>
            <a:spLocks noGrp="1"/>
          </p:cNvSpPr>
          <p:nvPr>
            <p:ph idx="1"/>
          </p:nvPr>
        </p:nvSpPr>
        <p:spPr>
          <a:xfrm>
            <a:off x="1341120" y="914399"/>
            <a:ext cx="9509760" cy="5326603"/>
          </a:xfrm>
        </p:spPr>
        <p:txBody>
          <a:bodyPr>
            <a:normAutofit/>
          </a:bodyPr>
          <a:lstStyle/>
          <a:p>
            <a:pPr marL="45720" indent="0" algn="just">
              <a:lnSpc>
                <a:spcPct val="150000"/>
              </a:lnSpc>
              <a:buNone/>
            </a:pPr>
            <a:r>
              <a:rPr lang="en-US" sz="1800" b="1" dirty="0">
                <a:solidFill>
                  <a:schemeClr val="tx1"/>
                </a:solidFill>
                <a:ea typeface="SimSun" panose="02010600030101010101" pitchFamily="2" charset="-122"/>
              </a:rPr>
              <a:t>Feature Transformation (FT)</a:t>
            </a:r>
            <a:endParaRPr lang="en-US" sz="1800" b="1" dirty="0">
              <a:solidFill>
                <a:schemeClr val="tx1"/>
              </a:solidFill>
              <a:effectLst/>
              <a:ea typeface="SimSun" panose="02010600030101010101" pitchFamily="2" charset="-122"/>
            </a:endParaRPr>
          </a:p>
          <a:p>
            <a:pPr algn="just">
              <a:lnSpc>
                <a:spcPct val="150000"/>
              </a:lnSpc>
            </a:pPr>
            <a:r>
              <a:rPr lang="en-US" sz="1800" dirty="0">
                <a:solidFill>
                  <a:schemeClr val="tx1"/>
                </a:solidFill>
                <a:ea typeface="SimSun" panose="02010600030101010101" pitchFamily="2" charset="-122"/>
              </a:rPr>
              <a:t>Standardize the feature values in a specified range.</a:t>
            </a:r>
          </a:p>
          <a:p>
            <a:pPr algn="just">
              <a:lnSpc>
                <a:spcPct val="150000"/>
              </a:lnSpc>
            </a:pPr>
            <a:r>
              <a:rPr lang="en-US" sz="1800" dirty="0">
                <a:solidFill>
                  <a:schemeClr val="tx1"/>
                </a:solidFill>
                <a:ea typeface="SimSun" panose="02010600030101010101" pitchFamily="2" charset="-122"/>
              </a:rPr>
              <a:t>This research utilized three different FT techniques.</a:t>
            </a:r>
          </a:p>
          <a:p>
            <a:pPr marL="45720" indent="0" algn="just">
              <a:lnSpc>
                <a:spcPct val="150000"/>
              </a:lnSpc>
              <a:buNone/>
            </a:pPr>
            <a:r>
              <a:rPr lang="en-US" sz="1800" dirty="0">
                <a:solidFill>
                  <a:schemeClr val="tx1"/>
                </a:solidFill>
                <a:ea typeface="SimSun" panose="02010600030101010101" pitchFamily="2" charset="-122"/>
              </a:rPr>
              <a:t>The following Table 2 describes the different FT methods.</a:t>
            </a:r>
          </a:p>
          <a:p>
            <a:pPr marL="45720" indent="0" algn="just">
              <a:lnSpc>
                <a:spcPct val="150000"/>
              </a:lnSpc>
              <a:buNone/>
            </a:pPr>
            <a:endParaRPr lang="en-US" sz="1800" dirty="0">
              <a:effectLst/>
              <a:ea typeface="SimSun" panose="02010600030101010101" pitchFamily="2" charset="-122"/>
            </a:endParaRPr>
          </a:p>
          <a:p>
            <a:pPr marL="45720" indent="0" algn="just">
              <a:lnSpc>
                <a:spcPct val="150000"/>
              </a:lnSpc>
              <a:buNone/>
            </a:pPr>
            <a:endParaRPr lang="en-US" sz="1800" dirty="0">
              <a:solidFill>
                <a:schemeClr val="tx1"/>
              </a:solidFill>
              <a:ea typeface="SimSun" panose="02010600030101010101" pitchFamily="2" charset="-122"/>
            </a:endParaRPr>
          </a:p>
          <a:p>
            <a:pPr>
              <a:buFont typeface="Wingdings" panose="05000000000000000000" pitchFamily="2" charset="2"/>
              <a:buChar char="§"/>
            </a:pPr>
            <a:endParaRPr lang="en-US" sz="1800" dirty="0">
              <a:solidFill>
                <a:schemeClr val="tx1"/>
              </a:solidFill>
              <a:ea typeface="SimSun" panose="02010600030101010101" pitchFamily="2" charset="-122"/>
            </a:endParaRPr>
          </a:p>
        </p:txBody>
      </p:sp>
      <p:sp>
        <p:nvSpPr>
          <p:cNvPr id="2" name="Date Placeholder 1">
            <a:extLst>
              <a:ext uri="{FF2B5EF4-FFF2-40B4-BE49-F238E27FC236}">
                <a16:creationId xmlns="" xmlns:a16="http://schemas.microsoft.com/office/drawing/2014/main" id="{CBA52CB8-2FCF-4D7C-9E9D-FC0B32C55B77}"/>
              </a:ext>
            </a:extLst>
          </p:cNvPr>
          <p:cNvSpPr>
            <a:spLocks noGrp="1"/>
          </p:cNvSpPr>
          <p:nvPr>
            <p:ph type="dt" sz="half" idx="10"/>
          </p:nvPr>
        </p:nvSpPr>
        <p:spPr/>
        <p:txBody>
          <a:bodyPr/>
          <a:lstStyle/>
          <a:p>
            <a:fld id="{4F8C7A50-B384-43ED-8B75-EF6CC82A6526}" type="datetime1">
              <a:rPr lang="en-US" smtClean="0"/>
              <a:t>12/20/2020</a:t>
            </a:fld>
            <a:endParaRPr lang="en-US" dirty="0"/>
          </a:p>
        </p:txBody>
      </p:sp>
      <p:sp>
        <p:nvSpPr>
          <p:cNvPr id="3" name="Footer Placeholder 2">
            <a:extLst>
              <a:ext uri="{FF2B5EF4-FFF2-40B4-BE49-F238E27FC236}">
                <a16:creationId xmlns="" xmlns:a16="http://schemas.microsoft.com/office/drawing/2014/main" id="{08F0886F-F346-4752-A7F2-320B10A2F909}"/>
              </a:ext>
            </a:extLst>
          </p:cNvPr>
          <p:cNvSpPr>
            <a:spLocks noGrp="1"/>
          </p:cNvSpPr>
          <p:nvPr>
            <p:ph type="ftr" sz="quarter" idx="11"/>
          </p:nvPr>
        </p:nvSpPr>
        <p:spPr/>
        <p:txBody>
          <a:bodyPr/>
          <a:lstStyle/>
          <a:p>
            <a:r>
              <a:rPr lang="en-US" b="0" dirty="0"/>
              <a:t>A Machine Learning Based Model for Early Stage Detection of Diabetes</a:t>
            </a:r>
            <a:endParaRPr lang="en-US" dirty="0"/>
          </a:p>
        </p:txBody>
      </p:sp>
      <p:sp>
        <p:nvSpPr>
          <p:cNvPr id="4" name="Slide Number Placeholder 3">
            <a:extLst>
              <a:ext uri="{FF2B5EF4-FFF2-40B4-BE49-F238E27FC236}">
                <a16:creationId xmlns="" xmlns:a16="http://schemas.microsoft.com/office/drawing/2014/main" id="{7ECDCEBF-EE66-48B0-B6FF-8AEC148890A0}"/>
              </a:ext>
            </a:extLst>
          </p:cNvPr>
          <p:cNvSpPr>
            <a:spLocks noGrp="1"/>
          </p:cNvSpPr>
          <p:nvPr>
            <p:ph type="sldNum" sz="quarter" idx="12"/>
          </p:nvPr>
        </p:nvSpPr>
        <p:spPr/>
        <p:txBody>
          <a:bodyPr/>
          <a:lstStyle/>
          <a:p>
            <a:fld id="{FC749032-2A07-4AE8-BA90-74324CAE0C87}" type="slidenum">
              <a:rPr lang="en-US" smtClean="0"/>
              <a:t>12</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 xmlns:a16="http://schemas.microsoft.com/office/drawing/2014/main" id="{C77F6606-7587-4805-A42D-D8F251151688}"/>
                  </a:ext>
                </a:extLst>
              </p:cNvPr>
              <p:cNvGraphicFramePr>
                <a:graphicFrameLocks noGrp="1"/>
              </p:cNvGraphicFramePr>
              <p:nvPr>
                <p:extLst>
                  <p:ext uri="{D42A27DB-BD31-4B8C-83A1-F6EECF244321}">
                    <p14:modId xmlns:p14="http://schemas.microsoft.com/office/powerpoint/2010/main" val="2714113514"/>
                  </p:ext>
                </p:extLst>
              </p:nvPr>
            </p:nvGraphicFramePr>
            <p:xfrm>
              <a:off x="1465407" y="3952783"/>
              <a:ext cx="8745393" cy="2139518"/>
            </p:xfrm>
            <a:graphic>
              <a:graphicData uri="http://schemas.openxmlformats.org/drawingml/2006/table">
                <a:tbl>
                  <a:tblPr firstRow="1" firstCol="1" bandRow="1">
                    <a:tableStyleId>{BC89EF96-8CEA-46FF-86C4-4CE0E7609802}</a:tableStyleId>
                  </a:tblPr>
                  <a:tblGrid>
                    <a:gridCol w="1869466">
                      <a:extLst>
                        <a:ext uri="{9D8B030D-6E8A-4147-A177-3AD203B41FA5}">
                          <a16:colId xmlns="" xmlns:a16="http://schemas.microsoft.com/office/drawing/2014/main" val="2215173744"/>
                        </a:ext>
                      </a:extLst>
                    </a:gridCol>
                    <a:gridCol w="3333783">
                      <a:extLst>
                        <a:ext uri="{9D8B030D-6E8A-4147-A177-3AD203B41FA5}">
                          <a16:colId xmlns="" xmlns:a16="http://schemas.microsoft.com/office/drawing/2014/main" val="714401776"/>
                        </a:ext>
                      </a:extLst>
                    </a:gridCol>
                    <a:gridCol w="3542144">
                      <a:extLst>
                        <a:ext uri="{9D8B030D-6E8A-4147-A177-3AD203B41FA5}">
                          <a16:colId xmlns="" xmlns:a16="http://schemas.microsoft.com/office/drawing/2014/main" val="3896868553"/>
                        </a:ext>
                      </a:extLst>
                    </a:gridCol>
                  </a:tblGrid>
                  <a:tr h="267440">
                    <a:tc>
                      <a:txBody>
                        <a:bodyPr/>
                        <a:lstStyle/>
                        <a:p>
                          <a:pPr marL="0" marR="0" algn="ctr">
                            <a:spcBef>
                              <a:spcPts val="0"/>
                            </a:spcBef>
                            <a:spcAft>
                              <a:spcPts val="0"/>
                            </a:spcAft>
                          </a:pPr>
                          <a:r>
                            <a:rPr lang="en-US" sz="1400" dirty="0">
                              <a:effectLst/>
                            </a:rPr>
                            <a:t>Name</a:t>
                          </a:r>
                          <a:endParaRPr lang="en-US"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400">
                              <a:effectLst/>
                            </a:rPr>
                            <a:t>Details</a:t>
                          </a:r>
                          <a:endParaRPr lang="en-US" sz="14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400">
                              <a:effectLst/>
                            </a:rPr>
                            <a:t>Formula</a:t>
                          </a:r>
                          <a:endParaRPr lang="en-US" sz="14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 xmlns:a16="http://schemas.microsoft.com/office/drawing/2014/main" val="3583320272"/>
                      </a:ext>
                    </a:extLst>
                  </a:tr>
                  <a:tr h="802318">
                    <a:tc>
                      <a:txBody>
                        <a:bodyPr/>
                        <a:lstStyle/>
                        <a:p>
                          <a:pPr marL="0" marR="0" algn="ctr">
                            <a:spcBef>
                              <a:spcPts val="0"/>
                            </a:spcBef>
                            <a:spcAft>
                              <a:spcPts val="0"/>
                            </a:spcAft>
                          </a:pPr>
                          <a:r>
                            <a:rPr lang="en-US" sz="1400" dirty="0">
                              <a:effectLst/>
                            </a:rPr>
                            <a:t>Robust Scaler (RS)</a:t>
                          </a:r>
                          <a:endParaRPr lang="en-US"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400" dirty="0">
                              <a:effectLst/>
                            </a:rPr>
                            <a:t>It Removes median value from data, and scales data through using Inter Quartile Range (IQR).</a:t>
                          </a:r>
                          <a:endParaRPr lang="en-US"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400" i="1">
                                        <a:effectLst/>
                                        <a:latin typeface="Cambria Math"/>
                                      </a:rPr>
                                    </m:ctrlPr>
                                  </m:sSubPr>
                                  <m:e>
                                    <m:r>
                                      <a:rPr lang="en-US" sz="1400">
                                        <a:effectLst/>
                                        <a:latin typeface="Cambria Math" panose="02040503050406030204" pitchFamily="18" charset="0"/>
                                      </a:rPr>
                                      <m:t>𝑋</m:t>
                                    </m:r>
                                  </m:e>
                                  <m:sub>
                                    <m:r>
                                      <a:rPr lang="en-US" sz="1400">
                                        <a:effectLst/>
                                        <a:latin typeface="Cambria Math" panose="02040503050406030204" pitchFamily="18" charset="0"/>
                                      </a:rPr>
                                      <m:t>𝑇</m:t>
                                    </m:r>
                                  </m:sub>
                                </m:sSub>
                                <m:r>
                                  <a:rPr lang="en-US" sz="1400">
                                    <a:effectLst/>
                                    <a:latin typeface="Cambria Math" panose="02040503050406030204" pitchFamily="18" charset="0"/>
                                  </a:rPr>
                                  <m:t>=</m:t>
                                </m:r>
                                <m:f>
                                  <m:fPr>
                                    <m:ctrlPr>
                                      <a:rPr lang="en-US" sz="1400" i="1">
                                        <a:effectLst/>
                                        <a:latin typeface="Cambria Math"/>
                                      </a:rPr>
                                    </m:ctrlPr>
                                  </m:fPr>
                                  <m:num>
                                    <m:r>
                                      <a:rPr lang="en-US" sz="1400">
                                        <a:effectLst/>
                                        <a:latin typeface="Cambria Math" panose="02040503050406030204" pitchFamily="18" charset="0"/>
                                      </a:rPr>
                                      <m:t>𝑋</m:t>
                                    </m:r>
                                    <m:r>
                                      <a:rPr lang="en-US" sz="1400">
                                        <a:effectLst/>
                                        <a:latin typeface="Cambria Math" panose="02040503050406030204" pitchFamily="18" charset="0"/>
                                      </a:rPr>
                                      <m:t>−</m:t>
                                    </m:r>
                                    <m:sSub>
                                      <m:sSubPr>
                                        <m:ctrlPr>
                                          <a:rPr lang="en-US" sz="1400" i="1">
                                            <a:effectLst/>
                                            <a:latin typeface="Cambria Math"/>
                                          </a:rPr>
                                        </m:ctrlPr>
                                      </m:sSubPr>
                                      <m:e>
                                        <m:r>
                                          <a:rPr lang="en-US" sz="1400">
                                            <a:effectLst/>
                                            <a:latin typeface="Cambria Math" panose="02040503050406030204" pitchFamily="18" charset="0"/>
                                          </a:rPr>
                                          <m:t>𝑄</m:t>
                                        </m:r>
                                      </m:e>
                                      <m:sub>
                                        <m:r>
                                          <a:rPr lang="en-US" sz="1400">
                                            <a:effectLst/>
                                            <a:latin typeface="Cambria Math" panose="02040503050406030204" pitchFamily="18" charset="0"/>
                                          </a:rPr>
                                          <m:t>1</m:t>
                                        </m:r>
                                      </m:sub>
                                    </m:sSub>
                                  </m:num>
                                  <m:den>
                                    <m:sSub>
                                      <m:sSubPr>
                                        <m:ctrlPr>
                                          <a:rPr lang="en-US" sz="1400" i="1">
                                            <a:effectLst/>
                                            <a:latin typeface="Cambria Math"/>
                                          </a:rPr>
                                        </m:ctrlPr>
                                      </m:sSubPr>
                                      <m:e>
                                        <m:r>
                                          <a:rPr lang="en-US" sz="1400">
                                            <a:effectLst/>
                                            <a:latin typeface="Cambria Math" panose="02040503050406030204" pitchFamily="18" charset="0"/>
                                          </a:rPr>
                                          <m:t>𝑄</m:t>
                                        </m:r>
                                      </m:e>
                                      <m:sub>
                                        <m:r>
                                          <a:rPr lang="en-US" sz="1400">
                                            <a:effectLst/>
                                            <a:latin typeface="Cambria Math" panose="02040503050406030204" pitchFamily="18" charset="0"/>
                                          </a:rPr>
                                          <m:t>3</m:t>
                                        </m:r>
                                      </m:sub>
                                    </m:sSub>
                                    <m:r>
                                      <a:rPr lang="en-US" sz="1400">
                                        <a:effectLst/>
                                        <a:latin typeface="Cambria Math" panose="02040503050406030204" pitchFamily="18" charset="0"/>
                                      </a:rPr>
                                      <m:t>−</m:t>
                                    </m:r>
                                    <m:sSub>
                                      <m:sSubPr>
                                        <m:ctrlPr>
                                          <a:rPr lang="en-US" sz="1400" i="1">
                                            <a:effectLst/>
                                            <a:latin typeface="Cambria Math"/>
                                          </a:rPr>
                                        </m:ctrlPr>
                                      </m:sSubPr>
                                      <m:e>
                                        <m:r>
                                          <a:rPr lang="en-US" sz="1400">
                                            <a:effectLst/>
                                            <a:latin typeface="Cambria Math" panose="02040503050406030204" pitchFamily="18" charset="0"/>
                                          </a:rPr>
                                          <m:t>𝑄</m:t>
                                        </m:r>
                                      </m:e>
                                      <m:sub>
                                        <m:r>
                                          <a:rPr lang="en-US" sz="1400">
                                            <a:effectLst/>
                                            <a:latin typeface="Cambria Math" panose="02040503050406030204" pitchFamily="18" charset="0"/>
                                          </a:rPr>
                                          <m:t>1</m:t>
                                        </m:r>
                                      </m:sub>
                                    </m:sSub>
                                  </m:den>
                                </m:f>
                                <m:r>
                                  <a:rPr lang="en-US" sz="1400">
                                    <a:effectLst/>
                                    <a:latin typeface="Cambria Math" panose="02040503050406030204" pitchFamily="18" charset="0"/>
                                  </a:rPr>
                                  <m:t>………….(1)</m:t>
                                </m:r>
                              </m:oMath>
                            </m:oMathPara>
                          </a14:m>
                          <a:endParaRPr lang="en-US" sz="14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 xmlns:a16="http://schemas.microsoft.com/office/drawing/2014/main" val="453392492"/>
                      </a:ext>
                    </a:extLst>
                  </a:tr>
                  <a:tr h="534880">
                    <a:tc>
                      <a:txBody>
                        <a:bodyPr/>
                        <a:lstStyle/>
                        <a:p>
                          <a:pPr marL="0" marR="0" algn="ctr">
                            <a:spcBef>
                              <a:spcPts val="0"/>
                            </a:spcBef>
                            <a:spcAft>
                              <a:spcPts val="0"/>
                            </a:spcAft>
                          </a:pPr>
                          <a:r>
                            <a:rPr lang="en-US" sz="1400" dirty="0">
                              <a:effectLst/>
                            </a:rPr>
                            <a:t>Standard Scaler (SS)</a:t>
                          </a:r>
                          <a:endParaRPr lang="en-US"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400" dirty="0">
                              <a:effectLst/>
                            </a:rPr>
                            <a:t>It converts different features values into a range of -1 to 1.</a:t>
                          </a:r>
                          <a:endParaRPr lang="en-US"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400" i="1">
                                        <a:effectLst/>
                                        <a:latin typeface="Cambria Math"/>
                                      </a:rPr>
                                    </m:ctrlPr>
                                  </m:sSubPr>
                                  <m:e>
                                    <m:r>
                                      <a:rPr lang="en-US" sz="1400">
                                        <a:effectLst/>
                                        <a:latin typeface="Cambria Math" panose="02040503050406030204" pitchFamily="18" charset="0"/>
                                      </a:rPr>
                                      <m:t>𝑋</m:t>
                                    </m:r>
                                  </m:e>
                                  <m:sub>
                                    <m:r>
                                      <a:rPr lang="en-US" sz="1400">
                                        <a:effectLst/>
                                        <a:latin typeface="Cambria Math" panose="02040503050406030204" pitchFamily="18" charset="0"/>
                                      </a:rPr>
                                      <m:t>𝑇</m:t>
                                    </m:r>
                                  </m:sub>
                                </m:sSub>
                                <m:r>
                                  <a:rPr lang="en-US" sz="1400">
                                    <a:effectLst/>
                                    <a:latin typeface="Cambria Math" panose="02040503050406030204" pitchFamily="18" charset="0"/>
                                  </a:rPr>
                                  <m:t>=</m:t>
                                </m:r>
                                <m:f>
                                  <m:fPr>
                                    <m:ctrlPr>
                                      <a:rPr lang="en-US" sz="1400" i="1">
                                        <a:effectLst/>
                                        <a:latin typeface="Cambria Math"/>
                                      </a:rPr>
                                    </m:ctrlPr>
                                  </m:fPr>
                                  <m:num>
                                    <m:r>
                                      <a:rPr lang="en-US" sz="1400">
                                        <a:effectLst/>
                                        <a:latin typeface="Cambria Math" panose="02040503050406030204" pitchFamily="18" charset="0"/>
                                      </a:rPr>
                                      <m:t>𝑋</m:t>
                                    </m:r>
                                    <m:r>
                                      <a:rPr lang="en-US" sz="1400">
                                        <a:effectLst/>
                                        <a:latin typeface="Cambria Math" panose="02040503050406030204" pitchFamily="18" charset="0"/>
                                      </a:rPr>
                                      <m:t>−µ</m:t>
                                    </m:r>
                                  </m:num>
                                  <m:den>
                                    <m:r>
                                      <a:rPr lang="en-US" sz="1400">
                                        <a:effectLst/>
                                        <a:latin typeface="Cambria Math" panose="02040503050406030204" pitchFamily="18" charset="0"/>
                                      </a:rPr>
                                      <m:t>𝜎</m:t>
                                    </m:r>
                                  </m:den>
                                </m:f>
                                <m:r>
                                  <a:rPr lang="en-US" sz="1400">
                                    <a:effectLst/>
                                    <a:latin typeface="Cambria Math" panose="02040503050406030204" pitchFamily="18" charset="0"/>
                                  </a:rPr>
                                  <m:t>…………….(2)</m:t>
                                </m:r>
                              </m:oMath>
                            </m:oMathPara>
                          </a14:m>
                          <a:endParaRPr lang="en-US" sz="14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 xmlns:a16="http://schemas.microsoft.com/office/drawing/2014/main" val="101943463"/>
                      </a:ext>
                    </a:extLst>
                  </a:tr>
                  <a:tr h="534880">
                    <a:tc>
                      <a:txBody>
                        <a:bodyPr/>
                        <a:lstStyle/>
                        <a:p>
                          <a:pPr marL="0" marR="0" algn="ctr">
                            <a:spcBef>
                              <a:spcPts val="0"/>
                            </a:spcBef>
                            <a:spcAft>
                              <a:spcPts val="0"/>
                            </a:spcAft>
                          </a:pPr>
                          <a:r>
                            <a:rPr lang="en-US" sz="1400" dirty="0">
                              <a:effectLst/>
                            </a:rPr>
                            <a:t>Min-Max Scaler (MS)</a:t>
                          </a:r>
                          <a:endParaRPr lang="en-US"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400" dirty="0">
                              <a:effectLst/>
                            </a:rPr>
                            <a:t>It transforms all the feature values into a range of 0 to 1.</a:t>
                          </a:r>
                          <a:endParaRPr lang="en-US"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14:m>
                            <m:oMath xmlns:m="http://schemas.openxmlformats.org/officeDocument/2006/math">
                              <m:sSub>
                                <m:sSubPr>
                                  <m:ctrlPr>
                                    <a:rPr lang="en-US" sz="1400" i="1">
                                      <a:effectLst/>
                                      <a:latin typeface="Cambria Math"/>
                                    </a:rPr>
                                  </m:ctrlPr>
                                </m:sSubPr>
                                <m:e>
                                  <m:r>
                                    <a:rPr lang="en-US" sz="1400">
                                      <a:effectLst/>
                                      <a:latin typeface="Cambria Math" panose="02040503050406030204" pitchFamily="18" charset="0"/>
                                    </a:rPr>
                                    <m:t>𝑋</m:t>
                                  </m:r>
                                </m:e>
                                <m:sub>
                                  <m:r>
                                    <a:rPr lang="en-US" sz="1400">
                                      <a:effectLst/>
                                      <a:latin typeface="Cambria Math" panose="02040503050406030204" pitchFamily="18" charset="0"/>
                                    </a:rPr>
                                    <m:t>𝑇</m:t>
                                  </m:r>
                                </m:sub>
                              </m:sSub>
                              <m:r>
                                <a:rPr lang="en-US" sz="1400">
                                  <a:effectLst/>
                                  <a:latin typeface="Cambria Math" panose="02040503050406030204" pitchFamily="18" charset="0"/>
                                </a:rPr>
                                <m:t>=</m:t>
                              </m:r>
                              <m:f>
                                <m:fPr>
                                  <m:ctrlPr>
                                    <a:rPr lang="en-US" sz="1400" i="1">
                                      <a:effectLst/>
                                      <a:latin typeface="Cambria Math"/>
                                    </a:rPr>
                                  </m:ctrlPr>
                                </m:fPr>
                                <m:num>
                                  <m:r>
                                    <a:rPr lang="en-US" sz="1400">
                                      <a:effectLst/>
                                      <a:latin typeface="Cambria Math" panose="02040503050406030204" pitchFamily="18" charset="0"/>
                                    </a:rPr>
                                    <m:t>𝑋</m:t>
                                  </m:r>
                                  <m:r>
                                    <a:rPr lang="en-US" sz="1400">
                                      <a:effectLst/>
                                      <a:latin typeface="Cambria Math" panose="02040503050406030204" pitchFamily="18" charset="0"/>
                                    </a:rPr>
                                    <m:t>−</m:t>
                                  </m:r>
                                  <m:sSub>
                                    <m:sSubPr>
                                      <m:ctrlPr>
                                        <a:rPr lang="en-US" sz="1400" i="1">
                                          <a:effectLst/>
                                          <a:latin typeface="Cambria Math"/>
                                        </a:rPr>
                                      </m:ctrlPr>
                                    </m:sSubPr>
                                    <m:e>
                                      <m:r>
                                        <a:rPr lang="en-US" sz="1400">
                                          <a:effectLst/>
                                          <a:latin typeface="Cambria Math" panose="02040503050406030204" pitchFamily="18" charset="0"/>
                                        </a:rPr>
                                        <m:t>𝑋</m:t>
                                      </m:r>
                                    </m:e>
                                    <m:sub>
                                      <m:r>
                                        <a:rPr lang="en-US" sz="1400">
                                          <a:effectLst/>
                                          <a:latin typeface="Cambria Math" panose="02040503050406030204" pitchFamily="18" charset="0"/>
                                        </a:rPr>
                                        <m:t>𝑚𝑖𝑛</m:t>
                                      </m:r>
                                    </m:sub>
                                  </m:sSub>
                                </m:num>
                                <m:den>
                                  <m:sSub>
                                    <m:sSubPr>
                                      <m:ctrlPr>
                                        <a:rPr lang="en-US" sz="1400" i="1">
                                          <a:effectLst/>
                                          <a:latin typeface="Cambria Math"/>
                                        </a:rPr>
                                      </m:ctrlPr>
                                    </m:sSubPr>
                                    <m:e>
                                      <m:r>
                                        <a:rPr lang="en-US" sz="1400">
                                          <a:effectLst/>
                                          <a:latin typeface="Cambria Math" panose="02040503050406030204" pitchFamily="18" charset="0"/>
                                        </a:rPr>
                                        <m:t>𝑋</m:t>
                                      </m:r>
                                    </m:e>
                                    <m:sub>
                                      <m:r>
                                        <a:rPr lang="en-US" sz="1400">
                                          <a:effectLst/>
                                          <a:latin typeface="Cambria Math" panose="02040503050406030204" pitchFamily="18" charset="0"/>
                                        </a:rPr>
                                        <m:t>𝑚𝑎𝑥</m:t>
                                      </m:r>
                                    </m:sub>
                                  </m:sSub>
                                  <m:r>
                                    <a:rPr lang="en-US" sz="1400">
                                      <a:effectLst/>
                                      <a:latin typeface="Cambria Math" panose="02040503050406030204" pitchFamily="18" charset="0"/>
                                    </a:rPr>
                                    <m:t>−</m:t>
                                  </m:r>
                                  <m:sSub>
                                    <m:sSubPr>
                                      <m:ctrlPr>
                                        <a:rPr lang="en-US" sz="1400" i="1">
                                          <a:effectLst/>
                                          <a:latin typeface="Cambria Math"/>
                                        </a:rPr>
                                      </m:ctrlPr>
                                    </m:sSubPr>
                                    <m:e>
                                      <m:r>
                                        <a:rPr lang="en-US" sz="1400">
                                          <a:effectLst/>
                                          <a:latin typeface="Cambria Math" panose="02040503050406030204" pitchFamily="18" charset="0"/>
                                        </a:rPr>
                                        <m:t>𝑋</m:t>
                                      </m:r>
                                    </m:e>
                                    <m:sub>
                                      <m:r>
                                        <a:rPr lang="en-US" sz="1400">
                                          <a:effectLst/>
                                          <a:latin typeface="Cambria Math" panose="02040503050406030204" pitchFamily="18" charset="0"/>
                                        </a:rPr>
                                        <m:t>𝑚𝑖𝑛</m:t>
                                      </m:r>
                                    </m:sub>
                                  </m:sSub>
                                </m:den>
                              </m:f>
                            </m:oMath>
                          </a14:m>
                          <a:r>
                            <a:rPr lang="en-US" sz="1400" dirty="0">
                              <a:effectLst/>
                            </a:rPr>
                            <a:t>………....(3)</a:t>
                          </a:r>
                          <a:endParaRPr lang="en-US" sz="14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 xmlns:a16="http://schemas.microsoft.com/office/drawing/2014/main" val="3530938923"/>
                      </a:ext>
                    </a:extLst>
                  </a:tr>
                </a:tbl>
              </a:graphicData>
            </a:graphic>
          </p:graphicFrame>
        </mc:Choice>
        <mc:Fallback xmlns="">
          <p:graphicFrame>
            <p:nvGraphicFramePr>
              <p:cNvPr id="5" name="Table 4">
                <a:extLst>
                  <a:ext uri="{FF2B5EF4-FFF2-40B4-BE49-F238E27FC236}">
                    <a16:creationId xmlns:a16="http://schemas.microsoft.com/office/drawing/2014/main" id="{C77F6606-7587-4805-A42D-D8F251151688}"/>
                  </a:ext>
                </a:extLst>
              </p:cNvPr>
              <p:cNvGraphicFramePr>
                <a:graphicFrameLocks noGrp="1"/>
              </p:cNvGraphicFramePr>
              <p:nvPr>
                <p:extLst>
                  <p:ext uri="{D42A27DB-BD31-4B8C-83A1-F6EECF244321}">
                    <p14:modId xmlns:p14="http://schemas.microsoft.com/office/powerpoint/2010/main" val="2714113514"/>
                  </p:ext>
                </p:extLst>
              </p:nvPr>
            </p:nvGraphicFramePr>
            <p:xfrm>
              <a:off x="1465407" y="3952783"/>
              <a:ext cx="8745393" cy="2139518"/>
            </p:xfrm>
            <a:graphic>
              <a:graphicData uri="http://schemas.openxmlformats.org/drawingml/2006/table">
                <a:tbl>
                  <a:tblPr firstRow="1" firstCol="1" bandRow="1">
                    <a:tableStyleId>{BC89EF96-8CEA-46FF-86C4-4CE0E7609802}</a:tableStyleId>
                  </a:tblPr>
                  <a:tblGrid>
                    <a:gridCol w="1869466">
                      <a:extLst>
                        <a:ext uri="{9D8B030D-6E8A-4147-A177-3AD203B41FA5}">
                          <a16:colId xmlns:a16="http://schemas.microsoft.com/office/drawing/2014/main" val="2215173744"/>
                        </a:ext>
                      </a:extLst>
                    </a:gridCol>
                    <a:gridCol w="3333783">
                      <a:extLst>
                        <a:ext uri="{9D8B030D-6E8A-4147-A177-3AD203B41FA5}">
                          <a16:colId xmlns:a16="http://schemas.microsoft.com/office/drawing/2014/main" val="714401776"/>
                        </a:ext>
                      </a:extLst>
                    </a:gridCol>
                    <a:gridCol w="3542144">
                      <a:extLst>
                        <a:ext uri="{9D8B030D-6E8A-4147-A177-3AD203B41FA5}">
                          <a16:colId xmlns:a16="http://schemas.microsoft.com/office/drawing/2014/main" val="3896868553"/>
                        </a:ext>
                      </a:extLst>
                    </a:gridCol>
                  </a:tblGrid>
                  <a:tr h="267440">
                    <a:tc>
                      <a:txBody>
                        <a:bodyPr/>
                        <a:lstStyle/>
                        <a:p>
                          <a:pPr marL="0" marR="0" algn="ctr">
                            <a:spcBef>
                              <a:spcPts val="0"/>
                            </a:spcBef>
                            <a:spcAft>
                              <a:spcPts val="0"/>
                            </a:spcAft>
                          </a:pPr>
                          <a:r>
                            <a:rPr lang="en-US" sz="1400" dirty="0">
                              <a:effectLst/>
                            </a:rPr>
                            <a:t>Name</a:t>
                          </a:r>
                          <a:endParaRPr lang="en-US"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400">
                              <a:effectLst/>
                            </a:rPr>
                            <a:t>Details</a:t>
                          </a:r>
                          <a:endParaRPr lang="en-US" sz="14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400">
                              <a:effectLst/>
                            </a:rPr>
                            <a:t>Formula</a:t>
                          </a:r>
                          <a:endParaRPr lang="en-US" sz="14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583320272"/>
                      </a:ext>
                    </a:extLst>
                  </a:tr>
                  <a:tr h="802318">
                    <a:tc>
                      <a:txBody>
                        <a:bodyPr/>
                        <a:lstStyle/>
                        <a:p>
                          <a:pPr marL="0" marR="0" algn="ctr">
                            <a:spcBef>
                              <a:spcPts val="0"/>
                            </a:spcBef>
                            <a:spcAft>
                              <a:spcPts val="0"/>
                            </a:spcAft>
                          </a:pPr>
                          <a:r>
                            <a:rPr lang="en-US" sz="1400" dirty="0">
                              <a:effectLst/>
                            </a:rPr>
                            <a:t>Robust Scaler (RS)</a:t>
                          </a:r>
                          <a:endParaRPr lang="en-US"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400" dirty="0">
                              <a:effectLst/>
                            </a:rPr>
                            <a:t>It Removes median value from data, and scales data through using Inter Quartile Range (IQR).</a:t>
                          </a:r>
                          <a:endParaRPr lang="en-US" sz="1400" dirty="0">
                            <a:effectLst/>
                            <a:latin typeface="Times New Roman" panose="02020603050405020304" pitchFamily="18" charset="0"/>
                            <a:ea typeface="SimSun" panose="02010600030101010101" pitchFamily="2" charset="-122"/>
                          </a:endParaRPr>
                        </a:p>
                      </a:txBody>
                      <a:tcPr marL="68580" marR="68580" marT="0" marB="0"/>
                    </a:tc>
                    <a:tc>
                      <a:txBody>
                        <a:bodyPr/>
                        <a:lstStyle/>
                        <a:p>
                          <a:endParaRPr lang="en-US"/>
                        </a:p>
                      </a:txBody>
                      <a:tcPr marL="68580" marR="68580" marT="0" marB="0">
                        <a:blipFill>
                          <a:blip r:embed="rId4"/>
                          <a:stretch>
                            <a:fillRect l="-147160" t="-40152" r="-688" b="-134848"/>
                          </a:stretch>
                        </a:blipFill>
                      </a:tcPr>
                    </a:tc>
                    <a:extLst>
                      <a:ext uri="{0D108BD9-81ED-4DB2-BD59-A6C34878D82A}">
                        <a16:rowId xmlns:a16="http://schemas.microsoft.com/office/drawing/2014/main" val="453392492"/>
                      </a:ext>
                    </a:extLst>
                  </a:tr>
                  <a:tr h="534880">
                    <a:tc>
                      <a:txBody>
                        <a:bodyPr/>
                        <a:lstStyle/>
                        <a:p>
                          <a:pPr marL="0" marR="0" algn="ctr">
                            <a:spcBef>
                              <a:spcPts val="0"/>
                            </a:spcBef>
                            <a:spcAft>
                              <a:spcPts val="0"/>
                            </a:spcAft>
                          </a:pPr>
                          <a:r>
                            <a:rPr lang="en-US" sz="1400" dirty="0">
                              <a:effectLst/>
                            </a:rPr>
                            <a:t>Standard Scaler (SS)</a:t>
                          </a:r>
                          <a:endParaRPr lang="en-US"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400" dirty="0">
                              <a:effectLst/>
                            </a:rPr>
                            <a:t>It converts different features values into a range of -1 to 1.</a:t>
                          </a:r>
                          <a:endParaRPr lang="en-US" sz="1400" dirty="0">
                            <a:effectLst/>
                            <a:latin typeface="Times New Roman" panose="02020603050405020304" pitchFamily="18" charset="0"/>
                            <a:ea typeface="SimSun" panose="02010600030101010101" pitchFamily="2" charset="-122"/>
                          </a:endParaRPr>
                        </a:p>
                      </a:txBody>
                      <a:tcPr marL="68580" marR="68580" marT="0" marB="0"/>
                    </a:tc>
                    <a:tc>
                      <a:txBody>
                        <a:bodyPr/>
                        <a:lstStyle/>
                        <a:p>
                          <a:endParaRPr lang="en-US"/>
                        </a:p>
                      </a:txBody>
                      <a:tcPr marL="68580" marR="68580" marT="0" marB="0">
                        <a:blipFill>
                          <a:blip r:embed="rId4"/>
                          <a:stretch>
                            <a:fillRect l="-147160" t="-210227" r="-688" b="-102273"/>
                          </a:stretch>
                        </a:blipFill>
                      </a:tcPr>
                    </a:tc>
                    <a:extLst>
                      <a:ext uri="{0D108BD9-81ED-4DB2-BD59-A6C34878D82A}">
                        <a16:rowId xmlns:a16="http://schemas.microsoft.com/office/drawing/2014/main" val="101943463"/>
                      </a:ext>
                    </a:extLst>
                  </a:tr>
                  <a:tr h="534880">
                    <a:tc>
                      <a:txBody>
                        <a:bodyPr/>
                        <a:lstStyle/>
                        <a:p>
                          <a:pPr marL="0" marR="0" algn="ctr">
                            <a:spcBef>
                              <a:spcPts val="0"/>
                            </a:spcBef>
                            <a:spcAft>
                              <a:spcPts val="0"/>
                            </a:spcAft>
                          </a:pPr>
                          <a:r>
                            <a:rPr lang="en-US" sz="1400" dirty="0">
                              <a:effectLst/>
                            </a:rPr>
                            <a:t>Min-Max Scaler (MS)</a:t>
                          </a:r>
                          <a:endParaRPr lang="en-US"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400" dirty="0">
                              <a:effectLst/>
                            </a:rPr>
                            <a:t>It transforms all the feature values into a range of 0 to 1.</a:t>
                          </a:r>
                          <a:endParaRPr lang="en-US" sz="1400" dirty="0">
                            <a:effectLst/>
                            <a:latin typeface="Times New Roman" panose="02020603050405020304" pitchFamily="18" charset="0"/>
                            <a:ea typeface="SimSun" panose="02010600030101010101" pitchFamily="2" charset="-122"/>
                          </a:endParaRPr>
                        </a:p>
                      </a:txBody>
                      <a:tcPr marL="68580" marR="68580" marT="0" marB="0"/>
                    </a:tc>
                    <a:tc>
                      <a:txBody>
                        <a:bodyPr/>
                        <a:lstStyle/>
                        <a:p>
                          <a:endParaRPr lang="en-US"/>
                        </a:p>
                      </a:txBody>
                      <a:tcPr marL="68580" marR="68580" marT="0" marB="0">
                        <a:blipFill>
                          <a:blip r:embed="rId4"/>
                          <a:stretch>
                            <a:fillRect l="-147160" t="-310227" r="-688" b="-2273"/>
                          </a:stretch>
                        </a:blipFill>
                      </a:tcPr>
                    </a:tc>
                    <a:extLst>
                      <a:ext uri="{0D108BD9-81ED-4DB2-BD59-A6C34878D82A}">
                        <a16:rowId xmlns:a16="http://schemas.microsoft.com/office/drawing/2014/main" val="3530938923"/>
                      </a:ext>
                    </a:extLst>
                  </a:tr>
                </a:tbl>
              </a:graphicData>
            </a:graphic>
          </p:graphicFrame>
        </mc:Fallback>
      </mc:AlternateContent>
      <p:sp>
        <p:nvSpPr>
          <p:cNvPr id="6" name="TextBox 5">
            <a:extLst>
              <a:ext uri="{FF2B5EF4-FFF2-40B4-BE49-F238E27FC236}">
                <a16:creationId xmlns="" xmlns:a16="http://schemas.microsoft.com/office/drawing/2014/main" id="{EB9276F5-4ECB-411D-B3BE-6157D2F1F1EB}"/>
              </a:ext>
            </a:extLst>
          </p:cNvPr>
          <p:cNvSpPr txBox="1"/>
          <p:nvPr/>
        </p:nvSpPr>
        <p:spPr>
          <a:xfrm>
            <a:off x="1341120" y="3527084"/>
            <a:ext cx="3693110" cy="276999"/>
          </a:xfrm>
          <a:prstGeom prst="rect">
            <a:avLst/>
          </a:prstGeom>
          <a:noFill/>
        </p:spPr>
        <p:txBody>
          <a:bodyPr wrap="square" rtlCol="0">
            <a:spAutoFit/>
          </a:bodyPr>
          <a:lstStyle/>
          <a:p>
            <a:r>
              <a:rPr lang="en-US" sz="1200" b="1" dirty="0"/>
              <a:t>Table 2.</a:t>
            </a:r>
            <a:r>
              <a:rPr lang="en-US" sz="1200" dirty="0"/>
              <a:t> Description of FT Methods</a:t>
            </a:r>
          </a:p>
        </p:txBody>
      </p:sp>
    </p:spTree>
    <p:extLst>
      <p:ext uri="{BB962C8B-B14F-4D97-AF65-F5344CB8AC3E}">
        <p14:creationId xmlns:p14="http://schemas.microsoft.com/office/powerpoint/2010/main" val="2532304779"/>
      </p:ext>
    </p:extLst>
  </p:cSld>
  <p:clrMapOvr>
    <a:masterClrMapping/>
  </p:clrMapOvr>
  <mc:AlternateContent xmlns:mc="http://schemas.openxmlformats.org/markup-compatibility/2006" xmlns:p14="http://schemas.microsoft.com/office/powerpoint/2010/main">
    <mc:Choice Requires="p14">
      <p:transition spd="med" p14:dur="700" advTm="10290">
        <p:fade/>
      </p:transition>
    </mc:Choice>
    <mc:Fallback xmlns="">
      <p:transition spd="med" advTm="1029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120" y="169208"/>
            <a:ext cx="9509760" cy="603109"/>
          </a:xfrm>
        </p:spPr>
        <p:txBody>
          <a:bodyPr/>
          <a:lstStyle/>
          <a:p>
            <a:r>
              <a:rPr lang="en-US" dirty="0"/>
              <a:t>Data Preprocessing (Cont’d)</a:t>
            </a: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1341120" y="914399"/>
                <a:ext cx="9509760" cy="5326603"/>
              </a:xfrm>
            </p:spPr>
            <p:txBody>
              <a:bodyPr>
                <a:normAutofit fontScale="92500" lnSpcReduction="10000"/>
              </a:bodyPr>
              <a:lstStyle/>
              <a:p>
                <a:pPr marL="45720" indent="0" algn="just">
                  <a:lnSpc>
                    <a:spcPct val="150000"/>
                  </a:lnSpc>
                  <a:buNone/>
                </a:pPr>
                <a:r>
                  <a:rPr lang="en-US" sz="1800" b="1" dirty="0">
                    <a:solidFill>
                      <a:schemeClr val="tx1"/>
                    </a:solidFill>
                    <a:ea typeface="SimSun" panose="02010600030101010101" pitchFamily="2" charset="-122"/>
                  </a:rPr>
                  <a:t>Feature Selection Techniques (FST)</a:t>
                </a:r>
                <a:endParaRPr lang="en-US" sz="1800" b="1" dirty="0">
                  <a:solidFill>
                    <a:schemeClr val="tx1"/>
                  </a:solidFill>
                  <a:effectLst/>
                  <a:ea typeface="SimSun" panose="02010600030101010101" pitchFamily="2" charset="-122"/>
                </a:endParaRPr>
              </a:p>
              <a:p>
                <a:pPr algn="just">
                  <a:lnSpc>
                    <a:spcPct val="150000"/>
                  </a:lnSpc>
                </a:pPr>
                <a:r>
                  <a:rPr lang="en-US" sz="1800" dirty="0">
                    <a:solidFill>
                      <a:schemeClr val="tx1"/>
                    </a:solidFill>
                    <a:ea typeface="SimSun" panose="02010600030101010101" pitchFamily="2" charset="-122"/>
                  </a:rPr>
                  <a:t>It selects the most prominent features and removes the unnecessary features from the dataset and increase model’s performance.</a:t>
                </a:r>
              </a:p>
              <a:p>
                <a:pPr algn="just">
                  <a:lnSpc>
                    <a:spcPct val="150000"/>
                  </a:lnSpc>
                </a:pPr>
                <a:r>
                  <a:rPr lang="en-US" sz="1800" dirty="0">
                    <a:solidFill>
                      <a:schemeClr val="tx1"/>
                    </a:solidFill>
                    <a:effectLst/>
                    <a:ea typeface="SimSun" panose="02010600030101010101" pitchFamily="2" charset="-122"/>
                  </a:rPr>
                  <a:t>In this research, three pop</a:t>
                </a:r>
                <a:r>
                  <a:rPr lang="en-US" sz="1800" dirty="0">
                    <a:solidFill>
                      <a:schemeClr val="tx1"/>
                    </a:solidFill>
                    <a:ea typeface="SimSun" panose="02010600030101010101" pitchFamily="2" charset="-122"/>
                  </a:rPr>
                  <a:t>ular FST’s are used to select the important features.</a:t>
                </a:r>
              </a:p>
              <a:p>
                <a:pPr marL="388620" indent="-342900" algn="just">
                  <a:lnSpc>
                    <a:spcPct val="150000"/>
                  </a:lnSpc>
                  <a:buAutoNum type="arabicPeriod"/>
                </a:pPr>
                <a:r>
                  <a:rPr lang="en-US" sz="1800" b="1" dirty="0">
                    <a:solidFill>
                      <a:schemeClr val="tx1"/>
                    </a:solidFill>
                    <a:effectLst/>
                    <a:ea typeface="SimSun" panose="02010600030101010101" pitchFamily="2" charset="-122"/>
                  </a:rPr>
                  <a:t>Mutual Information (MI)</a:t>
                </a:r>
              </a:p>
              <a:p>
                <a:pPr marL="0" marR="0" algn="just">
                  <a:lnSpc>
                    <a:spcPct val="160000"/>
                  </a:lnSpc>
                  <a:spcBef>
                    <a:spcPts val="0"/>
                  </a:spcBef>
                  <a:spcAft>
                    <a:spcPts val="0"/>
                  </a:spcAft>
                </a:pPr>
                <a:r>
                  <a:rPr lang="en-US" sz="1800" dirty="0">
                    <a:solidFill>
                      <a:schemeClr val="tx1"/>
                    </a:solidFill>
                    <a:effectLst/>
                    <a:ea typeface="SimSun" panose="02010600030101010101" pitchFamily="2" charset="-122"/>
                  </a:rPr>
                  <a:t>It is known as mutual dependency between each input variables. </a:t>
                </a:r>
              </a:p>
              <a:p>
                <a:pPr marL="0" marR="0" algn="just">
                  <a:lnSpc>
                    <a:spcPct val="160000"/>
                  </a:lnSpc>
                  <a:spcBef>
                    <a:spcPts val="0"/>
                  </a:spcBef>
                  <a:spcAft>
                    <a:spcPts val="0"/>
                  </a:spcAft>
                </a:pPr>
                <a:r>
                  <a:rPr lang="en-US" sz="1800" dirty="0">
                    <a:solidFill>
                      <a:schemeClr val="tx1"/>
                    </a:solidFill>
                    <a:effectLst/>
                    <a:ea typeface="SimSun" panose="02010600030101010101" pitchFamily="2" charset="-122"/>
                  </a:rPr>
                  <a:t>Here, </a:t>
                </a:r>
                <a14:m>
                  <m:oMath xmlns:m="http://schemas.openxmlformats.org/officeDocument/2006/math">
                    <m:r>
                      <a:rPr lang="en-US" sz="1800" i="1">
                        <a:solidFill>
                          <a:schemeClr val="tx1"/>
                        </a:solidFill>
                        <a:effectLst/>
                        <a:latin typeface="Cambria Math" panose="02040503050406030204" pitchFamily="18" charset="0"/>
                        <a:ea typeface="SimSun" panose="02010600030101010101" pitchFamily="2" charset="-122"/>
                      </a:rPr>
                      <m:t>𝑃</m:t>
                    </m:r>
                    <m:r>
                      <a:rPr lang="en-US" sz="1800" i="1">
                        <a:solidFill>
                          <a:schemeClr val="tx1"/>
                        </a:solidFill>
                        <a:effectLst/>
                        <a:latin typeface="Cambria Math" panose="02040503050406030204" pitchFamily="18" charset="0"/>
                        <a:ea typeface="SimSun" panose="02010600030101010101" pitchFamily="2" charset="-122"/>
                      </a:rPr>
                      <m:t>(</m:t>
                    </m:r>
                    <m:sSub>
                      <m:sSubPr>
                        <m:ctrlPr>
                          <a:rPr lang="en-US" sz="1800" i="1">
                            <a:solidFill>
                              <a:schemeClr val="tx1"/>
                            </a:solidFill>
                            <a:effectLst/>
                            <a:latin typeface="Cambria Math"/>
                            <a:ea typeface="SimSun" panose="02010600030101010101" pitchFamily="2" charset="-122"/>
                          </a:rPr>
                        </m:ctrlPr>
                      </m:sSubPr>
                      <m:e>
                        <m:r>
                          <a:rPr lang="en-US" sz="1800" i="1">
                            <a:solidFill>
                              <a:schemeClr val="tx1"/>
                            </a:solidFill>
                            <a:effectLst/>
                            <a:latin typeface="Cambria Math" panose="02040503050406030204" pitchFamily="18" charset="0"/>
                            <a:ea typeface="SimSun" panose="02010600030101010101" pitchFamily="2" charset="-122"/>
                          </a:rPr>
                          <m:t>𝑋</m:t>
                        </m:r>
                      </m:e>
                      <m:sub>
                        <m:r>
                          <a:rPr lang="en-US" sz="1800" i="1">
                            <a:solidFill>
                              <a:schemeClr val="tx1"/>
                            </a:solidFill>
                            <a:effectLst/>
                            <a:latin typeface="Cambria Math" panose="02040503050406030204" pitchFamily="18" charset="0"/>
                            <a:ea typeface="SimSun" panose="02010600030101010101" pitchFamily="2" charset="-122"/>
                          </a:rPr>
                          <m:t>𝑎</m:t>
                        </m:r>
                      </m:sub>
                    </m:sSub>
                    <m:r>
                      <a:rPr lang="en-US" sz="1800" i="1">
                        <a:solidFill>
                          <a:schemeClr val="tx1"/>
                        </a:solidFill>
                        <a:effectLst/>
                        <a:latin typeface="Cambria Math" panose="02040503050406030204" pitchFamily="18" charset="0"/>
                        <a:ea typeface="SimSun" panose="02010600030101010101" pitchFamily="2" charset="-122"/>
                      </a:rPr>
                      <m:t>, </m:t>
                    </m:r>
                    <m:sSub>
                      <m:sSubPr>
                        <m:ctrlPr>
                          <a:rPr lang="en-US" sz="1800" i="1">
                            <a:solidFill>
                              <a:schemeClr val="tx1"/>
                            </a:solidFill>
                            <a:effectLst/>
                            <a:latin typeface="Cambria Math"/>
                            <a:ea typeface="SimSun" panose="02010600030101010101" pitchFamily="2" charset="-122"/>
                          </a:rPr>
                        </m:ctrlPr>
                      </m:sSubPr>
                      <m:e>
                        <m:r>
                          <a:rPr lang="en-US" sz="1800" i="1">
                            <a:solidFill>
                              <a:schemeClr val="tx1"/>
                            </a:solidFill>
                            <a:effectLst/>
                            <a:latin typeface="Cambria Math" panose="02040503050406030204" pitchFamily="18" charset="0"/>
                            <a:ea typeface="SimSun" panose="02010600030101010101" pitchFamily="2" charset="-122"/>
                          </a:rPr>
                          <m:t>𝑌</m:t>
                        </m:r>
                      </m:e>
                      <m:sub>
                        <m:r>
                          <a:rPr lang="en-US" sz="1800" i="1">
                            <a:solidFill>
                              <a:schemeClr val="tx1"/>
                            </a:solidFill>
                            <a:effectLst/>
                            <a:latin typeface="Cambria Math" panose="02040503050406030204" pitchFamily="18" charset="0"/>
                            <a:ea typeface="SimSun" panose="02010600030101010101" pitchFamily="2" charset="-122"/>
                          </a:rPr>
                          <m:t>𝑏</m:t>
                        </m:r>
                      </m:sub>
                    </m:sSub>
                    <m:r>
                      <a:rPr lang="en-US" sz="1800" i="1">
                        <a:solidFill>
                          <a:schemeClr val="tx1"/>
                        </a:solidFill>
                        <a:effectLst/>
                        <a:latin typeface="Cambria Math" panose="02040503050406030204" pitchFamily="18" charset="0"/>
                        <a:ea typeface="SimSun" panose="02010600030101010101" pitchFamily="2" charset="-122"/>
                      </a:rPr>
                      <m:t>)</m:t>
                    </m:r>
                  </m:oMath>
                </a14:m>
                <a:r>
                  <a:rPr lang="en-US" sz="1800" dirty="0">
                    <a:solidFill>
                      <a:schemeClr val="tx1"/>
                    </a:solidFill>
                    <a:effectLst/>
                    <a:ea typeface="Times New Roman" panose="02020603050405020304" pitchFamily="18" charset="0"/>
                  </a:rPr>
                  <a:t> represents the joint probability distributions, while </a:t>
                </a:r>
                <a14:m>
                  <m:oMath xmlns:m="http://schemas.openxmlformats.org/officeDocument/2006/math">
                    <m:r>
                      <a:rPr lang="en-US" sz="1800" i="1">
                        <a:solidFill>
                          <a:schemeClr val="tx1"/>
                        </a:solidFill>
                        <a:effectLst/>
                        <a:latin typeface="Cambria Math" panose="02040503050406030204" pitchFamily="18" charset="0"/>
                        <a:ea typeface="SimSun" panose="02010600030101010101" pitchFamily="2" charset="-122"/>
                      </a:rPr>
                      <m:t>𝑃</m:t>
                    </m:r>
                    <m:d>
                      <m:dPr>
                        <m:ctrlPr>
                          <a:rPr lang="en-US" sz="1800" i="1">
                            <a:solidFill>
                              <a:schemeClr val="tx1"/>
                            </a:solidFill>
                            <a:effectLst/>
                            <a:latin typeface="Cambria Math"/>
                            <a:ea typeface="SimSun" panose="02010600030101010101" pitchFamily="2" charset="-122"/>
                          </a:rPr>
                        </m:ctrlPr>
                      </m:dPr>
                      <m:e>
                        <m:sSub>
                          <m:sSubPr>
                            <m:ctrlPr>
                              <a:rPr lang="en-US" sz="1800" i="1">
                                <a:solidFill>
                                  <a:schemeClr val="tx1"/>
                                </a:solidFill>
                                <a:effectLst/>
                                <a:latin typeface="Cambria Math"/>
                                <a:ea typeface="SimSun" panose="02010600030101010101" pitchFamily="2" charset="-122"/>
                              </a:rPr>
                            </m:ctrlPr>
                          </m:sSubPr>
                          <m:e>
                            <m:r>
                              <a:rPr lang="en-US" sz="1800" i="1">
                                <a:solidFill>
                                  <a:schemeClr val="tx1"/>
                                </a:solidFill>
                                <a:effectLst/>
                                <a:latin typeface="Cambria Math" panose="02040503050406030204" pitchFamily="18" charset="0"/>
                                <a:ea typeface="SimSun" panose="02010600030101010101" pitchFamily="2" charset="-122"/>
                              </a:rPr>
                              <m:t>𝑋</m:t>
                            </m:r>
                          </m:e>
                          <m:sub>
                            <m:r>
                              <a:rPr lang="en-US" sz="1800" i="1">
                                <a:solidFill>
                                  <a:schemeClr val="tx1"/>
                                </a:solidFill>
                                <a:effectLst/>
                                <a:latin typeface="Cambria Math" panose="02040503050406030204" pitchFamily="18" charset="0"/>
                                <a:ea typeface="SimSun" panose="02010600030101010101" pitchFamily="2" charset="-122"/>
                              </a:rPr>
                              <m:t>𝑎</m:t>
                            </m:r>
                          </m:sub>
                        </m:sSub>
                      </m:e>
                    </m:d>
                    <m:r>
                      <a:rPr lang="en-US" sz="1800" i="1">
                        <a:solidFill>
                          <a:schemeClr val="tx1"/>
                        </a:solidFill>
                        <a:effectLst/>
                        <a:latin typeface="Cambria Math" panose="02040503050406030204" pitchFamily="18" charset="0"/>
                        <a:ea typeface="SimSun" panose="02010600030101010101" pitchFamily="2" charset="-122"/>
                      </a:rPr>
                      <m:t> </m:t>
                    </m:r>
                    <m:r>
                      <m:rPr>
                        <m:sty m:val="p"/>
                      </m:rPr>
                      <a:rPr lang="en-US" sz="1800">
                        <a:solidFill>
                          <a:schemeClr val="tx1"/>
                        </a:solidFill>
                        <a:effectLst/>
                        <a:latin typeface="Cambria Math" panose="02040503050406030204" pitchFamily="18" charset="0"/>
                        <a:ea typeface="SimSun" panose="02010600030101010101" pitchFamily="2" charset="-122"/>
                      </a:rPr>
                      <m:t>and</m:t>
                    </m:r>
                    <m:r>
                      <a:rPr lang="en-US" sz="1800" i="1">
                        <a:solidFill>
                          <a:schemeClr val="tx1"/>
                        </a:solidFill>
                        <a:effectLst/>
                        <a:latin typeface="Cambria Math" panose="02040503050406030204" pitchFamily="18" charset="0"/>
                        <a:ea typeface="SimSun" panose="02010600030101010101" pitchFamily="2" charset="-122"/>
                      </a:rPr>
                      <m:t> </m:t>
                    </m:r>
                    <m:r>
                      <a:rPr lang="en-US" sz="1800" i="1">
                        <a:solidFill>
                          <a:schemeClr val="tx1"/>
                        </a:solidFill>
                        <a:effectLst/>
                        <a:latin typeface="Cambria Math" panose="02040503050406030204" pitchFamily="18" charset="0"/>
                        <a:ea typeface="SimSun" panose="02010600030101010101" pitchFamily="2" charset="-122"/>
                      </a:rPr>
                      <m:t>𝑃</m:t>
                    </m:r>
                    <m:r>
                      <a:rPr lang="en-US" sz="1800" i="1">
                        <a:solidFill>
                          <a:schemeClr val="tx1"/>
                        </a:solidFill>
                        <a:effectLst/>
                        <a:latin typeface="Cambria Math" panose="02040503050406030204" pitchFamily="18" charset="0"/>
                        <a:ea typeface="SimSun" panose="02010600030101010101" pitchFamily="2" charset="-122"/>
                      </a:rPr>
                      <m:t>(</m:t>
                    </m:r>
                    <m:sSub>
                      <m:sSubPr>
                        <m:ctrlPr>
                          <a:rPr lang="en-US" sz="1800" i="1">
                            <a:solidFill>
                              <a:schemeClr val="tx1"/>
                            </a:solidFill>
                            <a:effectLst/>
                            <a:latin typeface="Cambria Math"/>
                            <a:ea typeface="SimSun" panose="02010600030101010101" pitchFamily="2" charset="-122"/>
                          </a:rPr>
                        </m:ctrlPr>
                      </m:sSubPr>
                      <m:e>
                        <m:r>
                          <a:rPr lang="en-US" sz="1800" i="1">
                            <a:solidFill>
                              <a:schemeClr val="tx1"/>
                            </a:solidFill>
                            <a:effectLst/>
                            <a:latin typeface="Cambria Math" panose="02040503050406030204" pitchFamily="18" charset="0"/>
                            <a:ea typeface="SimSun" panose="02010600030101010101" pitchFamily="2" charset="-122"/>
                          </a:rPr>
                          <m:t>𝑋</m:t>
                        </m:r>
                      </m:e>
                      <m:sub>
                        <m:r>
                          <a:rPr lang="en-US" sz="1800" i="1">
                            <a:solidFill>
                              <a:schemeClr val="tx1"/>
                            </a:solidFill>
                            <a:effectLst/>
                            <a:latin typeface="Cambria Math" panose="02040503050406030204" pitchFamily="18" charset="0"/>
                            <a:ea typeface="SimSun" panose="02010600030101010101" pitchFamily="2" charset="-122"/>
                          </a:rPr>
                          <m:t>𝑏</m:t>
                        </m:r>
                      </m:sub>
                    </m:sSub>
                    <m:r>
                      <a:rPr lang="en-US" sz="1800" i="1">
                        <a:solidFill>
                          <a:schemeClr val="tx1"/>
                        </a:solidFill>
                        <a:effectLst/>
                        <a:latin typeface="Cambria Math" panose="02040503050406030204" pitchFamily="18" charset="0"/>
                        <a:ea typeface="SimSun" panose="02010600030101010101" pitchFamily="2" charset="-122"/>
                      </a:rPr>
                      <m:t>)</m:t>
                    </m:r>
                  </m:oMath>
                </a14:m>
                <a:r>
                  <a:rPr lang="en-US" sz="1800" dirty="0">
                    <a:solidFill>
                      <a:schemeClr val="tx1"/>
                    </a:solidFill>
                    <a:effectLst/>
                    <a:ea typeface="Times New Roman" panose="02020603050405020304" pitchFamily="18" charset="0"/>
                  </a:rPr>
                  <a:t> denote the marginal probability distributions and mutual information of </a:t>
                </a:r>
                <a14:m>
                  <m:oMath xmlns:m="http://schemas.openxmlformats.org/officeDocument/2006/math">
                    <m:r>
                      <a:rPr lang="en-US" sz="1800" i="1">
                        <a:solidFill>
                          <a:schemeClr val="tx1"/>
                        </a:solidFill>
                        <a:effectLst/>
                        <a:latin typeface="Cambria Math" panose="02040503050406030204" pitchFamily="18" charset="0"/>
                        <a:ea typeface="Times New Roman" panose="02020603050405020304" pitchFamily="18" charset="0"/>
                      </a:rPr>
                      <m:t>𝑀𝐼</m:t>
                    </m:r>
                    <m:r>
                      <a:rPr lang="en-US" sz="1800" i="1">
                        <a:solidFill>
                          <a:schemeClr val="tx1"/>
                        </a:solidFill>
                        <a:effectLst/>
                        <a:latin typeface="Cambria Math" panose="02040503050406030204" pitchFamily="18" charset="0"/>
                        <a:ea typeface="Times New Roman" panose="02020603050405020304" pitchFamily="18" charset="0"/>
                      </a:rPr>
                      <m:t> (</m:t>
                    </m:r>
                    <m:r>
                      <a:rPr lang="en-US" sz="1800" i="1">
                        <a:solidFill>
                          <a:schemeClr val="tx1"/>
                        </a:solidFill>
                        <a:effectLst/>
                        <a:latin typeface="Cambria Math" panose="02040503050406030204" pitchFamily="18" charset="0"/>
                        <a:ea typeface="Times New Roman" panose="02020603050405020304" pitchFamily="18" charset="0"/>
                      </a:rPr>
                      <m:t>𝑋</m:t>
                    </m:r>
                    <m:r>
                      <a:rPr lang="en-US" sz="1800" i="1">
                        <a:solidFill>
                          <a:schemeClr val="tx1"/>
                        </a:solidFill>
                        <a:effectLst/>
                        <a:latin typeface="Cambria Math" panose="02040503050406030204" pitchFamily="18" charset="0"/>
                        <a:ea typeface="Times New Roman" panose="02020603050405020304" pitchFamily="18" charset="0"/>
                      </a:rPr>
                      <m:t>, </m:t>
                    </m:r>
                    <m:r>
                      <a:rPr lang="en-US" sz="1800" i="1">
                        <a:solidFill>
                          <a:schemeClr val="tx1"/>
                        </a:solidFill>
                        <a:effectLst/>
                        <a:latin typeface="Cambria Math" panose="02040503050406030204" pitchFamily="18" charset="0"/>
                        <a:ea typeface="Times New Roman" panose="02020603050405020304" pitchFamily="18" charset="0"/>
                      </a:rPr>
                      <m:t>𝑌</m:t>
                    </m:r>
                    <m:r>
                      <a:rPr lang="en-US" sz="1800" i="1">
                        <a:solidFill>
                          <a:schemeClr val="tx1"/>
                        </a:solidFill>
                        <a:effectLst/>
                        <a:latin typeface="Cambria Math" panose="02040503050406030204" pitchFamily="18" charset="0"/>
                        <a:ea typeface="Times New Roman" panose="02020603050405020304" pitchFamily="18" charset="0"/>
                      </a:rPr>
                      <m:t>)</m:t>
                    </m:r>
                  </m:oMath>
                </a14:m>
                <a:r>
                  <a:rPr lang="en-US" sz="1800" dirty="0">
                    <a:solidFill>
                      <a:schemeClr val="tx1"/>
                    </a:solidFill>
                    <a:effectLst/>
                    <a:ea typeface="Times New Roman" panose="02020603050405020304" pitchFamily="18" charset="0"/>
                  </a:rPr>
                  <a:t> can be calculated by the following equation.</a:t>
                </a:r>
                <a:endParaRPr lang="en-US" sz="1800" dirty="0">
                  <a:solidFill>
                    <a:schemeClr val="tx1"/>
                  </a:solidFill>
                  <a:effectLst/>
                  <a:ea typeface="SimSun" panose="02010600030101010101" pitchFamily="2" charset="-122"/>
                </a:endParaRPr>
              </a:p>
              <a:p>
                <a:pPr marL="0" marR="0" indent="0" algn="ctr">
                  <a:lnSpc>
                    <a:spcPct val="150000"/>
                  </a:lnSpc>
                  <a:spcBef>
                    <a:spcPts val="0"/>
                  </a:spcBef>
                  <a:spcAft>
                    <a:spcPts val="0"/>
                  </a:spcAft>
                  <a:buNone/>
                </a:pPr>
                <a14:m>
                  <m:oMathPara xmlns:m="http://schemas.openxmlformats.org/officeDocument/2006/math">
                    <m:oMathParaPr>
                      <m:jc m:val="center"/>
                    </m:oMathParaPr>
                    <m:oMath xmlns:m="http://schemas.openxmlformats.org/officeDocument/2006/math">
                      <m:r>
                        <a:rPr lang="en-US" sz="1800" i="1">
                          <a:solidFill>
                            <a:schemeClr val="tx1"/>
                          </a:solidFill>
                          <a:effectLst/>
                          <a:latin typeface="Cambria Math" panose="02040503050406030204" pitchFamily="18" charset="0"/>
                          <a:ea typeface="SimSun" panose="02010600030101010101" pitchFamily="2" charset="-122"/>
                        </a:rPr>
                        <m:t>𝑀𝐼</m:t>
                      </m:r>
                      <m:d>
                        <m:dPr>
                          <m:ctrlPr>
                            <a:rPr lang="en-US" sz="1800" i="1">
                              <a:solidFill>
                                <a:schemeClr val="tx1"/>
                              </a:solidFill>
                              <a:effectLst/>
                              <a:latin typeface="Cambria Math"/>
                              <a:ea typeface="SimSun" panose="02010600030101010101" pitchFamily="2" charset="-122"/>
                            </a:rPr>
                          </m:ctrlPr>
                        </m:dPr>
                        <m:e>
                          <m:r>
                            <a:rPr lang="en-US" sz="1800" i="1">
                              <a:solidFill>
                                <a:schemeClr val="tx1"/>
                              </a:solidFill>
                              <a:effectLst/>
                              <a:latin typeface="Cambria Math" panose="02040503050406030204" pitchFamily="18" charset="0"/>
                              <a:ea typeface="SimSun" panose="02010600030101010101" pitchFamily="2" charset="-122"/>
                            </a:rPr>
                            <m:t>𝑋</m:t>
                          </m:r>
                          <m:r>
                            <a:rPr lang="en-US" sz="1800" i="1">
                              <a:solidFill>
                                <a:schemeClr val="tx1"/>
                              </a:solidFill>
                              <a:effectLst/>
                              <a:latin typeface="Cambria Math" panose="02040503050406030204" pitchFamily="18" charset="0"/>
                              <a:ea typeface="SimSun" panose="02010600030101010101" pitchFamily="2" charset="-122"/>
                            </a:rPr>
                            <m:t>, </m:t>
                          </m:r>
                          <m:r>
                            <a:rPr lang="en-US" sz="1800" i="1">
                              <a:solidFill>
                                <a:schemeClr val="tx1"/>
                              </a:solidFill>
                              <a:effectLst/>
                              <a:latin typeface="Cambria Math" panose="02040503050406030204" pitchFamily="18" charset="0"/>
                              <a:ea typeface="SimSun" panose="02010600030101010101" pitchFamily="2" charset="-122"/>
                            </a:rPr>
                            <m:t>𝑌</m:t>
                          </m:r>
                        </m:e>
                      </m:d>
                      <m:r>
                        <a:rPr lang="en-US" sz="1800" i="1">
                          <a:solidFill>
                            <a:schemeClr val="tx1"/>
                          </a:solidFill>
                          <a:effectLst/>
                          <a:latin typeface="Cambria Math" panose="02040503050406030204" pitchFamily="18" charset="0"/>
                          <a:ea typeface="SimSun" panose="02010600030101010101" pitchFamily="2" charset="-122"/>
                        </a:rPr>
                        <m:t>=</m:t>
                      </m:r>
                      <m:nary>
                        <m:naryPr>
                          <m:chr m:val="∑"/>
                          <m:limLoc m:val="undOvr"/>
                          <m:supHide m:val="on"/>
                          <m:ctrlPr>
                            <a:rPr lang="en-US" sz="1800" i="1">
                              <a:solidFill>
                                <a:schemeClr val="tx1"/>
                              </a:solidFill>
                              <a:effectLst/>
                              <a:latin typeface="Cambria Math"/>
                              <a:ea typeface="SimSun" panose="02010600030101010101" pitchFamily="2" charset="-122"/>
                            </a:rPr>
                          </m:ctrlPr>
                        </m:naryPr>
                        <m:sub>
                          <m:r>
                            <a:rPr lang="en-US" sz="1800" i="1">
                              <a:solidFill>
                                <a:schemeClr val="tx1"/>
                              </a:solidFill>
                              <a:effectLst/>
                              <a:latin typeface="Cambria Math" panose="02040503050406030204" pitchFamily="18" charset="0"/>
                              <a:ea typeface="SimSun" panose="02010600030101010101" pitchFamily="2" charset="-122"/>
                            </a:rPr>
                            <m:t>𝑎</m:t>
                          </m:r>
                          <m:r>
                            <a:rPr lang="en-US" sz="1800" i="1">
                              <a:solidFill>
                                <a:schemeClr val="tx1"/>
                              </a:solidFill>
                              <a:effectLst/>
                              <a:latin typeface="Cambria Math" panose="02040503050406030204" pitchFamily="18" charset="0"/>
                              <a:ea typeface="SimSun" panose="02010600030101010101" pitchFamily="2" charset="-122"/>
                            </a:rPr>
                            <m:t>, </m:t>
                          </m:r>
                          <m:r>
                            <a:rPr lang="en-US" sz="1800" i="1">
                              <a:solidFill>
                                <a:schemeClr val="tx1"/>
                              </a:solidFill>
                              <a:effectLst/>
                              <a:latin typeface="Cambria Math" panose="02040503050406030204" pitchFamily="18" charset="0"/>
                              <a:ea typeface="SimSun" panose="02010600030101010101" pitchFamily="2" charset="-122"/>
                            </a:rPr>
                            <m:t>𝑏</m:t>
                          </m:r>
                        </m:sub>
                        <m:sup/>
                        <m:e>
                          <m:r>
                            <a:rPr lang="en-US" sz="1800" i="1">
                              <a:solidFill>
                                <a:schemeClr val="tx1"/>
                              </a:solidFill>
                              <a:effectLst/>
                              <a:latin typeface="Cambria Math" panose="02040503050406030204" pitchFamily="18" charset="0"/>
                              <a:ea typeface="SimSun" panose="02010600030101010101" pitchFamily="2" charset="-122"/>
                            </a:rPr>
                            <m:t>𝑃</m:t>
                          </m:r>
                          <m:r>
                            <a:rPr lang="en-US" sz="1800" i="1">
                              <a:solidFill>
                                <a:schemeClr val="tx1"/>
                              </a:solidFill>
                              <a:effectLst/>
                              <a:latin typeface="Cambria Math" panose="02040503050406030204" pitchFamily="18" charset="0"/>
                              <a:ea typeface="SimSun" panose="02010600030101010101" pitchFamily="2" charset="-122"/>
                            </a:rPr>
                            <m:t>(</m:t>
                          </m:r>
                          <m:sSub>
                            <m:sSubPr>
                              <m:ctrlPr>
                                <a:rPr lang="en-US" sz="1800" i="1">
                                  <a:solidFill>
                                    <a:schemeClr val="tx1"/>
                                  </a:solidFill>
                                  <a:effectLst/>
                                  <a:latin typeface="Cambria Math"/>
                                  <a:ea typeface="SimSun" panose="02010600030101010101" pitchFamily="2" charset="-122"/>
                                </a:rPr>
                              </m:ctrlPr>
                            </m:sSubPr>
                            <m:e>
                              <m:r>
                                <a:rPr lang="en-US" sz="1800" i="1">
                                  <a:solidFill>
                                    <a:schemeClr val="tx1"/>
                                  </a:solidFill>
                                  <a:effectLst/>
                                  <a:latin typeface="Cambria Math" panose="02040503050406030204" pitchFamily="18" charset="0"/>
                                  <a:ea typeface="SimSun" panose="02010600030101010101" pitchFamily="2" charset="-122"/>
                                </a:rPr>
                                <m:t>𝑋</m:t>
                              </m:r>
                            </m:e>
                            <m:sub>
                              <m:r>
                                <a:rPr lang="en-US" sz="1800" i="1">
                                  <a:solidFill>
                                    <a:schemeClr val="tx1"/>
                                  </a:solidFill>
                                  <a:effectLst/>
                                  <a:latin typeface="Cambria Math" panose="02040503050406030204" pitchFamily="18" charset="0"/>
                                  <a:ea typeface="SimSun" panose="02010600030101010101" pitchFamily="2" charset="-122"/>
                                </a:rPr>
                                <m:t>𝑎</m:t>
                              </m:r>
                            </m:sub>
                          </m:sSub>
                          <m:r>
                            <a:rPr lang="en-US" sz="1800" i="1">
                              <a:solidFill>
                                <a:schemeClr val="tx1"/>
                              </a:solidFill>
                              <a:effectLst/>
                              <a:latin typeface="Cambria Math" panose="02040503050406030204" pitchFamily="18" charset="0"/>
                              <a:ea typeface="SimSun" panose="02010600030101010101" pitchFamily="2" charset="-122"/>
                            </a:rPr>
                            <m:t>, </m:t>
                          </m:r>
                          <m:sSub>
                            <m:sSubPr>
                              <m:ctrlPr>
                                <a:rPr lang="en-US" sz="1800" i="1">
                                  <a:solidFill>
                                    <a:schemeClr val="tx1"/>
                                  </a:solidFill>
                                  <a:effectLst/>
                                  <a:latin typeface="Cambria Math"/>
                                  <a:ea typeface="SimSun" panose="02010600030101010101" pitchFamily="2" charset="-122"/>
                                </a:rPr>
                              </m:ctrlPr>
                            </m:sSubPr>
                            <m:e>
                              <m:r>
                                <a:rPr lang="en-US" sz="1800" i="1">
                                  <a:solidFill>
                                    <a:schemeClr val="tx1"/>
                                  </a:solidFill>
                                  <a:effectLst/>
                                  <a:latin typeface="Cambria Math" panose="02040503050406030204" pitchFamily="18" charset="0"/>
                                  <a:ea typeface="SimSun" panose="02010600030101010101" pitchFamily="2" charset="-122"/>
                                </a:rPr>
                                <m:t>𝑌</m:t>
                              </m:r>
                            </m:e>
                            <m:sub>
                              <m:r>
                                <a:rPr lang="en-US" sz="1800" i="1">
                                  <a:solidFill>
                                    <a:schemeClr val="tx1"/>
                                  </a:solidFill>
                                  <a:effectLst/>
                                  <a:latin typeface="Cambria Math" panose="02040503050406030204" pitchFamily="18" charset="0"/>
                                  <a:ea typeface="SimSun" panose="02010600030101010101" pitchFamily="2" charset="-122"/>
                                </a:rPr>
                                <m:t>𝑏</m:t>
                              </m:r>
                            </m:sub>
                          </m:sSub>
                          <m:r>
                            <a:rPr lang="en-US" sz="1800" i="1">
                              <a:solidFill>
                                <a:schemeClr val="tx1"/>
                              </a:solidFill>
                              <a:effectLst/>
                              <a:latin typeface="Cambria Math" panose="02040503050406030204" pitchFamily="18" charset="0"/>
                              <a:ea typeface="SimSun" panose="02010600030101010101" pitchFamily="2" charset="-122"/>
                            </a:rPr>
                            <m:t>)</m:t>
                          </m:r>
                        </m:e>
                      </m:nary>
                      <m:r>
                        <a:rPr lang="en-US" sz="1800" i="1">
                          <a:solidFill>
                            <a:schemeClr val="tx1"/>
                          </a:solidFill>
                          <a:effectLst/>
                          <a:latin typeface="Cambria Math" panose="02040503050406030204" pitchFamily="18" charset="0"/>
                          <a:ea typeface="SimSun" panose="02010600030101010101" pitchFamily="2" charset="-122"/>
                        </a:rPr>
                        <m:t>𝑙𝑜𝑔</m:t>
                      </m:r>
                      <m:f>
                        <m:fPr>
                          <m:ctrlPr>
                            <a:rPr lang="en-US" sz="1800" i="1">
                              <a:solidFill>
                                <a:schemeClr val="tx1"/>
                              </a:solidFill>
                              <a:effectLst/>
                              <a:latin typeface="Cambria Math"/>
                              <a:ea typeface="SimSun" panose="02010600030101010101" pitchFamily="2" charset="-122"/>
                            </a:rPr>
                          </m:ctrlPr>
                        </m:fPr>
                        <m:num>
                          <m:r>
                            <a:rPr lang="en-US" sz="1800" i="1">
                              <a:solidFill>
                                <a:schemeClr val="tx1"/>
                              </a:solidFill>
                              <a:effectLst/>
                              <a:latin typeface="Cambria Math" panose="02040503050406030204" pitchFamily="18" charset="0"/>
                              <a:ea typeface="SimSun" panose="02010600030101010101" pitchFamily="2" charset="-122"/>
                            </a:rPr>
                            <m:t>𝑃</m:t>
                          </m:r>
                          <m:r>
                            <a:rPr lang="en-US" sz="1800" i="1">
                              <a:solidFill>
                                <a:schemeClr val="tx1"/>
                              </a:solidFill>
                              <a:effectLst/>
                              <a:latin typeface="Cambria Math" panose="02040503050406030204" pitchFamily="18" charset="0"/>
                              <a:ea typeface="SimSun" panose="02010600030101010101" pitchFamily="2" charset="-122"/>
                            </a:rPr>
                            <m:t>(</m:t>
                          </m:r>
                          <m:sSub>
                            <m:sSubPr>
                              <m:ctrlPr>
                                <a:rPr lang="en-US" sz="1800" i="1">
                                  <a:solidFill>
                                    <a:schemeClr val="tx1"/>
                                  </a:solidFill>
                                  <a:effectLst/>
                                  <a:latin typeface="Cambria Math"/>
                                  <a:ea typeface="SimSun" panose="02010600030101010101" pitchFamily="2" charset="-122"/>
                                </a:rPr>
                              </m:ctrlPr>
                            </m:sSubPr>
                            <m:e>
                              <m:r>
                                <a:rPr lang="en-US" sz="1800" i="1">
                                  <a:solidFill>
                                    <a:schemeClr val="tx1"/>
                                  </a:solidFill>
                                  <a:effectLst/>
                                  <a:latin typeface="Cambria Math" panose="02040503050406030204" pitchFamily="18" charset="0"/>
                                  <a:ea typeface="SimSun" panose="02010600030101010101" pitchFamily="2" charset="-122"/>
                                </a:rPr>
                                <m:t>𝑋</m:t>
                              </m:r>
                            </m:e>
                            <m:sub>
                              <m:r>
                                <a:rPr lang="en-US" sz="1800" i="1">
                                  <a:solidFill>
                                    <a:schemeClr val="tx1"/>
                                  </a:solidFill>
                                  <a:effectLst/>
                                  <a:latin typeface="Cambria Math" panose="02040503050406030204" pitchFamily="18" charset="0"/>
                                  <a:ea typeface="SimSun" panose="02010600030101010101" pitchFamily="2" charset="-122"/>
                                </a:rPr>
                                <m:t>𝑎</m:t>
                              </m:r>
                            </m:sub>
                          </m:sSub>
                          <m:r>
                            <a:rPr lang="en-US" sz="1800" i="1">
                              <a:solidFill>
                                <a:schemeClr val="tx1"/>
                              </a:solidFill>
                              <a:effectLst/>
                              <a:latin typeface="Cambria Math" panose="02040503050406030204" pitchFamily="18" charset="0"/>
                              <a:ea typeface="SimSun" panose="02010600030101010101" pitchFamily="2" charset="-122"/>
                            </a:rPr>
                            <m:t>, </m:t>
                          </m:r>
                          <m:sSub>
                            <m:sSubPr>
                              <m:ctrlPr>
                                <a:rPr lang="en-US" sz="1800" i="1">
                                  <a:solidFill>
                                    <a:schemeClr val="tx1"/>
                                  </a:solidFill>
                                  <a:effectLst/>
                                  <a:latin typeface="Cambria Math"/>
                                  <a:ea typeface="SimSun" panose="02010600030101010101" pitchFamily="2" charset="-122"/>
                                </a:rPr>
                              </m:ctrlPr>
                            </m:sSubPr>
                            <m:e>
                              <m:r>
                                <a:rPr lang="en-US" sz="1800" i="1">
                                  <a:solidFill>
                                    <a:schemeClr val="tx1"/>
                                  </a:solidFill>
                                  <a:effectLst/>
                                  <a:latin typeface="Cambria Math" panose="02040503050406030204" pitchFamily="18" charset="0"/>
                                  <a:ea typeface="SimSun" panose="02010600030101010101" pitchFamily="2" charset="-122"/>
                                </a:rPr>
                                <m:t>𝑌</m:t>
                              </m:r>
                            </m:e>
                            <m:sub>
                              <m:r>
                                <a:rPr lang="en-US" sz="1800" i="1">
                                  <a:solidFill>
                                    <a:schemeClr val="tx1"/>
                                  </a:solidFill>
                                  <a:effectLst/>
                                  <a:latin typeface="Cambria Math" panose="02040503050406030204" pitchFamily="18" charset="0"/>
                                  <a:ea typeface="SimSun" panose="02010600030101010101" pitchFamily="2" charset="-122"/>
                                </a:rPr>
                                <m:t>𝑏</m:t>
                              </m:r>
                            </m:sub>
                          </m:sSub>
                          <m:r>
                            <a:rPr lang="en-US" sz="1800" i="1">
                              <a:solidFill>
                                <a:schemeClr val="tx1"/>
                              </a:solidFill>
                              <a:effectLst/>
                              <a:latin typeface="Cambria Math" panose="02040503050406030204" pitchFamily="18" charset="0"/>
                              <a:ea typeface="SimSun" panose="02010600030101010101" pitchFamily="2" charset="-122"/>
                            </a:rPr>
                            <m:t>)</m:t>
                          </m:r>
                        </m:num>
                        <m:den>
                          <m:r>
                            <a:rPr lang="en-US" sz="1800" i="1">
                              <a:solidFill>
                                <a:schemeClr val="tx1"/>
                              </a:solidFill>
                              <a:effectLst/>
                              <a:latin typeface="Cambria Math" panose="02040503050406030204" pitchFamily="18" charset="0"/>
                              <a:ea typeface="SimSun" panose="02010600030101010101" pitchFamily="2" charset="-122"/>
                            </a:rPr>
                            <m:t>𝑃</m:t>
                          </m:r>
                          <m:d>
                            <m:dPr>
                              <m:ctrlPr>
                                <a:rPr lang="en-US" sz="1800" i="1">
                                  <a:solidFill>
                                    <a:schemeClr val="tx1"/>
                                  </a:solidFill>
                                  <a:effectLst/>
                                  <a:latin typeface="Cambria Math"/>
                                  <a:ea typeface="SimSun" panose="02010600030101010101" pitchFamily="2" charset="-122"/>
                                </a:rPr>
                              </m:ctrlPr>
                            </m:dPr>
                            <m:e>
                              <m:sSub>
                                <m:sSubPr>
                                  <m:ctrlPr>
                                    <a:rPr lang="en-US" sz="1800" i="1">
                                      <a:solidFill>
                                        <a:schemeClr val="tx1"/>
                                      </a:solidFill>
                                      <a:effectLst/>
                                      <a:latin typeface="Cambria Math"/>
                                      <a:ea typeface="SimSun" panose="02010600030101010101" pitchFamily="2" charset="-122"/>
                                    </a:rPr>
                                  </m:ctrlPr>
                                </m:sSubPr>
                                <m:e>
                                  <m:r>
                                    <a:rPr lang="en-US" sz="1800" i="1">
                                      <a:solidFill>
                                        <a:schemeClr val="tx1"/>
                                      </a:solidFill>
                                      <a:effectLst/>
                                      <a:latin typeface="Cambria Math" panose="02040503050406030204" pitchFamily="18" charset="0"/>
                                      <a:ea typeface="SimSun" panose="02010600030101010101" pitchFamily="2" charset="-122"/>
                                    </a:rPr>
                                    <m:t>𝑋</m:t>
                                  </m:r>
                                </m:e>
                                <m:sub>
                                  <m:r>
                                    <a:rPr lang="en-US" sz="1800" i="1">
                                      <a:solidFill>
                                        <a:schemeClr val="tx1"/>
                                      </a:solidFill>
                                      <a:effectLst/>
                                      <a:latin typeface="Cambria Math" panose="02040503050406030204" pitchFamily="18" charset="0"/>
                                      <a:ea typeface="SimSun" panose="02010600030101010101" pitchFamily="2" charset="-122"/>
                                    </a:rPr>
                                    <m:t>𝑎</m:t>
                                  </m:r>
                                </m:sub>
                              </m:sSub>
                            </m:e>
                          </m:d>
                          <m:r>
                            <a:rPr lang="en-US" sz="1800" i="1">
                              <a:solidFill>
                                <a:schemeClr val="tx1"/>
                              </a:solidFill>
                              <a:effectLst/>
                              <a:latin typeface="Cambria Math" panose="02040503050406030204" pitchFamily="18" charset="0"/>
                              <a:ea typeface="SimSun" panose="02010600030101010101" pitchFamily="2" charset="-122"/>
                            </a:rPr>
                            <m:t>𝑃</m:t>
                          </m:r>
                          <m:r>
                            <a:rPr lang="en-US" sz="1800" i="1">
                              <a:solidFill>
                                <a:schemeClr val="tx1"/>
                              </a:solidFill>
                              <a:effectLst/>
                              <a:latin typeface="Cambria Math" panose="02040503050406030204" pitchFamily="18" charset="0"/>
                              <a:ea typeface="SimSun" panose="02010600030101010101" pitchFamily="2" charset="-122"/>
                            </a:rPr>
                            <m:t>(</m:t>
                          </m:r>
                          <m:sSub>
                            <m:sSubPr>
                              <m:ctrlPr>
                                <a:rPr lang="en-US" sz="1800" i="1">
                                  <a:solidFill>
                                    <a:schemeClr val="tx1"/>
                                  </a:solidFill>
                                  <a:effectLst/>
                                  <a:latin typeface="Cambria Math"/>
                                  <a:ea typeface="SimSun" panose="02010600030101010101" pitchFamily="2" charset="-122"/>
                                </a:rPr>
                              </m:ctrlPr>
                            </m:sSubPr>
                            <m:e>
                              <m:r>
                                <a:rPr lang="en-US" sz="1800" i="1">
                                  <a:solidFill>
                                    <a:schemeClr val="tx1"/>
                                  </a:solidFill>
                                  <a:effectLst/>
                                  <a:latin typeface="Cambria Math" panose="02040503050406030204" pitchFamily="18" charset="0"/>
                                  <a:ea typeface="SimSun" panose="02010600030101010101" pitchFamily="2" charset="-122"/>
                                </a:rPr>
                                <m:t>𝑋</m:t>
                              </m:r>
                            </m:e>
                            <m:sub>
                              <m:r>
                                <a:rPr lang="en-US" sz="1800" i="1">
                                  <a:solidFill>
                                    <a:schemeClr val="tx1"/>
                                  </a:solidFill>
                                  <a:effectLst/>
                                  <a:latin typeface="Cambria Math" panose="02040503050406030204" pitchFamily="18" charset="0"/>
                                  <a:ea typeface="SimSun" panose="02010600030101010101" pitchFamily="2" charset="-122"/>
                                </a:rPr>
                                <m:t>𝑏</m:t>
                              </m:r>
                            </m:sub>
                          </m:sSub>
                          <m:r>
                            <a:rPr lang="en-US" sz="1800" i="1">
                              <a:solidFill>
                                <a:schemeClr val="tx1"/>
                              </a:solidFill>
                              <a:effectLst/>
                              <a:latin typeface="Cambria Math" panose="02040503050406030204" pitchFamily="18" charset="0"/>
                              <a:ea typeface="SimSun" panose="02010600030101010101" pitchFamily="2" charset="-122"/>
                            </a:rPr>
                            <m:t>)</m:t>
                          </m:r>
                        </m:den>
                      </m:f>
                      <m:r>
                        <a:rPr lang="en-US" sz="1800" i="1">
                          <a:solidFill>
                            <a:schemeClr val="tx1"/>
                          </a:solidFill>
                          <a:effectLst/>
                          <a:latin typeface="Cambria Math" panose="02040503050406030204" pitchFamily="18" charset="0"/>
                          <a:ea typeface="SimSun" panose="02010600030101010101" pitchFamily="2" charset="-122"/>
                        </a:rPr>
                        <m:t>……………(4)</m:t>
                      </m:r>
                    </m:oMath>
                  </m:oMathPara>
                </a14:m>
                <a:endParaRPr lang="en-US" sz="1800" dirty="0">
                  <a:solidFill>
                    <a:schemeClr val="tx1"/>
                  </a:solidFill>
                  <a:effectLst/>
                  <a:ea typeface="SimSun" panose="02010600030101010101" pitchFamily="2" charset="-122"/>
                </a:endParaRPr>
              </a:p>
              <a:p>
                <a:pPr algn="just">
                  <a:lnSpc>
                    <a:spcPct val="150000"/>
                  </a:lnSpc>
                </a:pPr>
                <a:endParaRPr lang="en-US" sz="1800" b="1" dirty="0">
                  <a:solidFill>
                    <a:schemeClr val="tx1"/>
                  </a:solidFill>
                  <a:effectLst/>
                  <a:ea typeface="SimSun" panose="02010600030101010101" pitchFamily="2" charset="-122"/>
                </a:endParaRPr>
              </a:p>
              <a:p>
                <a:pPr marL="45720" indent="0" algn="just">
                  <a:lnSpc>
                    <a:spcPct val="150000"/>
                  </a:lnSpc>
                  <a:buNone/>
                </a:pPr>
                <a:endParaRPr lang="en-US" sz="1800" dirty="0">
                  <a:solidFill>
                    <a:schemeClr val="tx1"/>
                  </a:solidFill>
                  <a:ea typeface="SimSun" panose="02010600030101010101" pitchFamily="2" charset="-122"/>
                </a:endParaRPr>
              </a:p>
              <a:p>
                <a:pPr>
                  <a:buFont typeface="Wingdings" panose="05000000000000000000" pitchFamily="2" charset="2"/>
                  <a:buChar char="§"/>
                </a:pPr>
                <a:endParaRPr lang="en-US" sz="1800" dirty="0">
                  <a:solidFill>
                    <a:schemeClr val="tx1"/>
                  </a:solidFill>
                  <a:ea typeface="SimSun" panose="02010600030101010101" pitchFamily="2" charset="-122"/>
                </a:endParaRPr>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1341120" y="914399"/>
                <a:ext cx="9509760" cy="5326603"/>
              </a:xfrm>
              <a:blipFill>
                <a:blip r:embed="rId4"/>
                <a:stretch>
                  <a:fillRect l="-385" r="-385"/>
                </a:stretch>
              </a:blipFill>
            </p:spPr>
            <p:txBody>
              <a:bodyPr/>
              <a:lstStyle/>
              <a:p>
                <a:r>
                  <a:rPr lang="en-US">
                    <a:noFill/>
                  </a:rPr>
                  <a:t> </a:t>
                </a:r>
              </a:p>
            </p:txBody>
          </p:sp>
        </mc:Fallback>
      </mc:AlternateContent>
      <p:sp>
        <p:nvSpPr>
          <p:cNvPr id="2" name="Date Placeholder 1">
            <a:extLst>
              <a:ext uri="{FF2B5EF4-FFF2-40B4-BE49-F238E27FC236}">
                <a16:creationId xmlns="" xmlns:a16="http://schemas.microsoft.com/office/drawing/2014/main" id="{CBA52CB8-2FCF-4D7C-9E9D-FC0B32C55B77}"/>
              </a:ext>
            </a:extLst>
          </p:cNvPr>
          <p:cNvSpPr>
            <a:spLocks noGrp="1"/>
          </p:cNvSpPr>
          <p:nvPr>
            <p:ph type="dt" sz="half" idx="10"/>
          </p:nvPr>
        </p:nvSpPr>
        <p:spPr/>
        <p:txBody>
          <a:bodyPr/>
          <a:lstStyle/>
          <a:p>
            <a:fld id="{4F8C7A50-B384-43ED-8B75-EF6CC82A6526}" type="datetime1">
              <a:rPr lang="en-US" smtClean="0"/>
              <a:t>12/20/2020</a:t>
            </a:fld>
            <a:endParaRPr lang="en-US" dirty="0"/>
          </a:p>
        </p:txBody>
      </p:sp>
      <p:sp>
        <p:nvSpPr>
          <p:cNvPr id="3" name="Footer Placeholder 2">
            <a:extLst>
              <a:ext uri="{FF2B5EF4-FFF2-40B4-BE49-F238E27FC236}">
                <a16:creationId xmlns="" xmlns:a16="http://schemas.microsoft.com/office/drawing/2014/main" id="{08F0886F-F346-4752-A7F2-320B10A2F909}"/>
              </a:ext>
            </a:extLst>
          </p:cNvPr>
          <p:cNvSpPr>
            <a:spLocks noGrp="1"/>
          </p:cNvSpPr>
          <p:nvPr>
            <p:ph type="ftr" sz="quarter" idx="11"/>
          </p:nvPr>
        </p:nvSpPr>
        <p:spPr/>
        <p:txBody>
          <a:bodyPr/>
          <a:lstStyle/>
          <a:p>
            <a:r>
              <a:rPr lang="en-US" b="0" dirty="0"/>
              <a:t>A Machine Learning Based Model for Early Stage Detection of Diabetes</a:t>
            </a:r>
            <a:endParaRPr lang="en-US" dirty="0"/>
          </a:p>
        </p:txBody>
      </p:sp>
      <p:sp>
        <p:nvSpPr>
          <p:cNvPr id="4" name="Slide Number Placeholder 3">
            <a:extLst>
              <a:ext uri="{FF2B5EF4-FFF2-40B4-BE49-F238E27FC236}">
                <a16:creationId xmlns="" xmlns:a16="http://schemas.microsoft.com/office/drawing/2014/main" id="{7ECDCEBF-EE66-48B0-B6FF-8AEC148890A0}"/>
              </a:ext>
            </a:extLst>
          </p:cNvPr>
          <p:cNvSpPr>
            <a:spLocks noGrp="1"/>
          </p:cNvSpPr>
          <p:nvPr>
            <p:ph type="sldNum" sz="quarter" idx="12"/>
          </p:nvPr>
        </p:nvSpPr>
        <p:spPr/>
        <p:txBody>
          <a:bodyPr/>
          <a:lstStyle/>
          <a:p>
            <a:fld id="{FC749032-2A07-4AE8-BA90-74324CAE0C87}" type="slidenum">
              <a:rPr lang="en-US" smtClean="0"/>
              <a:t>13</a:t>
            </a:fld>
            <a:endParaRPr lang="en-US" dirty="0"/>
          </a:p>
        </p:txBody>
      </p:sp>
    </p:spTree>
    <p:extLst>
      <p:ext uri="{BB962C8B-B14F-4D97-AF65-F5344CB8AC3E}">
        <p14:creationId xmlns:p14="http://schemas.microsoft.com/office/powerpoint/2010/main" val="1121561463"/>
      </p:ext>
    </p:extLst>
  </p:cSld>
  <p:clrMapOvr>
    <a:masterClrMapping/>
  </p:clrMapOvr>
  <mc:AlternateContent xmlns:mc="http://schemas.openxmlformats.org/markup-compatibility/2006" xmlns:p14="http://schemas.microsoft.com/office/powerpoint/2010/main">
    <mc:Choice Requires="p14">
      <p:transition spd="med" p14:dur="700" advTm="16348">
        <p:fade/>
      </p:transition>
    </mc:Choice>
    <mc:Fallback xmlns="">
      <p:transition spd="med" advTm="16348">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120" y="169208"/>
            <a:ext cx="9509760" cy="603109"/>
          </a:xfrm>
        </p:spPr>
        <p:txBody>
          <a:bodyPr/>
          <a:lstStyle/>
          <a:p>
            <a:r>
              <a:rPr lang="en-US" dirty="0"/>
              <a:t>Data Preprocessing (Cont’d)</a:t>
            </a: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1341120" y="914399"/>
                <a:ext cx="9509760" cy="5326603"/>
              </a:xfrm>
            </p:spPr>
            <p:txBody>
              <a:bodyPr>
                <a:normAutofit/>
              </a:bodyPr>
              <a:lstStyle/>
              <a:p>
                <a:pPr marL="45720" indent="0" algn="just">
                  <a:lnSpc>
                    <a:spcPct val="150000"/>
                  </a:lnSpc>
                  <a:buNone/>
                </a:pPr>
                <a:r>
                  <a:rPr lang="en-US" sz="1800" dirty="0">
                    <a:ea typeface="SimSun" panose="02010600030101010101" pitchFamily="2" charset="-122"/>
                  </a:rPr>
                  <a:t>2. </a:t>
                </a:r>
                <a:r>
                  <a:rPr lang="en-US" sz="1800" b="1" dirty="0">
                    <a:solidFill>
                      <a:schemeClr val="tx1"/>
                    </a:solidFill>
                    <a:ea typeface="SimSun" panose="02010600030101010101" pitchFamily="2" charset="-122"/>
                  </a:rPr>
                  <a:t>Pearson Correlation Coefficient</a:t>
                </a:r>
                <a:r>
                  <a:rPr lang="en-US" sz="1800" b="1" dirty="0">
                    <a:solidFill>
                      <a:schemeClr val="tx1"/>
                    </a:solidFill>
                    <a:effectLst/>
                    <a:ea typeface="SimSun" panose="02010600030101010101" pitchFamily="2" charset="-122"/>
                  </a:rPr>
                  <a:t> (</a:t>
                </a:r>
                <a:r>
                  <a:rPr lang="en-US" sz="1800" b="1" dirty="0">
                    <a:solidFill>
                      <a:schemeClr val="tx1"/>
                    </a:solidFill>
                    <a:ea typeface="SimSun" panose="02010600030101010101" pitchFamily="2" charset="-122"/>
                  </a:rPr>
                  <a:t>PCC</a:t>
                </a:r>
                <a:r>
                  <a:rPr lang="en-US" sz="1800" b="1" dirty="0">
                    <a:solidFill>
                      <a:schemeClr val="tx1"/>
                    </a:solidFill>
                    <a:effectLst/>
                    <a:ea typeface="SimSun" panose="02010600030101010101" pitchFamily="2" charset="-122"/>
                  </a:rPr>
                  <a:t>)</a:t>
                </a:r>
              </a:p>
              <a:p>
                <a:pPr marL="0" marR="0" algn="just">
                  <a:lnSpc>
                    <a:spcPct val="150000"/>
                  </a:lnSpc>
                  <a:spcBef>
                    <a:spcPts val="0"/>
                  </a:spcBef>
                  <a:spcAft>
                    <a:spcPts val="0"/>
                  </a:spcAft>
                </a:pPr>
                <a:r>
                  <a:rPr lang="en-US" sz="1800" dirty="0">
                    <a:solidFill>
                      <a:schemeClr val="tx1"/>
                    </a:solidFill>
                    <a:effectLst/>
                    <a:ea typeface="SimSun" panose="02010600030101010101" pitchFamily="2" charset="-122"/>
                  </a:rPr>
                  <a:t>It considers the relationship between each independent feature with the class variables. </a:t>
                </a:r>
              </a:p>
              <a:p>
                <a:pPr marL="0" marR="0" algn="just">
                  <a:lnSpc>
                    <a:spcPct val="150000"/>
                  </a:lnSpc>
                  <a:spcBef>
                    <a:spcPts val="0"/>
                  </a:spcBef>
                  <a:spcAft>
                    <a:spcPts val="0"/>
                  </a:spcAft>
                </a:pPr>
                <a:r>
                  <a:rPr lang="en-US" sz="1800" dirty="0">
                    <a:solidFill>
                      <a:schemeClr val="tx1"/>
                    </a:solidFill>
                    <a:effectLst/>
                    <a:ea typeface="SimSun" panose="02010600030101010101" pitchFamily="2" charset="-122"/>
                  </a:rPr>
                  <a:t>Let, </a:t>
                </a:r>
                <a14:m>
                  <m:oMath xmlns:m="http://schemas.openxmlformats.org/officeDocument/2006/math">
                    <m:r>
                      <a:rPr lang="en-US" sz="1800" i="1">
                        <a:solidFill>
                          <a:schemeClr val="tx1"/>
                        </a:solidFill>
                        <a:effectLst/>
                        <a:latin typeface="Cambria Math" panose="02040503050406030204" pitchFamily="18" charset="0"/>
                        <a:ea typeface="SimSun" panose="02010600030101010101" pitchFamily="2" charset="-122"/>
                      </a:rPr>
                      <m:t>𝐶𝑂𝑉</m:t>
                    </m:r>
                    <m:r>
                      <a:rPr lang="en-US" sz="1800" i="1">
                        <a:solidFill>
                          <a:schemeClr val="tx1"/>
                        </a:solidFill>
                        <a:effectLst/>
                        <a:latin typeface="Cambria Math" panose="02040503050406030204" pitchFamily="18" charset="0"/>
                        <a:ea typeface="SimSun" panose="02010600030101010101" pitchFamily="2" charset="-122"/>
                      </a:rPr>
                      <m:t>(</m:t>
                    </m:r>
                    <m:r>
                      <a:rPr lang="en-US" sz="1800" i="1">
                        <a:solidFill>
                          <a:schemeClr val="tx1"/>
                        </a:solidFill>
                        <a:effectLst/>
                        <a:latin typeface="Cambria Math" panose="02040503050406030204" pitchFamily="18" charset="0"/>
                        <a:ea typeface="SimSun" panose="02010600030101010101" pitchFamily="2" charset="-122"/>
                      </a:rPr>
                      <m:t>𝑋</m:t>
                    </m:r>
                    <m:r>
                      <a:rPr lang="en-US" sz="1800" i="1">
                        <a:solidFill>
                          <a:schemeClr val="tx1"/>
                        </a:solidFill>
                        <a:effectLst/>
                        <a:latin typeface="Cambria Math" panose="02040503050406030204" pitchFamily="18" charset="0"/>
                        <a:ea typeface="SimSun" panose="02010600030101010101" pitchFamily="2" charset="-122"/>
                      </a:rPr>
                      <m:t>,</m:t>
                    </m:r>
                    <m:r>
                      <a:rPr lang="en-US" sz="1800" i="1">
                        <a:solidFill>
                          <a:schemeClr val="tx1"/>
                        </a:solidFill>
                        <a:effectLst/>
                        <a:latin typeface="Cambria Math" panose="02040503050406030204" pitchFamily="18" charset="0"/>
                        <a:ea typeface="SimSun" panose="02010600030101010101" pitchFamily="2" charset="-122"/>
                      </a:rPr>
                      <m:t>𝑌</m:t>
                    </m:r>
                    <m:r>
                      <a:rPr lang="en-US" sz="1800" i="1">
                        <a:solidFill>
                          <a:schemeClr val="tx1"/>
                        </a:solidFill>
                        <a:effectLst/>
                        <a:latin typeface="Cambria Math" panose="02040503050406030204" pitchFamily="18" charset="0"/>
                        <a:ea typeface="SimSun" panose="02010600030101010101" pitchFamily="2" charset="-122"/>
                      </a:rPr>
                      <m:t>)</m:t>
                    </m:r>
                  </m:oMath>
                </a14:m>
                <a:r>
                  <a:rPr lang="en-US" sz="1800" dirty="0">
                    <a:solidFill>
                      <a:schemeClr val="tx1"/>
                    </a:solidFill>
                    <a:effectLst/>
                    <a:ea typeface="SimSun" panose="02010600030101010101" pitchFamily="2" charset="-122"/>
                  </a:rPr>
                  <a:t> presents the covariance and </a:t>
                </a:r>
                <a14:m>
                  <m:oMath xmlns:m="http://schemas.openxmlformats.org/officeDocument/2006/math">
                    <m:sSub>
                      <m:sSubPr>
                        <m:ctrlPr>
                          <a:rPr lang="en-US" sz="1800" i="1">
                            <a:solidFill>
                              <a:schemeClr val="tx1"/>
                            </a:solidFill>
                            <a:effectLst/>
                            <a:latin typeface="Cambria Math"/>
                            <a:ea typeface="SimSun" panose="02010600030101010101" pitchFamily="2" charset="-122"/>
                          </a:rPr>
                        </m:ctrlPr>
                      </m:sSubPr>
                      <m:e>
                        <m:r>
                          <a:rPr lang="en-US" sz="1800" i="1">
                            <a:solidFill>
                              <a:schemeClr val="tx1"/>
                            </a:solidFill>
                            <a:effectLst/>
                            <a:latin typeface="Cambria Math" panose="02040503050406030204" pitchFamily="18" charset="0"/>
                            <a:ea typeface="SimSun" panose="02010600030101010101" pitchFamily="2" charset="-122"/>
                          </a:rPr>
                          <m:t>𝜎</m:t>
                        </m:r>
                      </m:e>
                      <m:sub>
                        <m:r>
                          <a:rPr lang="en-US" sz="1800" i="1">
                            <a:solidFill>
                              <a:schemeClr val="tx1"/>
                            </a:solidFill>
                            <a:effectLst/>
                            <a:latin typeface="Cambria Math" panose="02040503050406030204" pitchFamily="18" charset="0"/>
                            <a:ea typeface="SimSun" panose="02010600030101010101" pitchFamily="2" charset="-122"/>
                          </a:rPr>
                          <m:t>𝑋</m:t>
                        </m:r>
                      </m:sub>
                    </m:sSub>
                    <m:r>
                      <a:rPr lang="en-US" sz="1800" i="1">
                        <a:solidFill>
                          <a:schemeClr val="tx1"/>
                        </a:solidFill>
                        <a:effectLst/>
                        <a:latin typeface="Cambria Math" panose="02040503050406030204" pitchFamily="18" charset="0"/>
                        <a:ea typeface="SimSun" panose="02010600030101010101" pitchFamily="2" charset="-122"/>
                      </a:rPr>
                      <m:t>,</m:t>
                    </m:r>
                    <m:sSub>
                      <m:sSubPr>
                        <m:ctrlPr>
                          <a:rPr lang="en-US" sz="1800" i="1">
                            <a:solidFill>
                              <a:schemeClr val="tx1"/>
                            </a:solidFill>
                            <a:effectLst/>
                            <a:latin typeface="Cambria Math"/>
                            <a:ea typeface="SimSun" panose="02010600030101010101" pitchFamily="2" charset="-122"/>
                          </a:rPr>
                        </m:ctrlPr>
                      </m:sSubPr>
                      <m:e>
                        <m:r>
                          <a:rPr lang="en-US" sz="1800" i="1">
                            <a:solidFill>
                              <a:schemeClr val="tx1"/>
                            </a:solidFill>
                            <a:effectLst/>
                            <a:latin typeface="Cambria Math" panose="02040503050406030204" pitchFamily="18" charset="0"/>
                            <a:ea typeface="SimSun" panose="02010600030101010101" pitchFamily="2" charset="-122"/>
                          </a:rPr>
                          <m:t>𝜎</m:t>
                        </m:r>
                      </m:e>
                      <m:sub>
                        <m:r>
                          <a:rPr lang="en-US" sz="1800" i="1">
                            <a:solidFill>
                              <a:schemeClr val="tx1"/>
                            </a:solidFill>
                            <a:effectLst/>
                            <a:latin typeface="Cambria Math" panose="02040503050406030204" pitchFamily="18" charset="0"/>
                            <a:ea typeface="SimSun" panose="02010600030101010101" pitchFamily="2" charset="-122"/>
                          </a:rPr>
                          <m:t>𝑌</m:t>
                        </m:r>
                      </m:sub>
                    </m:sSub>
                    <m:r>
                      <a:rPr lang="en-US" sz="1800" i="1">
                        <a:solidFill>
                          <a:schemeClr val="tx1"/>
                        </a:solidFill>
                        <a:effectLst/>
                        <a:latin typeface="Cambria Math" panose="02040503050406030204" pitchFamily="18" charset="0"/>
                        <a:ea typeface="SimSun" panose="02010600030101010101" pitchFamily="2" charset="-122"/>
                      </a:rPr>
                      <m:t> </m:t>
                    </m:r>
                  </m:oMath>
                </a14:m>
                <a:r>
                  <a:rPr lang="en-US" sz="1800" dirty="0">
                    <a:solidFill>
                      <a:schemeClr val="tx1"/>
                    </a:solidFill>
                    <a:effectLst/>
                    <a:ea typeface="Times New Roman" panose="02020603050405020304" pitchFamily="18" charset="0"/>
                  </a:rPr>
                  <a:t>denote standard deviation of X and Y and the following equation represents the correlation between X and Y.</a:t>
                </a:r>
                <a:endParaRPr lang="en-US" sz="1800" dirty="0">
                  <a:solidFill>
                    <a:schemeClr val="tx1"/>
                  </a:solidFill>
                  <a:ea typeface="SimSun" panose="02010600030101010101" pitchFamily="2" charset="-122"/>
                </a:endParaRPr>
              </a:p>
              <a:p>
                <a:pPr marL="0" marR="0" indent="0" algn="ctr">
                  <a:lnSpc>
                    <a:spcPct val="150000"/>
                  </a:lnSpc>
                  <a:spcBef>
                    <a:spcPts val="0"/>
                  </a:spcBef>
                  <a:spcAft>
                    <a:spcPts val="0"/>
                  </a:spcAft>
                  <a:buNone/>
                </a:pPr>
                <a14:m>
                  <m:oMath xmlns:m="http://schemas.openxmlformats.org/officeDocument/2006/math">
                    <m:r>
                      <a:rPr lang="en-US" sz="1800" i="1">
                        <a:solidFill>
                          <a:schemeClr val="tx1"/>
                        </a:solidFill>
                        <a:effectLst/>
                        <a:latin typeface="Cambria Math" panose="02040503050406030204" pitchFamily="18" charset="0"/>
                        <a:ea typeface="SimSun" panose="02010600030101010101" pitchFamily="2" charset="-122"/>
                      </a:rPr>
                      <m:t>𝜌</m:t>
                    </m:r>
                    <m:d>
                      <m:dPr>
                        <m:ctrlPr>
                          <a:rPr lang="en-US" sz="1800" i="1">
                            <a:solidFill>
                              <a:schemeClr val="tx1"/>
                            </a:solidFill>
                            <a:effectLst/>
                            <a:latin typeface="Cambria Math"/>
                            <a:ea typeface="SimSun" panose="02010600030101010101" pitchFamily="2" charset="-122"/>
                          </a:rPr>
                        </m:ctrlPr>
                      </m:dPr>
                      <m:e>
                        <m:r>
                          <a:rPr lang="en-US" sz="1800" i="1">
                            <a:solidFill>
                              <a:schemeClr val="tx1"/>
                            </a:solidFill>
                            <a:effectLst/>
                            <a:latin typeface="Cambria Math" panose="02040503050406030204" pitchFamily="18" charset="0"/>
                            <a:ea typeface="SimSun" panose="02010600030101010101" pitchFamily="2" charset="-122"/>
                          </a:rPr>
                          <m:t>𝑋</m:t>
                        </m:r>
                        <m:r>
                          <a:rPr lang="en-US" sz="1800" i="1">
                            <a:solidFill>
                              <a:schemeClr val="tx1"/>
                            </a:solidFill>
                            <a:effectLst/>
                            <a:latin typeface="Cambria Math" panose="02040503050406030204" pitchFamily="18" charset="0"/>
                            <a:ea typeface="SimSun" panose="02010600030101010101" pitchFamily="2" charset="-122"/>
                          </a:rPr>
                          <m:t>,</m:t>
                        </m:r>
                        <m:r>
                          <a:rPr lang="en-US" sz="1800" i="1">
                            <a:solidFill>
                              <a:schemeClr val="tx1"/>
                            </a:solidFill>
                            <a:effectLst/>
                            <a:latin typeface="Cambria Math" panose="02040503050406030204" pitchFamily="18" charset="0"/>
                            <a:ea typeface="SimSun" panose="02010600030101010101" pitchFamily="2" charset="-122"/>
                          </a:rPr>
                          <m:t>𝑌</m:t>
                        </m:r>
                      </m:e>
                    </m:d>
                    <m:r>
                      <a:rPr lang="en-US" sz="1800" i="1">
                        <a:solidFill>
                          <a:schemeClr val="tx1"/>
                        </a:solidFill>
                        <a:effectLst/>
                        <a:latin typeface="Cambria Math" panose="02040503050406030204" pitchFamily="18" charset="0"/>
                        <a:ea typeface="SimSun" panose="02010600030101010101" pitchFamily="2" charset="-122"/>
                      </a:rPr>
                      <m:t>=</m:t>
                    </m:r>
                    <m:f>
                      <m:fPr>
                        <m:ctrlPr>
                          <a:rPr lang="en-US" sz="1800" i="1">
                            <a:solidFill>
                              <a:schemeClr val="tx1"/>
                            </a:solidFill>
                            <a:effectLst/>
                            <a:latin typeface="Cambria Math"/>
                            <a:ea typeface="SimSun" panose="02010600030101010101" pitchFamily="2" charset="-122"/>
                          </a:rPr>
                        </m:ctrlPr>
                      </m:fPr>
                      <m:num>
                        <m:r>
                          <a:rPr lang="en-US" sz="1800" i="1">
                            <a:solidFill>
                              <a:schemeClr val="tx1"/>
                            </a:solidFill>
                            <a:effectLst/>
                            <a:latin typeface="Cambria Math" panose="02040503050406030204" pitchFamily="18" charset="0"/>
                            <a:ea typeface="SimSun" panose="02010600030101010101" pitchFamily="2" charset="-122"/>
                          </a:rPr>
                          <m:t>𝐶𝑂𝑉</m:t>
                        </m:r>
                        <m:r>
                          <a:rPr lang="en-US" sz="1800" i="1">
                            <a:solidFill>
                              <a:schemeClr val="tx1"/>
                            </a:solidFill>
                            <a:effectLst/>
                            <a:latin typeface="Cambria Math" panose="02040503050406030204" pitchFamily="18" charset="0"/>
                            <a:ea typeface="SimSun" panose="02010600030101010101" pitchFamily="2" charset="-122"/>
                          </a:rPr>
                          <m:t>(</m:t>
                        </m:r>
                        <m:r>
                          <a:rPr lang="en-US" sz="1800" i="1">
                            <a:solidFill>
                              <a:schemeClr val="tx1"/>
                            </a:solidFill>
                            <a:effectLst/>
                            <a:latin typeface="Cambria Math" panose="02040503050406030204" pitchFamily="18" charset="0"/>
                            <a:ea typeface="SimSun" panose="02010600030101010101" pitchFamily="2" charset="-122"/>
                          </a:rPr>
                          <m:t>𝑋</m:t>
                        </m:r>
                        <m:r>
                          <a:rPr lang="en-US" sz="1800" i="1">
                            <a:solidFill>
                              <a:schemeClr val="tx1"/>
                            </a:solidFill>
                            <a:effectLst/>
                            <a:latin typeface="Cambria Math" panose="02040503050406030204" pitchFamily="18" charset="0"/>
                            <a:ea typeface="SimSun" panose="02010600030101010101" pitchFamily="2" charset="-122"/>
                          </a:rPr>
                          <m:t>,</m:t>
                        </m:r>
                        <m:r>
                          <a:rPr lang="en-US" sz="1800" i="1">
                            <a:solidFill>
                              <a:schemeClr val="tx1"/>
                            </a:solidFill>
                            <a:effectLst/>
                            <a:latin typeface="Cambria Math" panose="02040503050406030204" pitchFamily="18" charset="0"/>
                            <a:ea typeface="SimSun" panose="02010600030101010101" pitchFamily="2" charset="-122"/>
                          </a:rPr>
                          <m:t>𝑌</m:t>
                        </m:r>
                        <m:r>
                          <a:rPr lang="en-US" sz="1800" i="1">
                            <a:solidFill>
                              <a:schemeClr val="tx1"/>
                            </a:solidFill>
                            <a:effectLst/>
                            <a:latin typeface="Cambria Math" panose="02040503050406030204" pitchFamily="18" charset="0"/>
                            <a:ea typeface="SimSun" panose="02010600030101010101" pitchFamily="2" charset="-122"/>
                          </a:rPr>
                          <m:t>)</m:t>
                        </m:r>
                      </m:num>
                      <m:den>
                        <m:sSub>
                          <m:sSubPr>
                            <m:ctrlPr>
                              <a:rPr lang="en-US" sz="1800" i="1">
                                <a:solidFill>
                                  <a:schemeClr val="tx1"/>
                                </a:solidFill>
                                <a:effectLst/>
                                <a:latin typeface="Cambria Math"/>
                                <a:ea typeface="SimSun" panose="02010600030101010101" pitchFamily="2" charset="-122"/>
                              </a:rPr>
                            </m:ctrlPr>
                          </m:sSubPr>
                          <m:e>
                            <m:r>
                              <a:rPr lang="en-US" sz="1800" i="1">
                                <a:solidFill>
                                  <a:schemeClr val="tx1"/>
                                </a:solidFill>
                                <a:effectLst/>
                                <a:latin typeface="Cambria Math" panose="02040503050406030204" pitchFamily="18" charset="0"/>
                                <a:ea typeface="SimSun" panose="02010600030101010101" pitchFamily="2" charset="-122"/>
                              </a:rPr>
                              <m:t>𝜎</m:t>
                            </m:r>
                          </m:e>
                          <m:sub>
                            <m:r>
                              <a:rPr lang="en-US" sz="1800" i="1">
                                <a:solidFill>
                                  <a:schemeClr val="tx1"/>
                                </a:solidFill>
                                <a:effectLst/>
                                <a:latin typeface="Cambria Math" panose="02040503050406030204" pitchFamily="18" charset="0"/>
                                <a:ea typeface="SimSun" panose="02010600030101010101" pitchFamily="2" charset="-122"/>
                              </a:rPr>
                              <m:t>𝑋</m:t>
                            </m:r>
                          </m:sub>
                        </m:sSub>
                        <m:sSub>
                          <m:sSubPr>
                            <m:ctrlPr>
                              <a:rPr lang="en-US" sz="1800" i="1">
                                <a:solidFill>
                                  <a:schemeClr val="tx1"/>
                                </a:solidFill>
                                <a:effectLst/>
                                <a:latin typeface="Cambria Math"/>
                                <a:ea typeface="SimSun" panose="02010600030101010101" pitchFamily="2" charset="-122"/>
                              </a:rPr>
                            </m:ctrlPr>
                          </m:sSubPr>
                          <m:e>
                            <m:r>
                              <a:rPr lang="en-US" sz="1800" i="1">
                                <a:solidFill>
                                  <a:schemeClr val="tx1"/>
                                </a:solidFill>
                                <a:effectLst/>
                                <a:latin typeface="Cambria Math" panose="02040503050406030204" pitchFamily="18" charset="0"/>
                                <a:ea typeface="SimSun" panose="02010600030101010101" pitchFamily="2" charset="-122"/>
                              </a:rPr>
                              <m:t>𝜎</m:t>
                            </m:r>
                          </m:e>
                          <m:sub>
                            <m:r>
                              <a:rPr lang="en-US" sz="1800" i="1">
                                <a:solidFill>
                                  <a:schemeClr val="tx1"/>
                                </a:solidFill>
                                <a:effectLst/>
                                <a:latin typeface="Cambria Math" panose="02040503050406030204" pitchFamily="18" charset="0"/>
                                <a:ea typeface="SimSun" panose="02010600030101010101" pitchFamily="2" charset="-122"/>
                              </a:rPr>
                              <m:t>𝑌</m:t>
                            </m:r>
                          </m:sub>
                        </m:sSub>
                      </m:den>
                    </m:f>
                  </m:oMath>
                </a14:m>
                <a:r>
                  <a:rPr lang="en-US" sz="1800" dirty="0">
                    <a:solidFill>
                      <a:schemeClr val="tx1"/>
                    </a:solidFill>
                    <a:effectLst/>
                    <a:ea typeface="SimSun" panose="02010600030101010101" pitchFamily="2" charset="-122"/>
                  </a:rPr>
                  <a:t>……………………………………….(5)</a:t>
                </a:r>
              </a:p>
              <a:p>
                <a:pPr marL="45720" indent="0" algn="just">
                  <a:lnSpc>
                    <a:spcPct val="150000"/>
                  </a:lnSpc>
                  <a:buNone/>
                </a:pPr>
                <a:r>
                  <a:rPr lang="en-US" sz="1800" b="1" dirty="0">
                    <a:effectLst/>
                    <a:ea typeface="SimSun" panose="02010600030101010101" pitchFamily="2" charset="-122"/>
                  </a:rPr>
                  <a:t>3. </a:t>
                </a:r>
                <a:r>
                  <a:rPr lang="en-US" sz="1800" b="1" dirty="0">
                    <a:solidFill>
                      <a:schemeClr val="tx1"/>
                    </a:solidFill>
                    <a:effectLst/>
                    <a:ea typeface="SimSun" panose="02010600030101010101" pitchFamily="2" charset="-122"/>
                  </a:rPr>
                  <a:t>Recursive Feature Elimination (RFE)</a:t>
                </a:r>
              </a:p>
              <a:p>
                <a:pPr algn="just">
                  <a:lnSpc>
                    <a:spcPct val="150000"/>
                  </a:lnSpc>
                </a:pPr>
                <a:r>
                  <a:rPr lang="en-US" sz="1800" dirty="0">
                    <a:solidFill>
                      <a:schemeClr val="tx1"/>
                    </a:solidFill>
                    <a:effectLst/>
                    <a:ea typeface="SimSun" panose="02010600030101010101" pitchFamily="2" charset="-122"/>
                  </a:rPr>
                  <a:t>It removes the weakest features through the model building until a specified number of features are encountered.</a:t>
                </a:r>
              </a:p>
              <a:p>
                <a:pPr algn="just">
                  <a:lnSpc>
                    <a:spcPct val="150000"/>
                  </a:lnSpc>
                </a:pPr>
                <a:endParaRPr lang="en-US" sz="1800" b="1" dirty="0">
                  <a:effectLst/>
                  <a:ea typeface="SimSun" panose="02010600030101010101" pitchFamily="2" charset="-122"/>
                </a:endParaRPr>
              </a:p>
              <a:p>
                <a:pPr marL="45720" indent="0" algn="just">
                  <a:lnSpc>
                    <a:spcPct val="150000"/>
                  </a:lnSpc>
                  <a:buNone/>
                </a:pPr>
                <a:endParaRPr lang="en-US" sz="1800" dirty="0">
                  <a:solidFill>
                    <a:schemeClr val="tx1"/>
                  </a:solidFill>
                  <a:ea typeface="SimSun" panose="02010600030101010101" pitchFamily="2" charset="-122"/>
                </a:endParaRPr>
              </a:p>
              <a:p>
                <a:pPr>
                  <a:buFont typeface="Wingdings" panose="05000000000000000000" pitchFamily="2" charset="2"/>
                  <a:buChar char="§"/>
                </a:pPr>
                <a:endParaRPr lang="en-US" sz="1800" dirty="0">
                  <a:solidFill>
                    <a:schemeClr val="tx1"/>
                  </a:solidFill>
                  <a:ea typeface="SimSun" panose="02010600030101010101" pitchFamily="2" charset="-122"/>
                </a:endParaRPr>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1341120" y="914399"/>
                <a:ext cx="9509760" cy="5326603"/>
              </a:xfrm>
              <a:blipFill>
                <a:blip r:embed="rId4"/>
                <a:stretch>
                  <a:fillRect l="-513" r="-513"/>
                </a:stretch>
              </a:blipFill>
            </p:spPr>
            <p:txBody>
              <a:bodyPr/>
              <a:lstStyle/>
              <a:p>
                <a:r>
                  <a:rPr lang="en-US">
                    <a:noFill/>
                  </a:rPr>
                  <a:t> </a:t>
                </a:r>
              </a:p>
            </p:txBody>
          </p:sp>
        </mc:Fallback>
      </mc:AlternateContent>
      <p:sp>
        <p:nvSpPr>
          <p:cNvPr id="2" name="Date Placeholder 1">
            <a:extLst>
              <a:ext uri="{FF2B5EF4-FFF2-40B4-BE49-F238E27FC236}">
                <a16:creationId xmlns="" xmlns:a16="http://schemas.microsoft.com/office/drawing/2014/main" id="{CBA52CB8-2FCF-4D7C-9E9D-FC0B32C55B77}"/>
              </a:ext>
            </a:extLst>
          </p:cNvPr>
          <p:cNvSpPr>
            <a:spLocks noGrp="1"/>
          </p:cNvSpPr>
          <p:nvPr>
            <p:ph type="dt" sz="half" idx="10"/>
          </p:nvPr>
        </p:nvSpPr>
        <p:spPr/>
        <p:txBody>
          <a:bodyPr/>
          <a:lstStyle/>
          <a:p>
            <a:fld id="{4F8C7A50-B384-43ED-8B75-EF6CC82A6526}" type="datetime1">
              <a:rPr lang="en-US" smtClean="0"/>
              <a:t>12/20/2020</a:t>
            </a:fld>
            <a:endParaRPr lang="en-US" dirty="0"/>
          </a:p>
        </p:txBody>
      </p:sp>
      <p:sp>
        <p:nvSpPr>
          <p:cNvPr id="3" name="Footer Placeholder 2">
            <a:extLst>
              <a:ext uri="{FF2B5EF4-FFF2-40B4-BE49-F238E27FC236}">
                <a16:creationId xmlns="" xmlns:a16="http://schemas.microsoft.com/office/drawing/2014/main" id="{08F0886F-F346-4752-A7F2-320B10A2F909}"/>
              </a:ext>
            </a:extLst>
          </p:cNvPr>
          <p:cNvSpPr>
            <a:spLocks noGrp="1"/>
          </p:cNvSpPr>
          <p:nvPr>
            <p:ph type="ftr" sz="quarter" idx="11"/>
          </p:nvPr>
        </p:nvSpPr>
        <p:spPr/>
        <p:txBody>
          <a:bodyPr/>
          <a:lstStyle/>
          <a:p>
            <a:r>
              <a:rPr lang="en-US" b="0" dirty="0"/>
              <a:t>A Machine Learning Based Model for Early Stage Detection of Diabetes</a:t>
            </a:r>
            <a:endParaRPr lang="en-US" dirty="0"/>
          </a:p>
        </p:txBody>
      </p:sp>
      <p:sp>
        <p:nvSpPr>
          <p:cNvPr id="4" name="Slide Number Placeholder 3">
            <a:extLst>
              <a:ext uri="{FF2B5EF4-FFF2-40B4-BE49-F238E27FC236}">
                <a16:creationId xmlns="" xmlns:a16="http://schemas.microsoft.com/office/drawing/2014/main" id="{7ECDCEBF-EE66-48B0-B6FF-8AEC148890A0}"/>
              </a:ext>
            </a:extLst>
          </p:cNvPr>
          <p:cNvSpPr>
            <a:spLocks noGrp="1"/>
          </p:cNvSpPr>
          <p:nvPr>
            <p:ph type="sldNum" sz="quarter" idx="12"/>
          </p:nvPr>
        </p:nvSpPr>
        <p:spPr/>
        <p:txBody>
          <a:bodyPr/>
          <a:lstStyle/>
          <a:p>
            <a:fld id="{FC749032-2A07-4AE8-BA90-74324CAE0C87}" type="slidenum">
              <a:rPr lang="en-US" smtClean="0"/>
              <a:t>14</a:t>
            </a:fld>
            <a:endParaRPr lang="en-US" dirty="0"/>
          </a:p>
        </p:txBody>
      </p:sp>
    </p:spTree>
    <p:extLst>
      <p:ext uri="{BB962C8B-B14F-4D97-AF65-F5344CB8AC3E}">
        <p14:creationId xmlns:p14="http://schemas.microsoft.com/office/powerpoint/2010/main" val="2398398605"/>
      </p:ext>
    </p:extLst>
  </p:cSld>
  <p:clrMapOvr>
    <a:masterClrMapping/>
  </p:clrMapOvr>
  <mc:AlternateContent xmlns:mc="http://schemas.openxmlformats.org/markup-compatibility/2006" xmlns:p14="http://schemas.microsoft.com/office/powerpoint/2010/main">
    <mc:Choice Requires="p14">
      <p:transition spd="med" p14:dur="700" advTm="4965">
        <p:fade/>
      </p:transition>
    </mc:Choice>
    <mc:Fallback xmlns="">
      <p:transition spd="med" advTm="4965">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120" y="169208"/>
            <a:ext cx="9509760" cy="603109"/>
          </a:xfrm>
        </p:spPr>
        <p:txBody>
          <a:bodyPr/>
          <a:lstStyle/>
          <a:p>
            <a:r>
              <a:rPr lang="en-US" dirty="0"/>
              <a:t>Classification Methods</a:t>
            </a: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1341120" y="914399"/>
                <a:ext cx="9509760" cy="5326603"/>
              </a:xfrm>
            </p:spPr>
            <p:txBody>
              <a:bodyPr>
                <a:normAutofit/>
              </a:bodyPr>
              <a:lstStyle/>
              <a:p>
                <a:pPr marL="45720" indent="0" algn="just">
                  <a:lnSpc>
                    <a:spcPct val="150000"/>
                  </a:lnSpc>
                  <a:buNone/>
                </a:pPr>
                <a:r>
                  <a:rPr lang="en-US" sz="1800" b="1" dirty="0">
                    <a:effectLst/>
                    <a:ea typeface="SimSun" panose="02010600030101010101" pitchFamily="2" charset="-122"/>
                  </a:rPr>
                  <a:t>Logistic Regression (LR)</a:t>
                </a:r>
              </a:p>
              <a:p>
                <a:pPr marL="0" marR="0" algn="just">
                  <a:lnSpc>
                    <a:spcPct val="150000"/>
                  </a:lnSpc>
                  <a:spcBef>
                    <a:spcPts val="0"/>
                  </a:spcBef>
                  <a:spcAft>
                    <a:spcPts val="0"/>
                  </a:spcAft>
                </a:pPr>
                <a:r>
                  <a:rPr lang="en-US" sz="1800" dirty="0">
                    <a:effectLst/>
                    <a:ea typeface="SimSun" panose="02010600030101010101" pitchFamily="2" charset="-122"/>
                  </a:rPr>
                  <a:t>LR algorithm is based on Linear Regression model, the formula is: </a:t>
                </a:r>
              </a:p>
              <a:p>
                <a:pPr marL="0" marR="0" indent="0" algn="just">
                  <a:lnSpc>
                    <a:spcPct val="150000"/>
                  </a:lnSpc>
                  <a:spcBef>
                    <a:spcPts val="0"/>
                  </a:spcBef>
                  <a:spcAft>
                    <a:spcPts val="0"/>
                  </a:spcAft>
                  <a:buNone/>
                </a:pPr>
                <a:endParaRPr lang="en-US" sz="1800" dirty="0">
                  <a:effectLst/>
                  <a:ea typeface="SimSun" panose="02010600030101010101" pitchFamily="2" charset="-122"/>
                </a:endParaRPr>
              </a:p>
              <a:p>
                <a:pPr marL="0" marR="0" indent="0" algn="just">
                  <a:lnSpc>
                    <a:spcPct val="150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SimSun" panose="02010600030101010101" pitchFamily="2" charset="-122"/>
                        </a:rPr>
                        <m:t>𝑌</m:t>
                      </m:r>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𝐵</m:t>
                          </m:r>
                        </m:e>
                        <m:sub>
                          <m:r>
                            <a:rPr lang="en-US" sz="1800" i="1">
                              <a:effectLst/>
                              <a:latin typeface="Cambria Math" panose="02040503050406030204" pitchFamily="18" charset="0"/>
                              <a:ea typeface="SimSun" panose="02010600030101010101" pitchFamily="2" charset="-122"/>
                            </a:rPr>
                            <m:t>0</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𝐵</m:t>
                          </m:r>
                        </m:e>
                        <m:sub>
                          <m:r>
                            <a:rPr lang="en-US" sz="1800" i="1">
                              <a:effectLst/>
                              <a:latin typeface="Cambria Math" panose="02040503050406030204" pitchFamily="18" charset="0"/>
                              <a:ea typeface="SimSun" panose="02010600030101010101" pitchFamily="2" charset="-122"/>
                            </a:rPr>
                            <m:t>1</m:t>
                          </m:r>
                        </m:sub>
                      </m:sSub>
                      <m:sSub>
                        <m:sSubPr>
                          <m:ctrlPr>
                            <a:rPr lang="en-US" sz="1800" i="1">
                              <a:effectLst/>
                              <a:latin typeface="Cambria Math"/>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1</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𝐵</m:t>
                          </m:r>
                        </m:e>
                        <m:sub>
                          <m:r>
                            <a:rPr lang="en-US" sz="1800" i="1">
                              <a:effectLst/>
                              <a:latin typeface="Cambria Math" panose="02040503050406030204" pitchFamily="18" charset="0"/>
                              <a:ea typeface="SimSun" panose="02010600030101010101" pitchFamily="2" charset="-122"/>
                            </a:rPr>
                            <m:t>2</m:t>
                          </m:r>
                        </m:sub>
                      </m:sSub>
                      <m:sSub>
                        <m:sSubPr>
                          <m:ctrlPr>
                            <a:rPr lang="en-US" sz="1800" i="1">
                              <a:effectLst/>
                              <a:latin typeface="Cambria Math"/>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2</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𝐵</m:t>
                          </m:r>
                        </m:e>
                        <m:sub>
                          <m:r>
                            <a:rPr lang="en-US" sz="1800" i="1">
                              <a:effectLst/>
                              <a:latin typeface="Cambria Math" panose="02040503050406030204" pitchFamily="18" charset="0"/>
                              <a:ea typeface="SimSun" panose="02010600030101010101" pitchFamily="2" charset="-122"/>
                            </a:rPr>
                            <m:t>𝑚</m:t>
                          </m:r>
                        </m:sub>
                      </m:sSub>
                      <m:sSub>
                        <m:sSubPr>
                          <m:ctrlPr>
                            <a:rPr lang="en-US" sz="1800" i="1">
                              <a:effectLst/>
                              <a:latin typeface="Cambria Math"/>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𝑚</m:t>
                          </m:r>
                        </m:sub>
                      </m:sSub>
                      <m:r>
                        <a:rPr lang="en-US" sz="1800" i="1">
                          <a:effectLst/>
                          <a:latin typeface="Cambria Math" panose="02040503050406030204" pitchFamily="18" charset="0"/>
                          <a:ea typeface="SimSun" panose="02010600030101010101" pitchFamily="2" charset="-122"/>
                        </a:rPr>
                        <m:t>………………(6)</m:t>
                      </m:r>
                    </m:oMath>
                  </m:oMathPara>
                </a14:m>
                <a:endParaRPr lang="en-US" sz="1800" dirty="0">
                  <a:ea typeface="SimSun" panose="02010600030101010101" pitchFamily="2" charset="-122"/>
                </a:endParaRPr>
              </a:p>
              <a:p>
                <a:pPr marL="0" marR="0" indent="0" algn="just">
                  <a:lnSpc>
                    <a:spcPct val="150000"/>
                  </a:lnSpc>
                  <a:spcBef>
                    <a:spcPts val="0"/>
                  </a:spcBef>
                  <a:spcAft>
                    <a:spcPts val="0"/>
                  </a:spcAft>
                  <a:buNone/>
                </a:pPr>
                <a:endParaRPr lang="en-US" sz="1800" dirty="0">
                  <a:effectLst/>
                  <a:ea typeface="SimSun" panose="02010600030101010101" pitchFamily="2" charset="-122"/>
                </a:endParaRPr>
              </a:p>
              <a:p>
                <a:pPr marL="0" marR="0" algn="just">
                  <a:lnSpc>
                    <a:spcPct val="150000"/>
                  </a:lnSpc>
                  <a:spcBef>
                    <a:spcPts val="0"/>
                  </a:spcBef>
                  <a:spcAft>
                    <a:spcPts val="0"/>
                  </a:spcAft>
                </a:pPr>
                <a:r>
                  <a:rPr lang="en-US" sz="1800" dirty="0">
                    <a:effectLst/>
                    <a:ea typeface="SimSun" panose="02010600030101010101" pitchFamily="2" charset="-122"/>
                  </a:rPr>
                  <a:t>This equation is summed up to find a result, and then the sigmoid function gives the probability between 0 and 1, which is later converted to 0 or 1 by considering a threshold. The formula of sigmoid function:</a:t>
                </a:r>
              </a:p>
              <a:p>
                <a:pPr marL="228600" marR="0" indent="0" algn="just">
                  <a:lnSpc>
                    <a:spcPct val="150000"/>
                  </a:lnSpc>
                  <a:spcBef>
                    <a:spcPts val="0"/>
                  </a:spcBef>
                  <a:spcAft>
                    <a:spcPts val="1000"/>
                  </a:spcAft>
                  <a:buNone/>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𝑆</m:t>
                      </m:r>
                      <m:d>
                        <m:dPr>
                          <m:ctrlPr>
                            <a:rPr lang="en-US" sz="1800" i="1">
                              <a:effectLst/>
                              <a:latin typeface="Cambria Math"/>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e>
                      </m:d>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1800" i="1">
                              <a:effectLst/>
                              <a:latin typeface="Cambria Math"/>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Sup>
                            <m:sSupPr>
                              <m:ctrlPr>
                                <a:rPr lang="en-US" sz="1800" i="1">
                                  <a:effectLst/>
                                  <a:latin typeface="Cambria Math"/>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sup>
                          </m:sSup>
                        </m:den>
                      </m:f>
                      <m:r>
                        <a:rPr lang="en-US" sz="1800" i="1">
                          <a:effectLst/>
                          <a:latin typeface="Cambria Math" panose="02040503050406030204" pitchFamily="18" charset="0"/>
                          <a:ea typeface="Calibri" panose="020F0502020204030204" pitchFamily="34" charset="0"/>
                          <a:cs typeface="Times New Roman" panose="02020603050405020304" pitchFamily="18" charset="0"/>
                        </a:rPr>
                        <m:t>…………………………….(7)</m:t>
                      </m:r>
                    </m:oMath>
                  </m:oMathPara>
                </a14:m>
                <a:endParaRPr lang="en-US" sz="1800" dirty="0">
                  <a:effectLst/>
                  <a:ea typeface="Calibri" panose="020F0502020204030204" pitchFamily="34" charset="0"/>
                  <a:cs typeface="Times New Roman" panose="02020603050405020304" pitchFamily="18" charset="0"/>
                </a:endParaRPr>
              </a:p>
              <a:p>
                <a:pPr algn="just">
                  <a:lnSpc>
                    <a:spcPct val="150000"/>
                  </a:lnSpc>
                </a:pPr>
                <a:endParaRPr lang="en-US" sz="1800" b="1" dirty="0">
                  <a:effectLst/>
                  <a:ea typeface="SimSun" panose="02010600030101010101" pitchFamily="2" charset="-122"/>
                </a:endParaRPr>
              </a:p>
              <a:p>
                <a:pPr marL="45720" indent="0" algn="just">
                  <a:lnSpc>
                    <a:spcPct val="150000"/>
                  </a:lnSpc>
                  <a:buNone/>
                </a:pPr>
                <a:endParaRPr lang="en-US" sz="1800" dirty="0">
                  <a:solidFill>
                    <a:schemeClr val="tx1"/>
                  </a:solidFill>
                  <a:ea typeface="SimSun" panose="02010600030101010101" pitchFamily="2" charset="-122"/>
                </a:endParaRPr>
              </a:p>
              <a:p>
                <a:pPr>
                  <a:buFont typeface="Wingdings" panose="05000000000000000000" pitchFamily="2" charset="2"/>
                  <a:buChar char="§"/>
                </a:pPr>
                <a:endParaRPr lang="en-US" sz="1800" dirty="0">
                  <a:solidFill>
                    <a:schemeClr val="tx1"/>
                  </a:solidFill>
                  <a:ea typeface="SimSun" panose="02010600030101010101" pitchFamily="2" charset="-122"/>
                </a:endParaRPr>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1341120" y="914399"/>
                <a:ext cx="9509760" cy="5326603"/>
              </a:xfrm>
              <a:blipFill>
                <a:blip r:embed="rId4"/>
                <a:stretch>
                  <a:fillRect l="-513" r="-513"/>
                </a:stretch>
              </a:blipFill>
            </p:spPr>
            <p:txBody>
              <a:bodyPr/>
              <a:lstStyle/>
              <a:p>
                <a:r>
                  <a:rPr lang="en-US">
                    <a:noFill/>
                  </a:rPr>
                  <a:t> </a:t>
                </a:r>
              </a:p>
            </p:txBody>
          </p:sp>
        </mc:Fallback>
      </mc:AlternateContent>
      <p:sp>
        <p:nvSpPr>
          <p:cNvPr id="2" name="Date Placeholder 1">
            <a:extLst>
              <a:ext uri="{FF2B5EF4-FFF2-40B4-BE49-F238E27FC236}">
                <a16:creationId xmlns="" xmlns:a16="http://schemas.microsoft.com/office/drawing/2014/main" id="{CBA52CB8-2FCF-4D7C-9E9D-FC0B32C55B77}"/>
              </a:ext>
            </a:extLst>
          </p:cNvPr>
          <p:cNvSpPr>
            <a:spLocks noGrp="1"/>
          </p:cNvSpPr>
          <p:nvPr>
            <p:ph type="dt" sz="half" idx="10"/>
          </p:nvPr>
        </p:nvSpPr>
        <p:spPr/>
        <p:txBody>
          <a:bodyPr/>
          <a:lstStyle/>
          <a:p>
            <a:fld id="{4F8C7A50-B384-43ED-8B75-EF6CC82A6526}" type="datetime1">
              <a:rPr lang="en-US" smtClean="0"/>
              <a:t>12/20/2020</a:t>
            </a:fld>
            <a:endParaRPr lang="en-US" dirty="0"/>
          </a:p>
        </p:txBody>
      </p:sp>
      <p:sp>
        <p:nvSpPr>
          <p:cNvPr id="3" name="Footer Placeholder 2">
            <a:extLst>
              <a:ext uri="{FF2B5EF4-FFF2-40B4-BE49-F238E27FC236}">
                <a16:creationId xmlns="" xmlns:a16="http://schemas.microsoft.com/office/drawing/2014/main" id="{08F0886F-F346-4752-A7F2-320B10A2F909}"/>
              </a:ext>
            </a:extLst>
          </p:cNvPr>
          <p:cNvSpPr>
            <a:spLocks noGrp="1"/>
          </p:cNvSpPr>
          <p:nvPr>
            <p:ph type="ftr" sz="quarter" idx="11"/>
          </p:nvPr>
        </p:nvSpPr>
        <p:spPr/>
        <p:txBody>
          <a:bodyPr/>
          <a:lstStyle/>
          <a:p>
            <a:r>
              <a:rPr lang="en-US" b="0" dirty="0"/>
              <a:t>A Machine Learning Based Model for Early Stage Detection of Diabetes</a:t>
            </a:r>
            <a:endParaRPr lang="en-US" dirty="0"/>
          </a:p>
        </p:txBody>
      </p:sp>
      <p:sp>
        <p:nvSpPr>
          <p:cNvPr id="4" name="Slide Number Placeholder 3">
            <a:extLst>
              <a:ext uri="{FF2B5EF4-FFF2-40B4-BE49-F238E27FC236}">
                <a16:creationId xmlns="" xmlns:a16="http://schemas.microsoft.com/office/drawing/2014/main" id="{7ECDCEBF-EE66-48B0-B6FF-8AEC148890A0}"/>
              </a:ext>
            </a:extLst>
          </p:cNvPr>
          <p:cNvSpPr>
            <a:spLocks noGrp="1"/>
          </p:cNvSpPr>
          <p:nvPr>
            <p:ph type="sldNum" sz="quarter" idx="12"/>
          </p:nvPr>
        </p:nvSpPr>
        <p:spPr/>
        <p:txBody>
          <a:bodyPr/>
          <a:lstStyle/>
          <a:p>
            <a:fld id="{FC749032-2A07-4AE8-BA90-74324CAE0C87}" type="slidenum">
              <a:rPr lang="en-US" smtClean="0"/>
              <a:t>15</a:t>
            </a:fld>
            <a:endParaRPr lang="en-US" dirty="0"/>
          </a:p>
        </p:txBody>
      </p:sp>
    </p:spTree>
    <p:extLst>
      <p:ext uri="{BB962C8B-B14F-4D97-AF65-F5344CB8AC3E}">
        <p14:creationId xmlns:p14="http://schemas.microsoft.com/office/powerpoint/2010/main" val="2009299484"/>
      </p:ext>
    </p:extLst>
  </p:cSld>
  <p:clrMapOvr>
    <a:masterClrMapping/>
  </p:clrMapOvr>
  <mc:AlternateContent xmlns:mc="http://schemas.openxmlformats.org/markup-compatibility/2006" xmlns:p14="http://schemas.microsoft.com/office/powerpoint/2010/main">
    <mc:Choice Requires="p14">
      <p:transition spd="med" p14:dur="700" advTm="8324">
        <p:fade/>
      </p:transition>
    </mc:Choice>
    <mc:Fallback xmlns="">
      <p:transition spd="med" advTm="8324">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120" y="169208"/>
            <a:ext cx="9509760" cy="603109"/>
          </a:xfrm>
        </p:spPr>
        <p:txBody>
          <a:bodyPr/>
          <a:lstStyle/>
          <a:p>
            <a:r>
              <a:rPr lang="en-US" dirty="0"/>
              <a:t>Classification Methods (Cont’d)</a:t>
            </a: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1341120" y="914399"/>
                <a:ext cx="9509760" cy="5326603"/>
              </a:xfrm>
            </p:spPr>
            <p:txBody>
              <a:bodyPr>
                <a:normAutofit/>
              </a:bodyPr>
              <a:lstStyle/>
              <a:p>
                <a:pPr marL="45720" indent="0" algn="just">
                  <a:lnSpc>
                    <a:spcPct val="150000"/>
                  </a:lnSpc>
                  <a:buNone/>
                </a:pPr>
                <a:r>
                  <a:rPr lang="en-US" sz="1800" b="1" dirty="0">
                    <a:effectLst/>
                    <a:ea typeface="SimSun" panose="02010600030101010101" pitchFamily="2" charset="-122"/>
                  </a:rPr>
                  <a:t>Gaussian Naïve Bayes (GNB)</a:t>
                </a:r>
              </a:p>
              <a:p>
                <a:pPr algn="just">
                  <a:lnSpc>
                    <a:spcPct val="150000"/>
                  </a:lnSpc>
                </a:pPr>
                <a:r>
                  <a:rPr lang="en-US" sz="1800" dirty="0">
                    <a:ea typeface="SimSun" panose="02010600030101010101" pitchFamily="2" charset="-122"/>
                  </a:rPr>
                  <a:t> It is based on Bayes theorem and follows a normal distribution.</a:t>
                </a:r>
              </a:p>
              <a:p>
                <a:pPr algn="just">
                  <a:lnSpc>
                    <a:spcPct val="150000"/>
                  </a:lnSpc>
                </a:pPr>
                <a:r>
                  <a:rPr lang="en-US" sz="1800" dirty="0">
                    <a:cs typeface="Times New Roman" pitchFamily="18" charset="0"/>
                  </a:rPr>
                  <a:t>Two parameters define the probability density function that is mean and standard deviation.</a:t>
                </a:r>
              </a:p>
              <a:p>
                <a:pPr marL="45720" indent="0" algn="ctr">
                  <a:lnSpc>
                    <a:spcPct val="150000"/>
                  </a:lnSpc>
                  <a:buClr>
                    <a:srgbClr val="33CC33"/>
                  </a:buClr>
                  <a:buNone/>
                  <a:defRPr/>
                </a:pPr>
                <a:r>
                  <a:rPr lang="en-US" sz="1800" dirty="0">
                    <a:cs typeface="Times New Roman" pitchFamily="18" charset="0"/>
                  </a:rPr>
                  <a:t>Mean, </a:t>
                </a:r>
                <a14:m>
                  <m:oMath xmlns:m="http://schemas.openxmlformats.org/officeDocument/2006/math">
                    <m:r>
                      <a:rPr lang="en-US" sz="1800" i="1">
                        <a:latin typeface="Cambria Math" panose="02040503050406030204" pitchFamily="18" charset="0"/>
                      </a:rPr>
                      <m:t> µ=</m:t>
                    </m:r>
                    <m:f>
                      <m:fPr>
                        <m:ctrlPr>
                          <a:rPr lang="en-US" sz="1800" i="1">
                            <a:latin typeface="Cambria Math"/>
                          </a:rPr>
                        </m:ctrlPr>
                      </m:fPr>
                      <m:num>
                        <m:r>
                          <a:rPr lang="en-US" sz="1800" i="1">
                            <a:latin typeface="Cambria Math" panose="02040503050406030204" pitchFamily="18" charset="0"/>
                          </a:rPr>
                          <m:t>1</m:t>
                        </m:r>
                      </m:num>
                      <m:den>
                        <m:r>
                          <a:rPr lang="en-US" sz="1800" i="1">
                            <a:latin typeface="Cambria Math" panose="02040503050406030204" pitchFamily="18" charset="0"/>
                          </a:rPr>
                          <m:t>𝑛</m:t>
                        </m:r>
                      </m:den>
                    </m:f>
                    <m:r>
                      <a:rPr lang="en-US" sz="1800" i="1">
                        <a:latin typeface="Cambria Math" panose="02040503050406030204" pitchFamily="18" charset="0"/>
                      </a:rPr>
                      <m:t> </m:t>
                    </m:r>
                    <m:nary>
                      <m:naryPr>
                        <m:chr m:val="∑"/>
                        <m:limLoc m:val="undOvr"/>
                        <m:ctrlPr>
                          <a:rPr lang="en-US" sz="1800" i="1">
                            <a:latin typeface="Cambria Math"/>
                          </a:rPr>
                        </m:ctrlPr>
                      </m:naryPr>
                      <m:sub>
                        <m:r>
                          <a:rPr lang="en-US" sz="1800" i="1">
                            <a:latin typeface="Cambria Math" panose="02040503050406030204" pitchFamily="18" charset="0"/>
                          </a:rPr>
                          <m:t>𝑖</m:t>
                        </m:r>
                        <m:r>
                          <a:rPr lang="en-US" sz="1800" i="1">
                            <a:latin typeface="Cambria Math" panose="02040503050406030204" pitchFamily="18" charset="0"/>
                          </a:rPr>
                          <m:t>=1</m:t>
                        </m:r>
                      </m:sub>
                      <m:sup>
                        <m:r>
                          <a:rPr lang="en-US" sz="1800" i="1">
                            <a:latin typeface="Cambria Math" panose="02040503050406030204" pitchFamily="18" charset="0"/>
                          </a:rPr>
                          <m:t>𝑛</m:t>
                        </m:r>
                      </m:sup>
                      <m:e>
                        <m:sSub>
                          <m:sSubPr>
                            <m:ctrlPr>
                              <a:rPr lang="en-US" sz="1800" i="1">
                                <a:latin typeface="Cambria Math"/>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r>
                          <a:rPr lang="en-US" sz="1800" b="0" i="1" smtClean="0">
                            <a:latin typeface="Cambria Math" panose="02040503050406030204" pitchFamily="18" charset="0"/>
                          </a:rPr>
                          <m:t>………..(8)</m:t>
                        </m:r>
                      </m:e>
                    </m:nary>
                    <m:r>
                      <a:rPr lang="en-US" sz="1800" i="1">
                        <a:latin typeface="Cambria Math" panose="02040503050406030204" pitchFamily="18" charset="0"/>
                      </a:rPr>
                      <m:t> </m:t>
                    </m:r>
                  </m:oMath>
                </a14:m>
                <a:endParaRPr lang="en-US" sz="1800" dirty="0">
                  <a:cs typeface="Times New Roman" pitchFamily="18" charset="0"/>
                </a:endParaRPr>
              </a:p>
              <a:p>
                <a:pPr marL="0" indent="0" algn="ctr">
                  <a:lnSpc>
                    <a:spcPct val="150000"/>
                  </a:lnSpc>
                  <a:buClr>
                    <a:srgbClr val="33CC33"/>
                  </a:buClr>
                  <a:buNone/>
                  <a:defRPr/>
                </a:pPr>
                <a:r>
                  <a:rPr lang="en-US" sz="1800" dirty="0">
                    <a:cs typeface="Times New Roman" pitchFamily="18" charset="0"/>
                  </a:rPr>
                  <a:t>    Standard deviation, </a:t>
                </a:r>
                <a14:m>
                  <m:oMath xmlns:m="http://schemas.openxmlformats.org/officeDocument/2006/math">
                    <m:r>
                      <a:rPr lang="en-US" sz="1800" i="1">
                        <a:latin typeface="Cambria Math" panose="02040503050406030204" pitchFamily="18" charset="0"/>
                      </a:rPr>
                      <m:t>𝜕</m:t>
                    </m:r>
                    <m:r>
                      <a:rPr lang="en-US" sz="1800" i="1">
                        <a:latin typeface="Cambria Math" panose="02040503050406030204" pitchFamily="18" charset="0"/>
                      </a:rPr>
                      <m:t>=</m:t>
                    </m:r>
                    <m:f>
                      <m:fPr>
                        <m:ctrlPr>
                          <a:rPr lang="en-US" sz="1800" i="1">
                            <a:latin typeface="Cambria Math"/>
                          </a:rPr>
                        </m:ctrlPr>
                      </m:fPr>
                      <m:num>
                        <m:r>
                          <a:rPr lang="en-US" sz="1800" i="1">
                            <a:latin typeface="Cambria Math" panose="02040503050406030204" pitchFamily="18" charset="0"/>
                          </a:rPr>
                          <m:t>1</m:t>
                        </m:r>
                      </m:num>
                      <m:den>
                        <m:r>
                          <a:rPr lang="en-US" sz="1800" i="1">
                            <a:latin typeface="Cambria Math" panose="02040503050406030204" pitchFamily="18" charset="0"/>
                          </a:rPr>
                          <m:t>𝑛</m:t>
                        </m:r>
                        <m:r>
                          <a:rPr lang="en-US" sz="1800" i="1">
                            <a:latin typeface="Cambria Math" panose="02040503050406030204" pitchFamily="18" charset="0"/>
                          </a:rPr>
                          <m:t>−1</m:t>
                        </m:r>
                      </m:den>
                    </m:f>
                    <m:nary>
                      <m:naryPr>
                        <m:chr m:val="∑"/>
                        <m:limLoc m:val="undOvr"/>
                        <m:ctrlPr>
                          <a:rPr lang="en-US" sz="1800" i="1">
                            <a:latin typeface="Cambria Math"/>
                          </a:rPr>
                        </m:ctrlPr>
                      </m:naryPr>
                      <m:sub>
                        <m:r>
                          <a:rPr lang="en-US" sz="1800" i="1">
                            <a:latin typeface="Cambria Math" panose="02040503050406030204" pitchFamily="18" charset="0"/>
                          </a:rPr>
                          <m:t>𝑖</m:t>
                        </m:r>
                        <m:r>
                          <a:rPr lang="en-US" sz="1800" i="1">
                            <a:latin typeface="Cambria Math" panose="02040503050406030204" pitchFamily="18" charset="0"/>
                          </a:rPr>
                          <m:t>=1</m:t>
                        </m:r>
                      </m:sub>
                      <m:sup>
                        <m:r>
                          <a:rPr lang="en-US" sz="1800" i="1">
                            <a:latin typeface="Cambria Math" panose="02040503050406030204" pitchFamily="18" charset="0"/>
                          </a:rPr>
                          <m:t>𝑛</m:t>
                        </m:r>
                      </m:sup>
                      <m:e>
                        <m:sSup>
                          <m:sSupPr>
                            <m:ctrlPr>
                              <a:rPr lang="en-US" sz="1800" i="1">
                                <a:latin typeface="Cambria Math"/>
                              </a:rPr>
                            </m:ctrlPr>
                          </m:sSupPr>
                          <m:e>
                            <m:r>
                              <a:rPr lang="en-US" sz="1800" i="1">
                                <a:latin typeface="Cambria Math" panose="02040503050406030204" pitchFamily="18" charset="0"/>
                              </a:rPr>
                              <m:t>(</m:t>
                            </m:r>
                            <m:sSub>
                              <m:sSubPr>
                                <m:ctrlPr>
                                  <a:rPr lang="en-US" sz="1800" i="1">
                                    <a:latin typeface="Cambria Math"/>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r>
                              <a:rPr lang="en-US" sz="1800" i="1">
                                <a:latin typeface="Cambria Math" panose="02040503050406030204" pitchFamily="18" charset="0"/>
                              </a:rPr>
                              <m:t>−µ)</m:t>
                            </m:r>
                          </m:e>
                          <m:sup>
                            <m:r>
                              <a:rPr lang="en-US" sz="1800" i="1">
                                <a:latin typeface="Cambria Math" panose="02040503050406030204" pitchFamily="18" charset="0"/>
                              </a:rPr>
                              <m:t>2</m:t>
                            </m:r>
                          </m:sup>
                        </m:sSup>
                      </m:e>
                    </m:nary>
                    <m:r>
                      <a:rPr lang="en-US" sz="1800" b="0" i="1" smtClean="0">
                        <a:latin typeface="Cambria Math" panose="02040503050406030204" pitchFamily="18" charset="0"/>
                      </a:rPr>
                      <m:t>………(9)</m:t>
                    </m:r>
                    <m:r>
                      <a:rPr lang="en-US" sz="1800" i="1">
                        <a:latin typeface="Cambria Math" panose="02040503050406030204" pitchFamily="18" charset="0"/>
                      </a:rPr>
                      <m:t> </m:t>
                    </m:r>
                  </m:oMath>
                </a14:m>
                <a:endParaRPr lang="en-US" sz="1800" dirty="0"/>
              </a:p>
              <a:p>
                <a:pPr marL="0" indent="0" algn="ctr">
                  <a:buClr>
                    <a:srgbClr val="33CC33"/>
                  </a:buClr>
                  <a:buNone/>
                  <a:defRPr/>
                </a:pPr>
                <a:r>
                  <a:rPr lang="en-US" sz="1800" dirty="0"/>
                  <a:t>    </a:t>
                </a:r>
                <a:r>
                  <a:rPr lang="en-US" sz="1800" dirty="0">
                    <a:cs typeface="Times New Roman" pitchFamily="18" charset="0"/>
                  </a:rPr>
                  <a:t>Probability density function, </a:t>
                </a:r>
                <a14:m>
                  <m:oMath xmlns:m="http://schemas.openxmlformats.org/officeDocument/2006/math">
                    <m:r>
                      <a:rPr lang="en-US" sz="1800" i="1">
                        <a:latin typeface="Cambria Math" panose="02040503050406030204" pitchFamily="18" charset="0"/>
                      </a:rPr>
                      <m:t>𝑓</m:t>
                    </m:r>
                    <m:d>
                      <m:dPr>
                        <m:ctrlPr>
                          <a:rPr lang="en-US" sz="1800" i="1">
                            <a:latin typeface="Cambria Math"/>
                          </a:rPr>
                        </m:ctrlPr>
                      </m:dPr>
                      <m:e>
                        <m:r>
                          <a:rPr lang="en-US" sz="1800" i="1">
                            <a:latin typeface="Cambria Math" panose="02040503050406030204" pitchFamily="18" charset="0"/>
                          </a:rPr>
                          <m:t>𝑥</m:t>
                        </m:r>
                      </m:e>
                    </m:d>
                    <m:r>
                      <a:rPr lang="en-US" sz="1800" i="1">
                        <a:latin typeface="Cambria Math" panose="02040503050406030204" pitchFamily="18" charset="0"/>
                      </a:rPr>
                      <m:t>=</m:t>
                    </m:r>
                    <m:f>
                      <m:fPr>
                        <m:ctrlPr>
                          <a:rPr lang="en-US" sz="1800" i="1" smtClean="0">
                            <a:latin typeface="Cambria Math"/>
                          </a:rPr>
                        </m:ctrlPr>
                      </m:fPr>
                      <m:num>
                        <m:r>
                          <a:rPr lang="en-US" sz="1800" b="0" i="1" smtClean="0">
                            <a:latin typeface="Cambria Math" panose="02040503050406030204" pitchFamily="18" charset="0"/>
                          </a:rPr>
                          <m:t>1</m:t>
                        </m:r>
                      </m:num>
                      <m:den>
                        <m:rad>
                          <m:radPr>
                            <m:degHide m:val="on"/>
                            <m:ctrlPr>
                              <a:rPr lang="en-US" sz="1800" i="1" smtClean="0">
                                <a:latin typeface="Cambria Math"/>
                              </a:rPr>
                            </m:ctrlPr>
                          </m:radPr>
                          <m:deg/>
                          <m:e>
                            <m:r>
                              <a:rPr lang="en-US" sz="1800" b="0" i="1" smtClean="0">
                                <a:latin typeface="Cambria Math" panose="02040503050406030204" pitchFamily="18" charset="0"/>
                              </a:rPr>
                              <m:t>2</m:t>
                            </m:r>
                            <m:r>
                              <a:rPr lang="en-US" sz="1800" b="0" i="1" smtClean="0">
                                <a:latin typeface="Cambria Math" panose="02040503050406030204" pitchFamily="18" charset="0"/>
                                <a:ea typeface="Cambria Math"/>
                              </a:rPr>
                              <m:t>𝜋</m:t>
                            </m:r>
                          </m:e>
                        </m:rad>
                        <m:r>
                          <a:rPr lang="en-US" sz="1800" i="1" smtClean="0">
                            <a:latin typeface="Cambria Math" panose="02040503050406030204" pitchFamily="18" charset="0"/>
                          </a:rPr>
                          <m:t>𝜕</m:t>
                        </m:r>
                      </m:den>
                    </m:f>
                    <m:sSup>
                      <m:sSupPr>
                        <m:ctrlPr>
                          <a:rPr lang="en-US" sz="1800" i="1" smtClean="0">
                            <a:latin typeface="Cambria Math"/>
                          </a:rPr>
                        </m:ctrlPr>
                      </m:sSupPr>
                      <m:e>
                        <m:r>
                          <a:rPr lang="en-US" sz="1800" b="0" i="1" smtClean="0">
                            <a:latin typeface="Cambria Math" panose="02040503050406030204" pitchFamily="18" charset="0"/>
                          </a:rPr>
                          <m:t>𝑒</m:t>
                        </m:r>
                      </m:e>
                      <m:sup>
                        <m:r>
                          <a:rPr lang="en-US" sz="1800" b="0" i="1" smtClean="0">
                            <a:latin typeface="Cambria Math" panose="02040503050406030204" pitchFamily="18" charset="0"/>
                          </a:rPr>
                          <m:t>−</m:t>
                        </m:r>
                        <m:f>
                          <m:fPr>
                            <m:ctrlPr>
                              <a:rPr lang="en-US" sz="1800" i="1" smtClean="0">
                                <a:latin typeface="Cambria Math"/>
                              </a:rPr>
                            </m:ctrlPr>
                          </m:fPr>
                          <m:num>
                            <m:sSup>
                              <m:sSupPr>
                                <m:ctrlPr>
                                  <a:rPr lang="en-US" sz="1800" i="1" smtClean="0">
                                    <a:latin typeface="Cambria Math"/>
                                  </a:rPr>
                                </m:ctrlPr>
                              </m:sSupPr>
                              <m:e>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ea typeface="Cambria Math"/>
                                  </a:rPr>
                                  <m:t>𝜇</m:t>
                                </m:r>
                                <m:r>
                                  <a:rPr lang="en-US" sz="1800" b="0" i="1" smtClean="0">
                                    <a:latin typeface="Cambria Math" panose="02040503050406030204" pitchFamily="18" charset="0"/>
                                  </a:rPr>
                                  <m:t>)</m:t>
                                </m:r>
                              </m:e>
                              <m:sup>
                                <m:r>
                                  <a:rPr lang="en-US" sz="1800" b="0" i="1" smtClean="0">
                                    <a:latin typeface="Cambria Math" panose="02040503050406030204" pitchFamily="18" charset="0"/>
                                  </a:rPr>
                                  <m:t>2</m:t>
                                </m:r>
                              </m:sup>
                            </m:sSup>
                          </m:num>
                          <m:den>
                            <m:r>
                              <a:rPr lang="en-US" sz="1800" b="0" i="1" smtClean="0">
                                <a:latin typeface="Cambria Math" panose="02040503050406030204" pitchFamily="18" charset="0"/>
                              </a:rPr>
                              <m:t>2</m:t>
                            </m:r>
                            <m:sSup>
                              <m:sSupPr>
                                <m:ctrlPr>
                                  <a:rPr lang="en-US" sz="1800" b="0" i="1" smtClean="0">
                                    <a:latin typeface="Cambria Math"/>
                                  </a:rPr>
                                </m:ctrlPr>
                              </m:sSupPr>
                              <m:e>
                                <m:r>
                                  <a:rPr lang="en-US" sz="1800" b="0" i="1" smtClean="0">
                                    <a:latin typeface="Cambria Math" panose="02040503050406030204" pitchFamily="18" charset="0"/>
                                    <a:ea typeface="Cambria Math"/>
                                  </a:rPr>
                                  <m:t>𝜕</m:t>
                                </m:r>
                              </m:e>
                              <m:sup>
                                <m:r>
                                  <a:rPr lang="en-US" sz="1800" b="0" i="1" smtClean="0">
                                    <a:latin typeface="Cambria Math" panose="02040503050406030204" pitchFamily="18" charset="0"/>
                                  </a:rPr>
                                  <m:t>2</m:t>
                                </m:r>
                              </m:sup>
                            </m:sSup>
                          </m:den>
                        </m:f>
                      </m:sup>
                    </m:sSup>
                    <m:r>
                      <a:rPr lang="en-US" sz="1800" b="0" i="1" smtClean="0">
                        <a:latin typeface="Cambria Math" panose="02040503050406030204" pitchFamily="18" charset="0"/>
                      </a:rPr>
                      <m:t>…………..(10)</m:t>
                    </m:r>
                  </m:oMath>
                </a14:m>
                <a:endParaRPr lang="en-US" sz="1800" dirty="0">
                  <a:effectLst/>
                  <a:ea typeface="SimSun" panose="02010600030101010101" pitchFamily="2" charset="-122"/>
                </a:endParaRPr>
              </a:p>
              <a:p>
                <a:pPr marL="45720" indent="0" algn="just">
                  <a:lnSpc>
                    <a:spcPct val="150000"/>
                  </a:lnSpc>
                  <a:buNone/>
                </a:pPr>
                <a:endParaRPr lang="en-US" sz="1800" dirty="0">
                  <a:solidFill>
                    <a:schemeClr val="tx1"/>
                  </a:solidFill>
                  <a:ea typeface="SimSun" panose="02010600030101010101" pitchFamily="2" charset="-122"/>
                </a:endParaRPr>
              </a:p>
              <a:p>
                <a:pPr>
                  <a:buFont typeface="Wingdings" panose="05000000000000000000" pitchFamily="2" charset="2"/>
                  <a:buChar char="§"/>
                </a:pPr>
                <a:endParaRPr lang="en-US" sz="1800" dirty="0">
                  <a:solidFill>
                    <a:schemeClr val="tx1"/>
                  </a:solidFill>
                  <a:ea typeface="SimSun" panose="02010600030101010101" pitchFamily="2" charset="-122"/>
                </a:endParaRPr>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1341120" y="914399"/>
                <a:ext cx="9509760" cy="5326603"/>
              </a:xfrm>
              <a:blipFill>
                <a:blip r:embed="rId4"/>
                <a:stretch>
                  <a:fillRect r="-513"/>
                </a:stretch>
              </a:blipFill>
            </p:spPr>
            <p:txBody>
              <a:bodyPr/>
              <a:lstStyle/>
              <a:p>
                <a:r>
                  <a:rPr lang="en-US">
                    <a:noFill/>
                  </a:rPr>
                  <a:t> </a:t>
                </a:r>
              </a:p>
            </p:txBody>
          </p:sp>
        </mc:Fallback>
      </mc:AlternateContent>
      <p:sp>
        <p:nvSpPr>
          <p:cNvPr id="2" name="Date Placeholder 1">
            <a:extLst>
              <a:ext uri="{FF2B5EF4-FFF2-40B4-BE49-F238E27FC236}">
                <a16:creationId xmlns="" xmlns:a16="http://schemas.microsoft.com/office/drawing/2014/main" id="{CBA52CB8-2FCF-4D7C-9E9D-FC0B32C55B77}"/>
              </a:ext>
            </a:extLst>
          </p:cNvPr>
          <p:cNvSpPr>
            <a:spLocks noGrp="1"/>
          </p:cNvSpPr>
          <p:nvPr>
            <p:ph type="dt" sz="half" idx="10"/>
          </p:nvPr>
        </p:nvSpPr>
        <p:spPr/>
        <p:txBody>
          <a:bodyPr/>
          <a:lstStyle/>
          <a:p>
            <a:fld id="{4F8C7A50-B384-43ED-8B75-EF6CC82A6526}" type="datetime1">
              <a:rPr lang="en-US" smtClean="0"/>
              <a:t>12/20/2020</a:t>
            </a:fld>
            <a:endParaRPr lang="en-US" dirty="0"/>
          </a:p>
        </p:txBody>
      </p:sp>
      <p:sp>
        <p:nvSpPr>
          <p:cNvPr id="3" name="Footer Placeholder 2">
            <a:extLst>
              <a:ext uri="{FF2B5EF4-FFF2-40B4-BE49-F238E27FC236}">
                <a16:creationId xmlns="" xmlns:a16="http://schemas.microsoft.com/office/drawing/2014/main" id="{08F0886F-F346-4752-A7F2-320B10A2F909}"/>
              </a:ext>
            </a:extLst>
          </p:cNvPr>
          <p:cNvSpPr>
            <a:spLocks noGrp="1"/>
          </p:cNvSpPr>
          <p:nvPr>
            <p:ph type="ftr" sz="quarter" idx="11"/>
          </p:nvPr>
        </p:nvSpPr>
        <p:spPr/>
        <p:txBody>
          <a:bodyPr/>
          <a:lstStyle/>
          <a:p>
            <a:r>
              <a:rPr lang="en-US" b="0" dirty="0"/>
              <a:t>A Machine Learning Based Model for Early Stage Detection of Diabetes</a:t>
            </a:r>
            <a:endParaRPr lang="en-US" dirty="0"/>
          </a:p>
        </p:txBody>
      </p:sp>
      <p:sp>
        <p:nvSpPr>
          <p:cNvPr id="4" name="Slide Number Placeholder 3">
            <a:extLst>
              <a:ext uri="{FF2B5EF4-FFF2-40B4-BE49-F238E27FC236}">
                <a16:creationId xmlns="" xmlns:a16="http://schemas.microsoft.com/office/drawing/2014/main" id="{7ECDCEBF-EE66-48B0-B6FF-8AEC148890A0}"/>
              </a:ext>
            </a:extLst>
          </p:cNvPr>
          <p:cNvSpPr>
            <a:spLocks noGrp="1"/>
          </p:cNvSpPr>
          <p:nvPr>
            <p:ph type="sldNum" sz="quarter" idx="12"/>
          </p:nvPr>
        </p:nvSpPr>
        <p:spPr/>
        <p:txBody>
          <a:bodyPr/>
          <a:lstStyle/>
          <a:p>
            <a:fld id="{FC749032-2A07-4AE8-BA90-74324CAE0C87}" type="slidenum">
              <a:rPr lang="en-US" smtClean="0"/>
              <a:t>16</a:t>
            </a:fld>
            <a:endParaRPr lang="en-US" dirty="0"/>
          </a:p>
        </p:txBody>
      </p:sp>
    </p:spTree>
    <p:extLst>
      <p:ext uri="{BB962C8B-B14F-4D97-AF65-F5344CB8AC3E}">
        <p14:creationId xmlns:p14="http://schemas.microsoft.com/office/powerpoint/2010/main" val="3479167392"/>
      </p:ext>
    </p:extLst>
  </p:cSld>
  <p:clrMapOvr>
    <a:masterClrMapping/>
  </p:clrMapOvr>
  <mc:AlternateContent xmlns:mc="http://schemas.openxmlformats.org/markup-compatibility/2006" xmlns:p14="http://schemas.microsoft.com/office/powerpoint/2010/main">
    <mc:Choice Requires="p14">
      <p:transition spd="med" p14:dur="700" advTm="5716">
        <p:fade/>
      </p:transition>
    </mc:Choice>
    <mc:Fallback xmlns="">
      <p:transition spd="med" advTm="5716">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120" y="169208"/>
            <a:ext cx="9509760" cy="603109"/>
          </a:xfrm>
        </p:spPr>
        <p:txBody>
          <a:bodyPr/>
          <a:lstStyle/>
          <a:p>
            <a:r>
              <a:rPr lang="en-US" dirty="0"/>
              <a:t>Classification Methods (Cont’d)</a:t>
            </a: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1341120" y="914399"/>
                <a:ext cx="9509760" cy="5326603"/>
              </a:xfrm>
            </p:spPr>
            <p:txBody>
              <a:bodyPr>
                <a:normAutofit fontScale="85000" lnSpcReduction="20000"/>
              </a:bodyPr>
              <a:lstStyle/>
              <a:p>
                <a:pPr marL="45720" indent="0" algn="just">
                  <a:lnSpc>
                    <a:spcPct val="150000"/>
                  </a:lnSpc>
                  <a:buNone/>
                </a:pPr>
                <a:r>
                  <a:rPr lang="en-US" sz="1800" b="1" dirty="0">
                    <a:effectLst/>
                    <a:ea typeface="SimSun" panose="02010600030101010101" pitchFamily="2" charset="-122"/>
                  </a:rPr>
                  <a:t>Decision Tree (DT)</a:t>
                </a:r>
              </a:p>
              <a:p>
                <a:pPr marL="285750" indent="-285750" algn="just">
                  <a:lnSpc>
                    <a:spcPct val="160000"/>
                  </a:lnSpc>
                  <a:buClr>
                    <a:schemeClr val="tx1"/>
                  </a:buClr>
                  <a:buFont typeface="Wingdings" panose="05000000000000000000" pitchFamily="2" charset="2"/>
                  <a:buChar char="§"/>
                  <a:defRPr/>
                </a:pPr>
                <a:r>
                  <a:rPr lang="en-US" sz="1900" dirty="0">
                    <a:solidFill>
                      <a:schemeClr val="tx1"/>
                    </a:solidFill>
                    <a:cs typeface="Times New Roman" pitchFamily="18" charset="0"/>
                  </a:rPr>
                  <a:t>Decision tree is a greedy algorithm that follows top-down recursive divide and conquer rules.</a:t>
                </a:r>
              </a:p>
              <a:p>
                <a:pPr marL="285750" indent="-285750" algn="just">
                  <a:lnSpc>
                    <a:spcPct val="160000"/>
                  </a:lnSpc>
                  <a:buClr>
                    <a:schemeClr val="tx1"/>
                  </a:buClr>
                  <a:buFont typeface="Wingdings" panose="05000000000000000000" pitchFamily="2" charset="2"/>
                  <a:buChar char="§"/>
                  <a:defRPr/>
                </a:pPr>
                <a:r>
                  <a:rPr lang="en-US" sz="1900" dirty="0">
                    <a:solidFill>
                      <a:schemeClr val="tx1"/>
                    </a:solidFill>
                    <a:cs typeface="Times New Roman" pitchFamily="18" charset="0"/>
                  </a:rPr>
                  <a:t>Expected information (entropy) needed to classify a tuple in D: </a:t>
                </a:r>
              </a:p>
              <a:p>
                <a:pPr marL="0" indent="0" algn="just">
                  <a:lnSpc>
                    <a:spcPct val="160000"/>
                  </a:lnSpc>
                  <a:buClr>
                    <a:schemeClr val="tx1"/>
                  </a:buClr>
                  <a:buNone/>
                  <a:defRPr/>
                </a:pPr>
                <a14:m>
                  <m:oMathPara xmlns:m="http://schemas.openxmlformats.org/officeDocument/2006/math">
                    <m:oMathParaPr>
                      <m:jc m:val="center"/>
                    </m:oMathParaPr>
                    <m:oMath xmlns:m="http://schemas.openxmlformats.org/officeDocument/2006/math">
                      <m:r>
                        <a:rPr lang="en-US" sz="1900" i="1">
                          <a:solidFill>
                            <a:schemeClr val="tx1"/>
                          </a:solidFill>
                          <a:latin typeface="Cambria Math" panose="02040503050406030204" pitchFamily="18" charset="0"/>
                        </a:rPr>
                        <m:t>𝐼𝑛𝑓𝑜</m:t>
                      </m:r>
                      <m:d>
                        <m:dPr>
                          <m:ctrlPr>
                            <a:rPr lang="en-US" sz="1900" i="1">
                              <a:solidFill>
                                <a:schemeClr val="tx1"/>
                              </a:solidFill>
                              <a:latin typeface="Cambria Math"/>
                            </a:rPr>
                          </m:ctrlPr>
                        </m:dPr>
                        <m:e>
                          <m:r>
                            <a:rPr lang="en-US" sz="1900" i="1">
                              <a:solidFill>
                                <a:schemeClr val="tx1"/>
                              </a:solidFill>
                              <a:latin typeface="Cambria Math" panose="02040503050406030204" pitchFamily="18" charset="0"/>
                            </a:rPr>
                            <m:t>𝐷</m:t>
                          </m:r>
                        </m:e>
                      </m:d>
                      <m:r>
                        <a:rPr lang="en-US" sz="1900" i="1">
                          <a:solidFill>
                            <a:schemeClr val="tx1"/>
                          </a:solidFill>
                          <a:latin typeface="Cambria Math" panose="02040503050406030204" pitchFamily="18" charset="0"/>
                        </a:rPr>
                        <m:t>=−</m:t>
                      </m:r>
                      <m:nary>
                        <m:naryPr>
                          <m:chr m:val="∑"/>
                          <m:limLoc m:val="undOvr"/>
                          <m:ctrlPr>
                            <a:rPr lang="en-US" sz="1900" i="1">
                              <a:solidFill>
                                <a:schemeClr val="tx1"/>
                              </a:solidFill>
                              <a:latin typeface="Cambria Math"/>
                            </a:rPr>
                          </m:ctrlPr>
                        </m:naryPr>
                        <m:sub>
                          <m:r>
                            <a:rPr lang="en-US" sz="1900" i="1">
                              <a:solidFill>
                                <a:schemeClr val="tx1"/>
                              </a:solidFill>
                              <a:latin typeface="Cambria Math" panose="02040503050406030204" pitchFamily="18" charset="0"/>
                            </a:rPr>
                            <m:t>𝑖</m:t>
                          </m:r>
                          <m:r>
                            <a:rPr lang="en-US" sz="1900" i="1">
                              <a:solidFill>
                                <a:schemeClr val="tx1"/>
                              </a:solidFill>
                              <a:latin typeface="Cambria Math" panose="02040503050406030204" pitchFamily="18" charset="0"/>
                            </a:rPr>
                            <m:t>=1</m:t>
                          </m:r>
                        </m:sub>
                        <m:sup>
                          <m:r>
                            <a:rPr lang="en-US" sz="1900" i="1">
                              <a:solidFill>
                                <a:schemeClr val="tx1"/>
                              </a:solidFill>
                              <a:latin typeface="Cambria Math" panose="02040503050406030204" pitchFamily="18" charset="0"/>
                            </a:rPr>
                            <m:t>𝑚</m:t>
                          </m:r>
                        </m:sup>
                        <m:e>
                          <m:sSub>
                            <m:sSubPr>
                              <m:ctrlPr>
                                <a:rPr lang="en-US" sz="1900" i="1">
                                  <a:solidFill>
                                    <a:schemeClr val="tx1"/>
                                  </a:solidFill>
                                  <a:latin typeface="Cambria Math"/>
                                </a:rPr>
                              </m:ctrlPr>
                            </m:sSubPr>
                            <m:e>
                              <m:r>
                                <a:rPr lang="en-US" sz="1900" i="1">
                                  <a:solidFill>
                                    <a:schemeClr val="tx1"/>
                                  </a:solidFill>
                                  <a:latin typeface="Cambria Math" panose="02040503050406030204" pitchFamily="18" charset="0"/>
                                </a:rPr>
                                <m:t>𝑝</m:t>
                              </m:r>
                            </m:e>
                            <m:sub>
                              <m:r>
                                <a:rPr lang="en-US" sz="1900" i="1">
                                  <a:solidFill>
                                    <a:schemeClr val="tx1"/>
                                  </a:solidFill>
                                  <a:latin typeface="Cambria Math" panose="02040503050406030204" pitchFamily="18" charset="0"/>
                                </a:rPr>
                                <m:t>𝑖</m:t>
                              </m:r>
                            </m:sub>
                          </m:sSub>
                        </m:e>
                      </m:nary>
                      <m:sSub>
                        <m:sSubPr>
                          <m:ctrlPr>
                            <a:rPr lang="en-US" sz="1900" i="1">
                              <a:solidFill>
                                <a:schemeClr val="tx1"/>
                              </a:solidFill>
                              <a:latin typeface="Cambria Math"/>
                            </a:rPr>
                          </m:ctrlPr>
                        </m:sSubPr>
                        <m:e>
                          <m:r>
                            <a:rPr lang="en-US" sz="1900" i="1">
                              <a:solidFill>
                                <a:schemeClr val="tx1"/>
                              </a:solidFill>
                              <a:latin typeface="Cambria Math" panose="02040503050406030204" pitchFamily="18" charset="0"/>
                            </a:rPr>
                            <m:t>𝑙𝑜𝑔</m:t>
                          </m:r>
                        </m:e>
                        <m:sub>
                          <m:r>
                            <a:rPr lang="en-US" sz="1900" i="1">
                              <a:solidFill>
                                <a:schemeClr val="tx1"/>
                              </a:solidFill>
                              <a:latin typeface="Cambria Math" panose="02040503050406030204" pitchFamily="18" charset="0"/>
                            </a:rPr>
                            <m:t>2</m:t>
                          </m:r>
                        </m:sub>
                      </m:sSub>
                      <m:d>
                        <m:dPr>
                          <m:ctrlPr>
                            <a:rPr lang="en-US" sz="1900" i="1">
                              <a:solidFill>
                                <a:schemeClr val="tx1"/>
                              </a:solidFill>
                              <a:latin typeface="Cambria Math"/>
                            </a:rPr>
                          </m:ctrlPr>
                        </m:dPr>
                        <m:e>
                          <m:sSub>
                            <m:sSubPr>
                              <m:ctrlPr>
                                <a:rPr lang="en-US" sz="1900" i="1">
                                  <a:solidFill>
                                    <a:schemeClr val="tx1"/>
                                  </a:solidFill>
                                  <a:latin typeface="Cambria Math"/>
                                </a:rPr>
                              </m:ctrlPr>
                            </m:sSubPr>
                            <m:e>
                              <m:r>
                                <a:rPr lang="en-US" sz="1900" i="1">
                                  <a:solidFill>
                                    <a:schemeClr val="tx1"/>
                                  </a:solidFill>
                                  <a:latin typeface="Cambria Math" panose="02040503050406030204" pitchFamily="18" charset="0"/>
                                </a:rPr>
                                <m:t>𝑝</m:t>
                              </m:r>
                            </m:e>
                            <m:sub>
                              <m:r>
                                <a:rPr lang="en-US" sz="1900" i="1">
                                  <a:solidFill>
                                    <a:schemeClr val="tx1"/>
                                  </a:solidFill>
                                  <a:latin typeface="Cambria Math" panose="02040503050406030204" pitchFamily="18" charset="0"/>
                                </a:rPr>
                                <m:t>𝑖</m:t>
                              </m:r>
                            </m:sub>
                          </m:sSub>
                        </m:e>
                      </m:d>
                      <m:r>
                        <a:rPr lang="en-US" sz="1900" b="0" i="1" smtClean="0">
                          <a:solidFill>
                            <a:schemeClr val="tx1"/>
                          </a:solidFill>
                          <a:latin typeface="Cambria Math" panose="02040503050406030204" pitchFamily="18" charset="0"/>
                        </a:rPr>
                        <m:t>……..(11)</m:t>
                      </m:r>
                    </m:oMath>
                  </m:oMathPara>
                </a14:m>
                <a:endParaRPr lang="en-US" sz="1900" b="0" dirty="0">
                  <a:solidFill>
                    <a:schemeClr val="tx1"/>
                  </a:solidFill>
                </a:endParaRPr>
              </a:p>
              <a:p>
                <a:pPr marL="285750" indent="-285750" algn="just">
                  <a:lnSpc>
                    <a:spcPct val="160000"/>
                  </a:lnSpc>
                  <a:buClr>
                    <a:schemeClr val="tx1"/>
                  </a:buClr>
                  <a:buFont typeface="Wingdings" panose="05000000000000000000" pitchFamily="2" charset="2"/>
                  <a:buChar char="§"/>
                  <a:defRPr/>
                </a:pPr>
                <a:r>
                  <a:rPr lang="en-US" sz="1900" dirty="0">
                    <a:solidFill>
                      <a:schemeClr val="tx1"/>
                    </a:solidFill>
                    <a:cs typeface="Times New Roman" pitchFamily="18" charset="0"/>
                  </a:rPr>
                  <a:t>Information needed (after using A to split D into v partitions) to classify D: </a:t>
                </a:r>
              </a:p>
              <a:p>
                <a:pPr marL="0" indent="0" algn="ctr">
                  <a:lnSpc>
                    <a:spcPct val="160000"/>
                  </a:lnSpc>
                  <a:buClr>
                    <a:schemeClr val="tx1"/>
                  </a:buClr>
                  <a:buNone/>
                  <a:defRPr/>
                </a:pPr>
                <a14:m>
                  <m:oMathPara xmlns:m="http://schemas.openxmlformats.org/officeDocument/2006/math">
                    <m:oMathParaPr>
                      <m:jc m:val="centerGroup"/>
                    </m:oMathParaPr>
                    <m:oMath xmlns:m="http://schemas.openxmlformats.org/officeDocument/2006/math">
                      <m:sSub>
                        <m:sSubPr>
                          <m:ctrlPr>
                            <a:rPr lang="en-US" sz="1900" i="1">
                              <a:solidFill>
                                <a:schemeClr val="tx1"/>
                              </a:solidFill>
                              <a:latin typeface="Cambria Math"/>
                            </a:rPr>
                          </m:ctrlPr>
                        </m:sSubPr>
                        <m:e>
                          <m:r>
                            <a:rPr lang="en-US" sz="1900" i="1">
                              <a:solidFill>
                                <a:schemeClr val="tx1"/>
                              </a:solidFill>
                              <a:latin typeface="Cambria Math" panose="02040503050406030204" pitchFamily="18" charset="0"/>
                            </a:rPr>
                            <m:t>𝐼𝑛𝑓𝑜</m:t>
                          </m:r>
                        </m:e>
                        <m:sub>
                          <m:r>
                            <a:rPr lang="en-US" sz="1900" i="1">
                              <a:solidFill>
                                <a:schemeClr val="tx1"/>
                              </a:solidFill>
                              <a:latin typeface="Cambria Math" panose="02040503050406030204" pitchFamily="18" charset="0"/>
                            </a:rPr>
                            <m:t>𝐴</m:t>
                          </m:r>
                        </m:sub>
                      </m:sSub>
                      <m:d>
                        <m:dPr>
                          <m:ctrlPr>
                            <a:rPr lang="en-US" sz="1900" i="1">
                              <a:solidFill>
                                <a:schemeClr val="tx1"/>
                              </a:solidFill>
                              <a:latin typeface="Cambria Math"/>
                            </a:rPr>
                          </m:ctrlPr>
                        </m:dPr>
                        <m:e>
                          <m:r>
                            <a:rPr lang="en-US" sz="1900" i="1">
                              <a:solidFill>
                                <a:schemeClr val="tx1"/>
                              </a:solidFill>
                              <a:latin typeface="Cambria Math" panose="02040503050406030204" pitchFamily="18" charset="0"/>
                            </a:rPr>
                            <m:t>𝐷</m:t>
                          </m:r>
                        </m:e>
                      </m:d>
                      <m:r>
                        <a:rPr lang="en-US" sz="1900" i="1">
                          <a:solidFill>
                            <a:schemeClr val="tx1"/>
                          </a:solidFill>
                          <a:latin typeface="Cambria Math" panose="02040503050406030204" pitchFamily="18" charset="0"/>
                        </a:rPr>
                        <m:t>=</m:t>
                      </m:r>
                      <m:nary>
                        <m:naryPr>
                          <m:chr m:val="∑"/>
                          <m:limLoc m:val="undOvr"/>
                          <m:ctrlPr>
                            <a:rPr lang="en-US" sz="1900" i="1">
                              <a:solidFill>
                                <a:schemeClr val="tx1"/>
                              </a:solidFill>
                              <a:latin typeface="Cambria Math"/>
                            </a:rPr>
                          </m:ctrlPr>
                        </m:naryPr>
                        <m:sub>
                          <m:r>
                            <a:rPr lang="en-US" sz="1900" i="1">
                              <a:solidFill>
                                <a:schemeClr val="tx1"/>
                              </a:solidFill>
                              <a:latin typeface="Cambria Math" panose="02040503050406030204" pitchFamily="18" charset="0"/>
                            </a:rPr>
                            <m:t>𝑗</m:t>
                          </m:r>
                          <m:r>
                            <a:rPr lang="en-US" sz="1900" i="1">
                              <a:solidFill>
                                <a:schemeClr val="tx1"/>
                              </a:solidFill>
                              <a:latin typeface="Cambria Math" panose="02040503050406030204" pitchFamily="18" charset="0"/>
                            </a:rPr>
                            <m:t>=1</m:t>
                          </m:r>
                        </m:sub>
                        <m:sup>
                          <m:r>
                            <a:rPr lang="en-US" sz="1900" i="1">
                              <a:solidFill>
                                <a:schemeClr val="tx1"/>
                              </a:solidFill>
                              <a:latin typeface="Cambria Math" panose="02040503050406030204" pitchFamily="18" charset="0"/>
                            </a:rPr>
                            <m:t>𝑛</m:t>
                          </m:r>
                        </m:sup>
                        <m:e>
                          <m:r>
                            <a:rPr lang="en-US" sz="1900" i="1">
                              <a:solidFill>
                                <a:schemeClr val="tx1"/>
                              </a:solidFill>
                              <a:latin typeface="Cambria Math" panose="02040503050406030204" pitchFamily="18" charset="0"/>
                            </a:rPr>
                            <m:t>|</m:t>
                          </m:r>
                          <m:f>
                            <m:fPr>
                              <m:ctrlPr>
                                <a:rPr lang="en-US" sz="1900" i="1">
                                  <a:solidFill>
                                    <a:schemeClr val="tx1"/>
                                  </a:solidFill>
                                  <a:latin typeface="Cambria Math"/>
                                </a:rPr>
                              </m:ctrlPr>
                            </m:fPr>
                            <m:num>
                              <m:sSub>
                                <m:sSubPr>
                                  <m:ctrlPr>
                                    <a:rPr lang="en-US" sz="1900" i="1">
                                      <a:solidFill>
                                        <a:schemeClr val="tx1"/>
                                      </a:solidFill>
                                      <a:latin typeface="Cambria Math"/>
                                    </a:rPr>
                                  </m:ctrlPr>
                                </m:sSubPr>
                                <m:e>
                                  <m:r>
                                    <a:rPr lang="en-US" sz="1900" i="1">
                                      <a:solidFill>
                                        <a:schemeClr val="tx1"/>
                                      </a:solidFill>
                                      <a:latin typeface="Cambria Math" panose="02040503050406030204" pitchFamily="18" charset="0"/>
                                    </a:rPr>
                                    <m:t>𝐷</m:t>
                                  </m:r>
                                </m:e>
                                <m:sub>
                                  <m:r>
                                    <a:rPr lang="en-US" sz="1900" i="1">
                                      <a:solidFill>
                                        <a:schemeClr val="tx1"/>
                                      </a:solidFill>
                                      <a:latin typeface="Cambria Math" panose="02040503050406030204" pitchFamily="18" charset="0"/>
                                    </a:rPr>
                                    <m:t>𝑗</m:t>
                                  </m:r>
                                </m:sub>
                              </m:sSub>
                            </m:num>
                            <m:den>
                              <m:r>
                                <a:rPr lang="en-US" sz="1900" i="1">
                                  <a:solidFill>
                                    <a:schemeClr val="tx1"/>
                                  </a:solidFill>
                                  <a:latin typeface="Cambria Math" panose="02040503050406030204" pitchFamily="18" charset="0"/>
                                </a:rPr>
                                <m:t>𝐷</m:t>
                              </m:r>
                            </m:den>
                          </m:f>
                          <m:r>
                            <a:rPr lang="en-US" sz="1900" i="1">
                              <a:solidFill>
                                <a:schemeClr val="tx1"/>
                              </a:solidFill>
                              <a:latin typeface="Cambria Math" panose="02040503050406030204" pitchFamily="18" charset="0"/>
                            </a:rPr>
                            <m:t>|</m:t>
                          </m:r>
                        </m:e>
                      </m:nary>
                      <m:r>
                        <a:rPr lang="en-US" sz="1900" i="1">
                          <a:solidFill>
                            <a:schemeClr val="tx1"/>
                          </a:solidFill>
                          <a:latin typeface="Cambria Math" panose="02040503050406030204" pitchFamily="18" charset="0"/>
                        </a:rPr>
                        <m:t>𝐼𝑛𝑓𝑜</m:t>
                      </m:r>
                      <m:d>
                        <m:dPr>
                          <m:ctrlPr>
                            <a:rPr lang="en-US" sz="1900" i="1">
                              <a:solidFill>
                                <a:schemeClr val="tx1"/>
                              </a:solidFill>
                              <a:latin typeface="Cambria Math"/>
                            </a:rPr>
                          </m:ctrlPr>
                        </m:dPr>
                        <m:e>
                          <m:sSub>
                            <m:sSubPr>
                              <m:ctrlPr>
                                <a:rPr lang="en-US" sz="1900" i="1">
                                  <a:solidFill>
                                    <a:schemeClr val="tx1"/>
                                  </a:solidFill>
                                  <a:latin typeface="Cambria Math"/>
                                </a:rPr>
                              </m:ctrlPr>
                            </m:sSubPr>
                            <m:e>
                              <m:r>
                                <a:rPr lang="en-US" sz="1900" i="1">
                                  <a:solidFill>
                                    <a:schemeClr val="tx1"/>
                                  </a:solidFill>
                                  <a:latin typeface="Cambria Math" panose="02040503050406030204" pitchFamily="18" charset="0"/>
                                </a:rPr>
                                <m:t>𝐷</m:t>
                              </m:r>
                            </m:e>
                            <m:sub>
                              <m:r>
                                <a:rPr lang="en-US" sz="1900" i="1">
                                  <a:solidFill>
                                    <a:schemeClr val="tx1"/>
                                  </a:solidFill>
                                  <a:latin typeface="Cambria Math" panose="02040503050406030204" pitchFamily="18" charset="0"/>
                                </a:rPr>
                                <m:t>𝑗</m:t>
                              </m:r>
                            </m:sub>
                          </m:sSub>
                        </m:e>
                      </m:d>
                      <m:r>
                        <a:rPr lang="en-US" sz="1900" b="0" i="1" smtClean="0">
                          <a:solidFill>
                            <a:schemeClr val="tx1"/>
                          </a:solidFill>
                          <a:latin typeface="Cambria Math" panose="02040503050406030204" pitchFamily="18" charset="0"/>
                        </a:rPr>
                        <m:t>…………(12)</m:t>
                      </m:r>
                    </m:oMath>
                  </m:oMathPara>
                </a14:m>
                <a:endParaRPr lang="en-US" sz="1900" dirty="0">
                  <a:solidFill>
                    <a:schemeClr val="tx1"/>
                  </a:solidFill>
                  <a:cs typeface="Times New Roman" pitchFamily="18" charset="0"/>
                </a:endParaRPr>
              </a:p>
              <a:p>
                <a:pPr marL="285750" indent="-285750" algn="just">
                  <a:lnSpc>
                    <a:spcPct val="160000"/>
                  </a:lnSpc>
                  <a:buClr>
                    <a:schemeClr val="tx1"/>
                  </a:buClr>
                  <a:buFont typeface="Wingdings" panose="05000000000000000000" pitchFamily="2" charset="2"/>
                  <a:buChar char="§"/>
                  <a:defRPr/>
                </a:pPr>
                <a:r>
                  <a:rPr lang="en-US" sz="1900" dirty="0">
                    <a:solidFill>
                      <a:schemeClr val="tx1"/>
                    </a:solidFill>
                    <a:cs typeface="Times New Roman" pitchFamily="18" charset="0"/>
                  </a:rPr>
                  <a:t>Information gained by branching on attribute A, </a:t>
                </a:r>
              </a:p>
              <a:p>
                <a:pPr marL="0" indent="0" algn="just">
                  <a:lnSpc>
                    <a:spcPct val="160000"/>
                  </a:lnSpc>
                  <a:buClr>
                    <a:schemeClr val="tx1"/>
                  </a:buClr>
                  <a:buNone/>
                  <a:defRPr/>
                </a:pPr>
                <a14:m>
                  <m:oMathPara xmlns:m="http://schemas.openxmlformats.org/officeDocument/2006/math">
                    <m:oMathParaPr>
                      <m:jc m:val="centerGroup"/>
                    </m:oMathParaPr>
                    <m:oMath xmlns:m="http://schemas.openxmlformats.org/officeDocument/2006/math">
                      <m:r>
                        <a:rPr lang="en-US" sz="1900" i="1">
                          <a:solidFill>
                            <a:schemeClr val="tx1"/>
                          </a:solidFill>
                          <a:latin typeface="Cambria Math" panose="02040503050406030204" pitchFamily="18" charset="0"/>
                        </a:rPr>
                        <m:t>𝐺𝑎𝑖𝑛</m:t>
                      </m:r>
                      <m:d>
                        <m:dPr>
                          <m:ctrlPr>
                            <a:rPr lang="en-US" sz="1900" i="1">
                              <a:solidFill>
                                <a:schemeClr val="tx1"/>
                              </a:solidFill>
                              <a:latin typeface="Cambria Math"/>
                            </a:rPr>
                          </m:ctrlPr>
                        </m:dPr>
                        <m:e>
                          <m:r>
                            <a:rPr lang="en-US" sz="1900" i="1">
                              <a:solidFill>
                                <a:schemeClr val="tx1"/>
                              </a:solidFill>
                              <a:latin typeface="Cambria Math" panose="02040503050406030204" pitchFamily="18" charset="0"/>
                            </a:rPr>
                            <m:t>𝐴</m:t>
                          </m:r>
                        </m:e>
                      </m:d>
                      <m:r>
                        <a:rPr lang="en-US" sz="1900" i="1">
                          <a:solidFill>
                            <a:schemeClr val="tx1"/>
                          </a:solidFill>
                          <a:latin typeface="Cambria Math" panose="02040503050406030204" pitchFamily="18" charset="0"/>
                        </a:rPr>
                        <m:t>=</m:t>
                      </m:r>
                      <m:r>
                        <a:rPr lang="en-US" sz="1900" i="1">
                          <a:solidFill>
                            <a:schemeClr val="tx1"/>
                          </a:solidFill>
                          <a:latin typeface="Cambria Math" panose="02040503050406030204" pitchFamily="18" charset="0"/>
                        </a:rPr>
                        <m:t>𝐼𝑛𝑓𝑜</m:t>
                      </m:r>
                      <m:d>
                        <m:dPr>
                          <m:ctrlPr>
                            <a:rPr lang="en-US" sz="1900" i="1">
                              <a:solidFill>
                                <a:schemeClr val="tx1"/>
                              </a:solidFill>
                              <a:latin typeface="Cambria Math"/>
                            </a:rPr>
                          </m:ctrlPr>
                        </m:dPr>
                        <m:e>
                          <m:r>
                            <a:rPr lang="en-US" sz="1900" i="1">
                              <a:solidFill>
                                <a:schemeClr val="tx1"/>
                              </a:solidFill>
                              <a:latin typeface="Cambria Math" panose="02040503050406030204" pitchFamily="18" charset="0"/>
                            </a:rPr>
                            <m:t>𝐷</m:t>
                          </m:r>
                        </m:e>
                      </m:d>
                      <m:r>
                        <a:rPr lang="en-US" sz="1900" i="1">
                          <a:solidFill>
                            <a:schemeClr val="tx1"/>
                          </a:solidFill>
                          <a:latin typeface="Cambria Math" panose="02040503050406030204" pitchFamily="18" charset="0"/>
                        </a:rPr>
                        <m:t>−</m:t>
                      </m:r>
                      <m:sSub>
                        <m:sSubPr>
                          <m:ctrlPr>
                            <a:rPr lang="en-US" sz="1900" i="1">
                              <a:solidFill>
                                <a:schemeClr val="tx1"/>
                              </a:solidFill>
                              <a:latin typeface="Cambria Math"/>
                            </a:rPr>
                          </m:ctrlPr>
                        </m:sSubPr>
                        <m:e>
                          <m:r>
                            <a:rPr lang="en-US" sz="1900" i="1">
                              <a:solidFill>
                                <a:schemeClr val="tx1"/>
                              </a:solidFill>
                              <a:latin typeface="Cambria Math" panose="02040503050406030204" pitchFamily="18" charset="0"/>
                            </a:rPr>
                            <m:t>𝐼𝑛𝑓𝑜</m:t>
                          </m:r>
                        </m:e>
                        <m:sub>
                          <m:r>
                            <a:rPr lang="en-US" sz="1900" i="1">
                              <a:solidFill>
                                <a:schemeClr val="tx1"/>
                              </a:solidFill>
                              <a:latin typeface="Cambria Math" panose="02040503050406030204" pitchFamily="18" charset="0"/>
                            </a:rPr>
                            <m:t>𝐴</m:t>
                          </m:r>
                        </m:sub>
                      </m:sSub>
                      <m:d>
                        <m:dPr>
                          <m:ctrlPr>
                            <a:rPr lang="en-US" sz="1900" i="1">
                              <a:solidFill>
                                <a:schemeClr val="tx1"/>
                              </a:solidFill>
                              <a:latin typeface="Cambria Math"/>
                            </a:rPr>
                          </m:ctrlPr>
                        </m:dPr>
                        <m:e>
                          <m:r>
                            <a:rPr lang="en-US" sz="1900" i="1">
                              <a:solidFill>
                                <a:schemeClr val="tx1"/>
                              </a:solidFill>
                              <a:latin typeface="Cambria Math" panose="02040503050406030204" pitchFamily="18" charset="0"/>
                            </a:rPr>
                            <m:t>𝐷</m:t>
                          </m:r>
                        </m:e>
                      </m:d>
                      <m:r>
                        <a:rPr lang="en-US" sz="1900" b="0" i="1" smtClean="0">
                          <a:solidFill>
                            <a:schemeClr val="tx1"/>
                          </a:solidFill>
                          <a:latin typeface="Cambria Math" panose="02040503050406030204" pitchFamily="18" charset="0"/>
                        </a:rPr>
                        <m:t>………(13)</m:t>
                      </m:r>
                    </m:oMath>
                  </m:oMathPara>
                </a14:m>
                <a:endParaRPr lang="en-US" sz="1900" dirty="0">
                  <a:solidFill>
                    <a:schemeClr val="tx1"/>
                  </a:solidFill>
                  <a:cs typeface="Times New Roman" pitchFamily="18" charset="0"/>
                </a:endParaRPr>
              </a:p>
              <a:p>
                <a:pPr marL="45720" indent="0" algn="just">
                  <a:lnSpc>
                    <a:spcPct val="150000"/>
                  </a:lnSpc>
                  <a:buNone/>
                </a:pPr>
                <a:endParaRPr lang="en-US" sz="1800" dirty="0">
                  <a:solidFill>
                    <a:schemeClr val="tx1"/>
                  </a:solidFill>
                  <a:ea typeface="SimSun" panose="02010600030101010101" pitchFamily="2" charset="-122"/>
                </a:endParaRPr>
              </a:p>
              <a:p>
                <a:pPr>
                  <a:buFont typeface="Wingdings" panose="05000000000000000000" pitchFamily="2" charset="2"/>
                  <a:buChar char="§"/>
                </a:pPr>
                <a:endParaRPr lang="en-US" sz="1800" dirty="0">
                  <a:solidFill>
                    <a:schemeClr val="tx1"/>
                  </a:solidFill>
                  <a:ea typeface="SimSun" panose="02010600030101010101" pitchFamily="2" charset="-122"/>
                </a:endParaRPr>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1341120" y="914399"/>
                <a:ext cx="9509760" cy="5326603"/>
              </a:xfrm>
              <a:blipFill>
                <a:blip r:embed="rId4"/>
                <a:stretch>
                  <a:fillRect l="-256"/>
                </a:stretch>
              </a:blipFill>
            </p:spPr>
            <p:txBody>
              <a:bodyPr/>
              <a:lstStyle/>
              <a:p>
                <a:r>
                  <a:rPr lang="en-US">
                    <a:noFill/>
                  </a:rPr>
                  <a:t> </a:t>
                </a:r>
              </a:p>
            </p:txBody>
          </p:sp>
        </mc:Fallback>
      </mc:AlternateContent>
      <p:sp>
        <p:nvSpPr>
          <p:cNvPr id="2" name="Date Placeholder 1">
            <a:extLst>
              <a:ext uri="{FF2B5EF4-FFF2-40B4-BE49-F238E27FC236}">
                <a16:creationId xmlns="" xmlns:a16="http://schemas.microsoft.com/office/drawing/2014/main" id="{CBA52CB8-2FCF-4D7C-9E9D-FC0B32C55B77}"/>
              </a:ext>
            </a:extLst>
          </p:cNvPr>
          <p:cNvSpPr>
            <a:spLocks noGrp="1"/>
          </p:cNvSpPr>
          <p:nvPr>
            <p:ph type="dt" sz="half" idx="10"/>
          </p:nvPr>
        </p:nvSpPr>
        <p:spPr/>
        <p:txBody>
          <a:bodyPr/>
          <a:lstStyle/>
          <a:p>
            <a:fld id="{4F8C7A50-B384-43ED-8B75-EF6CC82A6526}" type="datetime1">
              <a:rPr lang="en-US" smtClean="0"/>
              <a:t>12/20/2020</a:t>
            </a:fld>
            <a:endParaRPr lang="en-US" dirty="0"/>
          </a:p>
        </p:txBody>
      </p:sp>
      <p:sp>
        <p:nvSpPr>
          <p:cNvPr id="3" name="Footer Placeholder 2">
            <a:extLst>
              <a:ext uri="{FF2B5EF4-FFF2-40B4-BE49-F238E27FC236}">
                <a16:creationId xmlns="" xmlns:a16="http://schemas.microsoft.com/office/drawing/2014/main" id="{08F0886F-F346-4752-A7F2-320B10A2F909}"/>
              </a:ext>
            </a:extLst>
          </p:cNvPr>
          <p:cNvSpPr>
            <a:spLocks noGrp="1"/>
          </p:cNvSpPr>
          <p:nvPr>
            <p:ph type="ftr" sz="quarter" idx="11"/>
          </p:nvPr>
        </p:nvSpPr>
        <p:spPr/>
        <p:txBody>
          <a:bodyPr/>
          <a:lstStyle/>
          <a:p>
            <a:r>
              <a:rPr lang="en-US" b="0" dirty="0"/>
              <a:t>A Machine Learning Based Model for Early Stage Detection of Diabetes</a:t>
            </a:r>
            <a:endParaRPr lang="en-US" dirty="0"/>
          </a:p>
        </p:txBody>
      </p:sp>
      <p:sp>
        <p:nvSpPr>
          <p:cNvPr id="4" name="Slide Number Placeholder 3">
            <a:extLst>
              <a:ext uri="{FF2B5EF4-FFF2-40B4-BE49-F238E27FC236}">
                <a16:creationId xmlns="" xmlns:a16="http://schemas.microsoft.com/office/drawing/2014/main" id="{7ECDCEBF-EE66-48B0-B6FF-8AEC148890A0}"/>
              </a:ext>
            </a:extLst>
          </p:cNvPr>
          <p:cNvSpPr>
            <a:spLocks noGrp="1"/>
          </p:cNvSpPr>
          <p:nvPr>
            <p:ph type="sldNum" sz="quarter" idx="12"/>
          </p:nvPr>
        </p:nvSpPr>
        <p:spPr/>
        <p:txBody>
          <a:bodyPr/>
          <a:lstStyle/>
          <a:p>
            <a:fld id="{FC749032-2A07-4AE8-BA90-74324CAE0C87}" type="slidenum">
              <a:rPr lang="en-US" smtClean="0"/>
              <a:t>17</a:t>
            </a:fld>
            <a:endParaRPr lang="en-US" dirty="0"/>
          </a:p>
        </p:txBody>
      </p:sp>
    </p:spTree>
    <p:extLst>
      <p:ext uri="{BB962C8B-B14F-4D97-AF65-F5344CB8AC3E}">
        <p14:creationId xmlns:p14="http://schemas.microsoft.com/office/powerpoint/2010/main" val="3951189534"/>
      </p:ext>
    </p:extLst>
  </p:cSld>
  <p:clrMapOvr>
    <a:masterClrMapping/>
  </p:clrMapOvr>
  <mc:AlternateContent xmlns:mc="http://schemas.openxmlformats.org/markup-compatibility/2006" xmlns:p14="http://schemas.microsoft.com/office/powerpoint/2010/main">
    <mc:Choice Requires="p14">
      <p:transition spd="med" p14:dur="700" advTm="16251">
        <p:fade/>
      </p:transition>
    </mc:Choice>
    <mc:Fallback xmlns="">
      <p:transition spd="med" advTm="16251">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120" y="169208"/>
            <a:ext cx="9509760" cy="603109"/>
          </a:xfrm>
        </p:spPr>
        <p:txBody>
          <a:bodyPr/>
          <a:lstStyle/>
          <a:p>
            <a:r>
              <a:rPr lang="en-US" dirty="0"/>
              <a:t>Classification Methods (Cont’d)</a:t>
            </a:r>
          </a:p>
        </p:txBody>
      </p:sp>
      <p:sp>
        <p:nvSpPr>
          <p:cNvPr id="14" name="Content Placeholder 13"/>
          <p:cNvSpPr>
            <a:spLocks noGrp="1"/>
          </p:cNvSpPr>
          <p:nvPr>
            <p:ph idx="1"/>
          </p:nvPr>
        </p:nvSpPr>
        <p:spPr>
          <a:xfrm>
            <a:off x="1341120" y="914399"/>
            <a:ext cx="9509760" cy="5326603"/>
          </a:xfrm>
        </p:spPr>
        <p:txBody>
          <a:bodyPr>
            <a:normAutofit/>
          </a:bodyPr>
          <a:lstStyle/>
          <a:p>
            <a:pPr marL="45720" indent="0" algn="just">
              <a:lnSpc>
                <a:spcPct val="150000"/>
              </a:lnSpc>
              <a:buNone/>
            </a:pPr>
            <a:r>
              <a:rPr lang="en-US" sz="1800" b="1" dirty="0">
                <a:effectLst/>
                <a:ea typeface="SimSun" panose="02010600030101010101" pitchFamily="2" charset="-122"/>
              </a:rPr>
              <a:t>Random Forest (RF)</a:t>
            </a:r>
          </a:p>
          <a:p>
            <a:pPr algn="just">
              <a:lnSpc>
                <a:spcPct val="150000"/>
              </a:lnSpc>
            </a:pPr>
            <a:r>
              <a:rPr lang="en-US" sz="1800" dirty="0">
                <a:effectLst/>
                <a:ea typeface="SimSun" panose="02010600030101010101" pitchFamily="2" charset="-122"/>
              </a:rPr>
              <a:t>Random Forest (RF) algorithm is an ensemble classification technique that classifies by creating multiple decision trees during training [9].</a:t>
            </a:r>
          </a:p>
          <a:p>
            <a:pPr algn="just">
              <a:lnSpc>
                <a:spcPct val="150000"/>
              </a:lnSpc>
            </a:pPr>
            <a:r>
              <a:rPr lang="en-US" sz="1800" dirty="0">
                <a:effectLst/>
                <a:ea typeface="SimSun" panose="02010600030101010101" pitchFamily="2" charset="-122"/>
              </a:rPr>
              <a:t>RF trains numerous trees, and each tree produces different results. </a:t>
            </a:r>
          </a:p>
          <a:p>
            <a:pPr algn="just">
              <a:lnSpc>
                <a:spcPct val="150000"/>
              </a:lnSpc>
            </a:pPr>
            <a:r>
              <a:rPr lang="en-US" sz="1800" dirty="0">
                <a:effectLst/>
                <a:ea typeface="SimSun" panose="02010600030101010101" pitchFamily="2" charset="-122"/>
              </a:rPr>
              <a:t>The highest number of votes received through voting was considered as final. </a:t>
            </a:r>
          </a:p>
          <a:p>
            <a:pPr marL="45720" indent="0" algn="just">
              <a:lnSpc>
                <a:spcPct val="150000"/>
              </a:lnSpc>
              <a:buNone/>
            </a:pPr>
            <a:endParaRPr lang="en-US" sz="1800" dirty="0">
              <a:solidFill>
                <a:schemeClr val="tx1"/>
              </a:solidFill>
              <a:ea typeface="SimSun" panose="02010600030101010101" pitchFamily="2" charset="-122"/>
            </a:endParaRPr>
          </a:p>
          <a:p>
            <a:pPr>
              <a:buFont typeface="Wingdings" panose="05000000000000000000" pitchFamily="2" charset="2"/>
              <a:buChar char="§"/>
            </a:pPr>
            <a:endParaRPr lang="en-US" sz="1800" dirty="0">
              <a:solidFill>
                <a:schemeClr val="tx1"/>
              </a:solidFill>
              <a:ea typeface="SimSun" panose="02010600030101010101" pitchFamily="2" charset="-122"/>
            </a:endParaRPr>
          </a:p>
        </p:txBody>
      </p:sp>
      <p:sp>
        <p:nvSpPr>
          <p:cNvPr id="2" name="Date Placeholder 1">
            <a:extLst>
              <a:ext uri="{FF2B5EF4-FFF2-40B4-BE49-F238E27FC236}">
                <a16:creationId xmlns="" xmlns:a16="http://schemas.microsoft.com/office/drawing/2014/main" id="{CBA52CB8-2FCF-4D7C-9E9D-FC0B32C55B77}"/>
              </a:ext>
            </a:extLst>
          </p:cNvPr>
          <p:cNvSpPr>
            <a:spLocks noGrp="1"/>
          </p:cNvSpPr>
          <p:nvPr>
            <p:ph type="dt" sz="half" idx="10"/>
          </p:nvPr>
        </p:nvSpPr>
        <p:spPr/>
        <p:txBody>
          <a:bodyPr/>
          <a:lstStyle/>
          <a:p>
            <a:fld id="{4F8C7A50-B384-43ED-8B75-EF6CC82A6526}" type="datetime1">
              <a:rPr lang="en-US" smtClean="0"/>
              <a:t>12/20/2020</a:t>
            </a:fld>
            <a:endParaRPr lang="en-US" dirty="0"/>
          </a:p>
        </p:txBody>
      </p:sp>
      <p:sp>
        <p:nvSpPr>
          <p:cNvPr id="3" name="Footer Placeholder 2">
            <a:extLst>
              <a:ext uri="{FF2B5EF4-FFF2-40B4-BE49-F238E27FC236}">
                <a16:creationId xmlns="" xmlns:a16="http://schemas.microsoft.com/office/drawing/2014/main" id="{08F0886F-F346-4752-A7F2-320B10A2F909}"/>
              </a:ext>
            </a:extLst>
          </p:cNvPr>
          <p:cNvSpPr>
            <a:spLocks noGrp="1"/>
          </p:cNvSpPr>
          <p:nvPr>
            <p:ph type="ftr" sz="quarter" idx="11"/>
          </p:nvPr>
        </p:nvSpPr>
        <p:spPr/>
        <p:txBody>
          <a:bodyPr/>
          <a:lstStyle/>
          <a:p>
            <a:r>
              <a:rPr lang="en-US" b="0" dirty="0"/>
              <a:t>A Machine Learning Based Model for Early Stage Detection of Diabetes</a:t>
            </a:r>
            <a:endParaRPr lang="en-US" dirty="0"/>
          </a:p>
        </p:txBody>
      </p:sp>
      <p:sp>
        <p:nvSpPr>
          <p:cNvPr id="4" name="Slide Number Placeholder 3">
            <a:extLst>
              <a:ext uri="{FF2B5EF4-FFF2-40B4-BE49-F238E27FC236}">
                <a16:creationId xmlns="" xmlns:a16="http://schemas.microsoft.com/office/drawing/2014/main" id="{7ECDCEBF-EE66-48B0-B6FF-8AEC148890A0}"/>
              </a:ext>
            </a:extLst>
          </p:cNvPr>
          <p:cNvSpPr>
            <a:spLocks noGrp="1"/>
          </p:cNvSpPr>
          <p:nvPr>
            <p:ph type="sldNum" sz="quarter" idx="12"/>
          </p:nvPr>
        </p:nvSpPr>
        <p:spPr/>
        <p:txBody>
          <a:bodyPr/>
          <a:lstStyle/>
          <a:p>
            <a:fld id="{FC749032-2A07-4AE8-BA90-74324CAE0C87}" type="slidenum">
              <a:rPr lang="en-US" smtClean="0"/>
              <a:t>18</a:t>
            </a:fld>
            <a:endParaRPr lang="en-US" dirty="0"/>
          </a:p>
        </p:txBody>
      </p:sp>
    </p:spTree>
    <p:extLst>
      <p:ext uri="{BB962C8B-B14F-4D97-AF65-F5344CB8AC3E}">
        <p14:creationId xmlns:p14="http://schemas.microsoft.com/office/powerpoint/2010/main" val="2869404039"/>
      </p:ext>
    </p:extLst>
  </p:cSld>
  <p:clrMapOvr>
    <a:masterClrMapping/>
  </p:clrMapOvr>
  <mc:AlternateContent xmlns:mc="http://schemas.openxmlformats.org/markup-compatibility/2006" xmlns:p14="http://schemas.microsoft.com/office/powerpoint/2010/main">
    <mc:Choice Requires="p14">
      <p:transition spd="med" p14:dur="700" advTm="12719">
        <p:fade/>
      </p:transition>
    </mc:Choice>
    <mc:Fallback xmlns="">
      <p:transition spd="med" advTm="12719">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120" y="169208"/>
            <a:ext cx="9509760" cy="603109"/>
          </a:xfrm>
        </p:spPr>
        <p:txBody>
          <a:bodyPr/>
          <a:lstStyle/>
          <a:p>
            <a:r>
              <a:rPr lang="en-US" dirty="0"/>
              <a:t>Classification Methods (Cont’d)</a:t>
            </a:r>
          </a:p>
        </p:txBody>
      </p:sp>
      <p:sp>
        <p:nvSpPr>
          <p:cNvPr id="14" name="Content Placeholder 13"/>
          <p:cNvSpPr>
            <a:spLocks noGrp="1"/>
          </p:cNvSpPr>
          <p:nvPr>
            <p:ph idx="1"/>
          </p:nvPr>
        </p:nvSpPr>
        <p:spPr>
          <a:xfrm>
            <a:off x="1341120" y="914399"/>
            <a:ext cx="9509760" cy="5326603"/>
          </a:xfrm>
        </p:spPr>
        <p:txBody>
          <a:bodyPr>
            <a:normAutofit/>
          </a:bodyPr>
          <a:lstStyle/>
          <a:p>
            <a:pPr marL="45720" indent="0" algn="just">
              <a:lnSpc>
                <a:spcPct val="200000"/>
              </a:lnSpc>
              <a:buNone/>
            </a:pPr>
            <a:r>
              <a:rPr lang="en-US" sz="1800" b="1" dirty="0">
                <a:effectLst/>
                <a:ea typeface="SimSun" panose="02010600030101010101" pitchFamily="2" charset="-122"/>
              </a:rPr>
              <a:t>Extra Trees (ET)</a:t>
            </a:r>
          </a:p>
          <a:p>
            <a:pPr marL="0" marR="0" algn="just">
              <a:lnSpc>
                <a:spcPct val="200000"/>
              </a:lnSpc>
              <a:spcBef>
                <a:spcPts val="0"/>
              </a:spcBef>
              <a:spcAft>
                <a:spcPts val="0"/>
              </a:spcAft>
            </a:pPr>
            <a:r>
              <a:rPr lang="en-US" sz="1800" dirty="0">
                <a:effectLst/>
                <a:ea typeface="SimSun" panose="02010600030101010101" pitchFamily="2" charset="-122"/>
              </a:rPr>
              <a:t>Ensemble machine learning classifier.</a:t>
            </a:r>
          </a:p>
          <a:p>
            <a:pPr marL="0" marR="0" algn="just">
              <a:lnSpc>
                <a:spcPct val="200000"/>
              </a:lnSpc>
              <a:spcBef>
                <a:spcPts val="0"/>
              </a:spcBef>
              <a:spcAft>
                <a:spcPts val="0"/>
              </a:spcAft>
            </a:pPr>
            <a:r>
              <a:rPr lang="en-US" sz="1800" dirty="0">
                <a:effectLst/>
                <a:ea typeface="SimSun" panose="02010600030101010101" pitchFamily="2" charset="-122"/>
              </a:rPr>
              <a:t>It choses the random features instead of best features for splitting the tree nodes. </a:t>
            </a:r>
          </a:p>
          <a:p>
            <a:pPr marL="0" marR="0" algn="just">
              <a:lnSpc>
                <a:spcPct val="200000"/>
              </a:lnSpc>
              <a:spcBef>
                <a:spcPts val="0"/>
              </a:spcBef>
              <a:spcAft>
                <a:spcPts val="0"/>
              </a:spcAft>
            </a:pPr>
            <a:r>
              <a:rPr lang="en-US" sz="1800" dirty="0">
                <a:effectLst/>
                <a:ea typeface="SimSun" panose="02010600030101010101" pitchFamily="2" charset="-122"/>
              </a:rPr>
              <a:t>After creating multiple unpruned trees, ET predicts by averaging all the tree outcomes in by calculating majority votes in case of classification.</a:t>
            </a:r>
          </a:p>
          <a:p>
            <a:pPr marL="45720" indent="0" algn="just">
              <a:lnSpc>
                <a:spcPct val="150000"/>
              </a:lnSpc>
              <a:buNone/>
            </a:pPr>
            <a:endParaRPr lang="en-US" sz="1800" dirty="0">
              <a:solidFill>
                <a:schemeClr val="tx1"/>
              </a:solidFill>
              <a:ea typeface="SimSun" panose="02010600030101010101" pitchFamily="2" charset="-122"/>
            </a:endParaRPr>
          </a:p>
          <a:p>
            <a:pPr>
              <a:buFont typeface="Wingdings" panose="05000000000000000000" pitchFamily="2" charset="2"/>
              <a:buChar char="§"/>
            </a:pPr>
            <a:endParaRPr lang="en-US" sz="1800" dirty="0">
              <a:solidFill>
                <a:schemeClr val="tx1"/>
              </a:solidFill>
              <a:ea typeface="SimSun" panose="02010600030101010101" pitchFamily="2" charset="-122"/>
            </a:endParaRPr>
          </a:p>
        </p:txBody>
      </p:sp>
      <p:sp>
        <p:nvSpPr>
          <p:cNvPr id="2" name="Date Placeholder 1">
            <a:extLst>
              <a:ext uri="{FF2B5EF4-FFF2-40B4-BE49-F238E27FC236}">
                <a16:creationId xmlns="" xmlns:a16="http://schemas.microsoft.com/office/drawing/2014/main" id="{CBA52CB8-2FCF-4D7C-9E9D-FC0B32C55B77}"/>
              </a:ext>
            </a:extLst>
          </p:cNvPr>
          <p:cNvSpPr>
            <a:spLocks noGrp="1"/>
          </p:cNvSpPr>
          <p:nvPr>
            <p:ph type="dt" sz="half" idx="10"/>
          </p:nvPr>
        </p:nvSpPr>
        <p:spPr/>
        <p:txBody>
          <a:bodyPr/>
          <a:lstStyle/>
          <a:p>
            <a:fld id="{4F8C7A50-B384-43ED-8B75-EF6CC82A6526}" type="datetime1">
              <a:rPr lang="en-US" smtClean="0"/>
              <a:t>12/20/2020</a:t>
            </a:fld>
            <a:endParaRPr lang="en-US" dirty="0"/>
          </a:p>
        </p:txBody>
      </p:sp>
      <p:sp>
        <p:nvSpPr>
          <p:cNvPr id="3" name="Footer Placeholder 2">
            <a:extLst>
              <a:ext uri="{FF2B5EF4-FFF2-40B4-BE49-F238E27FC236}">
                <a16:creationId xmlns="" xmlns:a16="http://schemas.microsoft.com/office/drawing/2014/main" id="{08F0886F-F346-4752-A7F2-320B10A2F909}"/>
              </a:ext>
            </a:extLst>
          </p:cNvPr>
          <p:cNvSpPr>
            <a:spLocks noGrp="1"/>
          </p:cNvSpPr>
          <p:nvPr>
            <p:ph type="ftr" sz="quarter" idx="11"/>
          </p:nvPr>
        </p:nvSpPr>
        <p:spPr/>
        <p:txBody>
          <a:bodyPr/>
          <a:lstStyle/>
          <a:p>
            <a:r>
              <a:rPr lang="en-US" b="0" dirty="0"/>
              <a:t>A Machine Learning Based Model for Early Stage Detection of Diabetes</a:t>
            </a:r>
            <a:endParaRPr lang="en-US" dirty="0"/>
          </a:p>
        </p:txBody>
      </p:sp>
      <p:sp>
        <p:nvSpPr>
          <p:cNvPr id="4" name="Slide Number Placeholder 3">
            <a:extLst>
              <a:ext uri="{FF2B5EF4-FFF2-40B4-BE49-F238E27FC236}">
                <a16:creationId xmlns="" xmlns:a16="http://schemas.microsoft.com/office/drawing/2014/main" id="{7ECDCEBF-EE66-48B0-B6FF-8AEC148890A0}"/>
              </a:ext>
            </a:extLst>
          </p:cNvPr>
          <p:cNvSpPr>
            <a:spLocks noGrp="1"/>
          </p:cNvSpPr>
          <p:nvPr>
            <p:ph type="sldNum" sz="quarter" idx="12"/>
          </p:nvPr>
        </p:nvSpPr>
        <p:spPr/>
        <p:txBody>
          <a:bodyPr/>
          <a:lstStyle/>
          <a:p>
            <a:fld id="{FC749032-2A07-4AE8-BA90-74324CAE0C87}" type="slidenum">
              <a:rPr lang="en-US" smtClean="0"/>
              <a:t>19</a:t>
            </a:fld>
            <a:endParaRPr lang="en-US" dirty="0"/>
          </a:p>
        </p:txBody>
      </p:sp>
    </p:spTree>
    <p:extLst>
      <p:ext uri="{BB962C8B-B14F-4D97-AF65-F5344CB8AC3E}">
        <p14:creationId xmlns:p14="http://schemas.microsoft.com/office/powerpoint/2010/main" val="4140982937"/>
      </p:ext>
    </p:extLst>
  </p:cSld>
  <p:clrMapOvr>
    <a:masterClrMapping/>
  </p:clrMapOvr>
  <mc:AlternateContent xmlns:mc="http://schemas.openxmlformats.org/markup-compatibility/2006" xmlns:p14="http://schemas.microsoft.com/office/powerpoint/2010/main">
    <mc:Choice Requires="p14">
      <p:transition spd="med" p14:dur="700" advTm="22632">
        <p:fade/>
      </p:transition>
    </mc:Choice>
    <mc:Fallback xmlns="">
      <p:transition spd="med" advTm="22632">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120" y="169208"/>
            <a:ext cx="9509760" cy="603109"/>
          </a:xfrm>
        </p:spPr>
        <p:txBody>
          <a:bodyPr/>
          <a:lstStyle/>
          <a:p>
            <a:r>
              <a:rPr lang="en-US" dirty="0"/>
              <a:t>Outlines</a:t>
            </a:r>
          </a:p>
        </p:txBody>
      </p:sp>
      <p:sp>
        <p:nvSpPr>
          <p:cNvPr id="14" name="Content Placeholder 13"/>
          <p:cNvSpPr>
            <a:spLocks noGrp="1"/>
          </p:cNvSpPr>
          <p:nvPr>
            <p:ph idx="1"/>
          </p:nvPr>
        </p:nvSpPr>
        <p:spPr>
          <a:xfrm>
            <a:off x="1341120" y="1245004"/>
            <a:ext cx="9509760" cy="4127627"/>
          </a:xfrm>
        </p:spPr>
        <p:txBody>
          <a:bodyPr/>
          <a:lstStyle/>
          <a:p>
            <a:r>
              <a:rPr lang="en-US" dirty="0"/>
              <a:t>Introduction</a:t>
            </a:r>
          </a:p>
          <a:p>
            <a:r>
              <a:rPr lang="en-US" dirty="0"/>
              <a:t>Literature Review</a:t>
            </a:r>
          </a:p>
          <a:p>
            <a:r>
              <a:rPr lang="en-US" dirty="0"/>
              <a:t>Materials &amp; Methods</a:t>
            </a:r>
          </a:p>
          <a:p>
            <a:r>
              <a:rPr lang="en-US" dirty="0"/>
              <a:t>Results &amp; Discussion</a:t>
            </a:r>
          </a:p>
          <a:p>
            <a:r>
              <a:rPr lang="en-US" dirty="0"/>
              <a:t>Conclusion &amp; Future Work</a:t>
            </a:r>
          </a:p>
          <a:p>
            <a:endParaRPr lang="en-US" dirty="0"/>
          </a:p>
        </p:txBody>
      </p:sp>
      <p:sp>
        <p:nvSpPr>
          <p:cNvPr id="2" name="Date Placeholder 1">
            <a:extLst>
              <a:ext uri="{FF2B5EF4-FFF2-40B4-BE49-F238E27FC236}">
                <a16:creationId xmlns="" xmlns:a16="http://schemas.microsoft.com/office/drawing/2014/main" id="{CBA52CB8-2FCF-4D7C-9E9D-FC0B32C55B77}"/>
              </a:ext>
            </a:extLst>
          </p:cNvPr>
          <p:cNvSpPr>
            <a:spLocks noGrp="1"/>
          </p:cNvSpPr>
          <p:nvPr>
            <p:ph type="dt" sz="half" idx="10"/>
          </p:nvPr>
        </p:nvSpPr>
        <p:spPr/>
        <p:txBody>
          <a:bodyPr/>
          <a:lstStyle/>
          <a:p>
            <a:fld id="{4F8C7A50-B384-43ED-8B75-EF6CC82A6526}" type="datetime1">
              <a:rPr lang="en-US" smtClean="0"/>
              <a:t>12/20/2020</a:t>
            </a:fld>
            <a:endParaRPr lang="en-US" dirty="0"/>
          </a:p>
        </p:txBody>
      </p:sp>
      <p:sp>
        <p:nvSpPr>
          <p:cNvPr id="3" name="Footer Placeholder 2">
            <a:extLst>
              <a:ext uri="{FF2B5EF4-FFF2-40B4-BE49-F238E27FC236}">
                <a16:creationId xmlns="" xmlns:a16="http://schemas.microsoft.com/office/drawing/2014/main" id="{08F0886F-F346-4752-A7F2-320B10A2F909}"/>
              </a:ext>
            </a:extLst>
          </p:cNvPr>
          <p:cNvSpPr>
            <a:spLocks noGrp="1"/>
          </p:cNvSpPr>
          <p:nvPr>
            <p:ph type="ftr" sz="quarter" idx="11"/>
          </p:nvPr>
        </p:nvSpPr>
        <p:spPr/>
        <p:txBody>
          <a:bodyPr/>
          <a:lstStyle/>
          <a:p>
            <a:r>
              <a:rPr lang="en-US" b="0" dirty="0"/>
              <a:t>A Machine Learning Based Model for Early Stage Detection of Diabetes</a:t>
            </a:r>
            <a:endParaRPr lang="en-US" dirty="0"/>
          </a:p>
        </p:txBody>
      </p:sp>
      <p:sp>
        <p:nvSpPr>
          <p:cNvPr id="4" name="Slide Number Placeholder 3">
            <a:extLst>
              <a:ext uri="{FF2B5EF4-FFF2-40B4-BE49-F238E27FC236}">
                <a16:creationId xmlns="" xmlns:a16="http://schemas.microsoft.com/office/drawing/2014/main" id="{7ECDCEBF-EE66-48B0-B6FF-8AEC148890A0}"/>
              </a:ext>
            </a:extLst>
          </p:cNvPr>
          <p:cNvSpPr>
            <a:spLocks noGrp="1"/>
          </p:cNvSpPr>
          <p:nvPr>
            <p:ph type="sldNum" sz="quarter" idx="12"/>
          </p:nvPr>
        </p:nvSpPr>
        <p:spPr/>
        <p:txBody>
          <a:bodyPr/>
          <a:lstStyle/>
          <a:p>
            <a:fld id="{FC749032-2A07-4AE8-BA90-74324CAE0C87}" type="slidenum">
              <a:rPr lang="en-US" smtClean="0"/>
              <a:t>2</a:t>
            </a:fld>
            <a:endParaRPr lang="en-US" dirty="0"/>
          </a:p>
        </p:txBody>
      </p:sp>
    </p:spTree>
    <p:extLst>
      <p:ext uri="{BB962C8B-B14F-4D97-AF65-F5344CB8AC3E}">
        <p14:creationId xmlns:p14="http://schemas.microsoft.com/office/powerpoint/2010/main" val="30309122"/>
      </p:ext>
    </p:extLst>
  </p:cSld>
  <p:clrMapOvr>
    <a:masterClrMapping/>
  </p:clrMapOvr>
  <mc:AlternateContent xmlns:mc="http://schemas.openxmlformats.org/markup-compatibility/2006" xmlns:p14="http://schemas.microsoft.com/office/powerpoint/2010/main">
    <mc:Choice Requires="p14">
      <p:transition spd="med" p14:dur="700" advTm="4632">
        <p:fade/>
      </p:transition>
    </mc:Choice>
    <mc:Fallback xmlns="">
      <p:transition spd="med" advTm="4632">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120" y="169208"/>
            <a:ext cx="9509760" cy="603109"/>
          </a:xfrm>
        </p:spPr>
        <p:txBody>
          <a:bodyPr/>
          <a:lstStyle/>
          <a:p>
            <a:r>
              <a:rPr lang="en-US" dirty="0"/>
              <a:t>Classification Methods (Cont’d)</a:t>
            </a: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1341120" y="914399"/>
                <a:ext cx="9509760" cy="5326603"/>
              </a:xfrm>
            </p:spPr>
            <p:txBody>
              <a:bodyPr>
                <a:normAutofit/>
              </a:bodyPr>
              <a:lstStyle/>
              <a:p>
                <a:pPr marL="45720" indent="0" algn="just">
                  <a:lnSpc>
                    <a:spcPct val="200000"/>
                  </a:lnSpc>
                  <a:buNone/>
                </a:pPr>
                <a:r>
                  <a:rPr lang="en-US" sz="1800" b="1" dirty="0">
                    <a:effectLst/>
                    <a:ea typeface="SimSun" panose="02010600030101010101" pitchFamily="2" charset="-122"/>
                  </a:rPr>
                  <a:t>K-Nearest Neighbors (KNN)</a:t>
                </a:r>
              </a:p>
              <a:p>
                <a:pPr marL="0" marR="0" algn="just">
                  <a:lnSpc>
                    <a:spcPct val="200000"/>
                  </a:lnSpc>
                  <a:spcBef>
                    <a:spcPts val="0"/>
                  </a:spcBef>
                  <a:spcAft>
                    <a:spcPts val="0"/>
                  </a:spcAft>
                </a:pPr>
                <a:r>
                  <a:rPr lang="en-US" sz="1800" dirty="0">
                    <a:solidFill>
                      <a:schemeClr val="tx1"/>
                    </a:solidFill>
                    <a:effectLst/>
                    <a:ea typeface="SimSun" panose="02010600030101010101" pitchFamily="2" charset="-122"/>
                  </a:rPr>
                  <a:t>The K-Nearest Neighbor (KNN) algorithm is a method for classifying objects based on the closest training examples in the feature space. </a:t>
                </a:r>
              </a:p>
              <a:p>
                <a:pPr marL="0" marR="0" algn="just">
                  <a:lnSpc>
                    <a:spcPct val="200000"/>
                  </a:lnSpc>
                  <a:spcBef>
                    <a:spcPts val="0"/>
                  </a:spcBef>
                  <a:spcAft>
                    <a:spcPts val="0"/>
                  </a:spcAft>
                </a:pPr>
                <a:r>
                  <a:rPr lang="en-US" sz="1800" dirty="0">
                    <a:solidFill>
                      <a:schemeClr val="tx1"/>
                    </a:solidFill>
                    <a:effectLst/>
                    <a:ea typeface="SimSun" panose="02010600030101010101" pitchFamily="2" charset="-122"/>
                  </a:rPr>
                  <a:t>The K in the KNN refers to the number of nearest neighbors that the classifier will use to make its prediction.</a:t>
                </a:r>
                <a:endParaRPr lang="en-US" sz="1800" dirty="0">
                  <a:solidFill>
                    <a:schemeClr val="tx1"/>
                  </a:solidFill>
                  <a:ea typeface="SimSun" panose="02010600030101010101" pitchFamily="2" charset="-122"/>
                </a:endParaRPr>
              </a:p>
              <a:p>
                <a:pPr marL="0" marR="0" algn="just">
                  <a:lnSpc>
                    <a:spcPct val="200000"/>
                  </a:lnSpc>
                  <a:spcBef>
                    <a:spcPts val="0"/>
                  </a:spcBef>
                  <a:spcAft>
                    <a:spcPts val="0"/>
                  </a:spcAft>
                </a:pPr>
                <a:r>
                  <a:rPr lang="en-US" sz="1800" dirty="0">
                    <a:solidFill>
                      <a:schemeClr val="tx1"/>
                    </a:solidFill>
                    <a:ea typeface="SimSun" panose="02010600030101010101" pitchFamily="2" charset="-122"/>
                  </a:rPr>
                  <a:t>In this research, Euclidean Distance is used to calculate the distance value.</a:t>
                </a:r>
              </a:p>
              <a:p>
                <a:pPr marL="0" marR="0" indent="182880" algn="just">
                  <a:lnSpc>
                    <a:spcPct val="160000"/>
                  </a:lnSpc>
                  <a:spcBef>
                    <a:spcPts val="0"/>
                  </a:spcBef>
                  <a:spcAft>
                    <a:spcPts val="0"/>
                  </a:spcAft>
                </a:pPr>
                <a:r>
                  <a:rPr lang="en-US" sz="1800" dirty="0">
                    <a:solidFill>
                      <a:schemeClr val="tx1"/>
                    </a:solidFill>
                    <a:effectLst/>
                    <a:ea typeface="SimSun" panose="02010600030101010101" pitchFamily="2" charset="-122"/>
                  </a:rPr>
                  <a:t>The equation that measures the Euclidean distance is given below:</a:t>
                </a:r>
              </a:p>
              <a:p>
                <a:pPr marL="45720" indent="0">
                  <a:lnSpc>
                    <a:spcPct val="160000"/>
                  </a:lnSpc>
                  <a:buNone/>
                </a:pPr>
                <a14:m>
                  <m:oMathPara xmlns:m="http://schemas.openxmlformats.org/officeDocument/2006/math">
                    <m:oMathParaPr>
                      <m:jc m:val="centerGroup"/>
                    </m:oMathParaPr>
                    <m:oMath xmlns:m="http://schemas.openxmlformats.org/officeDocument/2006/math">
                      <m:sSub>
                        <m:sSubPr>
                          <m:ctrlPr>
                            <a:rPr lang="en-US" sz="1600" i="1">
                              <a:solidFill>
                                <a:schemeClr val="tx1"/>
                              </a:solidFill>
                              <a:effectLst/>
                              <a:latin typeface="Cambria Math"/>
                            </a:rPr>
                          </m:ctrlPr>
                        </m:sSubPr>
                        <m:e>
                          <m:r>
                            <a:rPr lang="en-US" sz="1800"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 </m:t>
                          </m:r>
                          <m:r>
                            <a:rPr lang="en-US" sz="1800"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𝐷</m:t>
                          </m:r>
                        </m:e>
                        <m:sub>
                          <m:r>
                            <a:rPr lang="en-US" sz="1800"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𝑒</m:t>
                          </m:r>
                        </m:sub>
                      </m:sSub>
                      <m:r>
                        <a:rPr lang="en-US" sz="1800"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m:t>
                      </m:r>
                      <m:rad>
                        <m:radPr>
                          <m:degHide m:val="on"/>
                          <m:ctrlPr>
                            <a:rPr lang="en-US" sz="1600" i="1">
                              <a:solidFill>
                                <a:schemeClr val="tx1"/>
                              </a:solidFill>
                              <a:effectLst/>
                              <a:latin typeface="Cambria Math"/>
                            </a:rPr>
                          </m:ctrlPr>
                        </m:radPr>
                        <m:deg/>
                        <m:e>
                          <m:nary>
                            <m:naryPr>
                              <m:chr m:val="∑"/>
                              <m:limLoc m:val="subSup"/>
                              <m:ctrlPr>
                                <a:rPr lang="en-US" sz="1600" i="1">
                                  <a:solidFill>
                                    <a:schemeClr val="tx1"/>
                                  </a:solidFill>
                                  <a:effectLst/>
                                  <a:latin typeface="Cambria Math"/>
                                </a:rPr>
                              </m:ctrlPr>
                            </m:naryPr>
                            <m:sub>
                              <m:r>
                                <a:rPr lang="en-US" sz="1800"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𝑖</m:t>
                              </m:r>
                              <m:r>
                                <a:rPr lang="en-US" sz="1800"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𝑛</m:t>
                              </m:r>
                            </m:sup>
                            <m:e>
                              <m:sSup>
                                <m:sSupPr>
                                  <m:ctrlPr>
                                    <a:rPr lang="en-US" sz="1600" i="1">
                                      <a:solidFill>
                                        <a:schemeClr val="tx1"/>
                                      </a:solidFill>
                                      <a:effectLst/>
                                      <a:latin typeface="Cambria Math"/>
                                    </a:rPr>
                                  </m:ctrlPr>
                                </m:sSupPr>
                                <m:e>
                                  <m:d>
                                    <m:dPr>
                                      <m:ctrlPr>
                                        <a:rPr lang="en-US" sz="1600" i="1">
                                          <a:solidFill>
                                            <a:schemeClr val="tx1"/>
                                          </a:solidFill>
                                          <a:effectLst/>
                                          <a:latin typeface="Cambria Math"/>
                                        </a:rPr>
                                      </m:ctrlPr>
                                    </m:dPr>
                                    <m:e>
                                      <m:sSub>
                                        <m:sSubPr>
                                          <m:ctrlPr>
                                            <a:rPr lang="en-US" sz="1600" i="1">
                                              <a:solidFill>
                                                <a:schemeClr val="tx1"/>
                                              </a:solidFill>
                                              <a:effectLst/>
                                              <a:latin typeface="Cambria Math"/>
                                            </a:rPr>
                                          </m:ctrlPr>
                                        </m:sSubPr>
                                        <m:e>
                                          <m:r>
                                            <a:rPr lang="en-US" sz="1800"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600" i="1">
                                              <a:solidFill>
                                                <a:schemeClr val="tx1"/>
                                              </a:solidFill>
                                              <a:effectLst/>
                                              <a:latin typeface="Cambria Math"/>
                                            </a:rPr>
                                          </m:ctrlPr>
                                        </m:sSubPr>
                                        <m:e>
                                          <m:r>
                                            <a:rPr lang="en-US" sz="1800"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800"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𝑖</m:t>
                                          </m:r>
                                        </m:sub>
                                      </m:sSub>
                                    </m:e>
                                  </m:d>
                                </m:e>
                                <m:sup>
                                  <m:r>
                                    <a:rPr lang="en-US" sz="1800"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2</m:t>
                                  </m:r>
                                </m:sup>
                              </m:sSup>
                            </m:e>
                          </m:nary>
                        </m:e>
                      </m:rad>
                      <m:r>
                        <a:rPr lang="en-US" sz="1800"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600" i="1">
                              <a:solidFill>
                                <a:schemeClr val="tx1"/>
                              </a:solidFill>
                              <a:effectLst/>
                              <a:latin typeface="Cambria Math"/>
                            </a:rPr>
                          </m:ctrlPr>
                        </m:dPr>
                        <m:e>
                          <m:r>
                            <a:rPr lang="en-US" sz="1800"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1</m:t>
                          </m:r>
                          <m:r>
                            <a:rPr lang="en-US" sz="1800" b="0" i="1" smtClean="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4</m:t>
                          </m:r>
                        </m:e>
                      </m:d>
                    </m:oMath>
                  </m:oMathPara>
                </a14:m>
                <a:endParaRPr lang="en-US" sz="1800" dirty="0">
                  <a:solidFill>
                    <a:schemeClr val="tx1"/>
                  </a:solidFill>
                  <a:ea typeface="SimSun" panose="02010600030101010101" pitchFamily="2" charset="-122"/>
                </a:endParaRPr>
              </a:p>
              <a:p>
                <a:pPr>
                  <a:buFont typeface="Wingdings" panose="05000000000000000000" pitchFamily="2" charset="2"/>
                  <a:buChar char="§"/>
                </a:pPr>
                <a:endParaRPr lang="en-US" sz="1800" dirty="0">
                  <a:solidFill>
                    <a:schemeClr val="tx1"/>
                  </a:solidFill>
                  <a:ea typeface="SimSun" panose="02010600030101010101" pitchFamily="2" charset="-122"/>
                </a:endParaRPr>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1341120" y="914399"/>
                <a:ext cx="9509760" cy="5326603"/>
              </a:xfrm>
              <a:blipFill>
                <a:blip r:embed="rId4"/>
                <a:stretch>
                  <a:fillRect l="-513" r="-513"/>
                </a:stretch>
              </a:blipFill>
            </p:spPr>
            <p:txBody>
              <a:bodyPr/>
              <a:lstStyle/>
              <a:p>
                <a:r>
                  <a:rPr lang="en-US">
                    <a:noFill/>
                  </a:rPr>
                  <a:t> </a:t>
                </a:r>
              </a:p>
            </p:txBody>
          </p:sp>
        </mc:Fallback>
      </mc:AlternateContent>
      <p:sp>
        <p:nvSpPr>
          <p:cNvPr id="2" name="Date Placeholder 1">
            <a:extLst>
              <a:ext uri="{FF2B5EF4-FFF2-40B4-BE49-F238E27FC236}">
                <a16:creationId xmlns="" xmlns:a16="http://schemas.microsoft.com/office/drawing/2014/main" id="{CBA52CB8-2FCF-4D7C-9E9D-FC0B32C55B77}"/>
              </a:ext>
            </a:extLst>
          </p:cNvPr>
          <p:cNvSpPr>
            <a:spLocks noGrp="1"/>
          </p:cNvSpPr>
          <p:nvPr>
            <p:ph type="dt" sz="half" idx="10"/>
          </p:nvPr>
        </p:nvSpPr>
        <p:spPr/>
        <p:txBody>
          <a:bodyPr/>
          <a:lstStyle/>
          <a:p>
            <a:fld id="{4F8C7A50-B384-43ED-8B75-EF6CC82A6526}" type="datetime1">
              <a:rPr lang="en-US" smtClean="0"/>
              <a:t>12/20/2020</a:t>
            </a:fld>
            <a:endParaRPr lang="en-US" dirty="0"/>
          </a:p>
        </p:txBody>
      </p:sp>
      <p:sp>
        <p:nvSpPr>
          <p:cNvPr id="3" name="Footer Placeholder 2">
            <a:extLst>
              <a:ext uri="{FF2B5EF4-FFF2-40B4-BE49-F238E27FC236}">
                <a16:creationId xmlns="" xmlns:a16="http://schemas.microsoft.com/office/drawing/2014/main" id="{08F0886F-F346-4752-A7F2-320B10A2F909}"/>
              </a:ext>
            </a:extLst>
          </p:cNvPr>
          <p:cNvSpPr>
            <a:spLocks noGrp="1"/>
          </p:cNvSpPr>
          <p:nvPr>
            <p:ph type="ftr" sz="quarter" idx="11"/>
          </p:nvPr>
        </p:nvSpPr>
        <p:spPr/>
        <p:txBody>
          <a:bodyPr/>
          <a:lstStyle/>
          <a:p>
            <a:r>
              <a:rPr lang="en-US" b="0" dirty="0"/>
              <a:t>A Machine Learning Based Model for Early Stage Detection of Diabetes</a:t>
            </a:r>
            <a:endParaRPr lang="en-US" dirty="0"/>
          </a:p>
        </p:txBody>
      </p:sp>
      <p:sp>
        <p:nvSpPr>
          <p:cNvPr id="4" name="Slide Number Placeholder 3">
            <a:extLst>
              <a:ext uri="{FF2B5EF4-FFF2-40B4-BE49-F238E27FC236}">
                <a16:creationId xmlns="" xmlns:a16="http://schemas.microsoft.com/office/drawing/2014/main" id="{7ECDCEBF-EE66-48B0-B6FF-8AEC148890A0}"/>
              </a:ext>
            </a:extLst>
          </p:cNvPr>
          <p:cNvSpPr>
            <a:spLocks noGrp="1"/>
          </p:cNvSpPr>
          <p:nvPr>
            <p:ph type="sldNum" sz="quarter" idx="12"/>
          </p:nvPr>
        </p:nvSpPr>
        <p:spPr/>
        <p:txBody>
          <a:bodyPr/>
          <a:lstStyle/>
          <a:p>
            <a:fld id="{FC749032-2A07-4AE8-BA90-74324CAE0C87}" type="slidenum">
              <a:rPr lang="en-US" smtClean="0"/>
              <a:t>20</a:t>
            </a:fld>
            <a:endParaRPr lang="en-US" dirty="0"/>
          </a:p>
        </p:txBody>
      </p:sp>
    </p:spTree>
    <p:extLst>
      <p:ext uri="{BB962C8B-B14F-4D97-AF65-F5344CB8AC3E}">
        <p14:creationId xmlns:p14="http://schemas.microsoft.com/office/powerpoint/2010/main" val="2895689913"/>
      </p:ext>
    </p:extLst>
  </p:cSld>
  <p:clrMapOvr>
    <a:masterClrMapping/>
  </p:clrMapOvr>
  <mc:AlternateContent xmlns:mc="http://schemas.openxmlformats.org/markup-compatibility/2006" xmlns:p14="http://schemas.microsoft.com/office/powerpoint/2010/main">
    <mc:Choice Requires="p14">
      <p:transition spd="med" p14:dur="700" advTm="10622">
        <p:fade/>
      </p:transition>
    </mc:Choice>
    <mc:Fallback xmlns="">
      <p:transition spd="med" advTm="10622">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120" y="169208"/>
            <a:ext cx="9509760" cy="603109"/>
          </a:xfrm>
        </p:spPr>
        <p:txBody>
          <a:bodyPr/>
          <a:lstStyle/>
          <a:p>
            <a:r>
              <a:rPr lang="en-US" dirty="0"/>
              <a:t>Evaluation Measures</a:t>
            </a: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1341120" y="914399"/>
                <a:ext cx="9509760" cy="5326603"/>
              </a:xfrm>
            </p:spPr>
            <p:txBody>
              <a:bodyPr>
                <a:normAutofit fontScale="85000" lnSpcReduction="10000"/>
              </a:bodyPr>
              <a:lstStyle/>
              <a:p>
                <a:pPr>
                  <a:lnSpc>
                    <a:spcPct val="150000"/>
                  </a:lnSpc>
                  <a:buFont typeface="Wingdings" panose="05000000000000000000" pitchFamily="2" charset="2"/>
                  <a:buChar char="§"/>
                </a:pPr>
                <a:r>
                  <a:rPr lang="en-US" sz="1800" spc="-5" dirty="0">
                    <a:solidFill>
                      <a:schemeClr val="tx1"/>
                    </a:solidFill>
                    <a:effectLst/>
                    <a:ea typeface="SimSun" panose="02010600030101010101" pitchFamily="2" charset="-122"/>
                  </a:rPr>
                  <a:t>This research </a:t>
                </a:r>
                <a:r>
                  <a:rPr lang="x-none" sz="1800" spc="-5" dirty="0">
                    <a:solidFill>
                      <a:schemeClr val="tx1"/>
                    </a:solidFill>
                    <a:effectLst/>
                    <a:ea typeface="SimSun" panose="02010600030101010101" pitchFamily="2" charset="-122"/>
                  </a:rPr>
                  <a:t>considered several statistical evaluation measures such as </a:t>
                </a:r>
                <a:r>
                  <a:rPr lang="en-US" sz="1800" spc="-5" dirty="0">
                    <a:solidFill>
                      <a:schemeClr val="tx1"/>
                    </a:solidFill>
                    <a:effectLst/>
                    <a:ea typeface="SimSun" panose="02010600030101010101" pitchFamily="2" charset="-122"/>
                  </a:rPr>
                  <a:t>Accuracy, </a:t>
                </a:r>
                <a:r>
                  <a:rPr lang="x-none" sz="1800" spc="-5" dirty="0">
                    <a:solidFill>
                      <a:schemeClr val="tx1"/>
                    </a:solidFill>
                    <a:effectLst/>
                    <a:ea typeface="SimSun" panose="02010600030101010101" pitchFamily="2" charset="-122"/>
                  </a:rPr>
                  <a:t>ROC AUC, F1-Score, Precision, and Recall</a:t>
                </a:r>
                <a:r>
                  <a:rPr lang="en-US" sz="1800" spc="-5" dirty="0">
                    <a:solidFill>
                      <a:schemeClr val="tx1"/>
                    </a:solidFill>
                    <a:effectLst/>
                    <a:ea typeface="SimSun" panose="02010600030101010101" pitchFamily="2" charset="-122"/>
                  </a:rPr>
                  <a:t> to justify the experimental outcomes.</a:t>
                </a:r>
              </a:p>
              <a:p>
                <a:pPr marL="0" marR="0" indent="0" algn="ctr">
                  <a:lnSpc>
                    <a:spcPct val="210000"/>
                  </a:lnSpc>
                  <a:spcBef>
                    <a:spcPts val="0"/>
                  </a:spcBef>
                  <a:spcAft>
                    <a:spcPts val="0"/>
                  </a:spcAft>
                  <a:buNone/>
                </a:pPr>
                <a14:m>
                  <m:oMath xmlns:m="http://schemas.openxmlformats.org/officeDocument/2006/math">
                    <m:r>
                      <a:rPr lang="en-US" sz="1800" b="0" i="1" smtClean="0">
                        <a:solidFill>
                          <a:schemeClr val="tx1"/>
                        </a:solidFill>
                        <a:effectLst/>
                        <a:latin typeface="Cambria Math" panose="02040503050406030204" pitchFamily="18" charset="0"/>
                        <a:ea typeface="SimSun" panose="02010600030101010101" pitchFamily="2" charset="-122"/>
                      </a:rPr>
                      <m:t>𝐴𝑐𝑐𝑢𝑟𝑎𝑐𝑦</m:t>
                    </m:r>
                    <m:r>
                      <a:rPr lang="en-US" sz="1800" i="1" smtClean="0">
                        <a:solidFill>
                          <a:schemeClr val="tx1"/>
                        </a:solidFill>
                        <a:effectLst/>
                        <a:latin typeface="Cambria Math" panose="02040503050406030204" pitchFamily="18" charset="0"/>
                        <a:ea typeface="SimSun" panose="02010600030101010101" pitchFamily="2" charset="-122"/>
                      </a:rPr>
                      <m:t>=</m:t>
                    </m:r>
                    <m:f>
                      <m:fPr>
                        <m:ctrlPr>
                          <a:rPr lang="en-US" sz="1800" i="1">
                            <a:solidFill>
                              <a:schemeClr val="tx1"/>
                            </a:solidFill>
                            <a:effectLst/>
                            <a:latin typeface="Cambria Math"/>
                            <a:ea typeface="SimSun" panose="02010600030101010101" pitchFamily="2" charset="-122"/>
                          </a:rPr>
                        </m:ctrlPr>
                      </m:fPr>
                      <m:num>
                        <m:r>
                          <a:rPr lang="en-US" sz="1800" i="1">
                            <a:solidFill>
                              <a:schemeClr val="tx1"/>
                            </a:solidFill>
                            <a:effectLst/>
                            <a:latin typeface="Cambria Math" panose="02040503050406030204" pitchFamily="18" charset="0"/>
                            <a:ea typeface="SimSun" panose="02010600030101010101" pitchFamily="2" charset="-122"/>
                          </a:rPr>
                          <m:t>𝑇𝑁</m:t>
                        </m:r>
                        <m:r>
                          <a:rPr lang="en-US" sz="1800" i="1">
                            <a:solidFill>
                              <a:schemeClr val="tx1"/>
                            </a:solidFill>
                            <a:effectLst/>
                            <a:latin typeface="Cambria Math" panose="02040503050406030204" pitchFamily="18" charset="0"/>
                            <a:ea typeface="SimSun" panose="02010600030101010101" pitchFamily="2" charset="-122"/>
                          </a:rPr>
                          <m:t>+</m:t>
                        </m:r>
                        <m:r>
                          <a:rPr lang="en-US" sz="1800" i="1">
                            <a:solidFill>
                              <a:schemeClr val="tx1"/>
                            </a:solidFill>
                            <a:effectLst/>
                            <a:latin typeface="Cambria Math" panose="02040503050406030204" pitchFamily="18" charset="0"/>
                            <a:ea typeface="SimSun" panose="02010600030101010101" pitchFamily="2" charset="-122"/>
                          </a:rPr>
                          <m:t>𝑇𝑃</m:t>
                        </m:r>
                      </m:num>
                      <m:den>
                        <m:r>
                          <a:rPr lang="en-US" sz="1800" i="1">
                            <a:solidFill>
                              <a:schemeClr val="tx1"/>
                            </a:solidFill>
                            <a:effectLst/>
                            <a:latin typeface="Cambria Math" panose="02040503050406030204" pitchFamily="18" charset="0"/>
                            <a:ea typeface="SimSun" panose="02010600030101010101" pitchFamily="2" charset="-122"/>
                          </a:rPr>
                          <m:t>𝑇𝑁</m:t>
                        </m:r>
                        <m:r>
                          <a:rPr lang="en-US" sz="1800" i="1">
                            <a:solidFill>
                              <a:schemeClr val="tx1"/>
                            </a:solidFill>
                            <a:effectLst/>
                            <a:latin typeface="Cambria Math" panose="02040503050406030204" pitchFamily="18" charset="0"/>
                            <a:ea typeface="SimSun" panose="02010600030101010101" pitchFamily="2" charset="-122"/>
                          </a:rPr>
                          <m:t>+</m:t>
                        </m:r>
                        <m:r>
                          <a:rPr lang="en-US" sz="1800" i="1">
                            <a:solidFill>
                              <a:schemeClr val="tx1"/>
                            </a:solidFill>
                            <a:effectLst/>
                            <a:latin typeface="Cambria Math" panose="02040503050406030204" pitchFamily="18" charset="0"/>
                            <a:ea typeface="SimSun" panose="02010600030101010101" pitchFamily="2" charset="-122"/>
                          </a:rPr>
                          <m:t>𝑇𝑃</m:t>
                        </m:r>
                        <m:r>
                          <a:rPr lang="en-US" sz="1800" i="1">
                            <a:solidFill>
                              <a:schemeClr val="tx1"/>
                            </a:solidFill>
                            <a:effectLst/>
                            <a:latin typeface="Cambria Math" panose="02040503050406030204" pitchFamily="18" charset="0"/>
                            <a:ea typeface="SimSun" panose="02010600030101010101" pitchFamily="2" charset="-122"/>
                          </a:rPr>
                          <m:t>+</m:t>
                        </m:r>
                        <m:r>
                          <a:rPr lang="en-US" sz="1800" i="1">
                            <a:solidFill>
                              <a:schemeClr val="tx1"/>
                            </a:solidFill>
                            <a:effectLst/>
                            <a:latin typeface="Cambria Math" panose="02040503050406030204" pitchFamily="18" charset="0"/>
                            <a:ea typeface="SimSun" panose="02010600030101010101" pitchFamily="2" charset="-122"/>
                          </a:rPr>
                          <m:t>𝐹𝑁</m:t>
                        </m:r>
                        <m:r>
                          <a:rPr lang="en-US" sz="1800" i="1">
                            <a:solidFill>
                              <a:schemeClr val="tx1"/>
                            </a:solidFill>
                            <a:effectLst/>
                            <a:latin typeface="Cambria Math" panose="02040503050406030204" pitchFamily="18" charset="0"/>
                            <a:ea typeface="SimSun" panose="02010600030101010101" pitchFamily="2" charset="-122"/>
                          </a:rPr>
                          <m:t>+</m:t>
                        </m:r>
                        <m:r>
                          <a:rPr lang="en-US" sz="1800" i="1">
                            <a:solidFill>
                              <a:schemeClr val="tx1"/>
                            </a:solidFill>
                            <a:effectLst/>
                            <a:latin typeface="Cambria Math" panose="02040503050406030204" pitchFamily="18" charset="0"/>
                            <a:ea typeface="SimSun" panose="02010600030101010101" pitchFamily="2" charset="-122"/>
                          </a:rPr>
                          <m:t>𝐹𝑃</m:t>
                        </m:r>
                      </m:den>
                    </m:f>
                  </m:oMath>
                </a14:m>
                <a:r>
                  <a:rPr lang="en-US" sz="1800" dirty="0">
                    <a:solidFill>
                      <a:schemeClr val="tx1"/>
                    </a:solidFill>
                    <a:effectLst/>
                    <a:ea typeface="SimSun" panose="02010600030101010101" pitchFamily="2" charset="-122"/>
                  </a:rPr>
                  <a:t>……………………………...(15</a:t>
                </a:r>
                <a:r>
                  <a:rPr lang="en-US" sz="1800" dirty="0">
                    <a:solidFill>
                      <a:schemeClr val="tx1"/>
                    </a:solidFill>
                    <a:ea typeface="SimSun" panose="02010600030101010101" pitchFamily="2" charset="-122"/>
                  </a:rPr>
                  <a:t>)</a:t>
                </a:r>
                <a:r>
                  <a:rPr lang="en-US" sz="1800" dirty="0">
                    <a:solidFill>
                      <a:schemeClr val="tx1"/>
                    </a:solidFill>
                    <a:effectLst/>
                    <a:ea typeface="Times New Roman" panose="02020603050405020304" pitchFamily="18" charset="0"/>
                  </a:rPr>
                  <a:t> </a:t>
                </a:r>
                <a:endParaRPr lang="en-US" sz="1800" dirty="0">
                  <a:solidFill>
                    <a:schemeClr val="tx1"/>
                  </a:solidFill>
                  <a:effectLst/>
                  <a:ea typeface="SimSun" panose="02010600030101010101" pitchFamily="2" charset="-122"/>
                </a:endParaRPr>
              </a:p>
              <a:p>
                <a:pPr marL="0" marR="0" indent="0" algn="ctr">
                  <a:lnSpc>
                    <a:spcPct val="150000"/>
                  </a:lnSpc>
                  <a:spcBef>
                    <a:spcPts val="0"/>
                  </a:spcBef>
                  <a:spcAft>
                    <a:spcPts val="0"/>
                  </a:spcAft>
                  <a:buNone/>
                </a:pPr>
                <a14:m>
                  <m:oMath xmlns:m="http://schemas.openxmlformats.org/officeDocument/2006/math">
                    <m:r>
                      <a:rPr lang="en-US" sz="1800" i="1">
                        <a:solidFill>
                          <a:schemeClr val="tx1"/>
                        </a:solidFill>
                        <a:effectLst/>
                        <a:latin typeface="Cambria Math" panose="02040503050406030204" pitchFamily="18" charset="0"/>
                        <a:ea typeface="SimSun" panose="02010600030101010101" pitchFamily="2" charset="-122"/>
                      </a:rPr>
                      <m:t>𝑃𝑟𝑒𝑐𝑖𝑠𝑖𝑜𝑛</m:t>
                    </m:r>
                    <m:r>
                      <a:rPr lang="en-US" sz="1800" i="1">
                        <a:solidFill>
                          <a:schemeClr val="tx1"/>
                        </a:solidFill>
                        <a:effectLst/>
                        <a:latin typeface="Cambria Math" panose="02040503050406030204" pitchFamily="18" charset="0"/>
                        <a:ea typeface="SimSun" panose="02010600030101010101" pitchFamily="2" charset="-122"/>
                      </a:rPr>
                      <m:t>=</m:t>
                    </m:r>
                    <m:f>
                      <m:fPr>
                        <m:ctrlPr>
                          <a:rPr lang="en-US" sz="1800" i="1">
                            <a:solidFill>
                              <a:schemeClr val="tx1"/>
                            </a:solidFill>
                            <a:effectLst/>
                            <a:latin typeface="Cambria Math"/>
                            <a:ea typeface="SimSun" panose="02010600030101010101" pitchFamily="2" charset="-122"/>
                          </a:rPr>
                        </m:ctrlPr>
                      </m:fPr>
                      <m:num>
                        <m:r>
                          <a:rPr lang="en-US" sz="1800" i="1">
                            <a:solidFill>
                              <a:schemeClr val="tx1"/>
                            </a:solidFill>
                            <a:effectLst/>
                            <a:latin typeface="Cambria Math" panose="02040503050406030204" pitchFamily="18" charset="0"/>
                            <a:ea typeface="SimSun" panose="02010600030101010101" pitchFamily="2" charset="-122"/>
                          </a:rPr>
                          <m:t>𝑇𝑃</m:t>
                        </m:r>
                      </m:num>
                      <m:den>
                        <m:r>
                          <a:rPr lang="en-US" sz="1800" i="1">
                            <a:solidFill>
                              <a:schemeClr val="tx1"/>
                            </a:solidFill>
                            <a:effectLst/>
                            <a:latin typeface="Cambria Math" panose="02040503050406030204" pitchFamily="18" charset="0"/>
                            <a:ea typeface="SimSun" panose="02010600030101010101" pitchFamily="2" charset="-122"/>
                          </a:rPr>
                          <m:t>𝐹𝑃</m:t>
                        </m:r>
                        <m:r>
                          <a:rPr lang="en-US" sz="1800" i="1">
                            <a:solidFill>
                              <a:schemeClr val="tx1"/>
                            </a:solidFill>
                            <a:effectLst/>
                            <a:latin typeface="Cambria Math" panose="02040503050406030204" pitchFamily="18" charset="0"/>
                            <a:ea typeface="SimSun" panose="02010600030101010101" pitchFamily="2" charset="-122"/>
                          </a:rPr>
                          <m:t>+</m:t>
                        </m:r>
                        <m:r>
                          <a:rPr lang="en-US" sz="1800" i="1">
                            <a:solidFill>
                              <a:schemeClr val="tx1"/>
                            </a:solidFill>
                            <a:effectLst/>
                            <a:latin typeface="Cambria Math" panose="02040503050406030204" pitchFamily="18" charset="0"/>
                            <a:ea typeface="SimSun" panose="02010600030101010101" pitchFamily="2" charset="-122"/>
                          </a:rPr>
                          <m:t>𝑇𝑃</m:t>
                        </m:r>
                      </m:den>
                    </m:f>
                  </m:oMath>
                </a14:m>
                <a:r>
                  <a:rPr lang="en-US" sz="1800" dirty="0">
                    <a:solidFill>
                      <a:schemeClr val="tx1"/>
                    </a:solidFill>
                    <a:effectLst/>
                    <a:ea typeface="Times New Roman" panose="02020603050405020304" pitchFamily="18" charset="0"/>
                  </a:rPr>
                  <a:t>………………………………….......(16)</a:t>
                </a:r>
                <a:endParaRPr lang="en-US" sz="1800" dirty="0">
                  <a:solidFill>
                    <a:schemeClr val="tx1"/>
                  </a:solidFill>
                  <a:effectLst/>
                  <a:ea typeface="SimSun" panose="02010600030101010101" pitchFamily="2" charset="-122"/>
                </a:endParaRPr>
              </a:p>
              <a:p>
                <a:pPr marL="0" marR="0" indent="0" algn="ctr">
                  <a:lnSpc>
                    <a:spcPct val="150000"/>
                  </a:lnSpc>
                  <a:spcBef>
                    <a:spcPts val="0"/>
                  </a:spcBef>
                  <a:spcAft>
                    <a:spcPts val="0"/>
                  </a:spcAft>
                  <a:buNone/>
                </a:pPr>
                <a14:m>
                  <m:oMath xmlns:m="http://schemas.openxmlformats.org/officeDocument/2006/math">
                    <m:r>
                      <a:rPr lang="en-US" sz="1800" i="1">
                        <a:solidFill>
                          <a:schemeClr val="tx1"/>
                        </a:solidFill>
                        <a:effectLst/>
                        <a:latin typeface="Cambria Math" panose="02040503050406030204" pitchFamily="18" charset="0"/>
                        <a:ea typeface="SimSun" panose="02010600030101010101" pitchFamily="2" charset="-122"/>
                      </a:rPr>
                      <m:t>𝑅𝑒𝑐𝑎𝑙𝑙</m:t>
                    </m:r>
                    <m:r>
                      <a:rPr lang="en-US" sz="1800" i="1">
                        <a:solidFill>
                          <a:schemeClr val="tx1"/>
                        </a:solidFill>
                        <a:effectLst/>
                        <a:latin typeface="Cambria Math" panose="02040503050406030204" pitchFamily="18" charset="0"/>
                        <a:ea typeface="SimSun" panose="02010600030101010101" pitchFamily="2" charset="-122"/>
                      </a:rPr>
                      <m:t>=</m:t>
                    </m:r>
                    <m:f>
                      <m:fPr>
                        <m:ctrlPr>
                          <a:rPr lang="en-US" sz="1800" i="1">
                            <a:solidFill>
                              <a:schemeClr val="tx1"/>
                            </a:solidFill>
                            <a:effectLst/>
                            <a:latin typeface="Cambria Math"/>
                            <a:ea typeface="SimSun" panose="02010600030101010101" pitchFamily="2" charset="-122"/>
                          </a:rPr>
                        </m:ctrlPr>
                      </m:fPr>
                      <m:num>
                        <m:r>
                          <a:rPr lang="en-US" sz="1800" i="1">
                            <a:solidFill>
                              <a:schemeClr val="tx1"/>
                            </a:solidFill>
                            <a:effectLst/>
                            <a:latin typeface="Cambria Math" panose="02040503050406030204" pitchFamily="18" charset="0"/>
                            <a:ea typeface="SimSun" panose="02010600030101010101" pitchFamily="2" charset="-122"/>
                          </a:rPr>
                          <m:t>𝑇𝑃</m:t>
                        </m:r>
                      </m:num>
                      <m:den>
                        <m:r>
                          <a:rPr lang="en-US" sz="1800" i="1">
                            <a:solidFill>
                              <a:schemeClr val="tx1"/>
                            </a:solidFill>
                            <a:effectLst/>
                            <a:latin typeface="Cambria Math" panose="02040503050406030204" pitchFamily="18" charset="0"/>
                            <a:ea typeface="SimSun" panose="02010600030101010101" pitchFamily="2" charset="-122"/>
                          </a:rPr>
                          <m:t>𝐹𝑁</m:t>
                        </m:r>
                        <m:r>
                          <a:rPr lang="en-US" sz="1800" i="1">
                            <a:solidFill>
                              <a:schemeClr val="tx1"/>
                            </a:solidFill>
                            <a:effectLst/>
                            <a:latin typeface="Cambria Math" panose="02040503050406030204" pitchFamily="18" charset="0"/>
                            <a:ea typeface="SimSun" panose="02010600030101010101" pitchFamily="2" charset="-122"/>
                          </a:rPr>
                          <m:t>+</m:t>
                        </m:r>
                        <m:r>
                          <a:rPr lang="en-US" sz="1800" i="1">
                            <a:solidFill>
                              <a:schemeClr val="tx1"/>
                            </a:solidFill>
                            <a:effectLst/>
                            <a:latin typeface="Cambria Math" panose="02040503050406030204" pitchFamily="18" charset="0"/>
                            <a:ea typeface="SimSun" panose="02010600030101010101" pitchFamily="2" charset="-122"/>
                          </a:rPr>
                          <m:t>𝑇𝑃</m:t>
                        </m:r>
                      </m:den>
                    </m:f>
                  </m:oMath>
                </a14:m>
                <a:r>
                  <a:rPr lang="en-US" sz="1800" dirty="0">
                    <a:solidFill>
                      <a:schemeClr val="tx1"/>
                    </a:solidFill>
                    <a:effectLst/>
                    <a:ea typeface="SimSun" panose="02010600030101010101" pitchFamily="2" charset="-122"/>
                  </a:rPr>
                  <a:t>……..………...………..…………….…(17)</a:t>
                </a:r>
              </a:p>
              <a:p>
                <a:pPr marL="0" marR="0" indent="0" algn="ctr">
                  <a:lnSpc>
                    <a:spcPct val="150000"/>
                  </a:lnSpc>
                  <a:spcBef>
                    <a:spcPts val="0"/>
                  </a:spcBef>
                  <a:spcAft>
                    <a:spcPts val="0"/>
                  </a:spcAft>
                  <a:buNone/>
                </a:pPr>
                <a14:m>
                  <m:oMath xmlns:m="http://schemas.openxmlformats.org/officeDocument/2006/math">
                    <m:r>
                      <a:rPr lang="en-US" sz="1800" i="1" smtClean="0">
                        <a:solidFill>
                          <a:schemeClr val="tx1"/>
                        </a:solidFill>
                        <a:effectLst/>
                        <a:latin typeface="Cambria Math" panose="02040503050406030204" pitchFamily="18" charset="0"/>
                        <a:ea typeface="SimSun" panose="02010600030101010101" pitchFamily="2" charset="-122"/>
                      </a:rPr>
                      <m:t>𝐹</m:t>
                    </m:r>
                    <m:r>
                      <a:rPr lang="en-US" sz="1800" i="1" smtClean="0">
                        <a:solidFill>
                          <a:schemeClr val="tx1"/>
                        </a:solidFill>
                        <a:effectLst/>
                        <a:latin typeface="Cambria Math" panose="02040503050406030204" pitchFamily="18" charset="0"/>
                        <a:ea typeface="SimSun" panose="02010600030101010101" pitchFamily="2" charset="-122"/>
                      </a:rPr>
                      <m:t>1−</m:t>
                    </m:r>
                    <m:r>
                      <a:rPr lang="en-US" sz="1800" i="1" smtClean="0">
                        <a:solidFill>
                          <a:schemeClr val="tx1"/>
                        </a:solidFill>
                        <a:effectLst/>
                        <a:latin typeface="Cambria Math" panose="02040503050406030204" pitchFamily="18" charset="0"/>
                        <a:ea typeface="SimSun" panose="02010600030101010101" pitchFamily="2" charset="-122"/>
                      </a:rPr>
                      <m:t>𝑆𝑐𝑜𝑟𝑒</m:t>
                    </m:r>
                    <m:r>
                      <a:rPr lang="en-US" sz="1800" i="1" smtClean="0">
                        <a:solidFill>
                          <a:schemeClr val="tx1"/>
                        </a:solidFill>
                        <a:effectLst/>
                        <a:latin typeface="Cambria Math" panose="02040503050406030204" pitchFamily="18" charset="0"/>
                        <a:ea typeface="SimSun" panose="02010600030101010101" pitchFamily="2" charset="-122"/>
                      </a:rPr>
                      <m:t>=</m:t>
                    </m:r>
                    <m:f>
                      <m:fPr>
                        <m:ctrlPr>
                          <a:rPr lang="en-US" sz="1800" i="1">
                            <a:solidFill>
                              <a:schemeClr val="tx1"/>
                            </a:solidFill>
                            <a:effectLst/>
                            <a:latin typeface="Cambria Math"/>
                            <a:ea typeface="SimSun" panose="02010600030101010101" pitchFamily="2" charset="-122"/>
                          </a:rPr>
                        </m:ctrlPr>
                      </m:fPr>
                      <m:num>
                        <m:r>
                          <a:rPr lang="en-US" sz="1800" i="1">
                            <a:solidFill>
                              <a:schemeClr val="tx1"/>
                            </a:solidFill>
                            <a:effectLst/>
                            <a:latin typeface="Cambria Math" panose="02040503050406030204" pitchFamily="18" charset="0"/>
                            <a:ea typeface="SimSun" panose="02010600030101010101" pitchFamily="2" charset="-122"/>
                          </a:rPr>
                          <m:t>2</m:t>
                        </m:r>
                        <m:r>
                          <a:rPr lang="en-US" sz="1800" i="1">
                            <a:solidFill>
                              <a:schemeClr val="tx1"/>
                            </a:solidFill>
                            <a:effectLst/>
                            <a:latin typeface="Cambria Math" panose="02040503050406030204" pitchFamily="18" charset="0"/>
                            <a:ea typeface="SimSun" panose="02010600030101010101" pitchFamily="2" charset="-122"/>
                          </a:rPr>
                          <m:t>𝑇𝑃</m:t>
                        </m:r>
                      </m:num>
                      <m:den>
                        <m:r>
                          <a:rPr lang="en-US" sz="1800" i="1">
                            <a:solidFill>
                              <a:schemeClr val="tx1"/>
                            </a:solidFill>
                            <a:effectLst/>
                            <a:latin typeface="Cambria Math" panose="02040503050406030204" pitchFamily="18" charset="0"/>
                            <a:ea typeface="SimSun" panose="02010600030101010101" pitchFamily="2" charset="-122"/>
                          </a:rPr>
                          <m:t>𝐹𝑁</m:t>
                        </m:r>
                        <m:r>
                          <a:rPr lang="en-US" sz="1800" i="1">
                            <a:solidFill>
                              <a:schemeClr val="tx1"/>
                            </a:solidFill>
                            <a:effectLst/>
                            <a:latin typeface="Cambria Math" panose="02040503050406030204" pitchFamily="18" charset="0"/>
                            <a:ea typeface="SimSun" panose="02010600030101010101" pitchFamily="2" charset="-122"/>
                          </a:rPr>
                          <m:t>+</m:t>
                        </m:r>
                        <m:r>
                          <a:rPr lang="en-US" sz="1800" i="1">
                            <a:solidFill>
                              <a:schemeClr val="tx1"/>
                            </a:solidFill>
                            <a:effectLst/>
                            <a:latin typeface="Cambria Math" panose="02040503050406030204" pitchFamily="18" charset="0"/>
                            <a:ea typeface="SimSun" panose="02010600030101010101" pitchFamily="2" charset="-122"/>
                          </a:rPr>
                          <m:t>𝐹𝑃</m:t>
                        </m:r>
                        <m:r>
                          <a:rPr lang="en-US" sz="1800" i="1">
                            <a:solidFill>
                              <a:schemeClr val="tx1"/>
                            </a:solidFill>
                            <a:effectLst/>
                            <a:latin typeface="Cambria Math" panose="02040503050406030204" pitchFamily="18" charset="0"/>
                            <a:ea typeface="SimSun" panose="02010600030101010101" pitchFamily="2" charset="-122"/>
                          </a:rPr>
                          <m:t>+2</m:t>
                        </m:r>
                        <m:r>
                          <a:rPr lang="en-US" sz="1800" i="1">
                            <a:solidFill>
                              <a:schemeClr val="tx1"/>
                            </a:solidFill>
                            <a:effectLst/>
                            <a:latin typeface="Cambria Math" panose="02040503050406030204" pitchFamily="18" charset="0"/>
                            <a:ea typeface="SimSun" panose="02010600030101010101" pitchFamily="2" charset="-122"/>
                          </a:rPr>
                          <m:t>𝑇𝑃</m:t>
                        </m:r>
                      </m:den>
                    </m:f>
                  </m:oMath>
                </a14:m>
                <a:r>
                  <a:rPr lang="en-US" sz="1800" dirty="0">
                    <a:solidFill>
                      <a:schemeClr val="tx1"/>
                    </a:solidFill>
                    <a:effectLst/>
                    <a:ea typeface="SimSun" panose="02010600030101010101" pitchFamily="2" charset="-122"/>
                  </a:rPr>
                  <a:t>……………………………….(16)</a:t>
                </a:r>
              </a:p>
              <a:p>
                <a:pPr marL="0" marR="0" indent="0" algn="just">
                  <a:lnSpc>
                    <a:spcPct val="150000"/>
                  </a:lnSpc>
                  <a:spcBef>
                    <a:spcPts val="0"/>
                  </a:spcBef>
                  <a:spcAft>
                    <a:spcPts val="0"/>
                  </a:spcAft>
                  <a:buNone/>
                </a:pPr>
                <a:r>
                  <a:rPr lang="en-US" sz="1800" dirty="0">
                    <a:solidFill>
                      <a:schemeClr val="tx1"/>
                    </a:solidFill>
                    <a:effectLst/>
                    <a:ea typeface="SimSun" panose="02010600030101010101" pitchFamily="2" charset="-122"/>
                  </a:rPr>
                  <a:t>Where, </a:t>
                </a:r>
              </a:p>
              <a:p>
                <a:pPr marL="0" marR="0" indent="0" algn="just">
                  <a:lnSpc>
                    <a:spcPct val="150000"/>
                  </a:lnSpc>
                  <a:spcBef>
                    <a:spcPts val="0"/>
                  </a:spcBef>
                  <a:spcAft>
                    <a:spcPts val="0"/>
                  </a:spcAft>
                  <a:buNone/>
                </a:pPr>
                <a:r>
                  <a:rPr lang="en-US" sz="1800" dirty="0">
                    <a:solidFill>
                      <a:schemeClr val="tx1"/>
                    </a:solidFill>
                    <a:effectLst/>
                    <a:ea typeface="SimSun" panose="02010600030101010101" pitchFamily="2" charset="-122"/>
                  </a:rPr>
                  <a:t>TP = True Positive</a:t>
                </a:r>
              </a:p>
              <a:p>
                <a:pPr marL="0" marR="0" indent="0" algn="just">
                  <a:lnSpc>
                    <a:spcPct val="150000"/>
                  </a:lnSpc>
                  <a:spcBef>
                    <a:spcPts val="0"/>
                  </a:spcBef>
                  <a:spcAft>
                    <a:spcPts val="0"/>
                  </a:spcAft>
                  <a:buNone/>
                </a:pPr>
                <a:r>
                  <a:rPr lang="en-US" sz="1800" dirty="0">
                    <a:solidFill>
                      <a:schemeClr val="tx1"/>
                    </a:solidFill>
                    <a:effectLst/>
                    <a:ea typeface="SimSun" panose="02010600030101010101" pitchFamily="2" charset="-122"/>
                  </a:rPr>
                  <a:t>TN = True Negative</a:t>
                </a:r>
              </a:p>
              <a:p>
                <a:pPr marL="0" marR="0" indent="0" algn="just">
                  <a:lnSpc>
                    <a:spcPct val="150000"/>
                  </a:lnSpc>
                  <a:spcBef>
                    <a:spcPts val="0"/>
                  </a:spcBef>
                  <a:spcAft>
                    <a:spcPts val="0"/>
                  </a:spcAft>
                  <a:buNone/>
                </a:pPr>
                <a:r>
                  <a:rPr lang="en-US" sz="1800" dirty="0">
                    <a:solidFill>
                      <a:schemeClr val="tx1"/>
                    </a:solidFill>
                    <a:effectLst/>
                    <a:ea typeface="SimSun" panose="02010600030101010101" pitchFamily="2" charset="-122"/>
                  </a:rPr>
                  <a:t>FP = False Positive</a:t>
                </a:r>
              </a:p>
              <a:p>
                <a:pPr marL="0" marR="0" indent="0" algn="just">
                  <a:lnSpc>
                    <a:spcPct val="150000"/>
                  </a:lnSpc>
                  <a:spcBef>
                    <a:spcPts val="0"/>
                  </a:spcBef>
                  <a:spcAft>
                    <a:spcPts val="0"/>
                  </a:spcAft>
                  <a:buNone/>
                </a:pPr>
                <a:r>
                  <a:rPr lang="en-US" sz="1800" dirty="0">
                    <a:solidFill>
                      <a:schemeClr val="tx1"/>
                    </a:solidFill>
                    <a:effectLst/>
                    <a:ea typeface="SimSun" panose="02010600030101010101" pitchFamily="2" charset="-122"/>
                  </a:rPr>
                  <a:t>FN = False Negative   </a:t>
                </a:r>
              </a:p>
              <a:p>
                <a:pPr marL="0" marR="0" indent="0" algn="just">
                  <a:lnSpc>
                    <a:spcPct val="150000"/>
                  </a:lnSpc>
                  <a:spcBef>
                    <a:spcPts val="0"/>
                  </a:spcBef>
                  <a:spcAft>
                    <a:spcPts val="0"/>
                  </a:spcAft>
                  <a:buNone/>
                </a:pPr>
                <a:r>
                  <a:rPr lang="en-US" sz="1800" dirty="0">
                    <a:solidFill>
                      <a:schemeClr val="tx1"/>
                    </a:solidFill>
                    <a:effectLst/>
                    <a:ea typeface="SimSun" panose="02010600030101010101" pitchFamily="2" charset="-122"/>
                  </a:rPr>
                  <a:t> </a:t>
                </a:r>
              </a:p>
              <a:p>
                <a:pPr marL="0" marR="0" algn="just">
                  <a:lnSpc>
                    <a:spcPct val="150000"/>
                  </a:lnSpc>
                  <a:spcBef>
                    <a:spcPts val="0"/>
                  </a:spcBef>
                  <a:spcAft>
                    <a:spcPts val="0"/>
                  </a:spcAft>
                </a:pPr>
                <a:r>
                  <a:rPr lang="en-US" sz="1800" b="1" dirty="0">
                    <a:solidFill>
                      <a:schemeClr val="tx1"/>
                    </a:solidFill>
                    <a:effectLst/>
                    <a:ea typeface="SimSun" panose="02010600030101010101" pitchFamily="2" charset="-122"/>
                  </a:rPr>
                  <a:t>Receiver Operating Characteristic Curve (ROC AUC):</a:t>
                </a:r>
                <a:r>
                  <a:rPr lang="en-US" sz="1800" dirty="0">
                    <a:solidFill>
                      <a:schemeClr val="tx1"/>
                    </a:solidFill>
                    <a:effectLst/>
                    <a:ea typeface="SimSun" panose="02010600030101010101" pitchFamily="2" charset="-122"/>
                  </a:rPr>
                  <a:t> ROC AUC is a representation of a diagram that depicts the effectiveness of a binary classification system.</a:t>
                </a:r>
              </a:p>
              <a:p>
                <a:pPr marL="0" marR="0" indent="0" algn="ctr">
                  <a:lnSpc>
                    <a:spcPct val="150000"/>
                  </a:lnSpc>
                  <a:spcBef>
                    <a:spcPts val="0"/>
                  </a:spcBef>
                  <a:spcAft>
                    <a:spcPts val="0"/>
                  </a:spcAft>
                  <a:buNone/>
                </a:pPr>
                <a:endParaRPr lang="en-US" sz="1800" dirty="0">
                  <a:effectLst/>
                  <a:latin typeface="Times New Roman" panose="02020603050405020304" pitchFamily="18" charset="0"/>
                  <a:ea typeface="SimSun" panose="02010600030101010101" pitchFamily="2" charset="-122"/>
                </a:endParaRPr>
              </a:p>
              <a:p>
                <a:pPr>
                  <a:buFont typeface="Wingdings" panose="05000000000000000000" pitchFamily="2" charset="2"/>
                  <a:buChar char="§"/>
                </a:pPr>
                <a:endParaRPr lang="en-US" sz="1800" dirty="0">
                  <a:solidFill>
                    <a:schemeClr val="tx1"/>
                  </a:solidFill>
                  <a:ea typeface="SimSun" panose="02010600030101010101" pitchFamily="2" charset="-122"/>
                </a:endParaRPr>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1341120" y="914399"/>
                <a:ext cx="9509760" cy="5326603"/>
              </a:xfrm>
              <a:blipFill>
                <a:blip r:embed="rId4"/>
                <a:stretch>
                  <a:fillRect l="-256" r="-256" b="-343"/>
                </a:stretch>
              </a:blipFill>
            </p:spPr>
            <p:txBody>
              <a:bodyPr/>
              <a:lstStyle/>
              <a:p>
                <a:r>
                  <a:rPr lang="en-US">
                    <a:noFill/>
                  </a:rPr>
                  <a:t> </a:t>
                </a:r>
              </a:p>
            </p:txBody>
          </p:sp>
        </mc:Fallback>
      </mc:AlternateContent>
      <p:sp>
        <p:nvSpPr>
          <p:cNvPr id="2" name="Date Placeholder 1">
            <a:extLst>
              <a:ext uri="{FF2B5EF4-FFF2-40B4-BE49-F238E27FC236}">
                <a16:creationId xmlns="" xmlns:a16="http://schemas.microsoft.com/office/drawing/2014/main" id="{CBA52CB8-2FCF-4D7C-9E9D-FC0B32C55B77}"/>
              </a:ext>
            </a:extLst>
          </p:cNvPr>
          <p:cNvSpPr>
            <a:spLocks noGrp="1"/>
          </p:cNvSpPr>
          <p:nvPr>
            <p:ph type="dt" sz="half" idx="10"/>
          </p:nvPr>
        </p:nvSpPr>
        <p:spPr/>
        <p:txBody>
          <a:bodyPr/>
          <a:lstStyle/>
          <a:p>
            <a:fld id="{4F8C7A50-B384-43ED-8B75-EF6CC82A6526}" type="datetime1">
              <a:rPr lang="en-US" smtClean="0"/>
              <a:t>12/20/2020</a:t>
            </a:fld>
            <a:endParaRPr lang="en-US" dirty="0"/>
          </a:p>
        </p:txBody>
      </p:sp>
      <p:sp>
        <p:nvSpPr>
          <p:cNvPr id="3" name="Footer Placeholder 2">
            <a:extLst>
              <a:ext uri="{FF2B5EF4-FFF2-40B4-BE49-F238E27FC236}">
                <a16:creationId xmlns="" xmlns:a16="http://schemas.microsoft.com/office/drawing/2014/main" id="{08F0886F-F346-4752-A7F2-320B10A2F909}"/>
              </a:ext>
            </a:extLst>
          </p:cNvPr>
          <p:cNvSpPr>
            <a:spLocks noGrp="1"/>
          </p:cNvSpPr>
          <p:nvPr>
            <p:ph type="ftr" sz="quarter" idx="11"/>
          </p:nvPr>
        </p:nvSpPr>
        <p:spPr/>
        <p:txBody>
          <a:bodyPr/>
          <a:lstStyle/>
          <a:p>
            <a:r>
              <a:rPr lang="en-US" b="0" dirty="0"/>
              <a:t>A Machine Learning Based Model for Early Stage Detection of Diabetes</a:t>
            </a:r>
            <a:endParaRPr lang="en-US" dirty="0"/>
          </a:p>
        </p:txBody>
      </p:sp>
      <p:sp>
        <p:nvSpPr>
          <p:cNvPr id="4" name="Slide Number Placeholder 3">
            <a:extLst>
              <a:ext uri="{FF2B5EF4-FFF2-40B4-BE49-F238E27FC236}">
                <a16:creationId xmlns="" xmlns:a16="http://schemas.microsoft.com/office/drawing/2014/main" id="{7ECDCEBF-EE66-48B0-B6FF-8AEC148890A0}"/>
              </a:ext>
            </a:extLst>
          </p:cNvPr>
          <p:cNvSpPr>
            <a:spLocks noGrp="1"/>
          </p:cNvSpPr>
          <p:nvPr>
            <p:ph type="sldNum" sz="quarter" idx="12"/>
          </p:nvPr>
        </p:nvSpPr>
        <p:spPr/>
        <p:txBody>
          <a:bodyPr/>
          <a:lstStyle/>
          <a:p>
            <a:fld id="{FC749032-2A07-4AE8-BA90-74324CAE0C87}" type="slidenum">
              <a:rPr lang="en-US" smtClean="0"/>
              <a:t>21</a:t>
            </a:fld>
            <a:endParaRPr lang="en-US" dirty="0"/>
          </a:p>
        </p:txBody>
      </p:sp>
    </p:spTree>
    <p:extLst>
      <p:ext uri="{BB962C8B-B14F-4D97-AF65-F5344CB8AC3E}">
        <p14:creationId xmlns:p14="http://schemas.microsoft.com/office/powerpoint/2010/main" val="2524554341"/>
      </p:ext>
    </p:extLst>
  </p:cSld>
  <p:clrMapOvr>
    <a:masterClrMapping/>
  </p:clrMapOvr>
  <mc:AlternateContent xmlns:mc="http://schemas.openxmlformats.org/markup-compatibility/2006" xmlns:p14="http://schemas.microsoft.com/office/powerpoint/2010/main">
    <mc:Choice Requires="p14">
      <p:transition spd="med" p14:dur="700" advTm="11316">
        <p:fade/>
      </p:transition>
    </mc:Choice>
    <mc:Fallback xmlns="">
      <p:transition spd="med" advTm="11316">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120" y="169208"/>
            <a:ext cx="9509760" cy="603109"/>
          </a:xfrm>
        </p:spPr>
        <p:txBody>
          <a:bodyPr/>
          <a:lstStyle/>
          <a:p>
            <a:r>
              <a:rPr lang="en-US" dirty="0"/>
              <a:t>Experimental Setup</a:t>
            </a:r>
          </a:p>
        </p:txBody>
      </p:sp>
      <p:sp>
        <p:nvSpPr>
          <p:cNvPr id="14" name="Content Placeholder 13"/>
          <p:cNvSpPr>
            <a:spLocks noGrp="1"/>
          </p:cNvSpPr>
          <p:nvPr>
            <p:ph idx="1"/>
          </p:nvPr>
        </p:nvSpPr>
        <p:spPr>
          <a:xfrm>
            <a:off x="1341120" y="914399"/>
            <a:ext cx="9509760" cy="5326603"/>
          </a:xfrm>
        </p:spPr>
        <p:txBody>
          <a:bodyPr>
            <a:normAutofit/>
          </a:bodyPr>
          <a:lstStyle/>
          <a:p>
            <a:pPr marL="285750" marR="0" indent="-285750" algn="just">
              <a:lnSpc>
                <a:spcPct val="200000"/>
              </a:lnSpc>
              <a:spcBef>
                <a:spcPts val="0"/>
              </a:spcBef>
              <a:spcAft>
                <a:spcPts val="0"/>
              </a:spcAft>
              <a:buFont typeface="Wingdings" panose="05000000000000000000" pitchFamily="2" charset="2"/>
              <a:buChar char="§"/>
            </a:pPr>
            <a:r>
              <a:rPr lang="en-US" sz="1800" dirty="0">
                <a:solidFill>
                  <a:srgbClr val="000000"/>
                </a:solidFill>
                <a:effectLst/>
                <a:ea typeface="SimSun" panose="02010600030101010101" pitchFamily="2" charset="-122"/>
              </a:rPr>
              <a:t>To conduct the experiment, we used a cloud-based application development service named Google Collaboratory provided by google [10]. </a:t>
            </a:r>
          </a:p>
          <a:p>
            <a:pPr marL="285750" marR="0" indent="-285750" algn="just">
              <a:lnSpc>
                <a:spcPct val="200000"/>
              </a:lnSpc>
              <a:spcBef>
                <a:spcPts val="0"/>
              </a:spcBef>
              <a:spcAft>
                <a:spcPts val="0"/>
              </a:spcAft>
              <a:buFont typeface="Wingdings" panose="05000000000000000000" pitchFamily="2" charset="2"/>
              <a:buChar char="§"/>
            </a:pPr>
            <a:r>
              <a:rPr lang="en-US" sz="1800" dirty="0">
                <a:solidFill>
                  <a:srgbClr val="000000"/>
                </a:solidFill>
                <a:effectLst/>
                <a:ea typeface="SimSun" panose="02010600030101010101" pitchFamily="2" charset="-122"/>
              </a:rPr>
              <a:t>We utilized Scikit learn service of Python 3 programming language, and virtual tensor Processing Unit (TPU) for processing purposes pledged by google Collaboratory. </a:t>
            </a:r>
          </a:p>
          <a:p>
            <a:pPr marL="285750" marR="0" indent="-285750" algn="just">
              <a:lnSpc>
                <a:spcPct val="200000"/>
              </a:lnSpc>
              <a:spcBef>
                <a:spcPts val="0"/>
              </a:spcBef>
              <a:spcAft>
                <a:spcPts val="0"/>
              </a:spcAft>
              <a:buFont typeface="Wingdings" panose="05000000000000000000" pitchFamily="2" charset="2"/>
              <a:buChar char="§"/>
            </a:pPr>
            <a:r>
              <a:rPr lang="en-US" sz="1800" dirty="0">
                <a:solidFill>
                  <a:srgbClr val="000000"/>
                </a:solidFill>
                <a:effectLst/>
                <a:ea typeface="SimSun" panose="02010600030101010101" pitchFamily="2" charset="-122"/>
              </a:rPr>
              <a:t>Furthermore, we applied ten-fold cross-validation method and 80:20 ratio in the dataset to create the training and testing set during model building.</a:t>
            </a:r>
            <a:endParaRPr lang="en-US" sz="1800" dirty="0">
              <a:effectLst/>
              <a:ea typeface="SimSun" panose="02010600030101010101" pitchFamily="2" charset="-122"/>
            </a:endParaRPr>
          </a:p>
        </p:txBody>
      </p:sp>
      <p:sp>
        <p:nvSpPr>
          <p:cNvPr id="2" name="Date Placeholder 1">
            <a:extLst>
              <a:ext uri="{FF2B5EF4-FFF2-40B4-BE49-F238E27FC236}">
                <a16:creationId xmlns="" xmlns:a16="http://schemas.microsoft.com/office/drawing/2014/main" id="{CBA52CB8-2FCF-4D7C-9E9D-FC0B32C55B77}"/>
              </a:ext>
            </a:extLst>
          </p:cNvPr>
          <p:cNvSpPr>
            <a:spLocks noGrp="1"/>
          </p:cNvSpPr>
          <p:nvPr>
            <p:ph type="dt" sz="half" idx="10"/>
          </p:nvPr>
        </p:nvSpPr>
        <p:spPr/>
        <p:txBody>
          <a:bodyPr/>
          <a:lstStyle/>
          <a:p>
            <a:fld id="{4F8C7A50-B384-43ED-8B75-EF6CC82A6526}" type="datetime1">
              <a:rPr lang="en-US" smtClean="0"/>
              <a:t>12/20/2020</a:t>
            </a:fld>
            <a:endParaRPr lang="en-US" dirty="0"/>
          </a:p>
        </p:txBody>
      </p:sp>
      <p:sp>
        <p:nvSpPr>
          <p:cNvPr id="3" name="Footer Placeholder 2">
            <a:extLst>
              <a:ext uri="{FF2B5EF4-FFF2-40B4-BE49-F238E27FC236}">
                <a16:creationId xmlns="" xmlns:a16="http://schemas.microsoft.com/office/drawing/2014/main" id="{08F0886F-F346-4752-A7F2-320B10A2F909}"/>
              </a:ext>
            </a:extLst>
          </p:cNvPr>
          <p:cNvSpPr>
            <a:spLocks noGrp="1"/>
          </p:cNvSpPr>
          <p:nvPr>
            <p:ph type="ftr" sz="quarter" idx="11"/>
          </p:nvPr>
        </p:nvSpPr>
        <p:spPr/>
        <p:txBody>
          <a:bodyPr/>
          <a:lstStyle/>
          <a:p>
            <a:r>
              <a:rPr lang="en-US" b="0" dirty="0"/>
              <a:t>A Machine Learning Based Model for Early Stage Detection of Diabetes</a:t>
            </a:r>
            <a:endParaRPr lang="en-US" dirty="0"/>
          </a:p>
        </p:txBody>
      </p:sp>
      <p:sp>
        <p:nvSpPr>
          <p:cNvPr id="4" name="Slide Number Placeholder 3">
            <a:extLst>
              <a:ext uri="{FF2B5EF4-FFF2-40B4-BE49-F238E27FC236}">
                <a16:creationId xmlns="" xmlns:a16="http://schemas.microsoft.com/office/drawing/2014/main" id="{7ECDCEBF-EE66-48B0-B6FF-8AEC148890A0}"/>
              </a:ext>
            </a:extLst>
          </p:cNvPr>
          <p:cNvSpPr>
            <a:spLocks noGrp="1"/>
          </p:cNvSpPr>
          <p:nvPr>
            <p:ph type="sldNum" sz="quarter" idx="12"/>
          </p:nvPr>
        </p:nvSpPr>
        <p:spPr/>
        <p:txBody>
          <a:bodyPr/>
          <a:lstStyle/>
          <a:p>
            <a:fld id="{FC749032-2A07-4AE8-BA90-74324CAE0C87}" type="slidenum">
              <a:rPr lang="en-US" smtClean="0"/>
              <a:t>22</a:t>
            </a:fld>
            <a:endParaRPr lang="en-US" dirty="0"/>
          </a:p>
        </p:txBody>
      </p:sp>
    </p:spTree>
    <p:extLst>
      <p:ext uri="{BB962C8B-B14F-4D97-AF65-F5344CB8AC3E}">
        <p14:creationId xmlns:p14="http://schemas.microsoft.com/office/powerpoint/2010/main" val="2462891589"/>
      </p:ext>
    </p:extLst>
  </p:cSld>
  <p:clrMapOvr>
    <a:masterClrMapping/>
  </p:clrMapOvr>
  <mc:AlternateContent xmlns:mc="http://schemas.openxmlformats.org/markup-compatibility/2006" xmlns:p14="http://schemas.microsoft.com/office/powerpoint/2010/main">
    <mc:Choice Requires="p14">
      <p:transition spd="med" p14:dur="700" advTm="15253">
        <p:fade/>
      </p:transition>
    </mc:Choice>
    <mc:Fallback xmlns="">
      <p:transition spd="med" advTm="15253">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120" y="169208"/>
            <a:ext cx="9509760" cy="603109"/>
          </a:xfrm>
        </p:spPr>
        <p:txBody>
          <a:bodyPr/>
          <a:lstStyle/>
          <a:p>
            <a:r>
              <a:rPr lang="en-US" dirty="0"/>
              <a:t>Results &amp; Discussion</a:t>
            </a:r>
          </a:p>
        </p:txBody>
      </p:sp>
      <p:sp>
        <p:nvSpPr>
          <p:cNvPr id="2" name="Date Placeholder 1">
            <a:extLst>
              <a:ext uri="{FF2B5EF4-FFF2-40B4-BE49-F238E27FC236}">
                <a16:creationId xmlns="" xmlns:a16="http://schemas.microsoft.com/office/drawing/2014/main" id="{CBA52CB8-2FCF-4D7C-9E9D-FC0B32C55B77}"/>
              </a:ext>
            </a:extLst>
          </p:cNvPr>
          <p:cNvSpPr>
            <a:spLocks noGrp="1"/>
          </p:cNvSpPr>
          <p:nvPr>
            <p:ph type="dt" sz="half" idx="10"/>
          </p:nvPr>
        </p:nvSpPr>
        <p:spPr/>
        <p:txBody>
          <a:bodyPr/>
          <a:lstStyle/>
          <a:p>
            <a:fld id="{4F8C7A50-B384-43ED-8B75-EF6CC82A6526}" type="datetime1">
              <a:rPr lang="en-US" smtClean="0"/>
              <a:t>12/20/2020</a:t>
            </a:fld>
            <a:endParaRPr lang="en-US" dirty="0"/>
          </a:p>
        </p:txBody>
      </p:sp>
      <p:sp>
        <p:nvSpPr>
          <p:cNvPr id="3" name="Footer Placeholder 2">
            <a:extLst>
              <a:ext uri="{FF2B5EF4-FFF2-40B4-BE49-F238E27FC236}">
                <a16:creationId xmlns="" xmlns:a16="http://schemas.microsoft.com/office/drawing/2014/main" id="{08F0886F-F346-4752-A7F2-320B10A2F909}"/>
              </a:ext>
            </a:extLst>
          </p:cNvPr>
          <p:cNvSpPr>
            <a:spLocks noGrp="1"/>
          </p:cNvSpPr>
          <p:nvPr>
            <p:ph type="ftr" sz="quarter" idx="11"/>
          </p:nvPr>
        </p:nvSpPr>
        <p:spPr/>
        <p:txBody>
          <a:bodyPr/>
          <a:lstStyle/>
          <a:p>
            <a:r>
              <a:rPr lang="en-US" b="0" dirty="0"/>
              <a:t>A Machine Learning Based Model for Early Stage Detection of Diabetes</a:t>
            </a:r>
            <a:endParaRPr lang="en-US" dirty="0"/>
          </a:p>
        </p:txBody>
      </p:sp>
      <p:sp>
        <p:nvSpPr>
          <p:cNvPr id="4" name="Slide Number Placeholder 3">
            <a:extLst>
              <a:ext uri="{FF2B5EF4-FFF2-40B4-BE49-F238E27FC236}">
                <a16:creationId xmlns="" xmlns:a16="http://schemas.microsoft.com/office/drawing/2014/main" id="{7ECDCEBF-EE66-48B0-B6FF-8AEC148890A0}"/>
              </a:ext>
            </a:extLst>
          </p:cNvPr>
          <p:cNvSpPr>
            <a:spLocks noGrp="1"/>
          </p:cNvSpPr>
          <p:nvPr>
            <p:ph type="sldNum" sz="quarter" idx="12"/>
          </p:nvPr>
        </p:nvSpPr>
        <p:spPr/>
        <p:txBody>
          <a:bodyPr/>
          <a:lstStyle/>
          <a:p>
            <a:fld id="{FC749032-2A07-4AE8-BA90-74324CAE0C87}" type="slidenum">
              <a:rPr lang="en-US" smtClean="0"/>
              <a:t>23</a:t>
            </a:fld>
            <a:endParaRPr lang="en-US" dirty="0"/>
          </a:p>
        </p:txBody>
      </p:sp>
      <p:pic>
        <p:nvPicPr>
          <p:cNvPr id="7" name="Content Placeholder 6">
            <a:extLst>
              <a:ext uri="{FF2B5EF4-FFF2-40B4-BE49-F238E27FC236}">
                <a16:creationId xmlns="" xmlns:a16="http://schemas.microsoft.com/office/drawing/2014/main" id="{09A2F515-CE34-4538-84DF-A6265A9C25E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2226" y="1714926"/>
            <a:ext cx="4216347" cy="2712955"/>
          </a:xfrm>
          <a:prstGeom prst="rect">
            <a:avLst/>
          </a:prstGeom>
          <a:noFill/>
          <a:ln>
            <a:noFill/>
          </a:ln>
        </p:spPr>
      </p:pic>
      <p:sp>
        <p:nvSpPr>
          <p:cNvPr id="5" name="TextBox 4">
            <a:extLst>
              <a:ext uri="{FF2B5EF4-FFF2-40B4-BE49-F238E27FC236}">
                <a16:creationId xmlns="" xmlns:a16="http://schemas.microsoft.com/office/drawing/2014/main" id="{E87C8955-08BE-45E9-9D3B-2B28BA95907C}"/>
              </a:ext>
            </a:extLst>
          </p:cNvPr>
          <p:cNvSpPr txBox="1"/>
          <p:nvPr/>
        </p:nvSpPr>
        <p:spPr>
          <a:xfrm>
            <a:off x="1542226" y="4427881"/>
            <a:ext cx="4249881" cy="276999"/>
          </a:xfrm>
          <a:prstGeom prst="rect">
            <a:avLst/>
          </a:prstGeom>
          <a:noFill/>
        </p:spPr>
        <p:txBody>
          <a:bodyPr wrap="none" rtlCol="0">
            <a:spAutoFit/>
          </a:bodyPr>
          <a:lstStyle/>
          <a:p>
            <a:r>
              <a:rPr lang="en-US" sz="1200" b="1" dirty="0"/>
              <a:t>Figure 2.</a:t>
            </a:r>
            <a:r>
              <a:rPr lang="en-US" sz="1200" dirty="0"/>
              <a:t> Accuracy of classifiers on FT transformed datasets</a:t>
            </a:r>
          </a:p>
        </p:txBody>
      </p:sp>
      <p:pic>
        <p:nvPicPr>
          <p:cNvPr id="10" name="Picture 9">
            <a:extLst>
              <a:ext uri="{FF2B5EF4-FFF2-40B4-BE49-F238E27FC236}">
                <a16:creationId xmlns="" xmlns:a16="http://schemas.microsoft.com/office/drawing/2014/main" id="{2C712FF7-CCCD-4250-9A2E-900CA5ED70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95571" y="1714926"/>
            <a:ext cx="4281919" cy="2712955"/>
          </a:xfrm>
          <a:prstGeom prst="rect">
            <a:avLst/>
          </a:prstGeom>
          <a:noFill/>
          <a:ln>
            <a:noFill/>
          </a:ln>
        </p:spPr>
      </p:pic>
      <p:sp>
        <p:nvSpPr>
          <p:cNvPr id="6" name="TextBox 5">
            <a:extLst>
              <a:ext uri="{FF2B5EF4-FFF2-40B4-BE49-F238E27FC236}">
                <a16:creationId xmlns="" xmlns:a16="http://schemas.microsoft.com/office/drawing/2014/main" id="{3F886CCB-3143-45DC-9270-4B06B78B6F6C}"/>
              </a:ext>
            </a:extLst>
          </p:cNvPr>
          <p:cNvSpPr txBox="1"/>
          <p:nvPr/>
        </p:nvSpPr>
        <p:spPr>
          <a:xfrm>
            <a:off x="6473118" y="4427880"/>
            <a:ext cx="4326826" cy="276999"/>
          </a:xfrm>
          <a:prstGeom prst="rect">
            <a:avLst/>
          </a:prstGeom>
          <a:noFill/>
        </p:spPr>
        <p:txBody>
          <a:bodyPr wrap="none" rtlCol="0">
            <a:spAutoFit/>
          </a:bodyPr>
          <a:lstStyle/>
          <a:p>
            <a:r>
              <a:rPr lang="en-US" sz="1200" b="1" dirty="0"/>
              <a:t>Figure 3.</a:t>
            </a:r>
            <a:r>
              <a:rPr lang="en-US" sz="1200" dirty="0"/>
              <a:t> ROC AUC of classifiers on FT transformed datasets</a:t>
            </a:r>
          </a:p>
        </p:txBody>
      </p:sp>
    </p:spTree>
    <p:extLst>
      <p:ext uri="{BB962C8B-B14F-4D97-AF65-F5344CB8AC3E}">
        <p14:creationId xmlns:p14="http://schemas.microsoft.com/office/powerpoint/2010/main" val="3788603317"/>
      </p:ext>
    </p:extLst>
  </p:cSld>
  <p:clrMapOvr>
    <a:masterClrMapping/>
  </p:clrMapOvr>
  <mc:AlternateContent xmlns:mc="http://schemas.openxmlformats.org/markup-compatibility/2006" xmlns:p14="http://schemas.microsoft.com/office/powerpoint/2010/main">
    <mc:Choice Requires="p14">
      <p:transition spd="med" p14:dur="700" advTm="28453">
        <p:fade/>
      </p:transition>
    </mc:Choice>
    <mc:Fallback xmlns="">
      <p:transition spd="med" advTm="28453">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120" y="169208"/>
            <a:ext cx="9509760" cy="603109"/>
          </a:xfrm>
        </p:spPr>
        <p:txBody>
          <a:bodyPr/>
          <a:lstStyle/>
          <a:p>
            <a:r>
              <a:rPr lang="en-US" dirty="0"/>
              <a:t>Results &amp; Discussion (Cont’d)</a:t>
            </a:r>
          </a:p>
        </p:txBody>
      </p:sp>
      <p:sp>
        <p:nvSpPr>
          <p:cNvPr id="2" name="Date Placeholder 1">
            <a:extLst>
              <a:ext uri="{FF2B5EF4-FFF2-40B4-BE49-F238E27FC236}">
                <a16:creationId xmlns="" xmlns:a16="http://schemas.microsoft.com/office/drawing/2014/main" id="{CBA52CB8-2FCF-4D7C-9E9D-FC0B32C55B77}"/>
              </a:ext>
            </a:extLst>
          </p:cNvPr>
          <p:cNvSpPr>
            <a:spLocks noGrp="1"/>
          </p:cNvSpPr>
          <p:nvPr>
            <p:ph type="dt" sz="half" idx="10"/>
          </p:nvPr>
        </p:nvSpPr>
        <p:spPr/>
        <p:txBody>
          <a:bodyPr/>
          <a:lstStyle/>
          <a:p>
            <a:fld id="{4F8C7A50-B384-43ED-8B75-EF6CC82A6526}" type="datetime1">
              <a:rPr lang="en-US" smtClean="0"/>
              <a:t>12/20/2020</a:t>
            </a:fld>
            <a:endParaRPr lang="en-US" dirty="0"/>
          </a:p>
        </p:txBody>
      </p:sp>
      <p:sp>
        <p:nvSpPr>
          <p:cNvPr id="3" name="Footer Placeholder 2">
            <a:extLst>
              <a:ext uri="{FF2B5EF4-FFF2-40B4-BE49-F238E27FC236}">
                <a16:creationId xmlns="" xmlns:a16="http://schemas.microsoft.com/office/drawing/2014/main" id="{08F0886F-F346-4752-A7F2-320B10A2F909}"/>
              </a:ext>
            </a:extLst>
          </p:cNvPr>
          <p:cNvSpPr>
            <a:spLocks noGrp="1"/>
          </p:cNvSpPr>
          <p:nvPr>
            <p:ph type="ftr" sz="quarter" idx="11"/>
          </p:nvPr>
        </p:nvSpPr>
        <p:spPr/>
        <p:txBody>
          <a:bodyPr/>
          <a:lstStyle/>
          <a:p>
            <a:r>
              <a:rPr lang="en-US" b="0" dirty="0"/>
              <a:t>A Machine Learning Based Model for Early Stage Detection of Diabetes</a:t>
            </a:r>
            <a:endParaRPr lang="en-US" dirty="0"/>
          </a:p>
        </p:txBody>
      </p:sp>
      <p:sp>
        <p:nvSpPr>
          <p:cNvPr id="4" name="Slide Number Placeholder 3">
            <a:extLst>
              <a:ext uri="{FF2B5EF4-FFF2-40B4-BE49-F238E27FC236}">
                <a16:creationId xmlns="" xmlns:a16="http://schemas.microsoft.com/office/drawing/2014/main" id="{7ECDCEBF-EE66-48B0-B6FF-8AEC148890A0}"/>
              </a:ext>
            </a:extLst>
          </p:cNvPr>
          <p:cNvSpPr>
            <a:spLocks noGrp="1"/>
          </p:cNvSpPr>
          <p:nvPr>
            <p:ph type="sldNum" sz="quarter" idx="12"/>
          </p:nvPr>
        </p:nvSpPr>
        <p:spPr/>
        <p:txBody>
          <a:bodyPr/>
          <a:lstStyle/>
          <a:p>
            <a:fld id="{FC749032-2A07-4AE8-BA90-74324CAE0C87}" type="slidenum">
              <a:rPr lang="en-US" smtClean="0"/>
              <a:t>24</a:t>
            </a:fld>
            <a:endParaRPr lang="en-US" dirty="0"/>
          </a:p>
        </p:txBody>
      </p:sp>
      <p:sp>
        <p:nvSpPr>
          <p:cNvPr id="5" name="TextBox 4">
            <a:extLst>
              <a:ext uri="{FF2B5EF4-FFF2-40B4-BE49-F238E27FC236}">
                <a16:creationId xmlns="" xmlns:a16="http://schemas.microsoft.com/office/drawing/2014/main" id="{E87C8955-08BE-45E9-9D3B-2B28BA95907C}"/>
              </a:ext>
            </a:extLst>
          </p:cNvPr>
          <p:cNvSpPr txBox="1"/>
          <p:nvPr/>
        </p:nvSpPr>
        <p:spPr>
          <a:xfrm>
            <a:off x="1618477" y="4450756"/>
            <a:ext cx="4187365" cy="276999"/>
          </a:xfrm>
          <a:prstGeom prst="rect">
            <a:avLst/>
          </a:prstGeom>
          <a:noFill/>
        </p:spPr>
        <p:txBody>
          <a:bodyPr wrap="none" rtlCol="0">
            <a:spAutoFit/>
          </a:bodyPr>
          <a:lstStyle/>
          <a:p>
            <a:r>
              <a:rPr lang="en-US" sz="1200" b="1" dirty="0"/>
              <a:t>Figure 4.</a:t>
            </a:r>
            <a:r>
              <a:rPr lang="en-US" sz="1200" dirty="0"/>
              <a:t> F1-Score of classifiers on FT transformed datasets</a:t>
            </a:r>
          </a:p>
        </p:txBody>
      </p:sp>
      <p:sp>
        <p:nvSpPr>
          <p:cNvPr id="6" name="TextBox 5">
            <a:extLst>
              <a:ext uri="{FF2B5EF4-FFF2-40B4-BE49-F238E27FC236}">
                <a16:creationId xmlns="" xmlns:a16="http://schemas.microsoft.com/office/drawing/2014/main" id="{3F886CCB-3143-45DC-9270-4B06B78B6F6C}"/>
              </a:ext>
            </a:extLst>
          </p:cNvPr>
          <p:cNvSpPr txBox="1"/>
          <p:nvPr/>
        </p:nvSpPr>
        <p:spPr>
          <a:xfrm>
            <a:off x="6524054" y="4450755"/>
            <a:ext cx="4219425" cy="276999"/>
          </a:xfrm>
          <a:prstGeom prst="rect">
            <a:avLst/>
          </a:prstGeom>
          <a:noFill/>
        </p:spPr>
        <p:txBody>
          <a:bodyPr wrap="none" rtlCol="0">
            <a:spAutoFit/>
          </a:bodyPr>
          <a:lstStyle/>
          <a:p>
            <a:r>
              <a:rPr lang="en-US" sz="1200" b="1" dirty="0"/>
              <a:t>Figure 5. </a:t>
            </a:r>
            <a:r>
              <a:rPr lang="en-US" sz="1200" dirty="0"/>
              <a:t>Precision</a:t>
            </a:r>
            <a:r>
              <a:rPr lang="en-US" sz="1200" b="1" dirty="0"/>
              <a:t> </a:t>
            </a:r>
            <a:r>
              <a:rPr lang="en-US" sz="1200" dirty="0"/>
              <a:t>of classifiers on FT transformed datasets</a:t>
            </a:r>
          </a:p>
        </p:txBody>
      </p:sp>
      <p:pic>
        <p:nvPicPr>
          <p:cNvPr id="12" name="Picture 11">
            <a:extLst>
              <a:ext uri="{FF2B5EF4-FFF2-40B4-BE49-F238E27FC236}">
                <a16:creationId xmlns="" xmlns:a16="http://schemas.microsoft.com/office/drawing/2014/main" id="{A1155125-C2FB-43DD-81A4-B97AE4DED6C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05806" y="1737800"/>
            <a:ext cx="4012706" cy="2666189"/>
          </a:xfrm>
          <a:prstGeom prst="rect">
            <a:avLst/>
          </a:prstGeom>
          <a:noFill/>
          <a:ln>
            <a:noFill/>
          </a:ln>
        </p:spPr>
      </p:pic>
      <p:pic>
        <p:nvPicPr>
          <p:cNvPr id="14" name="Picture 13">
            <a:extLst>
              <a:ext uri="{FF2B5EF4-FFF2-40B4-BE49-F238E27FC236}">
                <a16:creationId xmlns="" xmlns:a16="http://schemas.microsoft.com/office/drawing/2014/main" id="{8D417136-E3C3-475E-B0A7-2C8667579B0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29275" y="1737800"/>
            <a:ext cx="3835152" cy="2668408"/>
          </a:xfrm>
          <a:prstGeom prst="rect">
            <a:avLst/>
          </a:prstGeom>
          <a:noFill/>
          <a:ln>
            <a:noFill/>
          </a:ln>
        </p:spPr>
      </p:pic>
    </p:spTree>
    <p:extLst>
      <p:ext uri="{BB962C8B-B14F-4D97-AF65-F5344CB8AC3E}">
        <p14:creationId xmlns:p14="http://schemas.microsoft.com/office/powerpoint/2010/main" val="3718956258"/>
      </p:ext>
    </p:extLst>
  </p:cSld>
  <p:clrMapOvr>
    <a:masterClrMapping/>
  </p:clrMapOvr>
  <mc:AlternateContent xmlns:mc="http://schemas.openxmlformats.org/markup-compatibility/2006" xmlns:p14="http://schemas.microsoft.com/office/powerpoint/2010/main">
    <mc:Choice Requires="p14">
      <p:transition spd="med" p14:dur="700" advTm="35627">
        <p:fade/>
      </p:transition>
    </mc:Choice>
    <mc:Fallback xmlns="">
      <p:transition spd="med" advTm="35627">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120" y="169208"/>
            <a:ext cx="9509760" cy="603109"/>
          </a:xfrm>
        </p:spPr>
        <p:txBody>
          <a:bodyPr/>
          <a:lstStyle/>
          <a:p>
            <a:r>
              <a:rPr lang="en-US" dirty="0"/>
              <a:t>Results &amp; Discussion (Cont’d)</a:t>
            </a:r>
          </a:p>
        </p:txBody>
      </p:sp>
      <p:sp>
        <p:nvSpPr>
          <p:cNvPr id="2" name="Date Placeholder 1">
            <a:extLst>
              <a:ext uri="{FF2B5EF4-FFF2-40B4-BE49-F238E27FC236}">
                <a16:creationId xmlns="" xmlns:a16="http://schemas.microsoft.com/office/drawing/2014/main" id="{CBA52CB8-2FCF-4D7C-9E9D-FC0B32C55B77}"/>
              </a:ext>
            </a:extLst>
          </p:cNvPr>
          <p:cNvSpPr>
            <a:spLocks noGrp="1"/>
          </p:cNvSpPr>
          <p:nvPr>
            <p:ph type="dt" sz="half" idx="10"/>
          </p:nvPr>
        </p:nvSpPr>
        <p:spPr/>
        <p:txBody>
          <a:bodyPr/>
          <a:lstStyle/>
          <a:p>
            <a:fld id="{4F8C7A50-B384-43ED-8B75-EF6CC82A6526}" type="datetime1">
              <a:rPr lang="en-US" smtClean="0"/>
              <a:t>12/20/2020</a:t>
            </a:fld>
            <a:endParaRPr lang="en-US" dirty="0"/>
          </a:p>
        </p:txBody>
      </p:sp>
      <p:sp>
        <p:nvSpPr>
          <p:cNvPr id="3" name="Footer Placeholder 2">
            <a:extLst>
              <a:ext uri="{FF2B5EF4-FFF2-40B4-BE49-F238E27FC236}">
                <a16:creationId xmlns="" xmlns:a16="http://schemas.microsoft.com/office/drawing/2014/main" id="{08F0886F-F346-4752-A7F2-320B10A2F909}"/>
              </a:ext>
            </a:extLst>
          </p:cNvPr>
          <p:cNvSpPr>
            <a:spLocks noGrp="1"/>
          </p:cNvSpPr>
          <p:nvPr>
            <p:ph type="ftr" sz="quarter" idx="11"/>
          </p:nvPr>
        </p:nvSpPr>
        <p:spPr/>
        <p:txBody>
          <a:bodyPr/>
          <a:lstStyle/>
          <a:p>
            <a:r>
              <a:rPr lang="en-US" b="0" dirty="0"/>
              <a:t>A Machine Learning Based Model for Early Stage Detection of Diabetes</a:t>
            </a:r>
            <a:endParaRPr lang="en-US" dirty="0"/>
          </a:p>
        </p:txBody>
      </p:sp>
      <p:sp>
        <p:nvSpPr>
          <p:cNvPr id="4" name="Slide Number Placeholder 3">
            <a:extLst>
              <a:ext uri="{FF2B5EF4-FFF2-40B4-BE49-F238E27FC236}">
                <a16:creationId xmlns="" xmlns:a16="http://schemas.microsoft.com/office/drawing/2014/main" id="{7ECDCEBF-EE66-48B0-B6FF-8AEC148890A0}"/>
              </a:ext>
            </a:extLst>
          </p:cNvPr>
          <p:cNvSpPr>
            <a:spLocks noGrp="1"/>
          </p:cNvSpPr>
          <p:nvPr>
            <p:ph type="sldNum" sz="quarter" idx="12"/>
          </p:nvPr>
        </p:nvSpPr>
        <p:spPr/>
        <p:txBody>
          <a:bodyPr/>
          <a:lstStyle/>
          <a:p>
            <a:fld id="{FC749032-2A07-4AE8-BA90-74324CAE0C87}" type="slidenum">
              <a:rPr lang="en-US" smtClean="0"/>
              <a:t>25</a:t>
            </a:fld>
            <a:endParaRPr lang="en-US" dirty="0"/>
          </a:p>
        </p:txBody>
      </p:sp>
      <p:sp>
        <p:nvSpPr>
          <p:cNvPr id="5" name="TextBox 4">
            <a:extLst>
              <a:ext uri="{FF2B5EF4-FFF2-40B4-BE49-F238E27FC236}">
                <a16:creationId xmlns="" xmlns:a16="http://schemas.microsoft.com/office/drawing/2014/main" id="{E87C8955-08BE-45E9-9D3B-2B28BA95907C}"/>
              </a:ext>
            </a:extLst>
          </p:cNvPr>
          <p:cNvSpPr txBox="1"/>
          <p:nvPr/>
        </p:nvSpPr>
        <p:spPr>
          <a:xfrm>
            <a:off x="1618477" y="4450756"/>
            <a:ext cx="4019049" cy="276999"/>
          </a:xfrm>
          <a:prstGeom prst="rect">
            <a:avLst/>
          </a:prstGeom>
          <a:noFill/>
        </p:spPr>
        <p:txBody>
          <a:bodyPr wrap="none" rtlCol="0">
            <a:spAutoFit/>
          </a:bodyPr>
          <a:lstStyle/>
          <a:p>
            <a:r>
              <a:rPr lang="en-US" sz="1200" b="1" dirty="0"/>
              <a:t>Figure 6.</a:t>
            </a:r>
            <a:r>
              <a:rPr lang="en-US" sz="1200" dirty="0"/>
              <a:t> </a:t>
            </a:r>
            <a:r>
              <a:rPr lang="en-US" sz="1200" dirty="0" smtClean="0"/>
              <a:t>Recall </a:t>
            </a:r>
            <a:r>
              <a:rPr lang="en-US" sz="1200" dirty="0"/>
              <a:t>of classifiers on FT transformed datasets</a:t>
            </a:r>
          </a:p>
        </p:txBody>
      </p:sp>
      <p:sp>
        <p:nvSpPr>
          <p:cNvPr id="6" name="TextBox 5">
            <a:extLst>
              <a:ext uri="{FF2B5EF4-FFF2-40B4-BE49-F238E27FC236}">
                <a16:creationId xmlns="" xmlns:a16="http://schemas.microsoft.com/office/drawing/2014/main" id="{3F886CCB-3143-45DC-9270-4B06B78B6F6C}"/>
              </a:ext>
            </a:extLst>
          </p:cNvPr>
          <p:cNvSpPr txBox="1"/>
          <p:nvPr/>
        </p:nvSpPr>
        <p:spPr>
          <a:xfrm>
            <a:off x="6524054" y="4450755"/>
            <a:ext cx="3972562" cy="276999"/>
          </a:xfrm>
          <a:prstGeom prst="rect">
            <a:avLst/>
          </a:prstGeom>
          <a:noFill/>
        </p:spPr>
        <p:txBody>
          <a:bodyPr wrap="none" rtlCol="0">
            <a:spAutoFit/>
          </a:bodyPr>
          <a:lstStyle/>
          <a:p>
            <a:r>
              <a:rPr lang="en-US" sz="1200" b="1" dirty="0"/>
              <a:t>Figure 7. </a:t>
            </a:r>
            <a:r>
              <a:rPr lang="en-US" sz="1200" dirty="0"/>
              <a:t>Performances of ET classifier on FST’s datasets</a:t>
            </a:r>
          </a:p>
        </p:txBody>
      </p:sp>
      <p:pic>
        <p:nvPicPr>
          <p:cNvPr id="10" name="Picture 9">
            <a:extLst>
              <a:ext uri="{FF2B5EF4-FFF2-40B4-BE49-F238E27FC236}">
                <a16:creationId xmlns="" xmlns:a16="http://schemas.microsoft.com/office/drawing/2014/main" id="{AAB4966D-7967-4583-8806-E0BF7180F26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13391" y="1737799"/>
            <a:ext cx="3959440" cy="2668407"/>
          </a:xfrm>
          <a:prstGeom prst="rect">
            <a:avLst/>
          </a:prstGeom>
          <a:noFill/>
          <a:ln>
            <a:noFill/>
          </a:ln>
        </p:spPr>
      </p:pic>
      <p:pic>
        <p:nvPicPr>
          <p:cNvPr id="11" name="Picture 10">
            <a:extLst>
              <a:ext uri="{FF2B5EF4-FFF2-40B4-BE49-F238E27FC236}">
                <a16:creationId xmlns="" xmlns:a16="http://schemas.microsoft.com/office/drawing/2014/main" id="{8C9A6B83-A7F7-4A71-A2CB-C90A8A1AB2A7}"/>
              </a:ext>
            </a:extLst>
          </p:cNvPr>
          <p:cNvPicPr/>
          <p:nvPr/>
        </p:nvPicPr>
        <p:blipFill>
          <a:blip r:embed="rId3"/>
          <a:stretch>
            <a:fillRect/>
          </a:stretch>
        </p:blipFill>
        <p:spPr>
          <a:xfrm>
            <a:off x="6596110" y="1737799"/>
            <a:ext cx="3790764" cy="2712956"/>
          </a:xfrm>
          <a:prstGeom prst="rect">
            <a:avLst/>
          </a:prstGeom>
        </p:spPr>
      </p:pic>
    </p:spTree>
    <p:extLst>
      <p:ext uri="{BB962C8B-B14F-4D97-AF65-F5344CB8AC3E}">
        <p14:creationId xmlns:p14="http://schemas.microsoft.com/office/powerpoint/2010/main" val="845580503"/>
      </p:ext>
    </p:extLst>
  </p:cSld>
  <p:clrMapOvr>
    <a:masterClrMapping/>
  </p:clrMapOvr>
  <mc:AlternateContent xmlns:mc="http://schemas.openxmlformats.org/markup-compatibility/2006" xmlns:p14="http://schemas.microsoft.com/office/powerpoint/2010/main">
    <mc:Choice Requires="p14">
      <p:transition spd="med" p14:dur="700" advTm="58742">
        <p:fade/>
      </p:transition>
    </mc:Choice>
    <mc:Fallback xmlns="">
      <p:transition spd="med" advTm="58742">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120" y="169208"/>
            <a:ext cx="9509760" cy="603109"/>
          </a:xfrm>
        </p:spPr>
        <p:txBody>
          <a:bodyPr/>
          <a:lstStyle/>
          <a:p>
            <a:r>
              <a:rPr lang="en-US" dirty="0"/>
              <a:t>Conclusion &amp; Future Work</a:t>
            </a:r>
          </a:p>
        </p:txBody>
      </p:sp>
      <p:sp>
        <p:nvSpPr>
          <p:cNvPr id="2" name="Date Placeholder 1">
            <a:extLst>
              <a:ext uri="{FF2B5EF4-FFF2-40B4-BE49-F238E27FC236}">
                <a16:creationId xmlns="" xmlns:a16="http://schemas.microsoft.com/office/drawing/2014/main" id="{CBA52CB8-2FCF-4D7C-9E9D-FC0B32C55B77}"/>
              </a:ext>
            </a:extLst>
          </p:cNvPr>
          <p:cNvSpPr>
            <a:spLocks noGrp="1"/>
          </p:cNvSpPr>
          <p:nvPr>
            <p:ph type="dt" sz="half" idx="10"/>
          </p:nvPr>
        </p:nvSpPr>
        <p:spPr/>
        <p:txBody>
          <a:bodyPr/>
          <a:lstStyle/>
          <a:p>
            <a:fld id="{4F8C7A50-B384-43ED-8B75-EF6CC82A6526}" type="datetime1">
              <a:rPr lang="en-US" smtClean="0"/>
              <a:t>12/20/2020</a:t>
            </a:fld>
            <a:endParaRPr lang="en-US" dirty="0"/>
          </a:p>
        </p:txBody>
      </p:sp>
      <p:sp>
        <p:nvSpPr>
          <p:cNvPr id="3" name="Footer Placeholder 2">
            <a:extLst>
              <a:ext uri="{FF2B5EF4-FFF2-40B4-BE49-F238E27FC236}">
                <a16:creationId xmlns="" xmlns:a16="http://schemas.microsoft.com/office/drawing/2014/main" id="{08F0886F-F346-4752-A7F2-320B10A2F909}"/>
              </a:ext>
            </a:extLst>
          </p:cNvPr>
          <p:cNvSpPr>
            <a:spLocks noGrp="1"/>
          </p:cNvSpPr>
          <p:nvPr>
            <p:ph type="ftr" sz="quarter" idx="11"/>
          </p:nvPr>
        </p:nvSpPr>
        <p:spPr/>
        <p:txBody>
          <a:bodyPr/>
          <a:lstStyle/>
          <a:p>
            <a:r>
              <a:rPr lang="en-US" b="0" dirty="0"/>
              <a:t>A Machine Learning Based Model for Early Stage Detection of Diabetes</a:t>
            </a:r>
            <a:endParaRPr lang="en-US" dirty="0"/>
          </a:p>
        </p:txBody>
      </p:sp>
      <p:sp>
        <p:nvSpPr>
          <p:cNvPr id="4" name="Slide Number Placeholder 3">
            <a:extLst>
              <a:ext uri="{FF2B5EF4-FFF2-40B4-BE49-F238E27FC236}">
                <a16:creationId xmlns="" xmlns:a16="http://schemas.microsoft.com/office/drawing/2014/main" id="{7ECDCEBF-EE66-48B0-B6FF-8AEC148890A0}"/>
              </a:ext>
            </a:extLst>
          </p:cNvPr>
          <p:cNvSpPr>
            <a:spLocks noGrp="1"/>
          </p:cNvSpPr>
          <p:nvPr>
            <p:ph type="sldNum" sz="quarter" idx="12"/>
          </p:nvPr>
        </p:nvSpPr>
        <p:spPr/>
        <p:txBody>
          <a:bodyPr/>
          <a:lstStyle/>
          <a:p>
            <a:fld id="{FC749032-2A07-4AE8-BA90-74324CAE0C87}" type="slidenum">
              <a:rPr lang="en-US" smtClean="0"/>
              <a:t>26</a:t>
            </a:fld>
            <a:endParaRPr lang="en-US" dirty="0"/>
          </a:p>
        </p:txBody>
      </p:sp>
      <p:sp>
        <p:nvSpPr>
          <p:cNvPr id="29" name="Content Placeholder 13">
            <a:extLst>
              <a:ext uri="{FF2B5EF4-FFF2-40B4-BE49-F238E27FC236}">
                <a16:creationId xmlns="" xmlns:a16="http://schemas.microsoft.com/office/drawing/2014/main" id="{7360FEF1-DA7E-4684-97BD-2F21E7B0B235}"/>
              </a:ext>
            </a:extLst>
          </p:cNvPr>
          <p:cNvSpPr>
            <a:spLocks noGrp="1"/>
          </p:cNvSpPr>
          <p:nvPr>
            <p:ph idx="1"/>
          </p:nvPr>
        </p:nvSpPr>
        <p:spPr>
          <a:xfrm>
            <a:off x="1341120" y="914399"/>
            <a:ext cx="9509760" cy="5326603"/>
          </a:xfrm>
        </p:spPr>
        <p:txBody>
          <a:bodyPr>
            <a:normAutofit fontScale="92500" lnSpcReduction="10000"/>
          </a:bodyPr>
          <a:lstStyle/>
          <a:p>
            <a:pPr algn="just">
              <a:lnSpc>
                <a:spcPct val="160000"/>
              </a:lnSpc>
              <a:buFont typeface="Wingdings" panose="05000000000000000000" pitchFamily="2" charset="2"/>
              <a:buChar char="§"/>
            </a:pPr>
            <a:r>
              <a:rPr lang="en-US" sz="1800" dirty="0">
                <a:solidFill>
                  <a:schemeClr val="tx1"/>
                </a:solidFill>
                <a:ea typeface="SimSun" panose="02010600030101010101" pitchFamily="2" charset="-122"/>
              </a:rPr>
              <a:t>This research focuses on how feature transformation and feature selection techniques affect the performance of different classification algorithms.</a:t>
            </a:r>
          </a:p>
          <a:p>
            <a:pPr algn="just">
              <a:lnSpc>
                <a:spcPct val="160000"/>
              </a:lnSpc>
              <a:buFont typeface="Wingdings" panose="05000000000000000000" pitchFamily="2" charset="2"/>
              <a:buChar char="§"/>
            </a:pPr>
            <a:r>
              <a:rPr lang="en-US" sz="1800" dirty="0" smtClean="0">
                <a:solidFill>
                  <a:schemeClr val="tx1"/>
                </a:solidFill>
                <a:ea typeface="SimSun" panose="02010600030101010101" pitchFamily="2" charset="-122"/>
              </a:rPr>
              <a:t>Standard </a:t>
            </a:r>
            <a:r>
              <a:rPr lang="en-US" sz="1800" dirty="0" err="1" smtClean="0">
                <a:solidFill>
                  <a:schemeClr val="tx1"/>
                </a:solidFill>
                <a:ea typeface="SimSun" panose="02010600030101010101" pitchFamily="2" charset="-122"/>
              </a:rPr>
              <a:t>Scaler</a:t>
            </a:r>
            <a:r>
              <a:rPr lang="en-US" sz="1800" dirty="0" smtClean="0">
                <a:solidFill>
                  <a:schemeClr val="tx1"/>
                </a:solidFill>
                <a:ea typeface="SimSun" panose="02010600030101010101" pitchFamily="2" charset="-122"/>
              </a:rPr>
              <a:t> </a:t>
            </a:r>
            <a:r>
              <a:rPr lang="en-US" sz="1800" dirty="0">
                <a:solidFill>
                  <a:schemeClr val="tx1"/>
                </a:solidFill>
                <a:ea typeface="SimSun" panose="02010600030101010101" pitchFamily="2" charset="-122"/>
              </a:rPr>
              <a:t>feature transformation method outperformed the other techniques to form a high quality diabetes dataset.</a:t>
            </a:r>
          </a:p>
          <a:p>
            <a:pPr algn="just">
              <a:lnSpc>
                <a:spcPct val="160000"/>
              </a:lnSpc>
              <a:buFont typeface="Wingdings" panose="05000000000000000000" pitchFamily="2" charset="2"/>
              <a:buChar char="§"/>
            </a:pPr>
            <a:r>
              <a:rPr lang="en-US" sz="1800" dirty="0">
                <a:solidFill>
                  <a:schemeClr val="tx1"/>
                </a:solidFill>
                <a:ea typeface="SimSun" panose="02010600030101010101" pitchFamily="2" charset="-122"/>
              </a:rPr>
              <a:t> In terms of classifying diabetes data, ET classifier performed better.</a:t>
            </a:r>
          </a:p>
          <a:p>
            <a:pPr algn="just">
              <a:lnSpc>
                <a:spcPct val="160000"/>
              </a:lnSpc>
              <a:buFont typeface="Wingdings" panose="05000000000000000000" pitchFamily="2" charset="2"/>
              <a:buChar char="§"/>
            </a:pPr>
            <a:r>
              <a:rPr lang="en-US" sz="1800" dirty="0">
                <a:solidFill>
                  <a:schemeClr val="tx1"/>
                </a:solidFill>
                <a:ea typeface="SimSun" panose="02010600030101010101" pitchFamily="2" charset="-122"/>
              </a:rPr>
              <a:t>PCC showed better performance to identify the most prominent features for diagnosing diabetic patients.</a:t>
            </a:r>
          </a:p>
          <a:p>
            <a:pPr algn="just">
              <a:lnSpc>
                <a:spcPct val="160000"/>
              </a:lnSpc>
              <a:buFont typeface="Wingdings" panose="05000000000000000000" pitchFamily="2" charset="2"/>
              <a:buChar char="§"/>
            </a:pPr>
            <a:r>
              <a:rPr lang="en-US" sz="1800" dirty="0">
                <a:solidFill>
                  <a:schemeClr val="tx1"/>
                </a:solidFill>
                <a:ea typeface="SimSun" panose="02010600030101010101" pitchFamily="2" charset="-122"/>
              </a:rPr>
              <a:t>In future, </a:t>
            </a:r>
            <a:r>
              <a:rPr lang="en-US" sz="1800" dirty="0">
                <a:solidFill>
                  <a:schemeClr val="tx1"/>
                </a:solidFill>
                <a:effectLst/>
                <a:ea typeface="SimSun" panose="02010600030101010101" pitchFamily="2" charset="-122"/>
              </a:rPr>
              <a:t>we want to collect more data related to diabetes from different diabetic hospitals in Bangladesh and build a diabetes prediction model server on cloud storage to identify diabetic patients in real-time by taking individual patient's records related to diabetes and classify as diabetes positive or not.</a:t>
            </a:r>
            <a:endParaRPr lang="en-US" sz="1800" dirty="0">
              <a:solidFill>
                <a:schemeClr val="tx1"/>
              </a:solidFill>
              <a:ea typeface="SimSun" panose="02010600030101010101" pitchFamily="2" charset="-122"/>
            </a:endParaRPr>
          </a:p>
          <a:p>
            <a:pPr algn="just">
              <a:lnSpc>
                <a:spcPct val="150000"/>
              </a:lnSpc>
              <a:buFont typeface="Wingdings" panose="05000000000000000000" pitchFamily="2" charset="2"/>
              <a:buChar char="§"/>
            </a:pPr>
            <a:endParaRPr lang="en-US" sz="1800" dirty="0">
              <a:solidFill>
                <a:schemeClr val="tx1"/>
              </a:solidFill>
              <a:ea typeface="SimSun" panose="02010600030101010101" pitchFamily="2" charset="-122"/>
            </a:endParaRPr>
          </a:p>
          <a:p>
            <a:pPr algn="just">
              <a:lnSpc>
                <a:spcPct val="150000"/>
              </a:lnSpc>
              <a:buFont typeface="Wingdings" panose="05000000000000000000" pitchFamily="2" charset="2"/>
              <a:buChar char="§"/>
            </a:pPr>
            <a:endParaRPr lang="en-US" sz="1800" dirty="0">
              <a:solidFill>
                <a:schemeClr val="tx1"/>
              </a:solidFill>
              <a:ea typeface="SimSun" panose="02010600030101010101" pitchFamily="2" charset="-122"/>
            </a:endParaRPr>
          </a:p>
          <a:p>
            <a:pPr algn="just">
              <a:lnSpc>
                <a:spcPct val="150000"/>
              </a:lnSpc>
              <a:buFont typeface="Wingdings" panose="05000000000000000000" pitchFamily="2" charset="2"/>
              <a:buChar char="§"/>
            </a:pPr>
            <a:endParaRPr lang="en-US" sz="1800" dirty="0">
              <a:solidFill>
                <a:schemeClr val="tx1"/>
              </a:solidFill>
              <a:ea typeface="SimSun" panose="02010600030101010101" pitchFamily="2" charset="-122"/>
            </a:endParaRPr>
          </a:p>
        </p:txBody>
      </p:sp>
    </p:spTree>
    <p:extLst>
      <p:ext uri="{BB962C8B-B14F-4D97-AF65-F5344CB8AC3E}">
        <p14:creationId xmlns:p14="http://schemas.microsoft.com/office/powerpoint/2010/main" val="3360635955"/>
      </p:ext>
    </p:extLst>
  </p:cSld>
  <p:clrMapOvr>
    <a:masterClrMapping/>
  </p:clrMapOvr>
  <mc:AlternateContent xmlns:mc="http://schemas.openxmlformats.org/markup-compatibility/2006" xmlns:p14="http://schemas.microsoft.com/office/powerpoint/2010/main">
    <mc:Choice Requires="p14">
      <p:transition spd="med" p14:dur="700" advTm="45511">
        <p:fade/>
      </p:transition>
    </mc:Choice>
    <mc:Fallback xmlns="">
      <p:transition spd="med" advTm="45511">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120" y="169208"/>
            <a:ext cx="9509760" cy="603109"/>
          </a:xfrm>
        </p:spPr>
        <p:txBody>
          <a:bodyPr/>
          <a:lstStyle/>
          <a:p>
            <a:r>
              <a:rPr lang="en-US" dirty="0"/>
              <a:t>References</a:t>
            </a:r>
          </a:p>
        </p:txBody>
      </p:sp>
      <p:sp>
        <p:nvSpPr>
          <p:cNvPr id="2" name="Date Placeholder 1">
            <a:extLst>
              <a:ext uri="{FF2B5EF4-FFF2-40B4-BE49-F238E27FC236}">
                <a16:creationId xmlns="" xmlns:a16="http://schemas.microsoft.com/office/drawing/2014/main" id="{CBA52CB8-2FCF-4D7C-9E9D-FC0B32C55B77}"/>
              </a:ext>
            </a:extLst>
          </p:cNvPr>
          <p:cNvSpPr>
            <a:spLocks noGrp="1"/>
          </p:cNvSpPr>
          <p:nvPr>
            <p:ph type="dt" sz="half" idx="10"/>
          </p:nvPr>
        </p:nvSpPr>
        <p:spPr/>
        <p:txBody>
          <a:bodyPr/>
          <a:lstStyle/>
          <a:p>
            <a:fld id="{4F8C7A50-B384-43ED-8B75-EF6CC82A6526}" type="datetime1">
              <a:rPr lang="en-US" smtClean="0"/>
              <a:t>12/20/2020</a:t>
            </a:fld>
            <a:endParaRPr lang="en-US" dirty="0"/>
          </a:p>
        </p:txBody>
      </p:sp>
      <p:sp>
        <p:nvSpPr>
          <p:cNvPr id="3" name="Footer Placeholder 2">
            <a:extLst>
              <a:ext uri="{FF2B5EF4-FFF2-40B4-BE49-F238E27FC236}">
                <a16:creationId xmlns="" xmlns:a16="http://schemas.microsoft.com/office/drawing/2014/main" id="{08F0886F-F346-4752-A7F2-320B10A2F909}"/>
              </a:ext>
            </a:extLst>
          </p:cNvPr>
          <p:cNvSpPr>
            <a:spLocks noGrp="1"/>
          </p:cNvSpPr>
          <p:nvPr>
            <p:ph type="ftr" sz="quarter" idx="11"/>
          </p:nvPr>
        </p:nvSpPr>
        <p:spPr/>
        <p:txBody>
          <a:bodyPr/>
          <a:lstStyle/>
          <a:p>
            <a:r>
              <a:rPr lang="en-US" b="0" dirty="0"/>
              <a:t>A Machine Learning Based Model for Early Stage Detection of Diabetes</a:t>
            </a:r>
            <a:endParaRPr lang="en-US" dirty="0"/>
          </a:p>
        </p:txBody>
      </p:sp>
      <p:sp>
        <p:nvSpPr>
          <p:cNvPr id="4" name="Slide Number Placeholder 3">
            <a:extLst>
              <a:ext uri="{FF2B5EF4-FFF2-40B4-BE49-F238E27FC236}">
                <a16:creationId xmlns="" xmlns:a16="http://schemas.microsoft.com/office/drawing/2014/main" id="{7ECDCEBF-EE66-48B0-B6FF-8AEC148890A0}"/>
              </a:ext>
            </a:extLst>
          </p:cNvPr>
          <p:cNvSpPr>
            <a:spLocks noGrp="1"/>
          </p:cNvSpPr>
          <p:nvPr>
            <p:ph type="sldNum" sz="quarter" idx="12"/>
          </p:nvPr>
        </p:nvSpPr>
        <p:spPr/>
        <p:txBody>
          <a:bodyPr/>
          <a:lstStyle/>
          <a:p>
            <a:fld id="{FC749032-2A07-4AE8-BA90-74324CAE0C87}" type="slidenum">
              <a:rPr lang="en-US" smtClean="0"/>
              <a:t>27</a:t>
            </a:fld>
            <a:endParaRPr lang="en-US" dirty="0"/>
          </a:p>
        </p:txBody>
      </p:sp>
      <p:sp>
        <p:nvSpPr>
          <p:cNvPr id="29" name="Content Placeholder 13">
            <a:extLst>
              <a:ext uri="{FF2B5EF4-FFF2-40B4-BE49-F238E27FC236}">
                <a16:creationId xmlns="" xmlns:a16="http://schemas.microsoft.com/office/drawing/2014/main" id="{7360FEF1-DA7E-4684-97BD-2F21E7B0B235}"/>
              </a:ext>
            </a:extLst>
          </p:cNvPr>
          <p:cNvSpPr>
            <a:spLocks noGrp="1"/>
          </p:cNvSpPr>
          <p:nvPr>
            <p:ph idx="1"/>
          </p:nvPr>
        </p:nvSpPr>
        <p:spPr>
          <a:xfrm>
            <a:off x="1341120" y="914399"/>
            <a:ext cx="9509760" cy="5326603"/>
          </a:xfrm>
        </p:spPr>
        <p:txBody>
          <a:bodyPr>
            <a:normAutofit/>
          </a:bodyPr>
          <a:lstStyle/>
          <a:p>
            <a:pPr marL="388620" indent="-342900" algn="just">
              <a:lnSpc>
                <a:spcPct val="150000"/>
              </a:lnSpc>
              <a:buFont typeface="+mj-lt"/>
              <a:buAutoNum type="arabicPeriod"/>
            </a:pPr>
            <a:r>
              <a:rPr lang="en-US" sz="1800" dirty="0">
                <a:effectLst/>
                <a:latin typeface="Times New Roman" panose="02020603050405020304" pitchFamily="18" charset="0"/>
                <a:ea typeface="MS Mincho" panose="02020609040205080304" pitchFamily="49" charset="-128"/>
              </a:rPr>
              <a:t>“Diabetes,” [Online]. Available:  https://www.who.int/newsroom/fact-sheets/detail/diabetes. [Accessed: 06-May-2020]. </a:t>
            </a:r>
          </a:p>
          <a:p>
            <a:pPr marL="388620" indent="-342900" algn="just">
              <a:lnSpc>
                <a:spcPct val="150000"/>
              </a:lnSpc>
              <a:buFont typeface="+mj-lt"/>
              <a:buAutoNum type="arabicPeriod"/>
            </a:pPr>
            <a:r>
              <a:rPr lang="en-US" sz="1800" dirty="0">
                <a:effectLst/>
                <a:latin typeface="Times New Roman" panose="02020603050405020304" pitchFamily="18" charset="0"/>
                <a:ea typeface="MS Mincho" panose="02020609040205080304" pitchFamily="49" charset="-128"/>
              </a:rPr>
              <a:t>“</a:t>
            </a:r>
            <a:r>
              <a:rPr lang="en-US" sz="1800" dirty="0" err="1">
                <a:effectLst/>
                <a:latin typeface="Times New Roman" panose="02020603050405020304" pitchFamily="18" charset="0"/>
                <a:ea typeface="MS Mincho" panose="02020609040205080304" pitchFamily="49" charset="-128"/>
              </a:rPr>
              <a:t>Diabeets</a:t>
            </a:r>
            <a:r>
              <a:rPr lang="en-US" sz="1800" dirty="0">
                <a:effectLst/>
                <a:latin typeface="Times New Roman" panose="02020603050405020304" pitchFamily="18" charset="0"/>
                <a:ea typeface="MS Mincho" panose="02020609040205080304" pitchFamily="49" charset="-128"/>
              </a:rPr>
              <a:t> Daily,” [Online]. Available: https://www.diabetesdaily.com/learn-about-diabetes/what-is diabetes/how-</a:t>
            </a:r>
            <a:r>
              <a:rPr lang="en-US" sz="1800" dirty="0" err="1">
                <a:effectLst/>
                <a:latin typeface="Times New Roman" panose="02020603050405020304" pitchFamily="18" charset="0"/>
                <a:ea typeface="MS Mincho" panose="02020609040205080304" pitchFamily="49" charset="-128"/>
              </a:rPr>
              <a:t>manypeople</a:t>
            </a:r>
            <a:r>
              <a:rPr lang="en-US" sz="1800" dirty="0">
                <a:effectLst/>
                <a:latin typeface="Times New Roman" panose="02020603050405020304" pitchFamily="18" charset="0"/>
                <a:ea typeface="MS Mincho" panose="02020609040205080304" pitchFamily="49" charset="-128"/>
              </a:rPr>
              <a:t>-have-diabetes/. [ Accessed: 06-May-2020].</a:t>
            </a:r>
          </a:p>
          <a:p>
            <a:pPr marL="388620" indent="-342900" algn="just">
              <a:lnSpc>
                <a:spcPct val="150000"/>
              </a:lnSpc>
              <a:buFont typeface="+mj-lt"/>
              <a:buAutoNum type="arabicPeriod"/>
            </a:pPr>
            <a:r>
              <a:rPr lang="en-US" sz="1800" dirty="0">
                <a:effectLst/>
                <a:latin typeface="Times New Roman" panose="02020603050405020304" pitchFamily="18" charset="0"/>
                <a:ea typeface="MS Mincho" panose="02020609040205080304" pitchFamily="49" charset="-128"/>
              </a:rPr>
              <a:t>Agrawal, P., </a:t>
            </a:r>
            <a:r>
              <a:rPr lang="en-US" sz="1800" dirty="0" err="1">
                <a:effectLst/>
                <a:latin typeface="Times New Roman" panose="02020603050405020304" pitchFamily="18" charset="0"/>
                <a:ea typeface="MS Mincho" panose="02020609040205080304" pitchFamily="49" charset="-128"/>
              </a:rPr>
              <a:t>Dewangan</a:t>
            </a:r>
            <a:r>
              <a:rPr lang="en-US" sz="1800" dirty="0">
                <a:effectLst/>
                <a:latin typeface="Times New Roman" panose="02020603050405020304" pitchFamily="18" charset="0"/>
                <a:ea typeface="MS Mincho" panose="02020609040205080304" pitchFamily="49" charset="-128"/>
              </a:rPr>
              <a:t>, A.: A brief survey on the techniques used for the diagnosis of </a:t>
            </a:r>
            <a:r>
              <a:rPr lang="en-US" sz="1800" dirty="0" err="1">
                <a:effectLst/>
                <a:latin typeface="Times New Roman" panose="02020603050405020304" pitchFamily="18" charset="0"/>
                <a:ea typeface="MS Mincho" panose="02020609040205080304" pitchFamily="49" charset="-128"/>
              </a:rPr>
              <a:t>diabetesmellitus</a:t>
            </a:r>
            <a:r>
              <a:rPr lang="en-US" sz="1800" dirty="0">
                <a:effectLst/>
                <a:latin typeface="Times New Roman" panose="02020603050405020304" pitchFamily="18" charset="0"/>
                <a:ea typeface="MS Mincho" panose="02020609040205080304" pitchFamily="49" charset="-128"/>
              </a:rPr>
              <a:t>. Int. Res. J. Eng. Technol. (IRJET).02(03) (2015). e-ISSN: 2395-0056; p-ISSN: 2395-0072.</a:t>
            </a:r>
          </a:p>
          <a:p>
            <a:pPr marL="388620" indent="-342900" algn="just">
              <a:lnSpc>
                <a:spcPct val="150000"/>
              </a:lnSpc>
              <a:buFont typeface="+mj-lt"/>
              <a:buAutoNum type="arabicPeriod"/>
            </a:pPr>
            <a:r>
              <a:rPr lang="en-US" sz="1800" dirty="0">
                <a:effectLst/>
                <a:latin typeface="Times New Roman" panose="02020603050405020304" pitchFamily="18" charset="0"/>
                <a:ea typeface="MS Mincho" panose="02020609040205080304" pitchFamily="49" charset="-128"/>
              </a:rPr>
              <a:t>Q. Wang, W. Cao, J. Guo, J. Ren, Y. Cheng and D. N. Davis, "DMP_MI: An Effective Diabetes Mellitus Classification Algorithm on Imbalanced Data With Missing Values," in IEEE Access, vol. 7, pp. 102232-102238, 2019. </a:t>
            </a:r>
          </a:p>
          <a:p>
            <a:pPr marL="388620" indent="-342900" algn="just">
              <a:lnSpc>
                <a:spcPct val="150000"/>
              </a:lnSpc>
              <a:buFont typeface="+mj-lt"/>
              <a:buAutoNum type="arabicPeriod"/>
            </a:pPr>
            <a:endParaRPr lang="en-US" sz="1800" dirty="0">
              <a:effectLst/>
              <a:latin typeface="Times New Roman" panose="02020603050405020304" pitchFamily="18" charset="0"/>
              <a:ea typeface="MS Mincho" panose="02020609040205080304" pitchFamily="49" charset="-128"/>
            </a:endParaRPr>
          </a:p>
          <a:p>
            <a:pPr marL="388620" indent="-342900" algn="just">
              <a:lnSpc>
                <a:spcPct val="150000"/>
              </a:lnSpc>
              <a:buFont typeface="+mj-lt"/>
              <a:buAutoNum type="arabicPeriod"/>
            </a:pPr>
            <a:endParaRPr lang="en-US" sz="1800" dirty="0">
              <a:effectLst/>
              <a:latin typeface="Times New Roman" panose="02020603050405020304" pitchFamily="18" charset="0"/>
              <a:ea typeface="MS Mincho" panose="02020609040205080304" pitchFamily="49" charset="-128"/>
            </a:endParaRPr>
          </a:p>
          <a:p>
            <a:pPr marL="388620" indent="-342900" algn="just">
              <a:lnSpc>
                <a:spcPct val="150000"/>
              </a:lnSpc>
              <a:buFont typeface="+mj-lt"/>
              <a:buAutoNum type="arabicPeriod"/>
            </a:pPr>
            <a:endParaRPr lang="en-US" sz="1800" dirty="0">
              <a:effectLst/>
              <a:latin typeface="Times New Roman" panose="02020603050405020304" pitchFamily="18" charset="0"/>
              <a:ea typeface="MS Mincho" panose="02020609040205080304" pitchFamily="49" charset="-128"/>
            </a:endParaRPr>
          </a:p>
          <a:p>
            <a:pPr marL="388620" indent="-342900" algn="just">
              <a:lnSpc>
                <a:spcPct val="150000"/>
              </a:lnSpc>
              <a:buFont typeface="+mj-lt"/>
              <a:buAutoNum type="arabicPeriod"/>
            </a:pPr>
            <a:endParaRPr lang="en-US" sz="1800" dirty="0">
              <a:effectLst/>
              <a:latin typeface="Times New Roman" panose="02020603050405020304" pitchFamily="18" charset="0"/>
              <a:ea typeface="MS Mincho" panose="02020609040205080304" pitchFamily="49" charset="-128"/>
            </a:endParaRPr>
          </a:p>
          <a:p>
            <a:pPr marL="45720" indent="0" algn="just">
              <a:lnSpc>
                <a:spcPct val="150000"/>
              </a:lnSpc>
              <a:buNone/>
            </a:pPr>
            <a:endParaRPr lang="en-US" sz="1800" dirty="0">
              <a:solidFill>
                <a:schemeClr val="tx1"/>
              </a:solidFill>
              <a:ea typeface="SimSun" panose="02010600030101010101" pitchFamily="2" charset="-122"/>
            </a:endParaRPr>
          </a:p>
          <a:p>
            <a:pPr algn="just">
              <a:lnSpc>
                <a:spcPct val="150000"/>
              </a:lnSpc>
              <a:buFont typeface="Wingdings" panose="05000000000000000000" pitchFamily="2" charset="2"/>
              <a:buChar char="§"/>
            </a:pPr>
            <a:endParaRPr lang="en-US" sz="1800" dirty="0">
              <a:solidFill>
                <a:schemeClr val="tx1"/>
              </a:solidFill>
              <a:ea typeface="SimSun" panose="02010600030101010101" pitchFamily="2" charset="-122"/>
            </a:endParaRPr>
          </a:p>
          <a:p>
            <a:pPr algn="just">
              <a:lnSpc>
                <a:spcPct val="150000"/>
              </a:lnSpc>
              <a:buFont typeface="Wingdings" panose="05000000000000000000" pitchFamily="2" charset="2"/>
              <a:buChar char="§"/>
            </a:pPr>
            <a:endParaRPr lang="en-US" sz="1800" dirty="0">
              <a:solidFill>
                <a:schemeClr val="tx1"/>
              </a:solidFill>
              <a:ea typeface="SimSun" panose="02010600030101010101" pitchFamily="2" charset="-122"/>
            </a:endParaRPr>
          </a:p>
        </p:txBody>
      </p:sp>
    </p:spTree>
    <p:extLst>
      <p:ext uri="{BB962C8B-B14F-4D97-AF65-F5344CB8AC3E}">
        <p14:creationId xmlns:p14="http://schemas.microsoft.com/office/powerpoint/2010/main" val="1760110830"/>
      </p:ext>
    </p:extLst>
  </p:cSld>
  <p:clrMapOvr>
    <a:masterClrMapping/>
  </p:clrMapOvr>
  <mc:AlternateContent xmlns:mc="http://schemas.openxmlformats.org/markup-compatibility/2006" xmlns:p14="http://schemas.microsoft.com/office/powerpoint/2010/main">
    <mc:Choice Requires="p14">
      <p:transition spd="med" p14:dur="700" advTm="1590">
        <p:fade/>
      </p:transition>
    </mc:Choice>
    <mc:Fallback xmlns="">
      <p:transition spd="med" advTm="1590">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120" y="169208"/>
            <a:ext cx="9509760" cy="603109"/>
          </a:xfrm>
        </p:spPr>
        <p:txBody>
          <a:bodyPr/>
          <a:lstStyle/>
          <a:p>
            <a:r>
              <a:rPr lang="en-US" dirty="0"/>
              <a:t>References</a:t>
            </a:r>
          </a:p>
        </p:txBody>
      </p:sp>
      <p:sp>
        <p:nvSpPr>
          <p:cNvPr id="2" name="Date Placeholder 1">
            <a:extLst>
              <a:ext uri="{FF2B5EF4-FFF2-40B4-BE49-F238E27FC236}">
                <a16:creationId xmlns="" xmlns:a16="http://schemas.microsoft.com/office/drawing/2014/main" id="{CBA52CB8-2FCF-4D7C-9E9D-FC0B32C55B77}"/>
              </a:ext>
            </a:extLst>
          </p:cNvPr>
          <p:cNvSpPr>
            <a:spLocks noGrp="1"/>
          </p:cNvSpPr>
          <p:nvPr>
            <p:ph type="dt" sz="half" idx="10"/>
          </p:nvPr>
        </p:nvSpPr>
        <p:spPr/>
        <p:txBody>
          <a:bodyPr/>
          <a:lstStyle/>
          <a:p>
            <a:fld id="{4F8C7A50-B384-43ED-8B75-EF6CC82A6526}" type="datetime1">
              <a:rPr lang="en-US" smtClean="0"/>
              <a:t>12/20/2020</a:t>
            </a:fld>
            <a:endParaRPr lang="en-US" dirty="0"/>
          </a:p>
        </p:txBody>
      </p:sp>
      <p:sp>
        <p:nvSpPr>
          <p:cNvPr id="3" name="Footer Placeholder 2">
            <a:extLst>
              <a:ext uri="{FF2B5EF4-FFF2-40B4-BE49-F238E27FC236}">
                <a16:creationId xmlns="" xmlns:a16="http://schemas.microsoft.com/office/drawing/2014/main" id="{08F0886F-F346-4752-A7F2-320B10A2F909}"/>
              </a:ext>
            </a:extLst>
          </p:cNvPr>
          <p:cNvSpPr>
            <a:spLocks noGrp="1"/>
          </p:cNvSpPr>
          <p:nvPr>
            <p:ph type="ftr" sz="quarter" idx="11"/>
          </p:nvPr>
        </p:nvSpPr>
        <p:spPr/>
        <p:txBody>
          <a:bodyPr/>
          <a:lstStyle/>
          <a:p>
            <a:r>
              <a:rPr lang="en-US" b="0" dirty="0"/>
              <a:t>A Machine Learning Based Model for Early Stage Detection of Diabetes</a:t>
            </a:r>
            <a:endParaRPr lang="en-US" dirty="0"/>
          </a:p>
        </p:txBody>
      </p:sp>
      <p:sp>
        <p:nvSpPr>
          <p:cNvPr id="4" name="Slide Number Placeholder 3">
            <a:extLst>
              <a:ext uri="{FF2B5EF4-FFF2-40B4-BE49-F238E27FC236}">
                <a16:creationId xmlns="" xmlns:a16="http://schemas.microsoft.com/office/drawing/2014/main" id="{7ECDCEBF-EE66-48B0-B6FF-8AEC148890A0}"/>
              </a:ext>
            </a:extLst>
          </p:cNvPr>
          <p:cNvSpPr>
            <a:spLocks noGrp="1"/>
          </p:cNvSpPr>
          <p:nvPr>
            <p:ph type="sldNum" sz="quarter" idx="12"/>
          </p:nvPr>
        </p:nvSpPr>
        <p:spPr/>
        <p:txBody>
          <a:bodyPr/>
          <a:lstStyle/>
          <a:p>
            <a:fld id="{FC749032-2A07-4AE8-BA90-74324CAE0C87}" type="slidenum">
              <a:rPr lang="en-US" smtClean="0"/>
              <a:t>28</a:t>
            </a:fld>
            <a:endParaRPr lang="en-US" dirty="0"/>
          </a:p>
        </p:txBody>
      </p:sp>
      <p:sp>
        <p:nvSpPr>
          <p:cNvPr id="29" name="Content Placeholder 13">
            <a:extLst>
              <a:ext uri="{FF2B5EF4-FFF2-40B4-BE49-F238E27FC236}">
                <a16:creationId xmlns="" xmlns:a16="http://schemas.microsoft.com/office/drawing/2014/main" id="{7360FEF1-DA7E-4684-97BD-2F21E7B0B235}"/>
              </a:ext>
            </a:extLst>
          </p:cNvPr>
          <p:cNvSpPr>
            <a:spLocks noGrp="1"/>
          </p:cNvSpPr>
          <p:nvPr>
            <p:ph idx="1"/>
          </p:nvPr>
        </p:nvSpPr>
        <p:spPr>
          <a:xfrm>
            <a:off x="1341120" y="914399"/>
            <a:ext cx="9509760" cy="5326603"/>
          </a:xfrm>
        </p:spPr>
        <p:txBody>
          <a:bodyPr>
            <a:normAutofit/>
          </a:bodyPr>
          <a:lstStyle/>
          <a:p>
            <a:pPr marL="45720" indent="0" algn="just">
              <a:lnSpc>
                <a:spcPct val="150000"/>
              </a:lnSpc>
              <a:buNone/>
            </a:pPr>
            <a:r>
              <a:rPr lang="en-US" sz="1800" dirty="0">
                <a:latin typeface="Times New Roman" panose="02020603050405020304" pitchFamily="18" charset="0"/>
                <a:ea typeface="MS Mincho" panose="02020609040205080304" pitchFamily="49" charset="-128"/>
              </a:rPr>
              <a:t>5. </a:t>
            </a:r>
            <a:r>
              <a:rPr lang="en-US" sz="1800" dirty="0">
                <a:effectLst/>
                <a:latin typeface="Times New Roman" panose="02020603050405020304" pitchFamily="18" charset="0"/>
                <a:ea typeface="MS Mincho" panose="02020609040205080304" pitchFamily="49" charset="-128"/>
              </a:rPr>
              <a:t>H. Roopa and T. Asha, "A Linear Model Based on Principal Component Analysis for Disease Prediction," in IEEE Access, vol. 7, pp. 105314-105318, 2019.</a:t>
            </a:r>
            <a:r>
              <a:rPr lang="en-US" sz="1800" dirty="0">
                <a:latin typeface="Times New Roman" panose="02020603050405020304" pitchFamily="18" charset="0"/>
                <a:ea typeface="MS Mincho" panose="02020609040205080304" pitchFamily="49" charset="-128"/>
              </a:rPr>
              <a:t> </a:t>
            </a:r>
          </a:p>
          <a:p>
            <a:pPr marL="45720" indent="0" algn="just">
              <a:lnSpc>
                <a:spcPct val="150000"/>
              </a:lnSpc>
              <a:buNone/>
            </a:pPr>
            <a:r>
              <a:rPr lang="en-US" sz="1800" dirty="0">
                <a:effectLst/>
                <a:latin typeface="Times New Roman" panose="02020603050405020304" pitchFamily="18" charset="0"/>
                <a:ea typeface="MS Mincho" panose="02020609040205080304" pitchFamily="49" charset="-128"/>
              </a:rPr>
              <a:t>6. K Kannadasan, </a:t>
            </a:r>
            <a:r>
              <a:rPr lang="en-US" sz="1800" dirty="0" err="1">
                <a:effectLst/>
                <a:latin typeface="Times New Roman" panose="02020603050405020304" pitchFamily="18" charset="0"/>
                <a:ea typeface="MS Mincho" panose="02020609040205080304" pitchFamily="49" charset="-128"/>
              </a:rPr>
              <a:t>Damodar</a:t>
            </a:r>
            <a:r>
              <a:rPr lang="en-US" sz="1800" dirty="0">
                <a:effectLst/>
                <a:latin typeface="Times New Roman" panose="02020603050405020304" pitchFamily="18" charset="0"/>
                <a:ea typeface="MS Mincho" panose="02020609040205080304" pitchFamily="49" charset="-128"/>
              </a:rPr>
              <a:t> Reddy </a:t>
            </a:r>
            <a:r>
              <a:rPr lang="en-US" sz="1800" dirty="0" err="1">
                <a:effectLst/>
                <a:latin typeface="Times New Roman" panose="02020603050405020304" pitchFamily="18" charset="0"/>
                <a:ea typeface="MS Mincho" panose="02020609040205080304" pitchFamily="49" charset="-128"/>
              </a:rPr>
              <a:t>Edla</a:t>
            </a:r>
            <a:r>
              <a:rPr lang="en-US" sz="1800" dirty="0">
                <a:effectLst/>
                <a:latin typeface="Times New Roman" panose="02020603050405020304" pitchFamily="18" charset="0"/>
                <a:ea typeface="MS Mincho" panose="02020609040205080304" pitchFamily="49" charset="-128"/>
              </a:rPr>
              <a:t>, </a:t>
            </a:r>
            <a:r>
              <a:rPr lang="en-US" sz="1800" dirty="0" err="1">
                <a:effectLst/>
                <a:latin typeface="Times New Roman" panose="02020603050405020304" pitchFamily="18" charset="0"/>
                <a:ea typeface="MS Mincho" panose="02020609040205080304" pitchFamily="49" charset="-128"/>
              </a:rPr>
              <a:t>Venkatanareshbabu</a:t>
            </a:r>
            <a:r>
              <a:rPr lang="en-US" sz="1800" dirty="0">
                <a:effectLst/>
                <a:latin typeface="Times New Roman" panose="02020603050405020304" pitchFamily="18" charset="0"/>
                <a:ea typeface="MS Mincho" panose="02020609040205080304" pitchFamily="49" charset="-128"/>
              </a:rPr>
              <a:t> </a:t>
            </a:r>
            <a:r>
              <a:rPr lang="en-US" sz="1800" dirty="0" err="1">
                <a:effectLst/>
                <a:latin typeface="Times New Roman" panose="02020603050405020304" pitchFamily="18" charset="0"/>
                <a:ea typeface="MS Mincho" panose="02020609040205080304" pitchFamily="49" charset="-128"/>
              </a:rPr>
              <a:t>Kuppili</a:t>
            </a:r>
            <a:r>
              <a:rPr lang="en-US" sz="1800" dirty="0">
                <a:effectLst/>
                <a:latin typeface="Times New Roman" panose="02020603050405020304" pitchFamily="18" charset="0"/>
                <a:ea typeface="MS Mincho" panose="02020609040205080304" pitchFamily="49" charset="-128"/>
              </a:rPr>
              <a:t>, “Type 2 diabetes data classification using stacked autoencoders in deep neural networks,” Clinical Epidemiology and Global Health, vol. 7, no. 4, pp. 530-535, 2019.</a:t>
            </a:r>
          </a:p>
          <a:p>
            <a:pPr marL="45720" indent="0" algn="just">
              <a:lnSpc>
                <a:spcPct val="150000"/>
              </a:lnSpc>
              <a:buNone/>
            </a:pPr>
            <a:r>
              <a:rPr lang="en-US" sz="1800" dirty="0">
                <a:latin typeface="Times New Roman" panose="02020603050405020304" pitchFamily="18" charset="0"/>
                <a:ea typeface="MS Mincho" panose="02020609040205080304" pitchFamily="49" charset="-128"/>
              </a:rPr>
              <a:t>7. </a:t>
            </a:r>
            <a:r>
              <a:rPr lang="en-US" sz="1800" dirty="0">
                <a:effectLst/>
                <a:latin typeface="Times New Roman" panose="02020603050405020304" pitchFamily="18" charset="0"/>
                <a:ea typeface="MS Mincho" panose="02020609040205080304" pitchFamily="49" charset="-128"/>
              </a:rPr>
              <a:t>Deepti Sisodia, </a:t>
            </a:r>
            <a:r>
              <a:rPr lang="en-US" sz="1800" dirty="0" err="1">
                <a:effectLst/>
                <a:latin typeface="Times New Roman" panose="02020603050405020304" pitchFamily="18" charset="0"/>
                <a:ea typeface="MS Mincho" panose="02020609040205080304" pitchFamily="49" charset="-128"/>
              </a:rPr>
              <a:t>Dilip</a:t>
            </a:r>
            <a:r>
              <a:rPr lang="en-US" sz="1800" dirty="0">
                <a:effectLst/>
                <a:latin typeface="Times New Roman" panose="02020603050405020304" pitchFamily="18" charset="0"/>
                <a:ea typeface="MS Mincho" panose="02020609040205080304" pitchFamily="49" charset="-128"/>
              </a:rPr>
              <a:t> Singh Sisodia, “Prediction of Diabetes using Classification Algorithms,” Procedia Computer Science, vol. 132, pp. 1578-158, 2018.</a:t>
            </a:r>
          </a:p>
          <a:p>
            <a:pPr marL="45720" indent="0" algn="just">
              <a:lnSpc>
                <a:spcPct val="150000"/>
              </a:lnSpc>
              <a:buNone/>
            </a:pPr>
            <a:r>
              <a:rPr lang="en-US" sz="1800" dirty="0">
                <a:latin typeface="Times New Roman" panose="02020603050405020304" pitchFamily="18" charset="0"/>
                <a:ea typeface="MS Mincho" panose="02020609040205080304" pitchFamily="49" charset="-128"/>
              </a:rPr>
              <a:t>8. </a:t>
            </a:r>
            <a:r>
              <a:rPr lang="en-US" sz="1800" dirty="0">
                <a:effectLst/>
                <a:latin typeface="Times New Roman" panose="02020603050405020304" pitchFamily="18" charset="0"/>
                <a:ea typeface="MS Mincho" panose="02020609040205080304" pitchFamily="49" charset="-128"/>
              </a:rPr>
              <a:t>“Early stage diabetes risk prediction dataset. Data Set,” [Online].  Available: https://archive.ics.uci.edu/ml/datasets/Early+stage+diabetes+risk+prediction+dataset. [Accessed: 28-Aug-2020].  </a:t>
            </a:r>
          </a:p>
          <a:p>
            <a:pPr marL="45720" indent="0" algn="just">
              <a:lnSpc>
                <a:spcPct val="150000"/>
              </a:lnSpc>
              <a:buNone/>
            </a:pPr>
            <a:endParaRPr lang="en-US" sz="1800" dirty="0">
              <a:effectLst/>
              <a:latin typeface="Times New Roman" panose="02020603050405020304" pitchFamily="18" charset="0"/>
              <a:ea typeface="MS Mincho" panose="02020609040205080304" pitchFamily="49" charset="-128"/>
            </a:endParaRPr>
          </a:p>
          <a:p>
            <a:pPr marL="45720" indent="0" algn="just">
              <a:lnSpc>
                <a:spcPct val="150000"/>
              </a:lnSpc>
              <a:buNone/>
            </a:pPr>
            <a:endParaRPr lang="en-US" sz="1800" dirty="0">
              <a:effectLst/>
              <a:latin typeface="Times New Roman" panose="02020603050405020304" pitchFamily="18" charset="0"/>
              <a:ea typeface="MS Mincho" panose="02020609040205080304" pitchFamily="49" charset="-128"/>
            </a:endParaRPr>
          </a:p>
          <a:p>
            <a:pPr marL="388620" indent="-342900" algn="just">
              <a:lnSpc>
                <a:spcPct val="150000"/>
              </a:lnSpc>
              <a:buFont typeface="+mj-lt"/>
              <a:buAutoNum type="arabicPeriod"/>
            </a:pPr>
            <a:endParaRPr lang="en-US" sz="1800" dirty="0">
              <a:effectLst/>
              <a:latin typeface="Times New Roman" panose="02020603050405020304" pitchFamily="18" charset="0"/>
              <a:ea typeface="MS Mincho" panose="02020609040205080304" pitchFamily="49" charset="-128"/>
            </a:endParaRPr>
          </a:p>
          <a:p>
            <a:pPr marL="388620" indent="-342900" algn="just">
              <a:lnSpc>
                <a:spcPct val="150000"/>
              </a:lnSpc>
              <a:buFont typeface="+mj-lt"/>
              <a:buAutoNum type="arabicPeriod"/>
            </a:pPr>
            <a:endParaRPr lang="en-US" sz="1800" dirty="0">
              <a:effectLst/>
              <a:latin typeface="Times New Roman" panose="02020603050405020304" pitchFamily="18" charset="0"/>
              <a:ea typeface="MS Mincho" panose="02020609040205080304" pitchFamily="49" charset="-128"/>
            </a:endParaRPr>
          </a:p>
          <a:p>
            <a:pPr marL="45720" indent="0" algn="just">
              <a:lnSpc>
                <a:spcPct val="150000"/>
              </a:lnSpc>
              <a:buNone/>
            </a:pPr>
            <a:endParaRPr lang="en-US" sz="1800" dirty="0">
              <a:solidFill>
                <a:schemeClr val="tx1"/>
              </a:solidFill>
              <a:ea typeface="SimSun" panose="02010600030101010101" pitchFamily="2" charset="-122"/>
            </a:endParaRPr>
          </a:p>
          <a:p>
            <a:pPr algn="just">
              <a:lnSpc>
                <a:spcPct val="150000"/>
              </a:lnSpc>
              <a:buFont typeface="Wingdings" panose="05000000000000000000" pitchFamily="2" charset="2"/>
              <a:buChar char="§"/>
            </a:pPr>
            <a:endParaRPr lang="en-US" sz="1800" dirty="0">
              <a:solidFill>
                <a:schemeClr val="tx1"/>
              </a:solidFill>
              <a:ea typeface="SimSun" panose="02010600030101010101" pitchFamily="2" charset="-122"/>
            </a:endParaRPr>
          </a:p>
          <a:p>
            <a:pPr algn="just">
              <a:lnSpc>
                <a:spcPct val="150000"/>
              </a:lnSpc>
              <a:buFont typeface="Wingdings" panose="05000000000000000000" pitchFamily="2" charset="2"/>
              <a:buChar char="§"/>
            </a:pPr>
            <a:endParaRPr lang="en-US" sz="1800" dirty="0">
              <a:solidFill>
                <a:schemeClr val="tx1"/>
              </a:solidFill>
              <a:ea typeface="SimSun" panose="02010600030101010101" pitchFamily="2" charset="-122"/>
            </a:endParaRPr>
          </a:p>
        </p:txBody>
      </p:sp>
    </p:spTree>
    <p:extLst>
      <p:ext uri="{BB962C8B-B14F-4D97-AF65-F5344CB8AC3E}">
        <p14:creationId xmlns:p14="http://schemas.microsoft.com/office/powerpoint/2010/main" val="4210903113"/>
      </p:ext>
    </p:extLst>
  </p:cSld>
  <p:clrMapOvr>
    <a:masterClrMapping/>
  </p:clrMapOvr>
  <mc:AlternateContent xmlns:mc="http://schemas.openxmlformats.org/markup-compatibility/2006" xmlns:p14="http://schemas.microsoft.com/office/powerpoint/2010/main">
    <mc:Choice Requires="p14">
      <p:transition spd="med" p14:dur="700" advTm="1842">
        <p:fade/>
      </p:transition>
    </mc:Choice>
    <mc:Fallback xmlns="">
      <p:transition spd="med" advTm="1842">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120" y="169208"/>
            <a:ext cx="9509760" cy="603109"/>
          </a:xfrm>
        </p:spPr>
        <p:txBody>
          <a:bodyPr/>
          <a:lstStyle/>
          <a:p>
            <a:r>
              <a:rPr lang="en-US" dirty="0"/>
              <a:t>References</a:t>
            </a:r>
          </a:p>
        </p:txBody>
      </p:sp>
      <p:sp>
        <p:nvSpPr>
          <p:cNvPr id="2" name="Date Placeholder 1">
            <a:extLst>
              <a:ext uri="{FF2B5EF4-FFF2-40B4-BE49-F238E27FC236}">
                <a16:creationId xmlns="" xmlns:a16="http://schemas.microsoft.com/office/drawing/2014/main" id="{CBA52CB8-2FCF-4D7C-9E9D-FC0B32C55B77}"/>
              </a:ext>
            </a:extLst>
          </p:cNvPr>
          <p:cNvSpPr>
            <a:spLocks noGrp="1"/>
          </p:cNvSpPr>
          <p:nvPr>
            <p:ph type="dt" sz="half" idx="10"/>
          </p:nvPr>
        </p:nvSpPr>
        <p:spPr/>
        <p:txBody>
          <a:bodyPr/>
          <a:lstStyle/>
          <a:p>
            <a:fld id="{4F8C7A50-B384-43ED-8B75-EF6CC82A6526}" type="datetime1">
              <a:rPr lang="en-US" smtClean="0"/>
              <a:t>12/20/2020</a:t>
            </a:fld>
            <a:endParaRPr lang="en-US" dirty="0"/>
          </a:p>
        </p:txBody>
      </p:sp>
      <p:sp>
        <p:nvSpPr>
          <p:cNvPr id="3" name="Footer Placeholder 2">
            <a:extLst>
              <a:ext uri="{FF2B5EF4-FFF2-40B4-BE49-F238E27FC236}">
                <a16:creationId xmlns="" xmlns:a16="http://schemas.microsoft.com/office/drawing/2014/main" id="{08F0886F-F346-4752-A7F2-320B10A2F909}"/>
              </a:ext>
            </a:extLst>
          </p:cNvPr>
          <p:cNvSpPr>
            <a:spLocks noGrp="1"/>
          </p:cNvSpPr>
          <p:nvPr>
            <p:ph type="ftr" sz="quarter" idx="11"/>
          </p:nvPr>
        </p:nvSpPr>
        <p:spPr/>
        <p:txBody>
          <a:bodyPr/>
          <a:lstStyle/>
          <a:p>
            <a:r>
              <a:rPr lang="en-US" b="0" dirty="0"/>
              <a:t>A Machine Learning Based Model for Early Stage Detection of Diabetes</a:t>
            </a:r>
            <a:endParaRPr lang="en-US" dirty="0"/>
          </a:p>
        </p:txBody>
      </p:sp>
      <p:sp>
        <p:nvSpPr>
          <p:cNvPr id="4" name="Slide Number Placeholder 3">
            <a:extLst>
              <a:ext uri="{FF2B5EF4-FFF2-40B4-BE49-F238E27FC236}">
                <a16:creationId xmlns="" xmlns:a16="http://schemas.microsoft.com/office/drawing/2014/main" id="{7ECDCEBF-EE66-48B0-B6FF-8AEC148890A0}"/>
              </a:ext>
            </a:extLst>
          </p:cNvPr>
          <p:cNvSpPr>
            <a:spLocks noGrp="1"/>
          </p:cNvSpPr>
          <p:nvPr>
            <p:ph type="sldNum" sz="quarter" idx="12"/>
          </p:nvPr>
        </p:nvSpPr>
        <p:spPr/>
        <p:txBody>
          <a:bodyPr/>
          <a:lstStyle/>
          <a:p>
            <a:fld id="{FC749032-2A07-4AE8-BA90-74324CAE0C87}" type="slidenum">
              <a:rPr lang="en-US" smtClean="0"/>
              <a:t>29</a:t>
            </a:fld>
            <a:endParaRPr lang="en-US" dirty="0"/>
          </a:p>
        </p:txBody>
      </p:sp>
      <p:sp>
        <p:nvSpPr>
          <p:cNvPr id="29" name="Content Placeholder 13">
            <a:extLst>
              <a:ext uri="{FF2B5EF4-FFF2-40B4-BE49-F238E27FC236}">
                <a16:creationId xmlns="" xmlns:a16="http://schemas.microsoft.com/office/drawing/2014/main" id="{7360FEF1-DA7E-4684-97BD-2F21E7B0B235}"/>
              </a:ext>
            </a:extLst>
          </p:cNvPr>
          <p:cNvSpPr>
            <a:spLocks noGrp="1"/>
          </p:cNvSpPr>
          <p:nvPr>
            <p:ph idx="1"/>
          </p:nvPr>
        </p:nvSpPr>
        <p:spPr>
          <a:xfrm>
            <a:off x="1341120" y="914399"/>
            <a:ext cx="9509760" cy="5326603"/>
          </a:xfrm>
        </p:spPr>
        <p:txBody>
          <a:bodyPr>
            <a:normAutofit/>
          </a:bodyPr>
          <a:lstStyle/>
          <a:p>
            <a:pPr marL="45720" indent="0" algn="just">
              <a:lnSpc>
                <a:spcPct val="150000"/>
              </a:lnSpc>
              <a:buNone/>
            </a:pPr>
            <a:r>
              <a:rPr lang="en-US" sz="1800" dirty="0">
                <a:effectLst/>
                <a:latin typeface="Times New Roman" panose="02020603050405020304" pitchFamily="18" charset="0"/>
                <a:ea typeface="MS Mincho" panose="02020609040205080304" pitchFamily="49" charset="-128"/>
              </a:rPr>
              <a:t>9. S. M. M. Hasan, M. A. Mamun, M. P. Uddin and M. A. Hossain, "Comparative Analysis of Classification Approaches for Heart Disease Prediction," 2018 International Conference on Computer, Communication, Chemical, Material and Electronic Engineering (IC4ME2), Rajshahi, 2018, pp. 1-4.</a:t>
            </a:r>
          </a:p>
          <a:p>
            <a:pPr marL="45720" indent="0" algn="just">
              <a:lnSpc>
                <a:spcPct val="150000"/>
              </a:lnSpc>
              <a:buNone/>
            </a:pPr>
            <a:r>
              <a:rPr lang="en-US" sz="1800" dirty="0">
                <a:latin typeface="Times New Roman" panose="02020603050405020304" pitchFamily="18" charset="0"/>
                <a:ea typeface="MS Mincho" panose="02020609040205080304" pitchFamily="49" charset="-128"/>
              </a:rPr>
              <a:t>10. </a:t>
            </a:r>
            <a:r>
              <a:rPr lang="en-US" sz="1800" dirty="0">
                <a:effectLst/>
                <a:latin typeface="Times New Roman" panose="02020603050405020304" pitchFamily="18" charset="0"/>
                <a:ea typeface="MS Mincho" panose="02020609040205080304" pitchFamily="49" charset="-128"/>
              </a:rPr>
              <a:t>"Google </a:t>
            </a:r>
            <a:r>
              <a:rPr lang="en-US" sz="1800" dirty="0" err="1">
                <a:effectLst/>
                <a:latin typeface="Times New Roman" panose="02020603050405020304" pitchFamily="18" charset="0"/>
                <a:ea typeface="MS Mincho" panose="02020609040205080304" pitchFamily="49" charset="-128"/>
              </a:rPr>
              <a:t>Colaboratory</a:t>
            </a:r>
            <a:r>
              <a:rPr lang="en-US" sz="1800" dirty="0">
                <a:effectLst/>
                <a:latin typeface="Times New Roman" panose="02020603050405020304" pitchFamily="18" charset="0"/>
                <a:ea typeface="MS Mincho" panose="02020609040205080304" pitchFamily="49" charset="-128"/>
              </a:rPr>
              <a:t>," [Online]. Available: colab.research.google.com. [Accessed: 28-Aug-2020].</a:t>
            </a:r>
          </a:p>
          <a:p>
            <a:pPr marL="45720" indent="0" algn="just">
              <a:lnSpc>
                <a:spcPct val="150000"/>
              </a:lnSpc>
              <a:buNone/>
            </a:pPr>
            <a:endParaRPr lang="en-US" sz="1800" dirty="0">
              <a:effectLst/>
              <a:latin typeface="Times New Roman" panose="02020603050405020304" pitchFamily="18" charset="0"/>
              <a:ea typeface="MS Mincho" panose="02020609040205080304" pitchFamily="49" charset="-128"/>
            </a:endParaRPr>
          </a:p>
          <a:p>
            <a:pPr marL="45720" indent="0" algn="just">
              <a:lnSpc>
                <a:spcPct val="150000"/>
              </a:lnSpc>
              <a:buNone/>
            </a:pPr>
            <a:endParaRPr lang="en-US" sz="1800" dirty="0">
              <a:effectLst/>
              <a:latin typeface="Times New Roman" panose="02020603050405020304" pitchFamily="18" charset="0"/>
              <a:ea typeface="MS Mincho" panose="02020609040205080304" pitchFamily="49" charset="-128"/>
            </a:endParaRPr>
          </a:p>
          <a:p>
            <a:pPr marL="45720" indent="0" algn="just">
              <a:lnSpc>
                <a:spcPct val="150000"/>
              </a:lnSpc>
              <a:buNone/>
            </a:pPr>
            <a:endParaRPr lang="en-US" sz="1800" dirty="0">
              <a:effectLst/>
              <a:latin typeface="Times New Roman" panose="02020603050405020304" pitchFamily="18" charset="0"/>
              <a:ea typeface="MS Mincho" panose="02020609040205080304" pitchFamily="49" charset="-128"/>
            </a:endParaRPr>
          </a:p>
          <a:p>
            <a:pPr marL="388620" indent="-342900" algn="just">
              <a:lnSpc>
                <a:spcPct val="150000"/>
              </a:lnSpc>
              <a:buFont typeface="+mj-lt"/>
              <a:buAutoNum type="arabicPeriod"/>
            </a:pPr>
            <a:endParaRPr lang="en-US" sz="1800" dirty="0">
              <a:effectLst/>
              <a:latin typeface="Times New Roman" panose="02020603050405020304" pitchFamily="18" charset="0"/>
              <a:ea typeface="MS Mincho" panose="02020609040205080304" pitchFamily="49" charset="-128"/>
            </a:endParaRPr>
          </a:p>
          <a:p>
            <a:pPr marL="388620" indent="-342900" algn="just">
              <a:lnSpc>
                <a:spcPct val="150000"/>
              </a:lnSpc>
              <a:buFont typeface="+mj-lt"/>
              <a:buAutoNum type="arabicPeriod"/>
            </a:pPr>
            <a:endParaRPr lang="en-US" sz="1800" dirty="0">
              <a:effectLst/>
              <a:latin typeface="Times New Roman" panose="02020603050405020304" pitchFamily="18" charset="0"/>
              <a:ea typeface="MS Mincho" panose="02020609040205080304" pitchFamily="49" charset="-128"/>
            </a:endParaRPr>
          </a:p>
          <a:p>
            <a:pPr marL="45720" indent="0" algn="just">
              <a:lnSpc>
                <a:spcPct val="150000"/>
              </a:lnSpc>
              <a:buNone/>
            </a:pPr>
            <a:endParaRPr lang="en-US" sz="1800" dirty="0">
              <a:solidFill>
                <a:schemeClr val="tx1"/>
              </a:solidFill>
              <a:ea typeface="SimSun" panose="02010600030101010101" pitchFamily="2" charset="-122"/>
            </a:endParaRPr>
          </a:p>
          <a:p>
            <a:pPr algn="just">
              <a:lnSpc>
                <a:spcPct val="150000"/>
              </a:lnSpc>
              <a:buFont typeface="Wingdings" panose="05000000000000000000" pitchFamily="2" charset="2"/>
              <a:buChar char="§"/>
            </a:pPr>
            <a:endParaRPr lang="en-US" sz="1800" dirty="0">
              <a:solidFill>
                <a:schemeClr val="tx1"/>
              </a:solidFill>
              <a:ea typeface="SimSun" panose="02010600030101010101" pitchFamily="2" charset="-122"/>
            </a:endParaRPr>
          </a:p>
          <a:p>
            <a:pPr algn="just">
              <a:lnSpc>
                <a:spcPct val="150000"/>
              </a:lnSpc>
              <a:buFont typeface="Wingdings" panose="05000000000000000000" pitchFamily="2" charset="2"/>
              <a:buChar char="§"/>
            </a:pPr>
            <a:endParaRPr lang="en-US" sz="1800" dirty="0">
              <a:solidFill>
                <a:schemeClr val="tx1"/>
              </a:solidFill>
              <a:ea typeface="SimSun" panose="02010600030101010101" pitchFamily="2" charset="-122"/>
            </a:endParaRPr>
          </a:p>
        </p:txBody>
      </p:sp>
    </p:spTree>
    <p:extLst>
      <p:ext uri="{BB962C8B-B14F-4D97-AF65-F5344CB8AC3E}">
        <p14:creationId xmlns:p14="http://schemas.microsoft.com/office/powerpoint/2010/main" val="847799462"/>
      </p:ext>
    </p:extLst>
  </p:cSld>
  <p:clrMapOvr>
    <a:masterClrMapping/>
  </p:clrMapOvr>
  <mc:AlternateContent xmlns:mc="http://schemas.openxmlformats.org/markup-compatibility/2006" xmlns:p14="http://schemas.microsoft.com/office/powerpoint/2010/main">
    <mc:Choice Requires="p14">
      <p:transition spd="med" p14:dur="700" advTm="704">
        <p:fade/>
      </p:transition>
    </mc:Choice>
    <mc:Fallback xmlns="">
      <p:transition spd="med" advTm="704">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120" y="169208"/>
            <a:ext cx="9509760" cy="603109"/>
          </a:xfrm>
        </p:spPr>
        <p:txBody>
          <a:bodyPr/>
          <a:lstStyle/>
          <a:p>
            <a:r>
              <a:rPr lang="en-US" dirty="0"/>
              <a:t>Introduction</a:t>
            </a:r>
          </a:p>
        </p:txBody>
      </p:sp>
      <p:sp>
        <p:nvSpPr>
          <p:cNvPr id="14" name="Content Placeholder 13"/>
          <p:cNvSpPr>
            <a:spLocks noGrp="1"/>
          </p:cNvSpPr>
          <p:nvPr>
            <p:ph idx="1"/>
          </p:nvPr>
        </p:nvSpPr>
        <p:spPr>
          <a:xfrm>
            <a:off x="1341120" y="1089978"/>
            <a:ext cx="9509760" cy="4127627"/>
          </a:xfrm>
        </p:spPr>
        <p:txBody>
          <a:bodyPr/>
          <a:lstStyle/>
          <a:p>
            <a:pPr marL="45720" indent="0">
              <a:buNone/>
            </a:pPr>
            <a:r>
              <a:rPr lang="en-US" b="1" dirty="0"/>
              <a:t>Diabetes</a:t>
            </a:r>
          </a:p>
          <a:p>
            <a:pPr>
              <a:buFont typeface="Wingdings" panose="05000000000000000000" pitchFamily="2" charset="2"/>
              <a:buChar char="§"/>
            </a:pPr>
            <a:r>
              <a:rPr lang="en-US" sz="1800" dirty="0">
                <a:solidFill>
                  <a:schemeClr val="tx1"/>
                </a:solidFill>
              </a:rPr>
              <a:t>Generally, it is known as chronic disease.</a:t>
            </a:r>
          </a:p>
          <a:p>
            <a:pPr>
              <a:buFont typeface="Wingdings" panose="05000000000000000000" pitchFamily="2" charset="2"/>
              <a:buChar char="§"/>
            </a:pPr>
            <a:r>
              <a:rPr lang="en-US" sz="1800" dirty="0">
                <a:solidFill>
                  <a:schemeClr val="tx1"/>
                </a:solidFill>
                <a:effectLst/>
                <a:ea typeface="SimSun" panose="02010600030101010101" pitchFamily="2" charset="-122"/>
              </a:rPr>
              <a:t>It o</a:t>
            </a:r>
            <a:r>
              <a:rPr lang="en-US" sz="1800" dirty="0">
                <a:solidFill>
                  <a:schemeClr val="tx1"/>
                </a:solidFill>
                <a:ea typeface="SimSun" panose="02010600030101010101" pitchFamily="2" charset="-122"/>
              </a:rPr>
              <a:t>ccurs when the blood sugar level rises too high [1].</a:t>
            </a:r>
          </a:p>
          <a:p>
            <a:pPr>
              <a:lnSpc>
                <a:spcPct val="150000"/>
              </a:lnSpc>
              <a:buFont typeface="Wingdings" panose="05000000000000000000" pitchFamily="2" charset="2"/>
              <a:buChar char="§"/>
            </a:pPr>
            <a:r>
              <a:rPr lang="en-US" sz="1800" dirty="0">
                <a:solidFill>
                  <a:schemeClr val="tx1"/>
                </a:solidFill>
                <a:effectLst/>
                <a:ea typeface="SimSun" panose="02010600030101010101" pitchFamily="2" charset="-122"/>
              </a:rPr>
              <a:t>It weakens the human body's immune system and increases the chances of other serious diseases [2]. </a:t>
            </a:r>
          </a:p>
          <a:p>
            <a:pPr marL="45720" indent="0">
              <a:buNone/>
            </a:pPr>
            <a:endParaRPr lang="en-US" sz="1800" dirty="0">
              <a:solidFill>
                <a:schemeClr val="tx1"/>
              </a:solidFill>
              <a:effectLst/>
              <a:ea typeface="SimSun" panose="02010600030101010101" pitchFamily="2" charset="-122"/>
            </a:endParaRPr>
          </a:p>
          <a:p>
            <a:pPr>
              <a:buFont typeface="Wingdings" panose="05000000000000000000" pitchFamily="2" charset="2"/>
              <a:buChar char="§"/>
            </a:pPr>
            <a:endParaRPr lang="en-US" sz="1800" dirty="0">
              <a:solidFill>
                <a:schemeClr val="tx1"/>
              </a:solidFill>
              <a:ea typeface="SimSun" panose="02010600030101010101" pitchFamily="2" charset="-122"/>
            </a:endParaRPr>
          </a:p>
          <a:p>
            <a:pPr marL="502920" indent="-457200">
              <a:buFont typeface="+mj-lt"/>
              <a:buAutoNum type="arabicPeriod"/>
            </a:pPr>
            <a:endParaRPr lang="en-US" dirty="0"/>
          </a:p>
        </p:txBody>
      </p:sp>
      <p:sp>
        <p:nvSpPr>
          <p:cNvPr id="2" name="Date Placeholder 1">
            <a:extLst>
              <a:ext uri="{FF2B5EF4-FFF2-40B4-BE49-F238E27FC236}">
                <a16:creationId xmlns="" xmlns:a16="http://schemas.microsoft.com/office/drawing/2014/main" id="{CBA52CB8-2FCF-4D7C-9E9D-FC0B32C55B77}"/>
              </a:ext>
            </a:extLst>
          </p:cNvPr>
          <p:cNvSpPr>
            <a:spLocks noGrp="1"/>
          </p:cNvSpPr>
          <p:nvPr>
            <p:ph type="dt" sz="half" idx="10"/>
          </p:nvPr>
        </p:nvSpPr>
        <p:spPr/>
        <p:txBody>
          <a:bodyPr/>
          <a:lstStyle/>
          <a:p>
            <a:fld id="{4F8C7A50-B384-43ED-8B75-EF6CC82A6526}" type="datetime1">
              <a:rPr lang="en-US" smtClean="0"/>
              <a:t>12/20/2020</a:t>
            </a:fld>
            <a:endParaRPr lang="en-US" dirty="0"/>
          </a:p>
        </p:txBody>
      </p:sp>
      <p:sp>
        <p:nvSpPr>
          <p:cNvPr id="3" name="Footer Placeholder 2">
            <a:extLst>
              <a:ext uri="{FF2B5EF4-FFF2-40B4-BE49-F238E27FC236}">
                <a16:creationId xmlns="" xmlns:a16="http://schemas.microsoft.com/office/drawing/2014/main" id="{08F0886F-F346-4752-A7F2-320B10A2F909}"/>
              </a:ext>
            </a:extLst>
          </p:cNvPr>
          <p:cNvSpPr>
            <a:spLocks noGrp="1"/>
          </p:cNvSpPr>
          <p:nvPr>
            <p:ph type="ftr" sz="quarter" idx="11"/>
          </p:nvPr>
        </p:nvSpPr>
        <p:spPr/>
        <p:txBody>
          <a:bodyPr/>
          <a:lstStyle/>
          <a:p>
            <a:r>
              <a:rPr lang="en-US" b="0" dirty="0"/>
              <a:t>A Machine Learning Based Model for Early Stage Detection of Diabetes</a:t>
            </a:r>
            <a:endParaRPr lang="en-US" dirty="0"/>
          </a:p>
        </p:txBody>
      </p:sp>
      <p:sp>
        <p:nvSpPr>
          <p:cNvPr id="4" name="Slide Number Placeholder 3">
            <a:extLst>
              <a:ext uri="{FF2B5EF4-FFF2-40B4-BE49-F238E27FC236}">
                <a16:creationId xmlns="" xmlns:a16="http://schemas.microsoft.com/office/drawing/2014/main" id="{7ECDCEBF-EE66-48B0-B6FF-8AEC148890A0}"/>
              </a:ext>
            </a:extLst>
          </p:cNvPr>
          <p:cNvSpPr>
            <a:spLocks noGrp="1"/>
          </p:cNvSpPr>
          <p:nvPr>
            <p:ph type="sldNum" sz="quarter" idx="12"/>
          </p:nvPr>
        </p:nvSpPr>
        <p:spPr/>
        <p:txBody>
          <a:bodyPr/>
          <a:lstStyle/>
          <a:p>
            <a:fld id="{FC749032-2A07-4AE8-BA90-74324CAE0C87}" type="slidenum">
              <a:rPr lang="en-US" smtClean="0"/>
              <a:t>3</a:t>
            </a:fld>
            <a:endParaRPr lang="en-US" dirty="0"/>
          </a:p>
        </p:txBody>
      </p:sp>
    </p:spTree>
    <p:extLst>
      <p:ext uri="{BB962C8B-B14F-4D97-AF65-F5344CB8AC3E}">
        <p14:creationId xmlns:p14="http://schemas.microsoft.com/office/powerpoint/2010/main" val="2100389368"/>
      </p:ext>
    </p:extLst>
  </p:cSld>
  <p:clrMapOvr>
    <a:masterClrMapping/>
  </p:clrMapOvr>
  <mc:AlternateContent xmlns:mc="http://schemas.openxmlformats.org/markup-compatibility/2006" xmlns:p14="http://schemas.microsoft.com/office/powerpoint/2010/main">
    <mc:Choice Requires="p14">
      <p:transition spd="med" p14:dur="700" advTm="22566">
        <p:fade/>
      </p:transition>
    </mc:Choice>
    <mc:Fallback xmlns="">
      <p:transition spd="med" advTm="22566">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ontent Placeholder 13">
            <a:extLst>
              <a:ext uri="{FF2B5EF4-FFF2-40B4-BE49-F238E27FC236}">
                <a16:creationId xmlns="" xmlns:a16="http://schemas.microsoft.com/office/drawing/2014/main" id="{7360FEF1-DA7E-4684-97BD-2F21E7B0B235}"/>
              </a:ext>
            </a:extLst>
          </p:cNvPr>
          <p:cNvSpPr>
            <a:spLocks noGrp="1"/>
          </p:cNvSpPr>
          <p:nvPr>
            <p:ph idx="1"/>
          </p:nvPr>
        </p:nvSpPr>
        <p:spPr>
          <a:xfrm>
            <a:off x="1341120" y="914399"/>
            <a:ext cx="9509760" cy="5326603"/>
          </a:xfrm>
        </p:spPr>
        <p:txBody>
          <a:bodyPr>
            <a:normAutofit/>
          </a:bodyPr>
          <a:lstStyle/>
          <a:p>
            <a:pPr marL="45720" indent="0" algn="just">
              <a:lnSpc>
                <a:spcPct val="150000"/>
              </a:lnSpc>
              <a:buNone/>
            </a:pPr>
            <a:endParaRPr lang="en-US" sz="1800" dirty="0">
              <a:effectLst/>
              <a:latin typeface="Times New Roman" panose="02020603050405020304" pitchFamily="18" charset="0"/>
              <a:ea typeface="MS Mincho" panose="02020609040205080304" pitchFamily="49" charset="-128"/>
            </a:endParaRPr>
          </a:p>
          <a:p>
            <a:pPr marL="45720" indent="0" algn="just">
              <a:lnSpc>
                <a:spcPct val="150000"/>
              </a:lnSpc>
              <a:buNone/>
            </a:pPr>
            <a:endParaRPr lang="en-US" sz="1800" dirty="0">
              <a:effectLst/>
              <a:latin typeface="Times New Roman" panose="02020603050405020304" pitchFamily="18" charset="0"/>
              <a:ea typeface="MS Mincho" panose="02020609040205080304" pitchFamily="49" charset="-128"/>
            </a:endParaRPr>
          </a:p>
          <a:p>
            <a:pPr marL="45720" indent="0" algn="just">
              <a:lnSpc>
                <a:spcPct val="150000"/>
              </a:lnSpc>
              <a:buNone/>
            </a:pPr>
            <a:endParaRPr lang="en-US" sz="1800" dirty="0">
              <a:effectLst/>
              <a:latin typeface="Times New Roman" panose="02020603050405020304" pitchFamily="18" charset="0"/>
              <a:ea typeface="MS Mincho" panose="02020609040205080304" pitchFamily="49" charset="-128"/>
            </a:endParaRPr>
          </a:p>
          <a:p>
            <a:pPr marL="388620" indent="-342900" algn="just">
              <a:lnSpc>
                <a:spcPct val="150000"/>
              </a:lnSpc>
              <a:buFont typeface="+mj-lt"/>
              <a:buAutoNum type="arabicPeriod"/>
            </a:pPr>
            <a:endParaRPr lang="en-US" sz="1800" dirty="0">
              <a:effectLst/>
              <a:latin typeface="Times New Roman" panose="02020603050405020304" pitchFamily="18" charset="0"/>
              <a:ea typeface="MS Mincho" panose="02020609040205080304" pitchFamily="49" charset="-128"/>
            </a:endParaRPr>
          </a:p>
          <a:p>
            <a:pPr marL="388620" indent="-342900" algn="just">
              <a:lnSpc>
                <a:spcPct val="150000"/>
              </a:lnSpc>
              <a:buFont typeface="+mj-lt"/>
              <a:buAutoNum type="arabicPeriod"/>
            </a:pPr>
            <a:endParaRPr lang="en-US" sz="1800" dirty="0">
              <a:effectLst/>
              <a:latin typeface="Times New Roman" panose="02020603050405020304" pitchFamily="18" charset="0"/>
              <a:ea typeface="MS Mincho" panose="02020609040205080304" pitchFamily="49" charset="-128"/>
            </a:endParaRPr>
          </a:p>
          <a:p>
            <a:pPr marL="45720" indent="0" algn="just">
              <a:lnSpc>
                <a:spcPct val="150000"/>
              </a:lnSpc>
              <a:buNone/>
            </a:pPr>
            <a:endParaRPr lang="en-US" sz="1800" dirty="0">
              <a:solidFill>
                <a:schemeClr val="tx1"/>
              </a:solidFill>
              <a:ea typeface="SimSun" panose="02010600030101010101" pitchFamily="2" charset="-122"/>
            </a:endParaRPr>
          </a:p>
          <a:p>
            <a:pPr algn="just">
              <a:lnSpc>
                <a:spcPct val="150000"/>
              </a:lnSpc>
              <a:buFont typeface="Wingdings" panose="05000000000000000000" pitchFamily="2" charset="2"/>
              <a:buChar char="§"/>
            </a:pPr>
            <a:endParaRPr lang="en-US" sz="1800" dirty="0">
              <a:solidFill>
                <a:schemeClr val="tx1"/>
              </a:solidFill>
              <a:ea typeface="SimSun" panose="02010600030101010101" pitchFamily="2" charset="-122"/>
            </a:endParaRPr>
          </a:p>
          <a:p>
            <a:pPr algn="just">
              <a:lnSpc>
                <a:spcPct val="150000"/>
              </a:lnSpc>
              <a:buFont typeface="Wingdings" panose="05000000000000000000" pitchFamily="2" charset="2"/>
              <a:buChar char="§"/>
            </a:pPr>
            <a:endParaRPr lang="en-US" sz="1800" dirty="0">
              <a:solidFill>
                <a:schemeClr val="tx1"/>
              </a:solidFill>
              <a:ea typeface="SimSun" panose="02010600030101010101" pitchFamily="2" charset="-122"/>
            </a:endParaRPr>
          </a:p>
        </p:txBody>
      </p:sp>
      <p:sp>
        <p:nvSpPr>
          <p:cNvPr id="6" name="Title 5">
            <a:extLst>
              <a:ext uri="{FF2B5EF4-FFF2-40B4-BE49-F238E27FC236}">
                <a16:creationId xmlns="" xmlns:a16="http://schemas.microsoft.com/office/drawing/2014/main" id="{26D5289C-EAC1-489D-8961-F6D5BF79C2FE}"/>
              </a:ext>
            </a:extLst>
          </p:cNvPr>
          <p:cNvSpPr>
            <a:spLocks noGrp="1"/>
          </p:cNvSpPr>
          <p:nvPr>
            <p:ph type="title"/>
          </p:nvPr>
        </p:nvSpPr>
        <p:spPr>
          <a:xfrm>
            <a:off x="1341120" y="2195576"/>
            <a:ext cx="9509760" cy="1233424"/>
          </a:xfrm>
        </p:spPr>
        <p:txBody>
          <a:bodyPr/>
          <a:lstStyle/>
          <a:p>
            <a:pPr algn="ctr"/>
            <a:r>
              <a:rPr lang="en-US" dirty="0"/>
              <a:t>Thank You!</a:t>
            </a:r>
          </a:p>
        </p:txBody>
      </p:sp>
    </p:spTree>
    <p:extLst>
      <p:ext uri="{BB962C8B-B14F-4D97-AF65-F5344CB8AC3E}">
        <p14:creationId xmlns:p14="http://schemas.microsoft.com/office/powerpoint/2010/main" val="2225457255"/>
      </p:ext>
    </p:extLst>
  </p:cSld>
  <p:clrMapOvr>
    <a:masterClrMapping/>
  </p:clrMapOvr>
  <mc:AlternateContent xmlns:mc="http://schemas.openxmlformats.org/markup-compatibility/2006" xmlns:p14="http://schemas.microsoft.com/office/powerpoint/2010/main">
    <mc:Choice Requires="p14">
      <p:transition spd="med" p14:dur="700" advTm="2754">
        <p:fade/>
      </p:transition>
    </mc:Choice>
    <mc:Fallback xmlns="">
      <p:transition spd="med" advTm="2754">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120" y="169208"/>
            <a:ext cx="9509760" cy="603109"/>
          </a:xfrm>
        </p:spPr>
        <p:txBody>
          <a:bodyPr/>
          <a:lstStyle/>
          <a:p>
            <a:r>
              <a:rPr lang="en-US" dirty="0"/>
              <a:t>Introduction (Cont’d)</a:t>
            </a:r>
          </a:p>
        </p:txBody>
      </p:sp>
      <p:sp>
        <p:nvSpPr>
          <p:cNvPr id="14" name="Content Placeholder 13"/>
          <p:cNvSpPr>
            <a:spLocks noGrp="1"/>
          </p:cNvSpPr>
          <p:nvPr>
            <p:ph idx="1"/>
          </p:nvPr>
        </p:nvSpPr>
        <p:spPr>
          <a:xfrm>
            <a:off x="1341120" y="1125489"/>
            <a:ext cx="9509760" cy="4127627"/>
          </a:xfrm>
        </p:spPr>
        <p:txBody>
          <a:bodyPr/>
          <a:lstStyle/>
          <a:p>
            <a:pPr marL="45720" indent="0">
              <a:buNone/>
            </a:pPr>
            <a:r>
              <a:rPr lang="en-US" b="1" dirty="0"/>
              <a:t>Machine Learning</a:t>
            </a:r>
          </a:p>
          <a:p>
            <a:pPr algn="just">
              <a:lnSpc>
                <a:spcPct val="150000"/>
              </a:lnSpc>
              <a:buFont typeface="Wingdings" panose="05000000000000000000" pitchFamily="2" charset="2"/>
              <a:buChar char="§"/>
            </a:pPr>
            <a:r>
              <a:rPr lang="en-US" sz="1800" dirty="0">
                <a:solidFill>
                  <a:srgbClr val="202124"/>
                </a:solidFill>
                <a:latin typeface="+mj-lt"/>
              </a:rPr>
              <a:t>Branch of </a:t>
            </a:r>
            <a:r>
              <a:rPr lang="en-US" sz="1800" b="1" i="0" dirty="0">
                <a:solidFill>
                  <a:srgbClr val="202124"/>
                </a:solidFill>
                <a:effectLst/>
                <a:latin typeface="+mj-lt"/>
              </a:rPr>
              <a:t>artificial</a:t>
            </a:r>
            <a:r>
              <a:rPr lang="en-US" sz="1800" b="0" i="0" dirty="0">
                <a:solidFill>
                  <a:srgbClr val="202124"/>
                </a:solidFill>
                <a:effectLst/>
                <a:latin typeface="+mj-lt"/>
              </a:rPr>
              <a:t> </a:t>
            </a:r>
            <a:r>
              <a:rPr lang="en-US" sz="1800" b="1" i="0" dirty="0">
                <a:solidFill>
                  <a:srgbClr val="202124"/>
                </a:solidFill>
                <a:effectLst/>
                <a:latin typeface="+mj-lt"/>
              </a:rPr>
              <a:t>intelligence</a:t>
            </a:r>
            <a:r>
              <a:rPr lang="en-US" sz="1800" b="0" i="0" dirty="0">
                <a:solidFill>
                  <a:srgbClr val="202124"/>
                </a:solidFill>
                <a:effectLst/>
                <a:latin typeface="+mj-lt"/>
              </a:rPr>
              <a:t> (AI).</a:t>
            </a:r>
          </a:p>
          <a:p>
            <a:pPr algn="just">
              <a:lnSpc>
                <a:spcPct val="150000"/>
              </a:lnSpc>
              <a:buFont typeface="Wingdings" panose="05000000000000000000" pitchFamily="2" charset="2"/>
              <a:buChar char="§"/>
            </a:pPr>
            <a:r>
              <a:rPr lang="en-US" sz="1800" dirty="0">
                <a:solidFill>
                  <a:srgbClr val="202124"/>
                </a:solidFill>
                <a:latin typeface="+mj-lt"/>
              </a:rPr>
              <a:t>A</a:t>
            </a:r>
            <a:r>
              <a:rPr lang="en-US" sz="1800" b="0" i="0" dirty="0">
                <a:solidFill>
                  <a:srgbClr val="202124"/>
                </a:solidFill>
                <a:effectLst/>
                <a:latin typeface="+mj-lt"/>
              </a:rPr>
              <a:t>bility to automatically learn and improve through experience without being explicitly programmed.</a:t>
            </a:r>
          </a:p>
          <a:p>
            <a:pPr algn="just">
              <a:lnSpc>
                <a:spcPct val="150000"/>
              </a:lnSpc>
              <a:buFont typeface="Wingdings" panose="05000000000000000000" pitchFamily="2" charset="2"/>
              <a:buChar char="§"/>
            </a:pPr>
            <a:r>
              <a:rPr lang="en-US" sz="1800" dirty="0">
                <a:solidFill>
                  <a:srgbClr val="202124"/>
                </a:solidFill>
                <a:latin typeface="+mj-lt"/>
                <a:ea typeface="SimSun" panose="02010600030101010101" pitchFamily="2" charset="-122"/>
              </a:rPr>
              <a:t>Plays an important role in medical disease diagnosis.</a:t>
            </a:r>
          </a:p>
          <a:p>
            <a:pPr algn="just">
              <a:lnSpc>
                <a:spcPct val="150000"/>
              </a:lnSpc>
              <a:buFont typeface="Wingdings" panose="05000000000000000000" pitchFamily="2" charset="2"/>
              <a:buChar char="§"/>
            </a:pPr>
            <a:r>
              <a:rPr lang="en-US" sz="1800" dirty="0">
                <a:solidFill>
                  <a:srgbClr val="202124"/>
                </a:solidFill>
                <a:latin typeface="+mj-lt"/>
                <a:ea typeface="SimSun" panose="02010600030101010101" pitchFamily="2" charset="-122"/>
              </a:rPr>
              <a:t>Extracts valuable information from medical datasets and helps in effective decision making.</a:t>
            </a:r>
          </a:p>
          <a:p>
            <a:pPr algn="just">
              <a:lnSpc>
                <a:spcPct val="150000"/>
              </a:lnSpc>
              <a:buFont typeface="Wingdings" panose="05000000000000000000" pitchFamily="2" charset="2"/>
              <a:buChar char="§"/>
            </a:pPr>
            <a:endParaRPr lang="en-US" sz="1800" dirty="0">
              <a:solidFill>
                <a:schemeClr val="tx1"/>
              </a:solidFill>
              <a:ea typeface="SimSun" panose="02010600030101010101" pitchFamily="2" charset="-122"/>
            </a:endParaRPr>
          </a:p>
          <a:p>
            <a:pPr marL="502920" indent="-457200">
              <a:buFont typeface="+mj-lt"/>
              <a:buAutoNum type="arabicPeriod"/>
            </a:pPr>
            <a:endParaRPr lang="en-US" dirty="0"/>
          </a:p>
        </p:txBody>
      </p:sp>
      <p:sp>
        <p:nvSpPr>
          <p:cNvPr id="2" name="Date Placeholder 1">
            <a:extLst>
              <a:ext uri="{FF2B5EF4-FFF2-40B4-BE49-F238E27FC236}">
                <a16:creationId xmlns="" xmlns:a16="http://schemas.microsoft.com/office/drawing/2014/main" id="{CBA52CB8-2FCF-4D7C-9E9D-FC0B32C55B77}"/>
              </a:ext>
            </a:extLst>
          </p:cNvPr>
          <p:cNvSpPr>
            <a:spLocks noGrp="1"/>
          </p:cNvSpPr>
          <p:nvPr>
            <p:ph type="dt" sz="half" idx="10"/>
          </p:nvPr>
        </p:nvSpPr>
        <p:spPr/>
        <p:txBody>
          <a:bodyPr/>
          <a:lstStyle/>
          <a:p>
            <a:fld id="{4F8C7A50-B384-43ED-8B75-EF6CC82A6526}" type="datetime1">
              <a:rPr lang="en-US" smtClean="0"/>
              <a:t>12/20/2020</a:t>
            </a:fld>
            <a:endParaRPr lang="en-US" dirty="0"/>
          </a:p>
        </p:txBody>
      </p:sp>
      <p:sp>
        <p:nvSpPr>
          <p:cNvPr id="3" name="Footer Placeholder 2">
            <a:extLst>
              <a:ext uri="{FF2B5EF4-FFF2-40B4-BE49-F238E27FC236}">
                <a16:creationId xmlns="" xmlns:a16="http://schemas.microsoft.com/office/drawing/2014/main" id="{08F0886F-F346-4752-A7F2-320B10A2F909}"/>
              </a:ext>
            </a:extLst>
          </p:cNvPr>
          <p:cNvSpPr>
            <a:spLocks noGrp="1"/>
          </p:cNvSpPr>
          <p:nvPr>
            <p:ph type="ftr" sz="quarter" idx="11"/>
          </p:nvPr>
        </p:nvSpPr>
        <p:spPr/>
        <p:txBody>
          <a:bodyPr/>
          <a:lstStyle/>
          <a:p>
            <a:r>
              <a:rPr lang="en-US" b="0" dirty="0"/>
              <a:t>A Machine Learning Based Model for Early Stage Detection of Diabetes</a:t>
            </a:r>
            <a:endParaRPr lang="en-US" dirty="0"/>
          </a:p>
        </p:txBody>
      </p:sp>
      <p:sp>
        <p:nvSpPr>
          <p:cNvPr id="4" name="Slide Number Placeholder 3">
            <a:extLst>
              <a:ext uri="{FF2B5EF4-FFF2-40B4-BE49-F238E27FC236}">
                <a16:creationId xmlns="" xmlns:a16="http://schemas.microsoft.com/office/drawing/2014/main" id="{7ECDCEBF-EE66-48B0-B6FF-8AEC148890A0}"/>
              </a:ext>
            </a:extLst>
          </p:cNvPr>
          <p:cNvSpPr>
            <a:spLocks noGrp="1"/>
          </p:cNvSpPr>
          <p:nvPr>
            <p:ph type="sldNum" sz="quarter" idx="12"/>
          </p:nvPr>
        </p:nvSpPr>
        <p:spPr/>
        <p:txBody>
          <a:bodyPr/>
          <a:lstStyle/>
          <a:p>
            <a:fld id="{FC749032-2A07-4AE8-BA90-74324CAE0C87}" type="slidenum">
              <a:rPr lang="en-US" smtClean="0"/>
              <a:t>4</a:t>
            </a:fld>
            <a:endParaRPr lang="en-US" dirty="0"/>
          </a:p>
        </p:txBody>
      </p:sp>
    </p:spTree>
    <p:extLst>
      <p:ext uri="{BB962C8B-B14F-4D97-AF65-F5344CB8AC3E}">
        <p14:creationId xmlns:p14="http://schemas.microsoft.com/office/powerpoint/2010/main" val="1015094750"/>
      </p:ext>
    </p:extLst>
  </p:cSld>
  <p:clrMapOvr>
    <a:masterClrMapping/>
  </p:clrMapOvr>
  <mc:AlternateContent xmlns:mc="http://schemas.openxmlformats.org/markup-compatibility/2006" xmlns:p14="http://schemas.microsoft.com/office/powerpoint/2010/main">
    <mc:Choice Requires="p14">
      <p:transition spd="med" p14:dur="700" advTm="28468">
        <p:fade/>
      </p:transition>
    </mc:Choice>
    <mc:Fallback xmlns="">
      <p:transition spd="med" advTm="28468">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120" y="169208"/>
            <a:ext cx="9509760" cy="603109"/>
          </a:xfrm>
        </p:spPr>
        <p:txBody>
          <a:bodyPr/>
          <a:lstStyle/>
          <a:p>
            <a:r>
              <a:rPr lang="en-US" dirty="0"/>
              <a:t>Literature Review</a:t>
            </a:r>
          </a:p>
        </p:txBody>
      </p:sp>
      <p:sp>
        <p:nvSpPr>
          <p:cNvPr id="14" name="Content Placeholder 13"/>
          <p:cNvSpPr>
            <a:spLocks noGrp="1"/>
          </p:cNvSpPr>
          <p:nvPr>
            <p:ph idx="1"/>
          </p:nvPr>
        </p:nvSpPr>
        <p:spPr>
          <a:xfrm>
            <a:off x="1341120" y="1162975"/>
            <a:ext cx="9509760" cy="4356471"/>
          </a:xfrm>
        </p:spPr>
        <p:txBody>
          <a:bodyPr/>
          <a:lstStyle/>
          <a:p>
            <a:pPr algn="just">
              <a:lnSpc>
                <a:spcPct val="150000"/>
              </a:lnSpc>
              <a:buFont typeface="Wingdings" panose="05000000000000000000" pitchFamily="2" charset="2"/>
              <a:buChar char="§"/>
            </a:pPr>
            <a:r>
              <a:rPr lang="en-US" sz="1800" dirty="0">
                <a:solidFill>
                  <a:srgbClr val="000000"/>
                </a:solidFill>
                <a:effectLst/>
                <a:ea typeface="SimSun" panose="02010600030101010101" pitchFamily="2" charset="-122"/>
              </a:rPr>
              <a:t>Agarwal et al. [3] utilized 738 patient's record and compared the performance of Convolutional Neural Network (CNN), K-Nearest Neighbors (KNN), Support Vector Machine (SVM)+Linear Discriminant Analysis (LDA), SVM, Naive Bayes (NB), Iterative Dichotomiser 3(ID3), C4.5 and CART to predict diabetes.</a:t>
            </a:r>
          </a:p>
          <a:p>
            <a:pPr algn="just">
              <a:lnSpc>
                <a:spcPct val="150000"/>
              </a:lnSpc>
              <a:buFont typeface="Wingdings" panose="05000000000000000000" pitchFamily="2" charset="2"/>
              <a:buChar char="Ø"/>
            </a:pPr>
            <a:r>
              <a:rPr lang="en-US" sz="1800" b="1" dirty="0">
                <a:solidFill>
                  <a:srgbClr val="000000"/>
                </a:solidFill>
                <a:ea typeface="SimSun" panose="02010600030101010101" pitchFamily="2" charset="-122"/>
              </a:rPr>
              <a:t>Findings:</a:t>
            </a:r>
            <a:r>
              <a:rPr lang="en-US" sz="1800" dirty="0">
                <a:solidFill>
                  <a:srgbClr val="000000"/>
                </a:solidFill>
                <a:ea typeface="SimSun" panose="02010600030101010101" pitchFamily="2" charset="-122"/>
              </a:rPr>
              <a:t> Combined (</a:t>
            </a:r>
            <a:r>
              <a:rPr lang="en-US" sz="1800" dirty="0">
                <a:solidFill>
                  <a:srgbClr val="000000"/>
                </a:solidFill>
                <a:effectLst/>
                <a:ea typeface="SimSun" panose="02010600030101010101" pitchFamily="2" charset="-122"/>
              </a:rPr>
              <a:t>SVM+LDA) provided highest accuracy of 88.10%.</a:t>
            </a:r>
            <a:endParaRPr lang="en-US" sz="1800" dirty="0">
              <a:solidFill>
                <a:srgbClr val="000000"/>
              </a:solidFill>
              <a:ea typeface="SimSun" panose="02010600030101010101" pitchFamily="2" charset="-122"/>
            </a:endParaRPr>
          </a:p>
          <a:p>
            <a:pPr algn="just">
              <a:lnSpc>
                <a:spcPct val="150000"/>
              </a:lnSpc>
              <a:buFont typeface="Wingdings" panose="05000000000000000000" pitchFamily="2" charset="2"/>
              <a:buChar char="Ø"/>
            </a:pPr>
            <a:r>
              <a:rPr lang="en-US" sz="1800" b="1" dirty="0">
                <a:solidFill>
                  <a:srgbClr val="000000"/>
                </a:solidFill>
                <a:ea typeface="SimSun" panose="02010600030101010101" pitchFamily="2" charset="-122"/>
              </a:rPr>
              <a:t>Limitations:</a:t>
            </a:r>
            <a:r>
              <a:rPr lang="en-US" sz="1800" dirty="0">
                <a:solidFill>
                  <a:srgbClr val="000000"/>
                </a:solidFill>
                <a:ea typeface="SimSun" panose="02010600030101010101" pitchFamily="2" charset="-122"/>
              </a:rPr>
              <a:t> Effective preprocessing of data.</a:t>
            </a:r>
            <a:endParaRPr lang="en-US" sz="1800" dirty="0">
              <a:solidFill>
                <a:schemeClr val="tx1"/>
              </a:solidFill>
              <a:ea typeface="SimSun" panose="02010600030101010101" pitchFamily="2" charset="-122"/>
            </a:endParaRPr>
          </a:p>
          <a:p>
            <a:pPr>
              <a:buFont typeface="Wingdings" panose="05000000000000000000" pitchFamily="2" charset="2"/>
              <a:buChar char="§"/>
            </a:pPr>
            <a:endParaRPr lang="en-US" sz="1800" dirty="0">
              <a:solidFill>
                <a:schemeClr val="tx1"/>
              </a:solidFill>
              <a:ea typeface="SimSun" panose="02010600030101010101" pitchFamily="2" charset="-122"/>
            </a:endParaRPr>
          </a:p>
        </p:txBody>
      </p:sp>
      <p:sp>
        <p:nvSpPr>
          <p:cNvPr id="2" name="Date Placeholder 1">
            <a:extLst>
              <a:ext uri="{FF2B5EF4-FFF2-40B4-BE49-F238E27FC236}">
                <a16:creationId xmlns="" xmlns:a16="http://schemas.microsoft.com/office/drawing/2014/main" id="{CBA52CB8-2FCF-4D7C-9E9D-FC0B32C55B77}"/>
              </a:ext>
            </a:extLst>
          </p:cNvPr>
          <p:cNvSpPr>
            <a:spLocks noGrp="1"/>
          </p:cNvSpPr>
          <p:nvPr>
            <p:ph type="dt" sz="half" idx="10"/>
          </p:nvPr>
        </p:nvSpPr>
        <p:spPr/>
        <p:txBody>
          <a:bodyPr/>
          <a:lstStyle/>
          <a:p>
            <a:fld id="{4F8C7A50-B384-43ED-8B75-EF6CC82A6526}" type="datetime1">
              <a:rPr lang="en-US" smtClean="0"/>
              <a:t>12/20/2020</a:t>
            </a:fld>
            <a:endParaRPr lang="en-US" dirty="0"/>
          </a:p>
        </p:txBody>
      </p:sp>
      <p:sp>
        <p:nvSpPr>
          <p:cNvPr id="3" name="Footer Placeholder 2">
            <a:extLst>
              <a:ext uri="{FF2B5EF4-FFF2-40B4-BE49-F238E27FC236}">
                <a16:creationId xmlns="" xmlns:a16="http://schemas.microsoft.com/office/drawing/2014/main" id="{08F0886F-F346-4752-A7F2-320B10A2F909}"/>
              </a:ext>
            </a:extLst>
          </p:cNvPr>
          <p:cNvSpPr>
            <a:spLocks noGrp="1"/>
          </p:cNvSpPr>
          <p:nvPr>
            <p:ph type="ftr" sz="quarter" idx="11"/>
          </p:nvPr>
        </p:nvSpPr>
        <p:spPr/>
        <p:txBody>
          <a:bodyPr/>
          <a:lstStyle/>
          <a:p>
            <a:r>
              <a:rPr lang="en-US" b="0" dirty="0"/>
              <a:t>A Machine Learning Based Model for Early Stage Detection of Diabetes</a:t>
            </a:r>
            <a:endParaRPr lang="en-US" dirty="0"/>
          </a:p>
        </p:txBody>
      </p:sp>
      <p:sp>
        <p:nvSpPr>
          <p:cNvPr id="4" name="Slide Number Placeholder 3">
            <a:extLst>
              <a:ext uri="{FF2B5EF4-FFF2-40B4-BE49-F238E27FC236}">
                <a16:creationId xmlns="" xmlns:a16="http://schemas.microsoft.com/office/drawing/2014/main" id="{7ECDCEBF-EE66-48B0-B6FF-8AEC148890A0}"/>
              </a:ext>
            </a:extLst>
          </p:cNvPr>
          <p:cNvSpPr>
            <a:spLocks noGrp="1"/>
          </p:cNvSpPr>
          <p:nvPr>
            <p:ph type="sldNum" sz="quarter" idx="12"/>
          </p:nvPr>
        </p:nvSpPr>
        <p:spPr/>
        <p:txBody>
          <a:bodyPr/>
          <a:lstStyle/>
          <a:p>
            <a:fld id="{FC749032-2A07-4AE8-BA90-74324CAE0C87}" type="slidenum">
              <a:rPr lang="en-US" smtClean="0"/>
              <a:t>5</a:t>
            </a:fld>
            <a:endParaRPr lang="en-US" dirty="0"/>
          </a:p>
        </p:txBody>
      </p:sp>
    </p:spTree>
    <p:extLst>
      <p:ext uri="{BB962C8B-B14F-4D97-AF65-F5344CB8AC3E}">
        <p14:creationId xmlns:p14="http://schemas.microsoft.com/office/powerpoint/2010/main" val="3894522442"/>
      </p:ext>
    </p:extLst>
  </p:cSld>
  <p:clrMapOvr>
    <a:masterClrMapping/>
  </p:clrMapOvr>
  <mc:AlternateContent xmlns:mc="http://schemas.openxmlformats.org/markup-compatibility/2006" xmlns:p14="http://schemas.microsoft.com/office/powerpoint/2010/main">
    <mc:Choice Requires="p14">
      <p:transition spd="med" p14:dur="700" advTm="18382">
        <p:fade/>
      </p:transition>
    </mc:Choice>
    <mc:Fallback xmlns="">
      <p:transition spd="med" advTm="18382">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120" y="169208"/>
            <a:ext cx="9509760" cy="603109"/>
          </a:xfrm>
        </p:spPr>
        <p:txBody>
          <a:bodyPr/>
          <a:lstStyle/>
          <a:p>
            <a:r>
              <a:rPr lang="en-US" dirty="0"/>
              <a:t>Literature Review (Cont’d)</a:t>
            </a:r>
          </a:p>
        </p:txBody>
      </p:sp>
      <p:sp>
        <p:nvSpPr>
          <p:cNvPr id="14" name="Content Placeholder 13"/>
          <p:cNvSpPr>
            <a:spLocks noGrp="1"/>
          </p:cNvSpPr>
          <p:nvPr>
            <p:ph idx="1"/>
          </p:nvPr>
        </p:nvSpPr>
        <p:spPr>
          <a:xfrm>
            <a:off x="1341120" y="1162975"/>
            <a:ext cx="9509760" cy="4900474"/>
          </a:xfrm>
        </p:spPr>
        <p:txBody>
          <a:bodyPr>
            <a:normAutofit fontScale="85000" lnSpcReduction="20000"/>
          </a:bodyPr>
          <a:lstStyle/>
          <a:p>
            <a:pPr algn="just">
              <a:lnSpc>
                <a:spcPct val="150000"/>
              </a:lnSpc>
              <a:buFont typeface="Wingdings" panose="05000000000000000000" pitchFamily="2" charset="2"/>
              <a:buChar char="§"/>
            </a:pPr>
            <a:r>
              <a:rPr lang="en-US" sz="2100" dirty="0">
                <a:solidFill>
                  <a:srgbClr val="000000"/>
                </a:solidFill>
                <a:effectLst/>
                <a:ea typeface="SimSun" panose="02010600030101010101" pitchFamily="2" charset="-122"/>
              </a:rPr>
              <a:t>Wang et al. [4] developed a prediction model named DMP_MI using RF for classifying PIDD.</a:t>
            </a:r>
          </a:p>
          <a:p>
            <a:pPr algn="just">
              <a:lnSpc>
                <a:spcPct val="150000"/>
              </a:lnSpc>
              <a:buFont typeface="Wingdings" panose="05000000000000000000" pitchFamily="2" charset="2"/>
              <a:buChar char="Ø"/>
            </a:pPr>
            <a:r>
              <a:rPr lang="en-US" sz="2100" b="1" dirty="0">
                <a:solidFill>
                  <a:srgbClr val="000000"/>
                </a:solidFill>
                <a:ea typeface="SimSun" panose="02010600030101010101" pitchFamily="2" charset="-122"/>
              </a:rPr>
              <a:t>Findings: </a:t>
            </a:r>
            <a:r>
              <a:rPr lang="en-US" sz="2100" dirty="0">
                <a:solidFill>
                  <a:srgbClr val="000000"/>
                </a:solidFill>
                <a:ea typeface="SimSun" panose="02010600030101010101" pitchFamily="2" charset="-122"/>
              </a:rPr>
              <a:t>RF achieved an accuracy of 87.1</a:t>
            </a:r>
            <a:r>
              <a:rPr lang="en-US" sz="2100" b="1" dirty="0">
                <a:solidFill>
                  <a:srgbClr val="000000"/>
                </a:solidFill>
                <a:ea typeface="SimSun" panose="02010600030101010101" pitchFamily="2" charset="-122"/>
              </a:rPr>
              <a:t>%</a:t>
            </a:r>
            <a:r>
              <a:rPr lang="en-US" sz="2100" dirty="0">
                <a:solidFill>
                  <a:srgbClr val="000000"/>
                </a:solidFill>
                <a:effectLst/>
                <a:ea typeface="SimSun" panose="02010600030101010101" pitchFamily="2" charset="-122"/>
              </a:rPr>
              <a:t>.</a:t>
            </a:r>
            <a:endParaRPr lang="en-US" sz="2100" dirty="0">
              <a:solidFill>
                <a:srgbClr val="000000"/>
              </a:solidFill>
              <a:ea typeface="SimSun" panose="02010600030101010101" pitchFamily="2" charset="-122"/>
            </a:endParaRPr>
          </a:p>
          <a:p>
            <a:pPr algn="just">
              <a:lnSpc>
                <a:spcPct val="150000"/>
              </a:lnSpc>
              <a:buFont typeface="Wingdings" panose="05000000000000000000" pitchFamily="2" charset="2"/>
              <a:buChar char="Ø"/>
            </a:pPr>
            <a:r>
              <a:rPr lang="en-US" sz="2100" b="1" dirty="0">
                <a:solidFill>
                  <a:srgbClr val="000000"/>
                </a:solidFill>
                <a:ea typeface="SimSun" panose="02010600030101010101" pitchFamily="2" charset="-122"/>
              </a:rPr>
              <a:t>Limitations:</a:t>
            </a:r>
            <a:r>
              <a:rPr lang="en-US" sz="2100" dirty="0">
                <a:solidFill>
                  <a:srgbClr val="000000"/>
                </a:solidFill>
                <a:ea typeface="SimSun" panose="02010600030101010101" pitchFamily="2" charset="-122"/>
              </a:rPr>
              <a:t> Effective preprocessing of data.</a:t>
            </a:r>
          </a:p>
          <a:p>
            <a:pPr algn="just">
              <a:lnSpc>
                <a:spcPct val="150000"/>
              </a:lnSpc>
              <a:buFont typeface="Wingdings" panose="05000000000000000000" pitchFamily="2" charset="2"/>
              <a:buChar char="§"/>
            </a:pPr>
            <a:r>
              <a:rPr lang="en-US" sz="2100" dirty="0">
                <a:solidFill>
                  <a:srgbClr val="000000"/>
                </a:solidFill>
                <a:effectLst/>
                <a:ea typeface="SimSun" panose="02010600030101010101" pitchFamily="2" charset="-122"/>
              </a:rPr>
              <a:t>Roopa et al. [5] utilized the PIDD dataset to build a statistical model to predict diabetes. They applied Principal Component Analysis (PCA) to extract features, and finally, those extracted features were fed into the Linear Regression Model (LRM) for classifying diabetes patients.</a:t>
            </a:r>
          </a:p>
          <a:p>
            <a:pPr algn="just">
              <a:lnSpc>
                <a:spcPct val="150000"/>
              </a:lnSpc>
              <a:buFont typeface="Wingdings" panose="05000000000000000000" pitchFamily="2" charset="2"/>
              <a:buChar char="Ø"/>
            </a:pPr>
            <a:r>
              <a:rPr lang="en-US" sz="2100" b="1" dirty="0">
                <a:solidFill>
                  <a:srgbClr val="000000"/>
                </a:solidFill>
                <a:ea typeface="SimSun" panose="02010600030101010101" pitchFamily="2" charset="-122"/>
              </a:rPr>
              <a:t>Findings: </a:t>
            </a:r>
            <a:r>
              <a:rPr lang="en-US" sz="2100" dirty="0">
                <a:solidFill>
                  <a:srgbClr val="000000"/>
                </a:solidFill>
                <a:ea typeface="SimSun" panose="02010600030101010101" pitchFamily="2" charset="-122"/>
              </a:rPr>
              <a:t>LRM delivered 82.1</a:t>
            </a:r>
            <a:r>
              <a:rPr lang="en-US" sz="2100" b="1" dirty="0">
                <a:solidFill>
                  <a:srgbClr val="000000"/>
                </a:solidFill>
                <a:ea typeface="SimSun" panose="02010600030101010101" pitchFamily="2" charset="-122"/>
              </a:rPr>
              <a:t>% </a:t>
            </a:r>
            <a:r>
              <a:rPr lang="en-US" sz="2100" dirty="0">
                <a:solidFill>
                  <a:srgbClr val="000000"/>
                </a:solidFill>
                <a:ea typeface="SimSun" panose="02010600030101010101" pitchFamily="2" charset="-122"/>
              </a:rPr>
              <a:t>accuracy</a:t>
            </a:r>
            <a:r>
              <a:rPr lang="en-US" sz="2100" dirty="0">
                <a:solidFill>
                  <a:srgbClr val="000000"/>
                </a:solidFill>
                <a:effectLst/>
                <a:ea typeface="SimSun" panose="02010600030101010101" pitchFamily="2" charset="-122"/>
              </a:rPr>
              <a:t>.</a:t>
            </a:r>
            <a:endParaRPr lang="en-US" sz="2100" dirty="0">
              <a:solidFill>
                <a:srgbClr val="000000"/>
              </a:solidFill>
              <a:ea typeface="SimSun" panose="02010600030101010101" pitchFamily="2" charset="-122"/>
            </a:endParaRPr>
          </a:p>
          <a:p>
            <a:pPr algn="just">
              <a:lnSpc>
                <a:spcPct val="150000"/>
              </a:lnSpc>
              <a:buFont typeface="Wingdings" panose="05000000000000000000" pitchFamily="2" charset="2"/>
              <a:buChar char="Ø"/>
            </a:pPr>
            <a:r>
              <a:rPr lang="en-US" sz="2100" b="1" dirty="0">
                <a:solidFill>
                  <a:srgbClr val="000000"/>
                </a:solidFill>
                <a:ea typeface="SimSun" panose="02010600030101010101" pitchFamily="2" charset="-122"/>
              </a:rPr>
              <a:t>Limitations:</a:t>
            </a:r>
            <a:r>
              <a:rPr lang="en-US" sz="2100" dirty="0">
                <a:solidFill>
                  <a:srgbClr val="000000"/>
                </a:solidFill>
                <a:ea typeface="SimSun" panose="02010600030101010101" pitchFamily="2" charset="-122"/>
              </a:rPr>
              <a:t> Effective preprocessing of data.</a:t>
            </a:r>
          </a:p>
          <a:p>
            <a:pPr algn="just">
              <a:lnSpc>
                <a:spcPct val="150000"/>
              </a:lnSpc>
              <a:buFont typeface="Wingdings" panose="05000000000000000000" pitchFamily="2" charset="2"/>
              <a:buChar char="§"/>
            </a:pPr>
            <a:endParaRPr lang="en-US" sz="1800" dirty="0">
              <a:solidFill>
                <a:srgbClr val="000000"/>
              </a:solidFill>
              <a:ea typeface="SimSun" panose="02010600030101010101" pitchFamily="2" charset="-122"/>
            </a:endParaRPr>
          </a:p>
          <a:p>
            <a:pPr marL="45720" indent="0" algn="just">
              <a:lnSpc>
                <a:spcPct val="150000"/>
              </a:lnSpc>
              <a:buNone/>
            </a:pPr>
            <a:endParaRPr lang="en-US" sz="1800" dirty="0">
              <a:solidFill>
                <a:schemeClr val="tx1"/>
              </a:solidFill>
              <a:ea typeface="SimSun" panose="02010600030101010101" pitchFamily="2" charset="-122"/>
            </a:endParaRPr>
          </a:p>
          <a:p>
            <a:pPr>
              <a:buFont typeface="Wingdings" panose="05000000000000000000" pitchFamily="2" charset="2"/>
              <a:buChar char="§"/>
            </a:pPr>
            <a:endParaRPr lang="en-US" sz="1800" dirty="0">
              <a:solidFill>
                <a:schemeClr val="tx1"/>
              </a:solidFill>
              <a:ea typeface="SimSun" panose="02010600030101010101" pitchFamily="2" charset="-122"/>
            </a:endParaRPr>
          </a:p>
        </p:txBody>
      </p:sp>
      <p:sp>
        <p:nvSpPr>
          <p:cNvPr id="2" name="Date Placeholder 1">
            <a:extLst>
              <a:ext uri="{FF2B5EF4-FFF2-40B4-BE49-F238E27FC236}">
                <a16:creationId xmlns="" xmlns:a16="http://schemas.microsoft.com/office/drawing/2014/main" id="{CBA52CB8-2FCF-4D7C-9E9D-FC0B32C55B77}"/>
              </a:ext>
            </a:extLst>
          </p:cNvPr>
          <p:cNvSpPr>
            <a:spLocks noGrp="1"/>
          </p:cNvSpPr>
          <p:nvPr>
            <p:ph type="dt" sz="half" idx="10"/>
          </p:nvPr>
        </p:nvSpPr>
        <p:spPr/>
        <p:txBody>
          <a:bodyPr/>
          <a:lstStyle/>
          <a:p>
            <a:fld id="{4F8C7A50-B384-43ED-8B75-EF6CC82A6526}" type="datetime1">
              <a:rPr lang="en-US" smtClean="0"/>
              <a:t>12/20/2020</a:t>
            </a:fld>
            <a:endParaRPr lang="en-US" dirty="0"/>
          </a:p>
        </p:txBody>
      </p:sp>
      <p:sp>
        <p:nvSpPr>
          <p:cNvPr id="3" name="Footer Placeholder 2">
            <a:extLst>
              <a:ext uri="{FF2B5EF4-FFF2-40B4-BE49-F238E27FC236}">
                <a16:creationId xmlns="" xmlns:a16="http://schemas.microsoft.com/office/drawing/2014/main" id="{08F0886F-F346-4752-A7F2-320B10A2F909}"/>
              </a:ext>
            </a:extLst>
          </p:cNvPr>
          <p:cNvSpPr>
            <a:spLocks noGrp="1"/>
          </p:cNvSpPr>
          <p:nvPr>
            <p:ph type="ftr" sz="quarter" idx="11"/>
          </p:nvPr>
        </p:nvSpPr>
        <p:spPr/>
        <p:txBody>
          <a:bodyPr/>
          <a:lstStyle/>
          <a:p>
            <a:r>
              <a:rPr lang="en-US" b="0" dirty="0"/>
              <a:t>A Machine Learning Based Model for Early Stage Detection of Diabetes</a:t>
            </a:r>
            <a:endParaRPr lang="en-US" dirty="0"/>
          </a:p>
        </p:txBody>
      </p:sp>
      <p:sp>
        <p:nvSpPr>
          <p:cNvPr id="4" name="Slide Number Placeholder 3">
            <a:extLst>
              <a:ext uri="{FF2B5EF4-FFF2-40B4-BE49-F238E27FC236}">
                <a16:creationId xmlns="" xmlns:a16="http://schemas.microsoft.com/office/drawing/2014/main" id="{7ECDCEBF-EE66-48B0-B6FF-8AEC148890A0}"/>
              </a:ext>
            </a:extLst>
          </p:cNvPr>
          <p:cNvSpPr>
            <a:spLocks noGrp="1"/>
          </p:cNvSpPr>
          <p:nvPr>
            <p:ph type="sldNum" sz="quarter" idx="12"/>
          </p:nvPr>
        </p:nvSpPr>
        <p:spPr/>
        <p:txBody>
          <a:bodyPr/>
          <a:lstStyle/>
          <a:p>
            <a:fld id="{FC749032-2A07-4AE8-BA90-74324CAE0C87}" type="slidenum">
              <a:rPr lang="en-US" smtClean="0"/>
              <a:t>6</a:t>
            </a:fld>
            <a:endParaRPr lang="en-US" dirty="0"/>
          </a:p>
        </p:txBody>
      </p:sp>
    </p:spTree>
    <p:extLst>
      <p:ext uri="{BB962C8B-B14F-4D97-AF65-F5344CB8AC3E}">
        <p14:creationId xmlns:p14="http://schemas.microsoft.com/office/powerpoint/2010/main" val="944687766"/>
      </p:ext>
    </p:extLst>
  </p:cSld>
  <p:clrMapOvr>
    <a:masterClrMapping/>
  </p:clrMapOvr>
  <mc:AlternateContent xmlns:mc="http://schemas.openxmlformats.org/markup-compatibility/2006" xmlns:p14="http://schemas.microsoft.com/office/powerpoint/2010/main">
    <mc:Choice Requires="p14">
      <p:transition spd="med" p14:dur="700" advTm="25395">
        <p:fade/>
      </p:transition>
    </mc:Choice>
    <mc:Fallback xmlns="">
      <p:transition spd="med" advTm="25395">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120" y="169208"/>
            <a:ext cx="9509760" cy="603109"/>
          </a:xfrm>
        </p:spPr>
        <p:txBody>
          <a:bodyPr/>
          <a:lstStyle/>
          <a:p>
            <a:r>
              <a:rPr lang="en-US" dirty="0"/>
              <a:t>Literature Review (Cont’d)</a:t>
            </a:r>
          </a:p>
        </p:txBody>
      </p:sp>
      <p:sp>
        <p:nvSpPr>
          <p:cNvPr id="14" name="Content Placeholder 13"/>
          <p:cNvSpPr>
            <a:spLocks noGrp="1"/>
          </p:cNvSpPr>
          <p:nvPr>
            <p:ph idx="1"/>
          </p:nvPr>
        </p:nvSpPr>
        <p:spPr>
          <a:xfrm>
            <a:off x="1341120" y="1162975"/>
            <a:ext cx="9509760" cy="4900474"/>
          </a:xfrm>
        </p:spPr>
        <p:txBody>
          <a:bodyPr>
            <a:normAutofit fontScale="92500" lnSpcReduction="20000"/>
          </a:bodyPr>
          <a:lstStyle/>
          <a:p>
            <a:pPr algn="just">
              <a:lnSpc>
                <a:spcPct val="160000"/>
              </a:lnSpc>
              <a:buFont typeface="Wingdings" panose="05000000000000000000" pitchFamily="2" charset="2"/>
              <a:buChar char="§"/>
            </a:pPr>
            <a:r>
              <a:rPr lang="en-US" sz="1900" dirty="0">
                <a:solidFill>
                  <a:srgbClr val="000000"/>
                </a:solidFill>
                <a:effectLst/>
                <a:ea typeface="SimSun" panose="02010600030101010101" pitchFamily="2" charset="-122"/>
              </a:rPr>
              <a:t>Kannadasan et al. [6] utilized the Pima Indians Diabetes Dataset (PIDD) comprising 768 instances; each instance has eight attributes. Using stacked autoencoders, they presented a framework based on DNN to predict type 2 diabetes precisely.</a:t>
            </a:r>
          </a:p>
          <a:p>
            <a:pPr algn="just">
              <a:lnSpc>
                <a:spcPct val="160000"/>
              </a:lnSpc>
              <a:buFont typeface="Wingdings" panose="05000000000000000000" pitchFamily="2" charset="2"/>
              <a:buChar char="Ø"/>
            </a:pPr>
            <a:r>
              <a:rPr lang="en-US" sz="1900" b="1" dirty="0">
                <a:solidFill>
                  <a:srgbClr val="000000"/>
                </a:solidFill>
                <a:ea typeface="SimSun" panose="02010600030101010101" pitchFamily="2" charset="-122"/>
              </a:rPr>
              <a:t>Findings: </a:t>
            </a:r>
            <a:r>
              <a:rPr lang="en-US" sz="1900" dirty="0">
                <a:solidFill>
                  <a:srgbClr val="000000"/>
                </a:solidFill>
                <a:ea typeface="SimSun" panose="02010600030101010101" pitchFamily="2" charset="-122"/>
              </a:rPr>
              <a:t>Proposed framework achieved an accuracy of 86.26</a:t>
            </a:r>
            <a:r>
              <a:rPr lang="en-US" sz="1900" b="1" dirty="0">
                <a:solidFill>
                  <a:srgbClr val="000000"/>
                </a:solidFill>
                <a:ea typeface="SimSun" panose="02010600030101010101" pitchFamily="2" charset="-122"/>
              </a:rPr>
              <a:t>%</a:t>
            </a:r>
            <a:r>
              <a:rPr lang="en-US" sz="1900" dirty="0">
                <a:solidFill>
                  <a:srgbClr val="000000"/>
                </a:solidFill>
                <a:effectLst/>
                <a:ea typeface="SimSun" panose="02010600030101010101" pitchFamily="2" charset="-122"/>
              </a:rPr>
              <a:t>.</a:t>
            </a:r>
            <a:endParaRPr lang="en-US" sz="1900" dirty="0">
              <a:solidFill>
                <a:srgbClr val="000000"/>
              </a:solidFill>
              <a:ea typeface="SimSun" panose="02010600030101010101" pitchFamily="2" charset="-122"/>
            </a:endParaRPr>
          </a:p>
          <a:p>
            <a:pPr algn="just">
              <a:lnSpc>
                <a:spcPct val="160000"/>
              </a:lnSpc>
              <a:buFont typeface="Wingdings" panose="05000000000000000000" pitchFamily="2" charset="2"/>
              <a:buChar char="Ø"/>
            </a:pPr>
            <a:r>
              <a:rPr lang="en-US" sz="1900" b="1" dirty="0">
                <a:solidFill>
                  <a:srgbClr val="000000"/>
                </a:solidFill>
                <a:ea typeface="SimSun" panose="02010600030101010101" pitchFamily="2" charset="-122"/>
              </a:rPr>
              <a:t>Limitations:</a:t>
            </a:r>
            <a:r>
              <a:rPr lang="en-US" sz="1900" dirty="0">
                <a:solidFill>
                  <a:srgbClr val="000000"/>
                </a:solidFill>
                <a:ea typeface="SimSun" panose="02010600030101010101" pitchFamily="2" charset="-122"/>
              </a:rPr>
              <a:t> Effective preprocessing of data.</a:t>
            </a:r>
          </a:p>
          <a:p>
            <a:pPr algn="just">
              <a:lnSpc>
                <a:spcPct val="160000"/>
              </a:lnSpc>
              <a:buFont typeface="Wingdings" panose="05000000000000000000" pitchFamily="2" charset="2"/>
              <a:buChar char="§"/>
            </a:pPr>
            <a:r>
              <a:rPr lang="en-US" sz="1900" dirty="0">
                <a:solidFill>
                  <a:srgbClr val="000000"/>
                </a:solidFill>
                <a:effectLst/>
                <a:ea typeface="SimSun" panose="02010600030101010101" pitchFamily="2" charset="-122"/>
              </a:rPr>
              <a:t>Sisodia et al. [7] compared the performances of Decision Tree (DT), Support Vector Machine (SVM), and Naïve Bayes (NB) for classifying diabetes patients.</a:t>
            </a:r>
          </a:p>
          <a:p>
            <a:pPr algn="just">
              <a:lnSpc>
                <a:spcPct val="160000"/>
              </a:lnSpc>
              <a:buFont typeface="Wingdings" panose="05000000000000000000" pitchFamily="2" charset="2"/>
              <a:buChar char="Ø"/>
            </a:pPr>
            <a:r>
              <a:rPr lang="en-US" sz="1900" b="1" dirty="0">
                <a:solidFill>
                  <a:srgbClr val="000000"/>
                </a:solidFill>
                <a:ea typeface="SimSun" panose="02010600030101010101" pitchFamily="2" charset="-122"/>
              </a:rPr>
              <a:t>Findings: </a:t>
            </a:r>
            <a:r>
              <a:rPr lang="en-US" sz="1900" dirty="0">
                <a:solidFill>
                  <a:srgbClr val="000000"/>
                </a:solidFill>
                <a:ea typeface="SimSun" panose="02010600030101010101" pitchFamily="2" charset="-122"/>
              </a:rPr>
              <a:t>NB delivered highest accuracy of 76.30%</a:t>
            </a:r>
            <a:r>
              <a:rPr lang="en-US" sz="1900" dirty="0">
                <a:solidFill>
                  <a:srgbClr val="000000"/>
                </a:solidFill>
                <a:effectLst/>
                <a:ea typeface="SimSun" panose="02010600030101010101" pitchFamily="2" charset="-122"/>
              </a:rPr>
              <a:t>.</a:t>
            </a:r>
            <a:endParaRPr lang="en-US" sz="1900" dirty="0">
              <a:solidFill>
                <a:srgbClr val="000000"/>
              </a:solidFill>
              <a:ea typeface="SimSun" panose="02010600030101010101" pitchFamily="2" charset="-122"/>
            </a:endParaRPr>
          </a:p>
          <a:p>
            <a:pPr algn="just">
              <a:lnSpc>
                <a:spcPct val="160000"/>
              </a:lnSpc>
              <a:buFont typeface="Wingdings" panose="05000000000000000000" pitchFamily="2" charset="2"/>
              <a:buChar char="Ø"/>
            </a:pPr>
            <a:r>
              <a:rPr lang="en-US" sz="1900" b="1" dirty="0">
                <a:solidFill>
                  <a:srgbClr val="000000"/>
                </a:solidFill>
                <a:ea typeface="SimSun" panose="02010600030101010101" pitchFamily="2" charset="-122"/>
              </a:rPr>
              <a:t>Limitations:</a:t>
            </a:r>
            <a:r>
              <a:rPr lang="en-US" sz="1900" dirty="0">
                <a:solidFill>
                  <a:srgbClr val="000000"/>
                </a:solidFill>
                <a:ea typeface="SimSun" panose="02010600030101010101" pitchFamily="2" charset="-122"/>
              </a:rPr>
              <a:t> Effective preprocessing of data.</a:t>
            </a:r>
          </a:p>
          <a:p>
            <a:pPr algn="just">
              <a:lnSpc>
                <a:spcPct val="150000"/>
              </a:lnSpc>
              <a:buFont typeface="Wingdings" panose="05000000000000000000" pitchFamily="2" charset="2"/>
              <a:buChar char="§"/>
            </a:pPr>
            <a:endParaRPr lang="en-US" sz="1800" dirty="0">
              <a:solidFill>
                <a:srgbClr val="000000"/>
              </a:solidFill>
              <a:ea typeface="SimSun" panose="02010600030101010101" pitchFamily="2" charset="-122"/>
            </a:endParaRPr>
          </a:p>
          <a:p>
            <a:pPr marL="45720" indent="0" algn="just">
              <a:lnSpc>
                <a:spcPct val="150000"/>
              </a:lnSpc>
              <a:buNone/>
            </a:pPr>
            <a:endParaRPr lang="en-US" sz="1800" dirty="0">
              <a:solidFill>
                <a:schemeClr val="tx1"/>
              </a:solidFill>
              <a:ea typeface="SimSun" panose="02010600030101010101" pitchFamily="2" charset="-122"/>
            </a:endParaRPr>
          </a:p>
          <a:p>
            <a:pPr>
              <a:buFont typeface="Wingdings" panose="05000000000000000000" pitchFamily="2" charset="2"/>
              <a:buChar char="§"/>
            </a:pPr>
            <a:endParaRPr lang="en-US" sz="1800" dirty="0">
              <a:solidFill>
                <a:schemeClr val="tx1"/>
              </a:solidFill>
              <a:ea typeface="SimSun" panose="02010600030101010101" pitchFamily="2" charset="-122"/>
            </a:endParaRPr>
          </a:p>
        </p:txBody>
      </p:sp>
      <p:sp>
        <p:nvSpPr>
          <p:cNvPr id="2" name="Date Placeholder 1">
            <a:extLst>
              <a:ext uri="{FF2B5EF4-FFF2-40B4-BE49-F238E27FC236}">
                <a16:creationId xmlns="" xmlns:a16="http://schemas.microsoft.com/office/drawing/2014/main" id="{CBA52CB8-2FCF-4D7C-9E9D-FC0B32C55B77}"/>
              </a:ext>
            </a:extLst>
          </p:cNvPr>
          <p:cNvSpPr>
            <a:spLocks noGrp="1"/>
          </p:cNvSpPr>
          <p:nvPr>
            <p:ph type="dt" sz="half" idx="10"/>
          </p:nvPr>
        </p:nvSpPr>
        <p:spPr/>
        <p:txBody>
          <a:bodyPr/>
          <a:lstStyle/>
          <a:p>
            <a:fld id="{4F8C7A50-B384-43ED-8B75-EF6CC82A6526}" type="datetime1">
              <a:rPr lang="en-US" smtClean="0"/>
              <a:t>12/20/2020</a:t>
            </a:fld>
            <a:endParaRPr lang="en-US" dirty="0"/>
          </a:p>
        </p:txBody>
      </p:sp>
      <p:sp>
        <p:nvSpPr>
          <p:cNvPr id="3" name="Footer Placeholder 2">
            <a:extLst>
              <a:ext uri="{FF2B5EF4-FFF2-40B4-BE49-F238E27FC236}">
                <a16:creationId xmlns="" xmlns:a16="http://schemas.microsoft.com/office/drawing/2014/main" id="{08F0886F-F346-4752-A7F2-320B10A2F909}"/>
              </a:ext>
            </a:extLst>
          </p:cNvPr>
          <p:cNvSpPr>
            <a:spLocks noGrp="1"/>
          </p:cNvSpPr>
          <p:nvPr>
            <p:ph type="ftr" sz="quarter" idx="11"/>
          </p:nvPr>
        </p:nvSpPr>
        <p:spPr/>
        <p:txBody>
          <a:bodyPr/>
          <a:lstStyle/>
          <a:p>
            <a:r>
              <a:rPr lang="en-US" b="0" dirty="0"/>
              <a:t>A Machine Learning Based Model for Early Stage Detection of Diabetes</a:t>
            </a:r>
            <a:endParaRPr lang="en-US" dirty="0"/>
          </a:p>
        </p:txBody>
      </p:sp>
      <p:sp>
        <p:nvSpPr>
          <p:cNvPr id="4" name="Slide Number Placeholder 3">
            <a:extLst>
              <a:ext uri="{FF2B5EF4-FFF2-40B4-BE49-F238E27FC236}">
                <a16:creationId xmlns="" xmlns:a16="http://schemas.microsoft.com/office/drawing/2014/main" id="{7ECDCEBF-EE66-48B0-B6FF-8AEC148890A0}"/>
              </a:ext>
            </a:extLst>
          </p:cNvPr>
          <p:cNvSpPr>
            <a:spLocks noGrp="1"/>
          </p:cNvSpPr>
          <p:nvPr>
            <p:ph type="sldNum" sz="quarter" idx="12"/>
          </p:nvPr>
        </p:nvSpPr>
        <p:spPr/>
        <p:txBody>
          <a:bodyPr/>
          <a:lstStyle/>
          <a:p>
            <a:fld id="{FC749032-2A07-4AE8-BA90-74324CAE0C87}" type="slidenum">
              <a:rPr lang="en-US" smtClean="0"/>
              <a:t>7</a:t>
            </a:fld>
            <a:endParaRPr lang="en-US" dirty="0"/>
          </a:p>
        </p:txBody>
      </p:sp>
    </p:spTree>
    <p:extLst>
      <p:ext uri="{BB962C8B-B14F-4D97-AF65-F5344CB8AC3E}">
        <p14:creationId xmlns:p14="http://schemas.microsoft.com/office/powerpoint/2010/main" val="2233576148"/>
      </p:ext>
    </p:extLst>
  </p:cSld>
  <p:clrMapOvr>
    <a:masterClrMapping/>
  </p:clrMapOvr>
  <mc:AlternateContent xmlns:mc="http://schemas.openxmlformats.org/markup-compatibility/2006" xmlns:p14="http://schemas.microsoft.com/office/powerpoint/2010/main">
    <mc:Choice Requires="p14">
      <p:transition spd="med" p14:dur="700" advTm="28751">
        <p:fade/>
      </p:transition>
    </mc:Choice>
    <mc:Fallback xmlns="">
      <p:transition spd="med" advTm="28751">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9273" y="54286"/>
            <a:ext cx="9509760" cy="603109"/>
          </a:xfrm>
        </p:spPr>
        <p:txBody>
          <a:bodyPr/>
          <a:lstStyle/>
          <a:p>
            <a:r>
              <a:rPr lang="en-US" dirty="0"/>
              <a:t>Materials &amp; Methods</a:t>
            </a:r>
          </a:p>
        </p:txBody>
      </p:sp>
      <p:sp>
        <p:nvSpPr>
          <p:cNvPr id="14" name="Content Placeholder 13"/>
          <p:cNvSpPr>
            <a:spLocks noGrp="1"/>
          </p:cNvSpPr>
          <p:nvPr>
            <p:ph idx="1"/>
          </p:nvPr>
        </p:nvSpPr>
        <p:spPr>
          <a:xfrm>
            <a:off x="1341120" y="792598"/>
            <a:ext cx="9509760" cy="5326603"/>
          </a:xfrm>
        </p:spPr>
        <p:txBody>
          <a:bodyPr>
            <a:normAutofit/>
          </a:bodyPr>
          <a:lstStyle/>
          <a:p>
            <a:pPr marL="45720" indent="0" algn="just">
              <a:lnSpc>
                <a:spcPct val="150000"/>
              </a:lnSpc>
              <a:buNone/>
            </a:pPr>
            <a:endParaRPr lang="en-US" sz="1800" dirty="0">
              <a:effectLst/>
              <a:ea typeface="SimSun" panose="02010600030101010101" pitchFamily="2" charset="-122"/>
            </a:endParaRPr>
          </a:p>
          <a:p>
            <a:pPr marL="45720" indent="0" algn="just">
              <a:lnSpc>
                <a:spcPct val="150000"/>
              </a:lnSpc>
              <a:buNone/>
            </a:pPr>
            <a:endParaRPr lang="en-US" sz="1800" dirty="0">
              <a:solidFill>
                <a:schemeClr val="tx1"/>
              </a:solidFill>
              <a:ea typeface="SimSun" panose="02010600030101010101" pitchFamily="2" charset="-122"/>
            </a:endParaRPr>
          </a:p>
          <a:p>
            <a:pPr>
              <a:buFont typeface="Wingdings" panose="05000000000000000000" pitchFamily="2" charset="2"/>
              <a:buChar char="§"/>
            </a:pPr>
            <a:endParaRPr lang="en-US" sz="1800" dirty="0">
              <a:solidFill>
                <a:schemeClr val="tx1"/>
              </a:solidFill>
              <a:ea typeface="SimSun" panose="02010600030101010101" pitchFamily="2" charset="-122"/>
            </a:endParaRPr>
          </a:p>
        </p:txBody>
      </p:sp>
      <p:sp>
        <p:nvSpPr>
          <p:cNvPr id="2" name="Date Placeholder 1">
            <a:extLst>
              <a:ext uri="{FF2B5EF4-FFF2-40B4-BE49-F238E27FC236}">
                <a16:creationId xmlns="" xmlns:a16="http://schemas.microsoft.com/office/drawing/2014/main" id="{CBA52CB8-2FCF-4D7C-9E9D-FC0B32C55B77}"/>
              </a:ext>
            </a:extLst>
          </p:cNvPr>
          <p:cNvSpPr>
            <a:spLocks noGrp="1"/>
          </p:cNvSpPr>
          <p:nvPr>
            <p:ph type="dt" sz="half" idx="10"/>
          </p:nvPr>
        </p:nvSpPr>
        <p:spPr/>
        <p:txBody>
          <a:bodyPr/>
          <a:lstStyle/>
          <a:p>
            <a:fld id="{4F8C7A50-B384-43ED-8B75-EF6CC82A6526}" type="datetime1">
              <a:rPr lang="en-US" smtClean="0"/>
              <a:t>12/20/2020</a:t>
            </a:fld>
            <a:endParaRPr lang="en-US" dirty="0"/>
          </a:p>
        </p:txBody>
      </p:sp>
      <p:sp>
        <p:nvSpPr>
          <p:cNvPr id="3" name="Footer Placeholder 2">
            <a:extLst>
              <a:ext uri="{FF2B5EF4-FFF2-40B4-BE49-F238E27FC236}">
                <a16:creationId xmlns="" xmlns:a16="http://schemas.microsoft.com/office/drawing/2014/main" id="{08F0886F-F346-4752-A7F2-320B10A2F909}"/>
              </a:ext>
            </a:extLst>
          </p:cNvPr>
          <p:cNvSpPr>
            <a:spLocks noGrp="1"/>
          </p:cNvSpPr>
          <p:nvPr>
            <p:ph type="ftr" sz="quarter" idx="11"/>
          </p:nvPr>
        </p:nvSpPr>
        <p:spPr/>
        <p:txBody>
          <a:bodyPr/>
          <a:lstStyle/>
          <a:p>
            <a:r>
              <a:rPr lang="en-US" b="0" dirty="0"/>
              <a:t>A Machine Learning Based Model for Early Stage Detection of Diabetes</a:t>
            </a:r>
            <a:endParaRPr lang="en-US" dirty="0"/>
          </a:p>
        </p:txBody>
      </p:sp>
      <p:sp>
        <p:nvSpPr>
          <p:cNvPr id="4" name="Slide Number Placeholder 3">
            <a:extLst>
              <a:ext uri="{FF2B5EF4-FFF2-40B4-BE49-F238E27FC236}">
                <a16:creationId xmlns="" xmlns:a16="http://schemas.microsoft.com/office/drawing/2014/main" id="{7ECDCEBF-EE66-48B0-B6FF-8AEC148890A0}"/>
              </a:ext>
            </a:extLst>
          </p:cNvPr>
          <p:cNvSpPr>
            <a:spLocks noGrp="1"/>
          </p:cNvSpPr>
          <p:nvPr>
            <p:ph type="sldNum" sz="quarter" idx="12"/>
          </p:nvPr>
        </p:nvSpPr>
        <p:spPr/>
        <p:txBody>
          <a:bodyPr/>
          <a:lstStyle/>
          <a:p>
            <a:fld id="{FC749032-2A07-4AE8-BA90-74324CAE0C87}" type="slidenum">
              <a:rPr lang="en-US" smtClean="0"/>
              <a:t>8</a:t>
            </a:fld>
            <a:endParaRPr lang="en-US" dirty="0"/>
          </a:p>
        </p:txBody>
      </p:sp>
      <p:sp>
        <p:nvSpPr>
          <p:cNvPr id="11" name="Rectangle 10">
            <a:extLst>
              <a:ext uri="{FF2B5EF4-FFF2-40B4-BE49-F238E27FC236}">
                <a16:creationId xmlns="" xmlns:a16="http://schemas.microsoft.com/office/drawing/2014/main" id="{FF6BBF2B-3B4F-4119-801A-991D87233E17}"/>
              </a:ext>
            </a:extLst>
          </p:cNvPr>
          <p:cNvSpPr/>
          <p:nvPr/>
        </p:nvSpPr>
        <p:spPr>
          <a:xfrm>
            <a:off x="4208706" y="924770"/>
            <a:ext cx="1380930" cy="842404"/>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4BEB25CA-7105-4F5A-A1D9-0950DC29BD59}"/>
              </a:ext>
            </a:extLst>
          </p:cNvPr>
          <p:cNvSpPr/>
          <p:nvPr/>
        </p:nvSpPr>
        <p:spPr>
          <a:xfrm>
            <a:off x="6209238" y="931451"/>
            <a:ext cx="1380930" cy="826792"/>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 xmlns:a16="http://schemas.microsoft.com/office/drawing/2014/main" id="{058F0794-8CD4-40A3-A27F-C9422F3506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31746" y="996601"/>
            <a:ext cx="578499" cy="441744"/>
          </a:xfrm>
          <a:prstGeom prst="rect">
            <a:avLst/>
          </a:prstGeom>
        </p:spPr>
      </p:pic>
      <p:pic>
        <p:nvPicPr>
          <p:cNvPr id="16" name="Picture 15">
            <a:extLst>
              <a:ext uri="{FF2B5EF4-FFF2-40B4-BE49-F238E27FC236}">
                <a16:creationId xmlns="" xmlns:a16="http://schemas.microsoft.com/office/drawing/2014/main" id="{3DC6CA58-87A4-4861-800A-60A26BA24B8C}"/>
              </a:ext>
            </a:extLst>
          </p:cNvPr>
          <p:cNvPicPr>
            <a:picLocks noChangeAspect="1"/>
          </p:cNvPicPr>
          <p:nvPr/>
        </p:nvPicPr>
        <p:blipFill>
          <a:blip r:embed="rId3"/>
          <a:stretch>
            <a:fillRect/>
          </a:stretch>
        </p:blipFill>
        <p:spPr>
          <a:xfrm>
            <a:off x="6588629" y="953581"/>
            <a:ext cx="780320" cy="527783"/>
          </a:xfrm>
          <a:prstGeom prst="rect">
            <a:avLst/>
          </a:prstGeom>
        </p:spPr>
      </p:pic>
      <p:sp>
        <p:nvSpPr>
          <p:cNvPr id="17" name="TextBox 16">
            <a:extLst>
              <a:ext uri="{FF2B5EF4-FFF2-40B4-BE49-F238E27FC236}">
                <a16:creationId xmlns="" xmlns:a16="http://schemas.microsoft.com/office/drawing/2014/main" id="{F6668E70-6DE5-4214-AF43-739A44AA867F}"/>
              </a:ext>
            </a:extLst>
          </p:cNvPr>
          <p:cNvSpPr txBox="1"/>
          <p:nvPr/>
        </p:nvSpPr>
        <p:spPr>
          <a:xfrm>
            <a:off x="4124730" y="1474708"/>
            <a:ext cx="1548881" cy="246221"/>
          </a:xfrm>
          <a:prstGeom prst="rect">
            <a:avLst/>
          </a:prstGeom>
          <a:noFill/>
        </p:spPr>
        <p:txBody>
          <a:bodyPr wrap="square" rtlCol="0">
            <a:spAutoFit/>
          </a:bodyPr>
          <a:lstStyle/>
          <a:p>
            <a:pPr algn="ctr"/>
            <a:r>
              <a:rPr lang="en-US" sz="1000" dirty="0">
                <a:latin typeface="+mj-lt"/>
                <a:cs typeface="Times New Roman" panose="02020603050405020304" pitchFamily="18" charset="0"/>
              </a:rPr>
              <a:t>Data Preprocessing</a:t>
            </a:r>
          </a:p>
        </p:txBody>
      </p:sp>
      <p:sp>
        <p:nvSpPr>
          <p:cNvPr id="18" name="TextBox 17">
            <a:extLst>
              <a:ext uri="{FF2B5EF4-FFF2-40B4-BE49-F238E27FC236}">
                <a16:creationId xmlns="" xmlns:a16="http://schemas.microsoft.com/office/drawing/2014/main" id="{03C6A56F-A304-4278-B2B5-F69053D1A4B1}"/>
              </a:ext>
            </a:extLst>
          </p:cNvPr>
          <p:cNvSpPr txBox="1"/>
          <p:nvPr/>
        </p:nvSpPr>
        <p:spPr>
          <a:xfrm>
            <a:off x="6253126" y="1456613"/>
            <a:ext cx="1380930" cy="246221"/>
          </a:xfrm>
          <a:prstGeom prst="rect">
            <a:avLst/>
          </a:prstGeom>
          <a:noFill/>
        </p:spPr>
        <p:txBody>
          <a:bodyPr wrap="square" rtlCol="0">
            <a:spAutoFit/>
          </a:bodyPr>
          <a:lstStyle/>
          <a:p>
            <a:r>
              <a:rPr lang="en-US" sz="1000" dirty="0">
                <a:latin typeface="+mj-lt"/>
                <a:cs typeface="Times New Roman" panose="02020603050405020304" pitchFamily="18" charset="0"/>
              </a:rPr>
              <a:t>Apply FT Methods</a:t>
            </a:r>
          </a:p>
        </p:txBody>
      </p:sp>
      <p:sp>
        <p:nvSpPr>
          <p:cNvPr id="19" name="Flowchart: Multidocument 18">
            <a:extLst>
              <a:ext uri="{FF2B5EF4-FFF2-40B4-BE49-F238E27FC236}">
                <a16:creationId xmlns="" xmlns:a16="http://schemas.microsoft.com/office/drawing/2014/main" id="{6CF35BDB-5BD5-4412-9AB7-4DFE97EDB54C}"/>
              </a:ext>
            </a:extLst>
          </p:cNvPr>
          <p:cNvSpPr/>
          <p:nvPr/>
        </p:nvSpPr>
        <p:spPr>
          <a:xfrm>
            <a:off x="2058226" y="831272"/>
            <a:ext cx="1380930" cy="1027149"/>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2DBC7460-B52E-405B-889B-771DC29A9385}"/>
              </a:ext>
            </a:extLst>
          </p:cNvPr>
          <p:cNvSpPr txBox="1"/>
          <p:nvPr/>
        </p:nvSpPr>
        <p:spPr>
          <a:xfrm>
            <a:off x="1947617" y="1306278"/>
            <a:ext cx="1380929" cy="400110"/>
          </a:xfrm>
          <a:prstGeom prst="rect">
            <a:avLst/>
          </a:prstGeom>
          <a:noFill/>
        </p:spPr>
        <p:txBody>
          <a:bodyPr wrap="square" rtlCol="0">
            <a:spAutoFit/>
          </a:bodyPr>
          <a:lstStyle/>
          <a:p>
            <a:pPr algn="ctr"/>
            <a:r>
              <a:rPr lang="en-US" sz="1000" dirty="0">
                <a:cs typeface="Times New Roman" panose="02020603050405020304" pitchFamily="18" charset="0"/>
              </a:rPr>
              <a:t>Diabetes Dataset Collection</a:t>
            </a:r>
          </a:p>
        </p:txBody>
      </p:sp>
      <p:sp>
        <p:nvSpPr>
          <p:cNvPr id="21" name="Rectangle 20">
            <a:extLst>
              <a:ext uri="{FF2B5EF4-FFF2-40B4-BE49-F238E27FC236}">
                <a16:creationId xmlns="" xmlns:a16="http://schemas.microsoft.com/office/drawing/2014/main" id="{FD87287E-9E96-40A0-AD7E-7F59C922AB14}"/>
              </a:ext>
            </a:extLst>
          </p:cNvPr>
          <p:cNvSpPr/>
          <p:nvPr/>
        </p:nvSpPr>
        <p:spPr>
          <a:xfrm>
            <a:off x="6199551" y="2049541"/>
            <a:ext cx="1380930" cy="1117467"/>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 xmlns:a16="http://schemas.microsoft.com/office/drawing/2014/main" id="{0EEEFDB0-299F-47B5-AD91-469420B960F8}"/>
              </a:ext>
            </a:extLst>
          </p:cNvPr>
          <p:cNvPicPr>
            <a:picLocks noChangeAspect="1"/>
          </p:cNvPicPr>
          <p:nvPr/>
        </p:nvPicPr>
        <p:blipFill>
          <a:blip r:embed="rId4"/>
          <a:stretch>
            <a:fillRect/>
          </a:stretch>
        </p:blipFill>
        <p:spPr>
          <a:xfrm>
            <a:off x="6568751" y="2182375"/>
            <a:ext cx="625636" cy="444247"/>
          </a:xfrm>
          <a:prstGeom prst="rect">
            <a:avLst/>
          </a:prstGeom>
        </p:spPr>
      </p:pic>
      <p:sp>
        <p:nvSpPr>
          <p:cNvPr id="23" name="TextBox 22">
            <a:extLst>
              <a:ext uri="{FF2B5EF4-FFF2-40B4-BE49-F238E27FC236}">
                <a16:creationId xmlns="" xmlns:a16="http://schemas.microsoft.com/office/drawing/2014/main" id="{9C3252B6-5830-4E4E-A52F-F9A8AFC37A84}"/>
              </a:ext>
            </a:extLst>
          </p:cNvPr>
          <p:cNvSpPr txBox="1"/>
          <p:nvPr/>
        </p:nvSpPr>
        <p:spPr>
          <a:xfrm>
            <a:off x="6212244" y="2049564"/>
            <a:ext cx="1380930" cy="1107996"/>
          </a:xfrm>
          <a:prstGeom prst="rect">
            <a:avLst/>
          </a:prstGeom>
          <a:noFill/>
        </p:spPr>
        <p:txBody>
          <a:bodyPr wrap="square" rtlCol="0">
            <a:spAutoFit/>
          </a:bodyPr>
          <a:lstStyle/>
          <a:p>
            <a:pPr algn="ct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r>
              <a:rPr lang="en-US" sz="1000" dirty="0">
                <a:latin typeface="+mj-lt"/>
                <a:cs typeface="Times New Roman" panose="02020603050405020304" pitchFamily="18" charset="0"/>
              </a:rPr>
              <a:t>Apply 6 Classifiers into Transformed Dataset</a:t>
            </a:r>
          </a:p>
        </p:txBody>
      </p:sp>
      <p:sp>
        <p:nvSpPr>
          <p:cNvPr id="24" name="Rectangle 23">
            <a:extLst>
              <a:ext uri="{FF2B5EF4-FFF2-40B4-BE49-F238E27FC236}">
                <a16:creationId xmlns="" xmlns:a16="http://schemas.microsoft.com/office/drawing/2014/main" id="{E3D1178E-E580-4EB5-BC5D-C15C91EFDD11}"/>
              </a:ext>
            </a:extLst>
          </p:cNvPr>
          <p:cNvSpPr/>
          <p:nvPr/>
        </p:nvSpPr>
        <p:spPr>
          <a:xfrm>
            <a:off x="4036559" y="3339006"/>
            <a:ext cx="1460585" cy="1027149"/>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 xmlns:a16="http://schemas.microsoft.com/office/drawing/2014/main" id="{2C39BB4F-827F-497F-A9C0-5269A2B3D056}"/>
              </a:ext>
            </a:extLst>
          </p:cNvPr>
          <p:cNvPicPr>
            <a:picLocks noChangeAspect="1"/>
          </p:cNvPicPr>
          <p:nvPr/>
        </p:nvPicPr>
        <p:blipFill>
          <a:blip r:embed="rId5"/>
          <a:stretch>
            <a:fillRect/>
          </a:stretch>
        </p:blipFill>
        <p:spPr>
          <a:xfrm>
            <a:off x="4484984" y="3462599"/>
            <a:ext cx="536255" cy="529676"/>
          </a:xfrm>
          <a:prstGeom prst="rect">
            <a:avLst/>
          </a:prstGeom>
        </p:spPr>
      </p:pic>
      <p:sp>
        <p:nvSpPr>
          <p:cNvPr id="26" name="TextBox 25">
            <a:extLst>
              <a:ext uri="{FF2B5EF4-FFF2-40B4-BE49-F238E27FC236}">
                <a16:creationId xmlns="" xmlns:a16="http://schemas.microsoft.com/office/drawing/2014/main" id="{AB6A0C32-6E24-48C6-BBE6-20B96BAFED6D}"/>
              </a:ext>
            </a:extLst>
          </p:cNvPr>
          <p:cNvSpPr txBox="1"/>
          <p:nvPr/>
        </p:nvSpPr>
        <p:spPr>
          <a:xfrm>
            <a:off x="4040755" y="4049647"/>
            <a:ext cx="1548881" cy="246221"/>
          </a:xfrm>
          <a:prstGeom prst="rect">
            <a:avLst/>
          </a:prstGeom>
          <a:noFill/>
        </p:spPr>
        <p:txBody>
          <a:bodyPr wrap="square" rtlCol="0">
            <a:spAutoFit/>
          </a:bodyPr>
          <a:lstStyle/>
          <a:p>
            <a:r>
              <a:rPr lang="en-US" sz="1000" dirty="0">
                <a:latin typeface="+mj-lt"/>
                <a:cs typeface="Times New Roman" panose="02020603050405020304" pitchFamily="18" charset="0"/>
              </a:rPr>
              <a:t>Performance Analysis</a:t>
            </a:r>
          </a:p>
        </p:txBody>
      </p:sp>
      <p:sp>
        <p:nvSpPr>
          <p:cNvPr id="27" name="Rectangle 26">
            <a:extLst>
              <a:ext uri="{FF2B5EF4-FFF2-40B4-BE49-F238E27FC236}">
                <a16:creationId xmlns="" xmlns:a16="http://schemas.microsoft.com/office/drawing/2014/main" id="{97BAA2B4-EDD5-415C-B55D-71872E64F019}"/>
              </a:ext>
            </a:extLst>
          </p:cNvPr>
          <p:cNvSpPr/>
          <p:nvPr/>
        </p:nvSpPr>
        <p:spPr>
          <a:xfrm>
            <a:off x="6212244" y="3328132"/>
            <a:ext cx="1380930" cy="992536"/>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 xmlns:a16="http://schemas.microsoft.com/office/drawing/2014/main" id="{9E391D6F-CB68-4DA8-8BAA-E48427CB43A5}"/>
              </a:ext>
            </a:extLst>
          </p:cNvPr>
          <p:cNvPicPr>
            <a:picLocks noChangeAspect="1"/>
          </p:cNvPicPr>
          <p:nvPr/>
        </p:nvPicPr>
        <p:blipFill>
          <a:blip r:embed="rId6"/>
          <a:stretch>
            <a:fillRect/>
          </a:stretch>
        </p:blipFill>
        <p:spPr>
          <a:xfrm>
            <a:off x="6674601" y="3399732"/>
            <a:ext cx="407085" cy="438865"/>
          </a:xfrm>
          <a:prstGeom prst="rect">
            <a:avLst/>
          </a:prstGeom>
        </p:spPr>
      </p:pic>
      <p:sp>
        <p:nvSpPr>
          <p:cNvPr id="29" name="TextBox 28">
            <a:extLst>
              <a:ext uri="{FF2B5EF4-FFF2-40B4-BE49-F238E27FC236}">
                <a16:creationId xmlns="" xmlns:a16="http://schemas.microsoft.com/office/drawing/2014/main" id="{D7CD3EF6-E806-4B4C-9421-58DDC589560D}"/>
              </a:ext>
            </a:extLst>
          </p:cNvPr>
          <p:cNvSpPr txBox="1"/>
          <p:nvPr/>
        </p:nvSpPr>
        <p:spPr>
          <a:xfrm>
            <a:off x="6199550" y="3870577"/>
            <a:ext cx="1380931" cy="400110"/>
          </a:xfrm>
          <a:prstGeom prst="rect">
            <a:avLst/>
          </a:prstGeom>
          <a:noFill/>
        </p:spPr>
        <p:txBody>
          <a:bodyPr wrap="square" rtlCol="0">
            <a:spAutoFit/>
          </a:bodyPr>
          <a:lstStyle/>
          <a:p>
            <a:pPr algn="ctr"/>
            <a:r>
              <a:rPr lang="en-US" sz="1000" dirty="0">
                <a:latin typeface="+mj-lt"/>
                <a:cs typeface="Times New Roman" panose="02020603050405020304" pitchFamily="18" charset="0"/>
              </a:rPr>
              <a:t>Select Best (FT + Classifier)</a:t>
            </a:r>
          </a:p>
        </p:txBody>
      </p:sp>
      <p:sp>
        <p:nvSpPr>
          <p:cNvPr id="30" name="Rectangle 29">
            <a:extLst>
              <a:ext uri="{FF2B5EF4-FFF2-40B4-BE49-F238E27FC236}">
                <a16:creationId xmlns="" xmlns:a16="http://schemas.microsoft.com/office/drawing/2014/main" id="{792EABEE-821B-4953-9299-42565AFAFC05}"/>
              </a:ext>
            </a:extLst>
          </p:cNvPr>
          <p:cNvSpPr/>
          <p:nvPr/>
        </p:nvSpPr>
        <p:spPr>
          <a:xfrm>
            <a:off x="6202584" y="4894006"/>
            <a:ext cx="1454518" cy="1227922"/>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 xmlns:a16="http://schemas.microsoft.com/office/drawing/2014/main" id="{32DA08B2-2D91-4779-83FE-D444119A8776}"/>
              </a:ext>
            </a:extLst>
          </p:cNvPr>
          <p:cNvPicPr>
            <a:picLocks noChangeAspect="1"/>
          </p:cNvPicPr>
          <p:nvPr/>
        </p:nvPicPr>
        <p:blipFill>
          <a:blip r:embed="rId7"/>
          <a:stretch>
            <a:fillRect/>
          </a:stretch>
        </p:blipFill>
        <p:spPr>
          <a:xfrm>
            <a:off x="6612819" y="5025374"/>
            <a:ext cx="646776" cy="651342"/>
          </a:xfrm>
          <a:prstGeom prst="rect">
            <a:avLst/>
          </a:prstGeom>
        </p:spPr>
      </p:pic>
      <p:sp>
        <p:nvSpPr>
          <p:cNvPr id="32" name="TextBox 31">
            <a:extLst>
              <a:ext uri="{FF2B5EF4-FFF2-40B4-BE49-F238E27FC236}">
                <a16:creationId xmlns="" xmlns:a16="http://schemas.microsoft.com/office/drawing/2014/main" id="{A435973A-4C73-4A9A-ABD3-DC9681890FD3}"/>
              </a:ext>
            </a:extLst>
          </p:cNvPr>
          <p:cNvSpPr txBox="1"/>
          <p:nvPr/>
        </p:nvSpPr>
        <p:spPr>
          <a:xfrm>
            <a:off x="6228618" y="5710685"/>
            <a:ext cx="1460585" cy="400110"/>
          </a:xfrm>
          <a:prstGeom prst="rect">
            <a:avLst/>
          </a:prstGeom>
          <a:noFill/>
        </p:spPr>
        <p:txBody>
          <a:bodyPr wrap="square" rtlCol="0">
            <a:spAutoFit/>
          </a:bodyPr>
          <a:lstStyle/>
          <a:p>
            <a:pPr algn="ctr"/>
            <a:r>
              <a:rPr lang="en-US" sz="1000" dirty="0">
                <a:latin typeface="+mj-lt"/>
                <a:cs typeface="Times New Roman" panose="02020603050405020304" pitchFamily="18" charset="0"/>
              </a:rPr>
              <a:t>Apply 3 Different FST’s </a:t>
            </a:r>
          </a:p>
        </p:txBody>
      </p:sp>
      <p:sp>
        <p:nvSpPr>
          <p:cNvPr id="33" name="Rectangle 32">
            <a:extLst>
              <a:ext uri="{FF2B5EF4-FFF2-40B4-BE49-F238E27FC236}">
                <a16:creationId xmlns="" xmlns:a16="http://schemas.microsoft.com/office/drawing/2014/main" id="{FD085BC4-AF7B-452F-9F02-53D7D00E73E7}"/>
              </a:ext>
            </a:extLst>
          </p:cNvPr>
          <p:cNvSpPr/>
          <p:nvPr/>
        </p:nvSpPr>
        <p:spPr>
          <a:xfrm>
            <a:off x="4002415" y="4890053"/>
            <a:ext cx="1482709" cy="1227922"/>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 name="Picture 33">
            <a:extLst>
              <a:ext uri="{FF2B5EF4-FFF2-40B4-BE49-F238E27FC236}">
                <a16:creationId xmlns="" xmlns:a16="http://schemas.microsoft.com/office/drawing/2014/main" id="{729E453B-096E-4A7D-8FED-4532A1C92F5F}"/>
              </a:ext>
            </a:extLst>
          </p:cNvPr>
          <p:cNvPicPr>
            <a:picLocks noChangeAspect="1"/>
          </p:cNvPicPr>
          <p:nvPr/>
        </p:nvPicPr>
        <p:blipFill>
          <a:blip r:embed="rId8"/>
          <a:stretch>
            <a:fillRect/>
          </a:stretch>
        </p:blipFill>
        <p:spPr>
          <a:xfrm>
            <a:off x="4282750" y="4976922"/>
            <a:ext cx="886409" cy="513518"/>
          </a:xfrm>
          <a:prstGeom prst="rect">
            <a:avLst/>
          </a:prstGeom>
        </p:spPr>
      </p:pic>
      <p:sp>
        <p:nvSpPr>
          <p:cNvPr id="35" name="TextBox 34">
            <a:extLst>
              <a:ext uri="{FF2B5EF4-FFF2-40B4-BE49-F238E27FC236}">
                <a16:creationId xmlns="" xmlns:a16="http://schemas.microsoft.com/office/drawing/2014/main" id="{3E42B7D5-5A99-4F93-A3E0-A1DC2CBB0C87}"/>
              </a:ext>
            </a:extLst>
          </p:cNvPr>
          <p:cNvSpPr txBox="1"/>
          <p:nvPr/>
        </p:nvSpPr>
        <p:spPr>
          <a:xfrm>
            <a:off x="3969329" y="5515958"/>
            <a:ext cx="1548881" cy="553998"/>
          </a:xfrm>
          <a:prstGeom prst="rect">
            <a:avLst/>
          </a:prstGeom>
          <a:noFill/>
        </p:spPr>
        <p:txBody>
          <a:bodyPr wrap="square" rtlCol="0">
            <a:spAutoFit/>
          </a:bodyPr>
          <a:lstStyle/>
          <a:p>
            <a:pPr algn="ctr"/>
            <a:r>
              <a:rPr lang="en-US" sz="1000" dirty="0">
                <a:cs typeface="Times New Roman" panose="02020603050405020304" pitchFamily="18" charset="0"/>
              </a:rPr>
              <a:t>Performance Analysis &amp; Recommend Best Model</a:t>
            </a:r>
          </a:p>
        </p:txBody>
      </p:sp>
      <p:cxnSp>
        <p:nvCxnSpPr>
          <p:cNvPr id="36" name="Straight Arrow Connector 35">
            <a:extLst>
              <a:ext uri="{FF2B5EF4-FFF2-40B4-BE49-F238E27FC236}">
                <a16:creationId xmlns="" xmlns:a16="http://schemas.microsoft.com/office/drawing/2014/main" id="{E8103731-9C4A-4FEA-8BB3-909FBC1B1DB9}"/>
              </a:ext>
            </a:extLst>
          </p:cNvPr>
          <p:cNvCxnSpPr>
            <a:cxnSpLocks/>
            <a:stCxn id="11" idx="3"/>
            <a:endCxn id="12" idx="1"/>
          </p:cNvCxnSpPr>
          <p:nvPr/>
        </p:nvCxnSpPr>
        <p:spPr>
          <a:xfrm flipV="1">
            <a:off x="5589636" y="1344847"/>
            <a:ext cx="619602" cy="11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 xmlns:a16="http://schemas.microsoft.com/office/drawing/2014/main" id="{D577E3BB-5999-4BCA-90E9-6DA1D6BFF0E5}"/>
              </a:ext>
            </a:extLst>
          </p:cNvPr>
          <p:cNvCxnSpPr>
            <a:cxnSpLocks/>
            <a:stCxn id="12" idx="2"/>
            <a:endCxn id="23" idx="0"/>
          </p:cNvCxnSpPr>
          <p:nvPr/>
        </p:nvCxnSpPr>
        <p:spPr>
          <a:xfrm>
            <a:off x="6899703" y="1758243"/>
            <a:ext cx="3006" cy="29132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 xmlns:a16="http://schemas.microsoft.com/office/drawing/2014/main" id="{1C14C73A-776F-4C95-93AE-79060BBDB433}"/>
              </a:ext>
            </a:extLst>
          </p:cNvPr>
          <p:cNvCxnSpPr>
            <a:cxnSpLocks/>
            <a:stCxn id="21" idx="1"/>
            <a:endCxn id="24" idx="0"/>
          </p:cNvCxnSpPr>
          <p:nvPr/>
        </p:nvCxnSpPr>
        <p:spPr>
          <a:xfrm rot="10800000" flipV="1">
            <a:off x="4766853" y="2608274"/>
            <a:ext cx="1432699" cy="730731"/>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 xmlns:a16="http://schemas.microsoft.com/office/drawing/2014/main" id="{9B81BC84-19AD-4528-BB34-DFCAA2FF5801}"/>
              </a:ext>
            </a:extLst>
          </p:cNvPr>
          <p:cNvCxnSpPr>
            <a:cxnSpLocks/>
          </p:cNvCxnSpPr>
          <p:nvPr/>
        </p:nvCxnSpPr>
        <p:spPr>
          <a:xfrm>
            <a:off x="6929843" y="4327735"/>
            <a:ext cx="3332" cy="54874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 xmlns:a16="http://schemas.microsoft.com/office/drawing/2014/main" id="{9500E004-F26C-423A-92CD-5494D67E1934}"/>
              </a:ext>
            </a:extLst>
          </p:cNvPr>
          <p:cNvCxnSpPr>
            <a:cxnSpLocks/>
            <a:stCxn id="30" idx="1"/>
            <a:endCxn id="33" idx="3"/>
          </p:cNvCxnSpPr>
          <p:nvPr/>
        </p:nvCxnSpPr>
        <p:spPr>
          <a:xfrm flipH="1" flipV="1">
            <a:off x="5485124" y="5504014"/>
            <a:ext cx="717460" cy="39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 xmlns:a16="http://schemas.microsoft.com/office/drawing/2014/main" id="{5AA832ED-A2AE-4DA4-952C-36A3C3EE5B44}"/>
              </a:ext>
            </a:extLst>
          </p:cNvPr>
          <p:cNvCxnSpPr>
            <a:stCxn id="19" idx="3"/>
            <a:endCxn id="11" idx="1"/>
          </p:cNvCxnSpPr>
          <p:nvPr/>
        </p:nvCxnSpPr>
        <p:spPr>
          <a:xfrm>
            <a:off x="3439156" y="1344847"/>
            <a:ext cx="769550" cy="1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 xmlns:a16="http://schemas.microsoft.com/office/drawing/2014/main" id="{FF0F840F-6B05-4A85-9263-67DAA9E8B8C3}"/>
              </a:ext>
            </a:extLst>
          </p:cNvPr>
          <p:cNvSpPr txBox="1"/>
          <p:nvPr/>
        </p:nvSpPr>
        <p:spPr>
          <a:xfrm>
            <a:off x="3733619" y="6164121"/>
            <a:ext cx="4331635" cy="276999"/>
          </a:xfrm>
          <a:prstGeom prst="rect">
            <a:avLst/>
          </a:prstGeom>
          <a:noFill/>
        </p:spPr>
        <p:txBody>
          <a:bodyPr wrap="none" rtlCol="0">
            <a:spAutoFit/>
          </a:bodyPr>
          <a:lstStyle/>
          <a:p>
            <a:r>
              <a:rPr lang="en-US" sz="1200" b="1" dirty="0"/>
              <a:t>Figure 1.</a:t>
            </a:r>
            <a:r>
              <a:rPr lang="en-US" sz="1200" dirty="0"/>
              <a:t> Pipeline of the research to classify diabetic patients </a:t>
            </a:r>
          </a:p>
        </p:txBody>
      </p:sp>
      <p:cxnSp>
        <p:nvCxnSpPr>
          <p:cNvPr id="40" name="Straight Arrow Connector 39">
            <a:extLst>
              <a:ext uri="{FF2B5EF4-FFF2-40B4-BE49-F238E27FC236}">
                <a16:creationId xmlns="" xmlns:a16="http://schemas.microsoft.com/office/drawing/2014/main" id="{E8103731-9C4A-4FEA-8BB3-909FBC1B1DB9}"/>
              </a:ext>
            </a:extLst>
          </p:cNvPr>
          <p:cNvCxnSpPr>
            <a:cxnSpLocks/>
          </p:cNvCxnSpPr>
          <p:nvPr/>
        </p:nvCxnSpPr>
        <p:spPr>
          <a:xfrm flipV="1">
            <a:off x="5558414" y="3823275"/>
            <a:ext cx="619602" cy="11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5600734"/>
      </p:ext>
    </p:extLst>
  </p:cSld>
  <p:clrMapOvr>
    <a:masterClrMapping/>
  </p:clrMapOvr>
  <mc:AlternateContent xmlns:mc="http://schemas.openxmlformats.org/markup-compatibility/2006" xmlns:p14="http://schemas.microsoft.com/office/powerpoint/2010/main">
    <mc:Choice Requires="p14">
      <p:transition spd="med" p14:dur="700" advTm="4814">
        <p:fade/>
      </p:transition>
    </mc:Choice>
    <mc:Fallback xmlns="">
      <p:transition spd="med" advTm="4814">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120" y="169208"/>
            <a:ext cx="9509760" cy="603109"/>
          </a:xfrm>
        </p:spPr>
        <p:txBody>
          <a:bodyPr/>
          <a:lstStyle/>
          <a:p>
            <a:r>
              <a:rPr lang="en-US" dirty="0"/>
              <a:t>Dataset Description</a:t>
            </a:r>
          </a:p>
        </p:txBody>
      </p:sp>
      <p:sp>
        <p:nvSpPr>
          <p:cNvPr id="14" name="Content Placeholder 13"/>
          <p:cNvSpPr>
            <a:spLocks noGrp="1"/>
          </p:cNvSpPr>
          <p:nvPr>
            <p:ph idx="1"/>
          </p:nvPr>
        </p:nvSpPr>
        <p:spPr>
          <a:xfrm>
            <a:off x="1341120" y="1162975"/>
            <a:ext cx="9509760" cy="4900474"/>
          </a:xfrm>
        </p:spPr>
        <p:txBody>
          <a:bodyPr>
            <a:normAutofit/>
          </a:bodyPr>
          <a:lstStyle/>
          <a:p>
            <a:pPr algn="just">
              <a:lnSpc>
                <a:spcPct val="150000"/>
              </a:lnSpc>
              <a:buFont typeface="Wingdings" panose="05000000000000000000" pitchFamily="2" charset="2"/>
              <a:buChar char="§"/>
            </a:pPr>
            <a:r>
              <a:rPr lang="en-US" sz="1800" dirty="0">
                <a:solidFill>
                  <a:srgbClr val="000000"/>
                </a:solidFill>
                <a:effectLst/>
                <a:ea typeface="SimSun" panose="02010600030101010101" pitchFamily="2" charset="-122"/>
              </a:rPr>
              <a:t>This dataset was collected from the University of California, Irvine (UCI) machine learning repository [8]. </a:t>
            </a:r>
          </a:p>
          <a:p>
            <a:pPr algn="just">
              <a:lnSpc>
                <a:spcPct val="150000"/>
              </a:lnSpc>
              <a:buFont typeface="Wingdings" panose="05000000000000000000" pitchFamily="2" charset="2"/>
              <a:buChar char="§"/>
            </a:pPr>
            <a:r>
              <a:rPr lang="en-US" sz="1800" dirty="0">
                <a:solidFill>
                  <a:srgbClr val="000000"/>
                </a:solidFill>
                <a:effectLst/>
                <a:ea typeface="SimSun" panose="02010600030101010101" pitchFamily="2" charset="-122"/>
              </a:rPr>
              <a:t>It was created through a direct questionnaire among diabetic and non-diabetic patients from the Diabetes Hospital of Sylhet, Bangladesh. </a:t>
            </a:r>
          </a:p>
          <a:p>
            <a:pPr algn="just">
              <a:lnSpc>
                <a:spcPct val="150000"/>
              </a:lnSpc>
              <a:buFont typeface="Wingdings" panose="05000000000000000000" pitchFamily="2" charset="2"/>
              <a:buChar char="§"/>
            </a:pPr>
            <a:r>
              <a:rPr lang="en-US" sz="1800" dirty="0">
                <a:solidFill>
                  <a:srgbClr val="000000"/>
                </a:solidFill>
                <a:effectLst/>
                <a:ea typeface="SimSun" panose="02010600030101010101" pitchFamily="2" charset="-122"/>
              </a:rPr>
              <a:t>This dataset consists of 520 records and 17 attributes. Among them, 320 records are positive, and 200 records are negative. </a:t>
            </a:r>
            <a:endParaRPr lang="en-US" sz="1800" b="1" dirty="0">
              <a:solidFill>
                <a:srgbClr val="000000"/>
              </a:solidFill>
              <a:ea typeface="SimSun" panose="02010600030101010101" pitchFamily="2" charset="-122"/>
            </a:endParaRPr>
          </a:p>
          <a:p>
            <a:pPr marL="45720" indent="0" algn="just">
              <a:lnSpc>
                <a:spcPct val="150000"/>
              </a:lnSpc>
              <a:buNone/>
            </a:pPr>
            <a:endParaRPr lang="en-US" sz="1800" dirty="0">
              <a:solidFill>
                <a:schemeClr val="tx1"/>
              </a:solidFill>
              <a:ea typeface="SimSun" panose="02010600030101010101" pitchFamily="2" charset="-122"/>
            </a:endParaRPr>
          </a:p>
          <a:p>
            <a:pPr>
              <a:buFont typeface="Wingdings" panose="05000000000000000000" pitchFamily="2" charset="2"/>
              <a:buChar char="§"/>
            </a:pPr>
            <a:endParaRPr lang="en-US" sz="1800" dirty="0">
              <a:solidFill>
                <a:schemeClr val="tx1"/>
              </a:solidFill>
              <a:ea typeface="SimSun" panose="02010600030101010101" pitchFamily="2" charset="-122"/>
            </a:endParaRPr>
          </a:p>
        </p:txBody>
      </p:sp>
      <p:sp>
        <p:nvSpPr>
          <p:cNvPr id="2" name="Date Placeholder 1">
            <a:extLst>
              <a:ext uri="{FF2B5EF4-FFF2-40B4-BE49-F238E27FC236}">
                <a16:creationId xmlns="" xmlns:a16="http://schemas.microsoft.com/office/drawing/2014/main" id="{CBA52CB8-2FCF-4D7C-9E9D-FC0B32C55B77}"/>
              </a:ext>
            </a:extLst>
          </p:cNvPr>
          <p:cNvSpPr>
            <a:spLocks noGrp="1"/>
          </p:cNvSpPr>
          <p:nvPr>
            <p:ph type="dt" sz="half" idx="10"/>
          </p:nvPr>
        </p:nvSpPr>
        <p:spPr/>
        <p:txBody>
          <a:bodyPr/>
          <a:lstStyle/>
          <a:p>
            <a:fld id="{4F8C7A50-B384-43ED-8B75-EF6CC82A6526}" type="datetime1">
              <a:rPr lang="en-US" smtClean="0"/>
              <a:t>12/20/2020</a:t>
            </a:fld>
            <a:endParaRPr lang="en-US" dirty="0"/>
          </a:p>
        </p:txBody>
      </p:sp>
      <p:sp>
        <p:nvSpPr>
          <p:cNvPr id="3" name="Footer Placeholder 2">
            <a:extLst>
              <a:ext uri="{FF2B5EF4-FFF2-40B4-BE49-F238E27FC236}">
                <a16:creationId xmlns="" xmlns:a16="http://schemas.microsoft.com/office/drawing/2014/main" id="{08F0886F-F346-4752-A7F2-320B10A2F909}"/>
              </a:ext>
            </a:extLst>
          </p:cNvPr>
          <p:cNvSpPr>
            <a:spLocks noGrp="1"/>
          </p:cNvSpPr>
          <p:nvPr>
            <p:ph type="ftr" sz="quarter" idx="11"/>
          </p:nvPr>
        </p:nvSpPr>
        <p:spPr/>
        <p:txBody>
          <a:bodyPr/>
          <a:lstStyle/>
          <a:p>
            <a:r>
              <a:rPr lang="en-US" b="0" dirty="0"/>
              <a:t>A Machine Learning Based Model for Early Stage Detection of Diabetes</a:t>
            </a:r>
            <a:endParaRPr lang="en-US" dirty="0"/>
          </a:p>
        </p:txBody>
      </p:sp>
      <p:sp>
        <p:nvSpPr>
          <p:cNvPr id="4" name="Slide Number Placeholder 3">
            <a:extLst>
              <a:ext uri="{FF2B5EF4-FFF2-40B4-BE49-F238E27FC236}">
                <a16:creationId xmlns="" xmlns:a16="http://schemas.microsoft.com/office/drawing/2014/main" id="{7ECDCEBF-EE66-48B0-B6FF-8AEC148890A0}"/>
              </a:ext>
            </a:extLst>
          </p:cNvPr>
          <p:cNvSpPr>
            <a:spLocks noGrp="1"/>
          </p:cNvSpPr>
          <p:nvPr>
            <p:ph type="sldNum" sz="quarter" idx="12"/>
          </p:nvPr>
        </p:nvSpPr>
        <p:spPr/>
        <p:txBody>
          <a:bodyPr/>
          <a:lstStyle/>
          <a:p>
            <a:fld id="{FC749032-2A07-4AE8-BA90-74324CAE0C87}" type="slidenum">
              <a:rPr lang="en-US" smtClean="0"/>
              <a:t>9</a:t>
            </a:fld>
            <a:endParaRPr lang="en-US" dirty="0"/>
          </a:p>
        </p:txBody>
      </p:sp>
    </p:spTree>
    <p:extLst>
      <p:ext uri="{BB962C8B-B14F-4D97-AF65-F5344CB8AC3E}">
        <p14:creationId xmlns:p14="http://schemas.microsoft.com/office/powerpoint/2010/main" val="1283065173"/>
      </p:ext>
    </p:extLst>
  </p:cSld>
  <p:clrMapOvr>
    <a:masterClrMapping/>
  </p:clrMapOvr>
  <mc:AlternateContent xmlns:mc="http://schemas.openxmlformats.org/markup-compatibility/2006" xmlns:p14="http://schemas.microsoft.com/office/powerpoint/2010/main">
    <mc:Choice Requires="p14">
      <p:transition spd="med" p14:dur="700" advTm="8439">
        <p:fade/>
      </p:transition>
    </mc:Choice>
    <mc:Fallback xmlns="">
      <p:transition spd="med" advTm="8439">
        <p:fade/>
      </p:transition>
    </mc:Fallback>
  </mc:AlternateContent>
  <p:timing>
    <p:tnLst>
      <p:par>
        <p:cTn id="1" dur="indefinite" restart="never" nodeType="tmRoot"/>
      </p:par>
    </p:tnLst>
  </p:timing>
</p:sld>
</file>

<file path=ppt/theme/theme1.xml><?xml version="1.0" encoding="utf-8"?>
<a:theme xmlns:a="http://schemas.openxmlformats.org/drawingml/2006/main" name="Banded Design Yellow 16x9">
  <a:themeElements>
    <a:clrScheme name="Banded_Design_Yellow">
      <a:dk1>
        <a:srgbClr val="323232"/>
      </a:dk1>
      <a:lt1>
        <a:sysClr val="window" lastClr="FFFFFF"/>
      </a:lt1>
      <a:dk2>
        <a:srgbClr val="000000"/>
      </a:dk2>
      <a:lt2>
        <a:srgbClr val="E5E8E8"/>
      </a:lt2>
      <a:accent1>
        <a:srgbClr val="FFCD36"/>
      </a:accent1>
      <a:accent2>
        <a:srgbClr val="F29E3E"/>
      </a:accent2>
      <a:accent3>
        <a:srgbClr val="83C546"/>
      </a:accent3>
      <a:accent4>
        <a:srgbClr val="52C1CA"/>
      </a:accent4>
      <a:accent5>
        <a:srgbClr val="7384CA"/>
      </a:accent5>
      <a:accent6>
        <a:srgbClr val="DA6A89"/>
      </a:accent6>
      <a:hlink>
        <a:srgbClr val="88CACA"/>
      </a:hlink>
      <a:folHlink>
        <a:srgbClr val="91A7CA"/>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Banded_Design_Yellow">
      <a:dk1>
        <a:srgbClr val="595959"/>
      </a:dk1>
      <a:lt1>
        <a:sysClr val="window" lastClr="FFFFFF"/>
      </a:lt1>
      <a:dk2>
        <a:srgbClr val="323232"/>
      </a:dk2>
      <a:lt2>
        <a:srgbClr val="E5E8E8"/>
      </a:lt2>
      <a:accent1>
        <a:srgbClr val="FFCD36"/>
      </a:accent1>
      <a:accent2>
        <a:srgbClr val="F29E3E"/>
      </a:accent2>
      <a:accent3>
        <a:srgbClr val="83C546"/>
      </a:accent3>
      <a:accent4>
        <a:srgbClr val="52C1CA"/>
      </a:accent4>
      <a:accent5>
        <a:srgbClr val="7384CA"/>
      </a:accent5>
      <a:accent6>
        <a:srgbClr val="DA6A89"/>
      </a:accent6>
      <a:hlink>
        <a:srgbClr val="88CACA"/>
      </a:hlink>
      <a:folHlink>
        <a:srgbClr val="91A7CA"/>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nded_Design_Yellow">
      <a:dk1>
        <a:srgbClr val="595959"/>
      </a:dk1>
      <a:lt1>
        <a:sysClr val="window" lastClr="FFFFFF"/>
      </a:lt1>
      <a:dk2>
        <a:srgbClr val="323232"/>
      </a:dk2>
      <a:lt2>
        <a:srgbClr val="E5E8E8"/>
      </a:lt2>
      <a:accent1>
        <a:srgbClr val="FFCD36"/>
      </a:accent1>
      <a:accent2>
        <a:srgbClr val="F29E3E"/>
      </a:accent2>
      <a:accent3>
        <a:srgbClr val="83C546"/>
      </a:accent3>
      <a:accent4>
        <a:srgbClr val="52C1CA"/>
      </a:accent4>
      <a:accent5>
        <a:srgbClr val="7384CA"/>
      </a:accent5>
      <a:accent6>
        <a:srgbClr val="DA6A89"/>
      </a:accent6>
      <a:hlink>
        <a:srgbClr val="88CACA"/>
      </a:hlink>
      <a:folHlink>
        <a:srgbClr val="91A7CA"/>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101BF-D127-47CC-B636-CCF4092669AF}">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A9695C8A-0197-4B9C-A4A6-8EBC4BE0303B}">
  <ds:schemaRefs>
    <ds:schemaRef ds:uri="http://schemas.microsoft.com/sharepoint/v3/contenttype/forms"/>
  </ds:schemaRefs>
</ds:datastoreItem>
</file>

<file path=customXml/itemProps3.xml><?xml version="1.0" encoding="utf-8"?>
<ds:datastoreItem xmlns:ds="http://schemas.openxmlformats.org/officeDocument/2006/customXml" ds:itemID="{757B5BEA-1A94-46FE-A640-71D5A8BF25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2737</Words>
  <Application>Microsoft Office PowerPoint</Application>
  <PresentationFormat>Custom</PresentationFormat>
  <Paragraphs>368</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Banded Design Yellow 16x9</vt:lpstr>
      <vt:lpstr>  Paper Id – 91 Paper Title – A Machine Learning Based Model for Early Stage Detection of Diabetes Authors</vt:lpstr>
      <vt:lpstr>Outlines</vt:lpstr>
      <vt:lpstr>Introduction</vt:lpstr>
      <vt:lpstr>Introduction (Cont’d)</vt:lpstr>
      <vt:lpstr>Literature Review</vt:lpstr>
      <vt:lpstr>Literature Review (Cont’d)</vt:lpstr>
      <vt:lpstr>Literature Review (Cont’d)</vt:lpstr>
      <vt:lpstr>Materials &amp; Methods</vt:lpstr>
      <vt:lpstr>Dataset Description</vt:lpstr>
      <vt:lpstr>Dataset Description (Cont’d)</vt:lpstr>
      <vt:lpstr>Data Preprocessing</vt:lpstr>
      <vt:lpstr>Data Preprocessing (Cont’d)</vt:lpstr>
      <vt:lpstr>Data Preprocessing (Cont’d)</vt:lpstr>
      <vt:lpstr>Data Preprocessing (Cont’d)</vt:lpstr>
      <vt:lpstr>Classification Methods</vt:lpstr>
      <vt:lpstr>Classification Methods (Cont’d)</vt:lpstr>
      <vt:lpstr>Classification Methods (Cont’d)</vt:lpstr>
      <vt:lpstr>Classification Methods (Cont’d)</vt:lpstr>
      <vt:lpstr>Classification Methods (Cont’d)</vt:lpstr>
      <vt:lpstr>Classification Methods (Cont’d)</vt:lpstr>
      <vt:lpstr>Evaluation Measures</vt:lpstr>
      <vt:lpstr>Experimental Setup</vt:lpstr>
      <vt:lpstr>Results &amp; Discussion</vt:lpstr>
      <vt:lpstr>Results &amp; Discussion (Cont’d)</vt:lpstr>
      <vt:lpstr>Results &amp; Discussion (Cont’d)</vt:lpstr>
      <vt:lpstr>Conclusion &amp; Future Work</vt:lpstr>
      <vt:lpstr>References</vt:lpstr>
      <vt:lpstr>References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2013-07-31T01:42:42Z</dcterms:created>
  <dcterms:modified xsi:type="dcterms:W3CDTF">2020-12-20T04:58:36Z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