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5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6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7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8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9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0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21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22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23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4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5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6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27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8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9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30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72" r:id="rId2"/>
    <p:sldMasterId id="2147483688" r:id="rId3"/>
  </p:sldMasterIdLst>
  <p:notesMasterIdLst>
    <p:notesMasterId r:id="rId35"/>
  </p:notesMasterIdLst>
  <p:handoutMasterIdLst>
    <p:handoutMasterId r:id="rId36"/>
  </p:handoutMasterIdLst>
  <p:sldIdLst>
    <p:sldId id="343" r:id="rId4"/>
    <p:sldId id="372" r:id="rId5"/>
    <p:sldId id="358" r:id="rId6"/>
    <p:sldId id="378" r:id="rId7"/>
    <p:sldId id="376" r:id="rId8"/>
    <p:sldId id="375" r:id="rId9"/>
    <p:sldId id="373" r:id="rId10"/>
    <p:sldId id="377" r:id="rId11"/>
    <p:sldId id="360" r:id="rId12"/>
    <p:sldId id="356" r:id="rId13"/>
    <p:sldId id="379" r:id="rId14"/>
    <p:sldId id="355" r:id="rId15"/>
    <p:sldId id="352" r:id="rId16"/>
    <p:sldId id="381" r:id="rId17"/>
    <p:sldId id="350" r:id="rId18"/>
    <p:sldId id="349" r:id="rId19"/>
    <p:sldId id="366" r:id="rId20"/>
    <p:sldId id="363" r:id="rId21"/>
    <p:sldId id="364" r:id="rId22"/>
    <p:sldId id="362" r:id="rId23"/>
    <p:sldId id="368" r:id="rId24"/>
    <p:sldId id="369" r:id="rId25"/>
    <p:sldId id="384" r:id="rId26"/>
    <p:sldId id="385" r:id="rId27"/>
    <p:sldId id="386" r:id="rId28"/>
    <p:sldId id="387" r:id="rId29"/>
    <p:sldId id="388" r:id="rId30"/>
    <p:sldId id="389" r:id="rId31"/>
    <p:sldId id="361" r:id="rId32"/>
    <p:sldId id="390" r:id="rId33"/>
    <p:sldId id="391" r:id="rId34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66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8024" autoAdjust="0"/>
  </p:normalViewPr>
  <p:slideViewPr>
    <p:cSldViewPr>
      <p:cViewPr varScale="1">
        <p:scale>
          <a:sx n="66" d="100"/>
          <a:sy n="66" d="100"/>
        </p:scale>
        <p:origin x="-13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83874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1886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>
              <a:defRPr lang="en-US" dirty="0"/>
            </a:lvl1pPr>
            <a:extLst/>
          </a:lstStyle>
          <a:p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date and other details</a:t>
            </a:r>
            <a:endParaRPr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AA378AD8-271D-4BB7-A5B1-63D05196AF34}" type="datetime1">
              <a:rPr lang="en-US" smtClean="0"/>
              <a:t>16-Dec-19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r>
              <a:rPr lang="en-US" smtClean="0"/>
              <a:t>Improvement in Hyperspectral Image Classification by Using Hybrid Subspace Detection Technique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fld id="{F53E9EA7-6410-472A-97D7-F19F80174F05}" type="datetime1">
              <a:rPr lang="en-US" smtClean="0"/>
              <a:t>16-Dec-19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r>
              <a:rPr lang="en-US" smtClean="0"/>
              <a:t>Improvement in Hyperspectral Image Classification by Using Hybrid Subspace Detection Technique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C71020F0-AB40-4159-B7A3-69C7E39F32B8}" type="datetime1">
              <a:rPr lang="en-US" smtClean="0"/>
              <a:t>16-Dec-19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r>
              <a:rPr lang="en-US" smtClean="0"/>
              <a:t>Improvement in Hyperspectral Image Classification by Using Hybrid Subspace Detection Technique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69254851-EC72-4AF9-A68C-9ED73A354CBA}" type="datetime1">
              <a:rPr lang="en-US" smtClean="0"/>
              <a:t>16-Dec-19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r>
              <a:rPr lang="en-US" smtClean="0"/>
              <a:t>Improvement in Hyperspectral Image Classification by Using Hybrid Subspace Detection Technique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fld id="{5E69BB31-BE55-42D3-ACC4-5F32724327FA}" type="datetime1">
              <a:rPr lang="en-US" smtClean="0"/>
              <a:t>16-Dec-19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r>
              <a:rPr lang="en-US" smtClean="0"/>
              <a:t>Improvement in Hyperspectral Image Classification by Using Hybrid Subspace Detection Technique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24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fld id="{6FA808D0-17D0-48AA-8C46-62FEEACC7D58}" type="datetime1">
              <a:rPr lang="en-US" smtClean="0"/>
              <a:t>16-Dec-19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r>
              <a:rPr lang="en-US" smtClean="0"/>
              <a:t>Improvement in Hyperspectral Image Classification by Using Hybrid Subspace Detection Technique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fld id="{989222EB-A004-4D1D-9EBC-03CCBC19E3A1}" type="datetime1">
              <a:rPr lang="en-US" smtClean="0"/>
              <a:t>16-Dec-19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r>
              <a:rPr lang="en-US" smtClean="0"/>
              <a:t>Improvement in Hyperspectral Image Classification by Using Hybrid Subspace Detection Technique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fld id="{560300EC-2833-4F1E-ACAC-BD32FA9D2DEC}" type="datetime1">
              <a:rPr lang="en-US" smtClean="0"/>
              <a:t>16-Dec-19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r>
              <a:rPr lang="en-US" smtClean="0"/>
              <a:t>Improvement in Hyperspectral Image Classification by Using Hybrid Subspace Detection Technique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83042476-11C3-404B-B7A9-3227D01E6DAF}" type="datetime1">
              <a:rPr lang="en-US" smtClean="0"/>
              <a:t>16-Dec-19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r>
              <a:rPr lang="en-US" smtClean="0"/>
              <a:t>Improvement in Hyperspectral Image Classification by Using Hybrid Subspace Detection Technique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BE5569B-730B-4344-A550-09F6BE7DA841}" type="datetime1">
              <a:rPr lang="en-US" smtClean="0"/>
              <a:t>16-Dec-19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r>
              <a:rPr lang="en-US" smtClean="0"/>
              <a:t>Improvement in Hyperspectral Image Classification by Using Hybrid Subspace Detection Technique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E260A832-3FFE-454B-A97E-73D98C695E86}" type="datetime1">
              <a:rPr lang="en-US" smtClean="0"/>
              <a:t>16-Dec-19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r>
              <a:rPr lang="en-US" smtClean="0"/>
              <a:t>Improvement in Hyperspectral Image Classification by Using Hybrid Subspace Detection Technique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8B77FC04-35F1-4883-A260-1446A9F0E3C1}" type="datetime1">
              <a:rPr lang="en-US" smtClean="0"/>
              <a:t>16-Dec-19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r>
              <a:rPr lang="en-US" smtClean="0"/>
              <a:t>Improvement in Hyperspectral Image Classification by Using Hybrid Subspace Detection Technique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27F2212-812E-4E1E-85B8-FE6A7B82A652}" type="datetime1">
              <a:rPr lang="en-US" smtClean="0"/>
              <a:t>16-Dec-19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r>
              <a:rPr lang="en-US" smtClean="0"/>
              <a:t>Improvement in Hyperspectral Image Classification by Using Hybrid Subspace Detection Technique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EF0AE9-57AF-415E-846A-6EFCEB0058F9}" type="datetime1">
              <a:rPr lang="en-US" smtClean="0"/>
              <a:t>16-Dec-19</a:t>
            </a:fld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Improvement in Hyperspectral Image Classification by Using Hybrid Subspace Detection Technique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B0023-0CED-47F7-85AE-654F0B232C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2842-04AC-453B-8DB4-9A9ED4E2A7C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16-Dec-19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498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55D1-17CF-4303-9E29-3D9285496C3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16-Dec-19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3619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2F6F-DACF-44C9-9697-E126B03194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16-Dec-19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039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B9BB-B36A-4DA6-8B1B-750E10E669C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16-Dec-19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7519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C318-A0D4-4650-8DC4-7D81F409871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16-Dec-19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1555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BF25-35F7-4FA7-9445-BBD4B32091A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16-Dec-19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4868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3EA9-3F4E-4B5B-BBBE-72C7642F38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16-Dec-19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8700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74EECB3C-A660-4DEB-A79F-C84823E82235}" type="datetime1">
              <a:rPr lang="en-US" smtClean="0"/>
              <a:t>16-Dec-19</a:t>
            </a:fld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r>
              <a:rPr lang="en-US" smtClean="0"/>
              <a:t>Improvement in Hyperspectral Image Classification by Using Hybrid Subspace Detection Technique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9B527-9E0B-42F3-9CB7-6B126ADB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16-Dec-19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7427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DBA3-62D4-4F3C-9775-D841C0DE0D9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16-Dec-19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2855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B809-856F-43DE-9629-E0D2DCEF16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16-Dec-19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175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B194-9CA2-4800-A3CB-4EF8E6359F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16-Dec-19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3279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2252-A185-405C-A806-121453EC0D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16-Dec-19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3324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887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B056-3AAF-4325-AE6B-EFCC507EFC9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16-Dec-19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1727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94B5450C-B13A-4695-865B-4B67B9607D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16-Dec-19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7138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9425-473E-4EE3-B0A6-FB127204227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16-Dec-19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258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4FE2-B6A7-4144-BF85-4A9C7421E2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16-Dec-19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4239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dirty="0" smtClean="0"/>
              <a:t>Click icon</a:t>
            </a:r>
            <a:r>
              <a:rPr lang="en-US" i="0" baseline="0" dirty="0" smtClean="0"/>
              <a:t> to add </a:t>
            </a:r>
            <a:r>
              <a:rPr lang="en-US" i="0" dirty="0" smtClean="0"/>
              <a:t>full page picture</a:t>
            </a:r>
            <a:endParaRPr lang="en-US" i="0" baseline="0" dirty="0" smtClean="0"/>
          </a:p>
          <a:p>
            <a:pPr marL="0" marR="0" indent="0" algn="ctr">
              <a:buFontTx/>
              <a:buNone/>
            </a:pPr>
            <a:endParaRPr lang="en-US" i="0" dirty="0" smtClean="0"/>
          </a:p>
          <a:p>
            <a:pPr algn="ctr">
              <a:buFontTx/>
              <a:buNone/>
            </a:pPr>
            <a:endParaRPr lang="en-US" i="0" dirty="0" smtClean="0"/>
          </a:p>
          <a:p>
            <a:pPr algn="ctr">
              <a:buFontTx/>
              <a:buNone/>
            </a:pPr>
            <a:endParaRPr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0E60-8F70-4424-8FD8-45BF1268CCD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16-Dec-19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832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CE7A-D670-4FCF-B005-C694076AD68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16-Dec-19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3271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3631-C9C2-42DA-8976-50D0CD9DF9A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16-Dec-19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2139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3780-F0B3-4C95-AD14-0F4CE4C3E8F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16-Dec-19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9044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6C9B-12A2-41D3-B833-B2625173581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16-Dec-19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8567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9E82-AE40-463D-A751-BEA47A65B2D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16-Dec-19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2034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A12D-D6BD-4B10-BAE5-816F784F101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16-Dec-19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8330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5E04-60C9-4245-93FE-F4E0407CE6F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16-Dec-19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4671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6E50-4238-49F9-9F0C-70F17E8EED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16-Dec-19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7539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0BAB-04DD-4692-9D9A-AA6DAA64E08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16-Dec-19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943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>
              <a:defRPr baseline="0"/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>
              <a:buFontTx/>
              <a:buNone/>
              <a:defRPr sz="1800"/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51E613EF-6CF0-4947-8C12-AA4ADB4EC0B5}" type="datetime1">
              <a:rPr lang="en-US" smtClean="0"/>
              <a:t>16-Dec-19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r>
              <a:rPr lang="en-US" smtClean="0"/>
              <a:t>Improvement in Hyperspectral Image Classification by Using Hybrid Subspace Detection Technique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4497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2CAF-6DA9-49BF-B945-30AC9FBE1E9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16-Dec-19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903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83119331-1B94-4121-94F1-348CD34572F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16-Dec-19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3407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669B02E3-14B9-48E4-B6BB-BB95369E6097}" type="datetime1">
              <a:rPr lang="en-US" smtClean="0"/>
              <a:t>16-Dec-19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r>
              <a:rPr lang="en-US" smtClean="0"/>
              <a:t>Improvement in Hyperspectral Image Classification by Using Hybrid Subspace Detection Technique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fld id="{649D0198-3DE7-4B52-86F9-064609BB3531}" type="datetime1">
              <a:rPr lang="en-US" smtClean="0"/>
              <a:t>16-Dec-19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r>
              <a:rPr lang="en-US" smtClean="0"/>
              <a:t>Improvement in Hyperspectral Image Classification by Using Hybrid Subspace Detection Technique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6123C8C-6C17-454B-98D6-D9433B01D69B}" type="datetime1">
              <a:rPr lang="en-US" smtClean="0"/>
              <a:t>16-Dec-19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r>
              <a:rPr lang="en-US" smtClean="0"/>
              <a:t>Improvement in Hyperspectral Image Classification by Using Hybrid Subspace Detection Technique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E4399364-2CE7-4F05-AD6D-A934B7CAF49F}" type="datetime1">
              <a:rPr lang="en-US" smtClean="0"/>
              <a:t>16-Dec-19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r>
              <a:rPr lang="en-US" smtClean="0"/>
              <a:t>Improvement in Hyperspectral Image Classification by Using Hybrid Subspace Detection Technique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  <a:extLst/>
          </a:lstStyle>
          <a:p>
            <a:fld id="{20332EAC-AE2A-4138-95CB-6B36DBA176E9}" type="datetime1">
              <a:rPr lang="en-US" sz="1200" smtClean="0">
                <a:solidFill>
                  <a:schemeClr val="tx2"/>
                </a:solidFill>
              </a:rPr>
              <a:t>16-Dec-19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ctr"/>
            <a:r>
              <a:rPr lang="en-US" sz="1200" smtClean="0">
                <a:solidFill>
                  <a:schemeClr val="tx2"/>
                </a:solidFill>
              </a:rPr>
              <a:t>Improvement in Hyperspectral Image Classification by Using Hybrid Subspace Detection Technique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FFD57-2FD4-40B3-94AE-3EEE893390F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16-Dec-19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9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ransition spd="slow">
    <p:wipe dir="d"/>
  </p:transition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43083-2FF5-4B9A-ADEB-B1B5B3FB03E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16-Dec-19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80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</p:sldLayoutIdLst>
  <p:transition spd="slow">
    <p:wipe dir="d"/>
  </p:transition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7" Type="http://schemas.openxmlformats.org/officeDocument/2006/relationships/image" Target="../media/image15.emf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7" Type="http://schemas.openxmlformats.org/officeDocument/2006/relationships/image" Target="../media/image18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24.pn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41.xml"/><Relationship Id="rId4" Type="http://schemas.openxmlformats.org/officeDocument/2006/relationships/tags" Target="../tags/tag4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7.jpeg"/><Relationship Id="rId5" Type="http://schemas.openxmlformats.org/officeDocument/2006/relationships/hyperlink" Target="https://en.wikipedia.org/wiki/File:HyperspectralCube.jpg" TargetMode="Externa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25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4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26.png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28.png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29.png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image" Target="../media/image30.png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image" Target="../media/image31.png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33400" y="1752600"/>
            <a:ext cx="8229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988609" y="4191000"/>
            <a:ext cx="3781425" cy="1897039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just"/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2400" b="1" dirty="0">
                <a:solidFill>
                  <a:srgbClr val="000066"/>
                </a:solidFill>
              </a:rPr>
              <a:t>Supervised By </a:t>
            </a:r>
            <a:endParaRPr lang="en-US" sz="2400" b="1" dirty="0" smtClean="0">
              <a:solidFill>
                <a:srgbClr val="000066"/>
              </a:solidFill>
            </a:endParaRPr>
          </a:p>
          <a:p>
            <a:pPr algn="just"/>
            <a:r>
              <a:rPr lang="en-US" sz="2400" dirty="0" smtClean="0">
                <a:solidFill>
                  <a:srgbClr val="000066"/>
                </a:solidFill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</a:rPr>
              <a:t>Sadia</a:t>
            </a:r>
            <a:r>
              <a:rPr lang="en-US" sz="2400" dirty="0" smtClean="0">
                <a:solidFill>
                  <a:srgbClr val="000066"/>
                </a:solidFill>
              </a:rPr>
              <a:t> </a:t>
            </a:r>
            <a:r>
              <a:rPr lang="en-US" sz="2400" dirty="0" err="1">
                <a:solidFill>
                  <a:srgbClr val="000066"/>
                </a:solidFill>
              </a:rPr>
              <a:t>Zaman</a:t>
            </a:r>
            <a:r>
              <a:rPr lang="en-US" sz="2400" dirty="0">
                <a:solidFill>
                  <a:srgbClr val="000066"/>
                </a:solidFill>
              </a:rPr>
              <a:t> </a:t>
            </a:r>
            <a:r>
              <a:rPr lang="en-US" sz="2400" dirty="0" err="1">
                <a:solidFill>
                  <a:srgbClr val="000066"/>
                </a:solidFill>
              </a:rPr>
              <a:t>Mishu</a:t>
            </a:r>
            <a:r>
              <a:rPr lang="en-US" sz="2400" dirty="0">
                <a:solidFill>
                  <a:srgbClr val="000066"/>
                </a:solidFill>
              </a:rPr>
              <a:t> </a:t>
            </a:r>
            <a:endParaRPr lang="en-US" sz="2400" dirty="0" smtClean="0">
              <a:solidFill>
                <a:srgbClr val="000066"/>
              </a:solidFill>
            </a:endParaRPr>
          </a:p>
          <a:p>
            <a:pPr algn="just"/>
            <a:r>
              <a:rPr lang="en-US" sz="2400" dirty="0">
                <a:solidFill>
                  <a:srgbClr val="000066"/>
                </a:solidFill>
              </a:rPr>
              <a:t> Lecturer </a:t>
            </a:r>
            <a:endParaRPr lang="en-US" sz="2400" dirty="0" smtClean="0">
              <a:solidFill>
                <a:srgbClr val="000066"/>
              </a:solidFill>
            </a:endParaRPr>
          </a:p>
          <a:p>
            <a:pPr algn="just"/>
            <a:r>
              <a:rPr lang="en-US" sz="2400" dirty="0">
                <a:solidFill>
                  <a:srgbClr val="000066"/>
                </a:solidFill>
              </a:rPr>
              <a:t> Dept. of CSE </a:t>
            </a:r>
            <a:endParaRPr lang="en-US" sz="2400" dirty="0" smtClean="0">
              <a:solidFill>
                <a:srgbClr val="000066"/>
              </a:solidFill>
            </a:endParaRPr>
          </a:p>
          <a:p>
            <a:pPr algn="just"/>
            <a:r>
              <a:rPr lang="en-US" sz="2400" dirty="0">
                <a:solidFill>
                  <a:srgbClr val="000066"/>
                </a:solidFill>
              </a:rPr>
              <a:t> RUET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36323" y="7019017"/>
            <a:ext cx="1066800" cy="365125"/>
          </a:xfrm>
        </p:spPr>
        <p:txBody>
          <a:bodyPr/>
          <a:lstStyle/>
          <a:p>
            <a:fld id="{43477B32-FDA1-4841-BAC7-A043D5918C46}" type="datetime1">
              <a:rPr lang="en-US" smtClean="0">
                <a:solidFill>
                  <a:schemeClr val="accent5">
                    <a:lumMod val="50000"/>
                  </a:schemeClr>
                </a:solidFill>
              </a:rPr>
              <a:t>16-Dec-19</a:t>
            </a:fld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39883" y="7048046"/>
            <a:ext cx="8236634" cy="365125"/>
          </a:xfrm>
        </p:spPr>
        <p:txBody>
          <a:bodyPr/>
          <a:lstStyle/>
          <a:p>
            <a:r>
              <a:rPr lang="en-US" smtClean="0">
                <a:solidFill>
                  <a:schemeClr val="accent5">
                    <a:lumMod val="50000"/>
                  </a:schemeClr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763000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schemeClr val="accent5">
                    <a:lumMod val="50000"/>
                  </a:schemeClr>
                </a:solidFill>
              </a:rPr>
              <a:pPr/>
              <a:t>1</a:t>
            </a:fld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342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424543" y="2010909"/>
            <a:ext cx="8229600" cy="218009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8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Paper Id: 150</a:t>
            </a:r>
          </a:p>
          <a:p>
            <a:pPr lvl="0" algn="ctr">
              <a:lnSpc>
                <a:spcPct val="80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Title: Improvement in </a:t>
            </a:r>
            <a:r>
              <a:rPr lang="en-US" sz="3200" b="1" dirty="0" err="1" smtClean="0">
                <a:solidFill>
                  <a:schemeClr val="bg1"/>
                </a:solidFill>
              </a:rPr>
              <a:t>Hyperspectral</a:t>
            </a:r>
            <a:r>
              <a:rPr lang="en-US" sz="3200" b="1" dirty="0" smtClean="0">
                <a:solidFill>
                  <a:schemeClr val="bg1"/>
                </a:solidFill>
              </a:rPr>
              <a:t> Image Classification by Using Hybrid Subspace Detection Technique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9800" y="4539354"/>
            <a:ext cx="26343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err="1" smtClean="0">
                <a:solidFill>
                  <a:schemeClr val="bg1"/>
                </a:solidFill>
              </a:rPr>
              <a:t>Nayan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Banik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Dept. of CSE</a:t>
            </a:r>
          </a:p>
          <a:p>
            <a:r>
              <a:rPr lang="en-US" sz="2400" dirty="0" err="1" smtClean="0">
                <a:solidFill>
                  <a:schemeClr val="bg1"/>
                </a:solidFill>
              </a:rPr>
              <a:t>Comilla</a:t>
            </a:r>
            <a:r>
              <a:rPr lang="en-US" sz="2400" dirty="0" smtClean="0">
                <a:solidFill>
                  <a:schemeClr val="bg1"/>
                </a:solidFill>
              </a:rPr>
              <a:t> University </a:t>
            </a:r>
            <a:r>
              <a:rPr lang="en-US" sz="2400" dirty="0" err="1" smtClean="0">
                <a:solidFill>
                  <a:schemeClr val="bg1"/>
                </a:solidFill>
              </a:rPr>
              <a:t>Cumilla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91" y="531851"/>
            <a:ext cx="1143000" cy="956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534662" y="625241"/>
            <a:ext cx="7199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cap="all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INTERNATIONAL CONFERENCE ON</a:t>
            </a:r>
            <a:br>
              <a:rPr lang="en-US" sz="2200" b="1" cap="all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b="1" cap="all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SUSTAINABLE TECHNOLOGIES FOR INDUSTRY </a:t>
            </a:r>
            <a:r>
              <a:rPr lang="en-US" sz="2200" b="1" cap="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4.0</a:t>
            </a:r>
            <a:endParaRPr lang="en-US" sz="2200" b="1" cap="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4518379"/>
            <a:ext cx="26019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Authors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Arifa</a:t>
            </a:r>
            <a:r>
              <a:rPr lang="en-US" sz="2400" dirty="0">
                <a:solidFill>
                  <a:schemeClr val="bg1"/>
                </a:solidFill>
              </a:rPr>
              <a:t> Islam </a:t>
            </a:r>
            <a:r>
              <a:rPr lang="en-US" sz="2400" dirty="0" err="1">
                <a:solidFill>
                  <a:schemeClr val="bg1"/>
                </a:solidFill>
              </a:rPr>
              <a:t>Champa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Dept. of CSE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IUT</a:t>
            </a:r>
          </a:p>
          <a:p>
            <a:r>
              <a:rPr lang="en-US" sz="2400" dirty="0" err="1" smtClean="0">
                <a:solidFill>
                  <a:schemeClr val="bg1"/>
                </a:solidFill>
              </a:rPr>
              <a:t>Gazipur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8999" y="4539354"/>
            <a:ext cx="2286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Md. </a:t>
            </a:r>
            <a:r>
              <a:rPr lang="en-US" sz="2400" dirty="0" err="1" smtClean="0">
                <a:solidFill>
                  <a:schemeClr val="bg1"/>
                </a:solidFill>
              </a:rPr>
              <a:t>Fazle</a:t>
            </a:r>
            <a:r>
              <a:rPr lang="en-US" sz="2400" dirty="0" smtClean="0">
                <a:solidFill>
                  <a:schemeClr val="bg1"/>
                </a:solidFill>
              </a:rPr>
              <a:t> Rabbi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Dept. of CSE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BAIUST</a:t>
            </a:r>
          </a:p>
          <a:p>
            <a:r>
              <a:rPr lang="en-US" sz="2400" dirty="0" err="1" smtClean="0">
                <a:solidFill>
                  <a:schemeClr val="bg1"/>
                </a:solidFill>
              </a:rPr>
              <a:t>Comilla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49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3534"/>
    </mc:Choice>
    <mc:Fallback xmlns="">
      <p:transition advTm="2353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7200" y="9144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</a:rPr>
              <a:t>Remote 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Sensing Data </a:t>
            </a:r>
            <a:endParaRPr lang="en-US" sz="3200" dirty="0" smtClean="0"/>
          </a:p>
          <a:p>
            <a:r>
              <a:rPr lang="en-US" sz="2400" b="1" dirty="0">
                <a:solidFill>
                  <a:schemeClr val="bg1"/>
                </a:solidFill>
              </a:rPr>
              <a:t>Remote Sensing Data for Analysis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914400" algn="l"/>
              </a:tabLst>
            </a:pPr>
            <a:r>
              <a:rPr lang="en-US" sz="2400" dirty="0" smtClean="0">
                <a:solidFill>
                  <a:prstClr val="white"/>
                </a:solidFill>
              </a:rPr>
              <a:t>      </a:t>
            </a:r>
            <a:r>
              <a:rPr lang="en-US" sz="3200" b="1" dirty="0" err="1" smtClean="0">
                <a:solidFill>
                  <a:schemeClr val="bg1"/>
                </a:solidFill>
              </a:rPr>
              <a:t>Implementation</a:t>
            </a:r>
            <a:r>
              <a:rPr lang="en-US" sz="3200" b="1" dirty="0" err="1" smtClean="0">
                <a:solidFill>
                  <a:schemeClr val="accent5">
                    <a:lumMod val="50000"/>
                  </a:schemeClr>
                </a:solidFill>
              </a:rPr>
              <a:t>eote</a:t>
            </a:r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Sensing Data for Analysis</a:t>
            </a:r>
            <a:endParaRPr 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fld id="{1CC12297-C515-4044-A8D4-20EA52CB7AD1}" type="datetime1">
              <a:rPr lang="en-US" smtClean="0">
                <a:solidFill>
                  <a:prstClr val="white"/>
                </a:solidFill>
              </a:rPr>
              <a:t>16-Dec-19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10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100" y="1447800"/>
            <a:ext cx="8305800" cy="48006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Dataset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 AVIRIS 92AV3C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Spectral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 0.4 µm-2.5  µm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Band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 220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Classes:16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064" y="5715000"/>
            <a:ext cx="9144000" cy="685800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Figure 5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:  </a:t>
            </a:r>
            <a:r>
              <a:rPr lang="en-US" sz="2400" b="1" dirty="0" smtClean="0"/>
              <a:t>AVIRIS 92AV3C Dataset[6] (</a:t>
            </a:r>
            <a:r>
              <a:rPr lang="en-US" sz="2400" b="1" dirty="0"/>
              <a:t>(a) Ground Truth Image</a:t>
            </a:r>
            <a:endParaRPr lang="en-US" sz="2400" dirty="0"/>
          </a:p>
          <a:p>
            <a:pPr algn="ctr"/>
            <a:r>
              <a:rPr lang="en-US" sz="2400" dirty="0" smtClean="0"/>
              <a:t>,</a:t>
            </a:r>
            <a:r>
              <a:rPr lang="en-US" sz="2400" b="1" dirty="0"/>
              <a:t> (b)  RGB </a:t>
            </a:r>
            <a:r>
              <a:rPr lang="en-US" sz="2400" b="1" dirty="0" smtClean="0"/>
              <a:t>Image)</a:t>
            </a:r>
            <a:endParaRPr lang="en-US" sz="2400" dirty="0"/>
          </a:p>
          <a:p>
            <a:pPr algn="ctr"/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29" y="3053863"/>
            <a:ext cx="7981071" cy="250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288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8122"/>
    </mc:Choice>
    <mc:Fallback xmlns="">
      <p:transition advTm="28122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7200" y="9144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</a:rPr>
              <a:t>Remote 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Sensing Data </a:t>
            </a:r>
            <a:endParaRPr lang="en-US" sz="3200" dirty="0" smtClean="0"/>
          </a:p>
          <a:p>
            <a:r>
              <a:rPr lang="en-US" sz="2400" b="1" dirty="0">
                <a:solidFill>
                  <a:schemeClr val="bg1"/>
                </a:solidFill>
              </a:rPr>
              <a:t>Remote Sensing Data for Analysis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914400" algn="l"/>
              </a:tabLst>
            </a:pPr>
            <a:r>
              <a:rPr lang="en-US" sz="2400" dirty="0" smtClean="0">
                <a:solidFill>
                  <a:prstClr val="white"/>
                </a:solidFill>
              </a:rPr>
              <a:t>      </a:t>
            </a:r>
            <a:r>
              <a:rPr lang="en-US" sz="3200" b="1" dirty="0" err="1" smtClean="0">
                <a:solidFill>
                  <a:prstClr val="white"/>
                </a:solidFill>
              </a:rPr>
              <a:t>Implementation</a:t>
            </a:r>
            <a:r>
              <a:rPr lang="en-US" sz="3200" b="1" dirty="0" err="1" smtClean="0">
                <a:solidFill>
                  <a:srgbClr val="4BACC6">
                    <a:lumMod val="50000"/>
                  </a:srgbClr>
                </a:solidFill>
              </a:rPr>
              <a:t>eote</a:t>
            </a:r>
            <a:r>
              <a:rPr lang="en-US" sz="3200" b="1" dirty="0" smtClean="0">
                <a:solidFill>
                  <a:srgbClr val="4BACC6">
                    <a:lumMod val="50000"/>
                  </a:srgbClr>
                </a:solidFill>
              </a:rPr>
              <a:t> </a:t>
            </a:r>
            <a:r>
              <a:rPr lang="en-US" sz="3200" b="1" dirty="0">
                <a:solidFill>
                  <a:srgbClr val="4BACC6">
                    <a:lumMod val="50000"/>
                  </a:srgbClr>
                </a:solidFill>
              </a:rPr>
              <a:t>Sensing Data for Analysis</a:t>
            </a:r>
            <a:endParaRPr lang="en-US" sz="3200" dirty="0">
              <a:solidFill>
                <a:srgbClr val="4BACC6">
                  <a:lumMod val="50000"/>
                </a:srgbClr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fld id="{4EA4C449-CDE8-42AA-92FB-2B0C17407154}" type="datetime1">
              <a:rPr lang="en-US" smtClean="0">
                <a:solidFill>
                  <a:prstClr val="white"/>
                </a:solidFill>
              </a:rPr>
              <a:t>16-Dec-19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11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676400"/>
            <a:ext cx="4267200" cy="381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57200" y="1295400"/>
            <a:ext cx="8305800" cy="4953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2400" dirty="0" smtClean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Dataset: HYDICE DC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Spectral</a:t>
            </a:r>
            <a:r>
              <a:rPr lang="en-US" sz="2400" dirty="0">
                <a:solidFill>
                  <a:prstClr val="black"/>
                </a:solidFill>
              </a:rPr>
              <a:t>: 0.4 </a:t>
            </a:r>
            <a:r>
              <a:rPr lang="en-US" sz="2400" dirty="0" smtClean="0">
                <a:solidFill>
                  <a:prstClr val="black"/>
                </a:solidFill>
              </a:rPr>
              <a:t>µm-2.4  </a:t>
            </a:r>
            <a:r>
              <a:rPr lang="en-US" sz="2400" dirty="0">
                <a:solidFill>
                  <a:prstClr val="black"/>
                </a:solidFill>
              </a:rPr>
              <a:t>µ</a:t>
            </a:r>
            <a:r>
              <a:rPr lang="en-US" sz="2400" dirty="0" smtClean="0">
                <a:solidFill>
                  <a:prstClr val="black"/>
                </a:solidFill>
              </a:rPr>
              <a:t>m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Band</a:t>
            </a:r>
            <a:r>
              <a:rPr lang="en-US" sz="2400" dirty="0">
                <a:solidFill>
                  <a:prstClr val="black"/>
                </a:solidFill>
              </a:rPr>
              <a:t>: </a:t>
            </a:r>
            <a:r>
              <a:rPr lang="en-US" sz="2400" dirty="0" smtClean="0">
                <a:solidFill>
                  <a:prstClr val="black"/>
                </a:solidFill>
              </a:rPr>
              <a:t>191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Classes:7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28800" y="5856312"/>
            <a:ext cx="5262179" cy="392088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Figure 6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:  </a:t>
            </a:r>
            <a:r>
              <a:rPr lang="en-US" sz="2400" b="1" dirty="0" smtClean="0"/>
              <a:t>HYDICE DC Dataset[6]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058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7084"/>
    </mc:Choice>
    <mc:Fallback xmlns="">
      <p:transition advTm="17084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914400" y="1143000"/>
            <a:ext cx="7772400" cy="4906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914400" algn="l"/>
              </a:tabLst>
            </a:pPr>
            <a:r>
              <a:rPr lang="en-US" sz="2400" dirty="0" smtClean="0">
                <a:solidFill>
                  <a:prstClr val="white"/>
                </a:solidFill>
              </a:rPr>
              <a:t>       </a:t>
            </a:r>
            <a:r>
              <a:rPr lang="en-US" sz="3200" b="1" dirty="0" smtClean="0">
                <a:solidFill>
                  <a:prstClr val="white"/>
                </a:solidFill>
              </a:rPr>
              <a:t>Feature </a:t>
            </a:r>
            <a:r>
              <a:rPr lang="en-US" sz="3200" b="1" dirty="0">
                <a:solidFill>
                  <a:prstClr val="white"/>
                </a:solidFill>
              </a:rPr>
              <a:t>Extraction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fld id="{CE377BB0-664C-4A64-86BA-70F8BD4FBD8E}" type="datetime1">
              <a:rPr lang="en-US" smtClean="0">
                <a:solidFill>
                  <a:prstClr val="white"/>
                </a:solidFill>
              </a:rPr>
              <a:t>16-Dec-19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12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066800"/>
            <a:ext cx="8305800" cy="527246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Principal </a:t>
            </a:r>
            <a:r>
              <a:rPr lang="en-US" sz="2800" b="1" dirty="0">
                <a:solidFill>
                  <a:schemeClr val="accent1"/>
                </a:solidFill>
              </a:rPr>
              <a:t>Component Analysis(PCA) </a:t>
            </a:r>
            <a:r>
              <a:rPr lang="en-US" sz="2800" b="1" dirty="0" smtClean="0">
                <a:solidFill>
                  <a:schemeClr val="accent1"/>
                </a:solidFill>
              </a:rPr>
              <a:t>:</a:t>
            </a:r>
            <a:endParaRPr lang="en-US" sz="2800" b="1" dirty="0">
              <a:solidFill>
                <a:schemeClr val="accent1"/>
              </a:solidFill>
            </a:endParaRPr>
          </a:p>
          <a:p>
            <a:pPr algn="just"/>
            <a:r>
              <a:rPr lang="en-US" sz="2400" dirty="0" smtClean="0">
                <a:solidFill>
                  <a:prstClr val="black"/>
                </a:solidFill>
              </a:rPr>
              <a:t>Transforming  highly correlated data set  into </a:t>
            </a:r>
            <a:r>
              <a:rPr lang="en-US" sz="2400" dirty="0">
                <a:solidFill>
                  <a:prstClr val="black"/>
                </a:solidFill>
              </a:rPr>
              <a:t>new set of orthogonal uncorrelated variables </a:t>
            </a:r>
          </a:p>
        </p:txBody>
      </p:sp>
      <p:pic>
        <p:nvPicPr>
          <p:cNvPr id="9" name="Picture 2" descr="F:\8th semester\presentation slides\images\inde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4600"/>
            <a:ext cx="3810000" cy="251460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285999" y="5360524"/>
            <a:ext cx="4038601" cy="420629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/>
          <a:p>
            <a:pPr algn="ctr"/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</a:rPr>
              <a:t> Figure 7 : </a:t>
            </a:r>
            <a:r>
              <a:rPr lang="en-US" sz="2400" b="1" dirty="0" smtClean="0">
                <a:solidFill>
                  <a:prstClr val="black"/>
                </a:solidFill>
              </a:rPr>
              <a:t>Principal Components[7]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88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5575"/>
    </mc:Choice>
    <mc:Fallback xmlns="">
      <p:transition advTm="15575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n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prstClr val="white"/>
                </a:solidFill>
              </a:rPr>
              <a:t>   </a:t>
            </a:r>
            <a:r>
              <a:rPr lang="en-US" sz="3200" b="1" dirty="0">
                <a:solidFill>
                  <a:prstClr val="white"/>
                </a:solidFill>
              </a:rPr>
              <a:t> </a:t>
            </a:r>
            <a:r>
              <a:rPr lang="en-US" sz="3200" b="1" dirty="0" smtClean="0">
                <a:solidFill>
                  <a:prstClr val="white"/>
                </a:solidFill>
              </a:rPr>
              <a:t> Results </a:t>
            </a:r>
            <a:r>
              <a:rPr lang="en-US" sz="3200" b="1" dirty="0">
                <a:solidFill>
                  <a:prstClr val="white"/>
                </a:solidFill>
              </a:rPr>
              <a:t>of PCA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fld id="{D15DB147-418A-40BA-AFFC-5E65992910B7}" type="datetime1">
              <a:rPr lang="en-US" smtClean="0">
                <a:solidFill>
                  <a:prstClr val="white"/>
                </a:solidFill>
              </a:rPr>
              <a:t>16-Dec-19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13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295400"/>
            <a:ext cx="24384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357" y="1295400"/>
            <a:ext cx="2412243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1587"/>
            <a:ext cx="2490788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15868" y="4535099"/>
            <a:ext cx="66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08938" y="453509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PC7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69524" y="453509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PC9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24000" y="5257800"/>
            <a:ext cx="5545524" cy="533400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/>
          <a:p>
            <a:pPr algn="ctr"/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</a:rPr>
              <a:t>    Figure </a:t>
            </a:r>
            <a:r>
              <a:rPr lang="en-US" sz="2400" b="1" dirty="0">
                <a:solidFill>
                  <a:srgbClr val="1F497D">
                    <a:lumMod val="75000"/>
                  </a:srgbClr>
                </a:solidFill>
              </a:rPr>
              <a:t>8</a:t>
            </a:r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</a:rPr>
              <a:t>  : </a:t>
            </a:r>
            <a:r>
              <a:rPr lang="en-US" sz="2400" b="1" dirty="0" smtClean="0"/>
              <a:t>Principal </a:t>
            </a:r>
            <a:r>
              <a:rPr lang="en-US" sz="2400" b="1" dirty="0"/>
              <a:t>Components of AVIRIS </a:t>
            </a:r>
            <a:r>
              <a:rPr lang="en-US" sz="2400" b="1" dirty="0" smtClean="0"/>
              <a:t>Data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88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5128"/>
    </mc:Choice>
    <mc:Fallback xmlns="">
      <p:transition advTm="45128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n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prstClr val="white"/>
                </a:solidFill>
              </a:rPr>
              <a:t>   </a:t>
            </a:r>
            <a:r>
              <a:rPr lang="en-US" sz="3200" b="1" dirty="0">
                <a:solidFill>
                  <a:prstClr val="white"/>
                </a:solidFill>
              </a:rPr>
              <a:t> </a:t>
            </a:r>
            <a:r>
              <a:rPr lang="en-US" sz="3200" b="1" dirty="0" smtClean="0">
                <a:solidFill>
                  <a:prstClr val="white"/>
                </a:solidFill>
              </a:rPr>
              <a:t> Results </a:t>
            </a:r>
            <a:r>
              <a:rPr lang="en-US" sz="3200" b="1" dirty="0">
                <a:solidFill>
                  <a:prstClr val="white"/>
                </a:solidFill>
              </a:rPr>
              <a:t>of PCA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fld id="{69B0ABF7-897F-4E64-B81E-7665239AAF73}" type="datetime1">
              <a:rPr lang="en-US" smtClean="0">
                <a:solidFill>
                  <a:prstClr val="white"/>
                </a:solidFill>
              </a:rPr>
              <a:t>16-Dec-19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14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868" y="4535099"/>
            <a:ext cx="66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PC1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08938" y="453509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PC2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69524" y="453509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PC3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12376" y="5257800"/>
            <a:ext cx="6078924" cy="533400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/>
          <a:p>
            <a:pPr algn="ctr"/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</a:rPr>
              <a:t>    Figure </a:t>
            </a:r>
            <a:r>
              <a:rPr lang="en-US" sz="2400" b="1" dirty="0">
                <a:solidFill>
                  <a:srgbClr val="1F497D">
                    <a:lumMod val="75000"/>
                  </a:srgbClr>
                </a:solidFill>
              </a:rPr>
              <a:t>9</a:t>
            </a:r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</a:rPr>
              <a:t> : </a:t>
            </a:r>
            <a:r>
              <a:rPr lang="en-US" sz="2400" b="1" dirty="0" smtClean="0">
                <a:solidFill>
                  <a:prstClr val="black"/>
                </a:solidFill>
              </a:rPr>
              <a:t>Principal </a:t>
            </a:r>
            <a:r>
              <a:rPr lang="en-US" sz="2400" b="1" dirty="0">
                <a:solidFill>
                  <a:prstClr val="black"/>
                </a:solidFill>
              </a:rPr>
              <a:t>Components of </a:t>
            </a:r>
            <a:r>
              <a:rPr lang="en-US" sz="2400" b="1" dirty="0" smtClean="0">
                <a:solidFill>
                  <a:prstClr val="black"/>
                </a:solidFill>
              </a:rPr>
              <a:t>HYDICE DC Data</a:t>
            </a: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63" y="1143000"/>
            <a:ext cx="2739537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847" y="1143000"/>
            <a:ext cx="2794306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38237"/>
            <a:ext cx="2804013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06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846"/>
    </mc:Choice>
    <mc:Fallback xmlns="">
      <p:transition advTm="684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prstClr val="white"/>
                </a:solidFill>
              </a:rPr>
              <a:t>     Feature </a:t>
            </a:r>
            <a:r>
              <a:rPr lang="en-US" sz="3200" b="1" dirty="0">
                <a:solidFill>
                  <a:prstClr val="white"/>
                </a:solidFill>
              </a:rPr>
              <a:t>Selection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fld id="{875074C0-13FC-4AD0-AB10-16972F987BF5}" type="datetime1">
              <a:rPr lang="en-US" smtClean="0">
                <a:solidFill>
                  <a:prstClr val="white"/>
                </a:solidFill>
              </a:rPr>
              <a:t>16-Dec-19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15</a:t>
            </a:fld>
            <a:endParaRPr lang="en-US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8600" y="990600"/>
                <a:ext cx="8724900" cy="5334000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92500" lnSpcReduction="10000"/>
              </a:bodyPr>
              <a:lstStyle/>
              <a:p>
                <a:r>
                  <a:rPr lang="en-US" sz="2800" b="1" dirty="0" smtClean="0">
                    <a:solidFill>
                      <a:schemeClr val="accent1"/>
                    </a:solidFill>
                  </a:rPr>
                  <a:t>Mutual Information:</a:t>
                </a:r>
                <a:endParaRPr lang="en-US" sz="2800" dirty="0" smtClean="0">
                  <a:solidFill>
                    <a:prstClr val="black"/>
                  </a:solidFill>
                </a:endParaRPr>
              </a:p>
              <a:p>
                <a:pPr algn="just"/>
                <a:r>
                  <a:rPr lang="en-US" sz="2400" dirty="0" smtClean="0">
                    <a:solidFill>
                      <a:prstClr val="black"/>
                    </a:solidFill>
                  </a:rPr>
                  <a:t>Measures </a:t>
                </a:r>
                <a:r>
                  <a:rPr lang="en-US" sz="2400" dirty="0">
                    <a:solidFill>
                      <a:prstClr val="black"/>
                    </a:solidFill>
                  </a:rPr>
                  <a:t>the similarities between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 two variables</a:t>
                </a:r>
              </a:p>
              <a:p>
                <a:pPr algn="just"/>
                <a:endParaRPr lang="en-US" sz="2400" dirty="0">
                  <a:solidFill>
                    <a:prstClr val="black"/>
                  </a:solidFill>
                </a:endParaRPr>
              </a:p>
              <a:p>
                <a:pPr algn="just"/>
                <a:r>
                  <a:rPr lang="en-US" sz="2400" dirty="0">
                    <a:solidFill>
                      <a:prstClr val="black"/>
                    </a:solidFill>
                  </a:rPr>
                  <a:t>   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 I(X,Y </a:t>
                </a:r>
                <a:r>
                  <a:rPr lang="en-US" sz="2400" dirty="0">
                    <a:solidFill>
                      <a:prstClr val="black"/>
                    </a:solidFill>
                  </a:rPr>
                  <a:t>)=H(X) + H(Y) - H(X,Y)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  [8]</a:t>
                </a:r>
              </a:p>
              <a:p>
                <a:pPr algn="just"/>
                <a:endParaRPr lang="en-US" sz="2400" dirty="0">
                  <a:solidFill>
                    <a:prstClr val="black"/>
                  </a:solidFill>
                </a:endParaRPr>
              </a:p>
              <a:p>
                <a:pPr algn="just"/>
                <a:r>
                  <a:rPr lang="en-US" sz="2400" dirty="0" smtClean="0">
                    <a:solidFill>
                      <a:prstClr val="black"/>
                    </a:solidFill>
                  </a:rPr>
                  <a:t>Normalized Mutual Information is </a:t>
                </a:r>
              </a:p>
              <a:p>
                <a:pPr algn="just"/>
                <a:endParaRPr lang="en-US" sz="2400" dirty="0" smtClean="0">
                  <a:solidFill>
                    <a:prstClr val="black"/>
                  </a:solidFill>
                </a:endParaRPr>
              </a:p>
              <a:p>
                <a:pPr algn="just"/>
                <a:r>
                  <a:rPr lang="en-US" sz="2400" dirty="0" smtClean="0">
                    <a:solidFill>
                      <a:prstClr val="black"/>
                    </a:solidFill>
                  </a:rPr>
                  <a:t>     Î(X,Y)=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𝑋</m:t>
                            </m:r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𝑌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𝑚𝑖𝑛𝐼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𝑌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𝑚𝑎𝑥𝐼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𝑋</m:t>
                            </m:r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𝑌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𝑚𝑖𝑛𝐼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𝑌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</a:rPr>
                  <a:t> </a:t>
                </a:r>
              </a:p>
              <a:p>
                <a:pPr algn="just"/>
                <a:endParaRPr lang="en-US" sz="2400" dirty="0" smtClean="0">
                  <a:solidFill>
                    <a:prstClr val="black"/>
                  </a:solidFill>
                </a:endParaRPr>
              </a:p>
              <a:p>
                <a:pPr algn="just"/>
                <a:r>
                  <a:rPr lang="en-US" sz="2400" dirty="0" smtClean="0">
                    <a:solidFill>
                      <a:prstClr val="black"/>
                    </a:solidFill>
                  </a:rPr>
                  <a:t>Here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endParaRPr lang="en-US" sz="2400" dirty="0" smtClean="0">
                  <a:solidFill>
                    <a:prstClr val="black"/>
                  </a:solidFill>
                </a:endParaRPr>
              </a:p>
              <a:p>
                <a:pPr algn="just"/>
                <a:r>
                  <a:rPr lang="en-US" sz="2400" dirty="0" smtClean="0">
                    <a:solidFill>
                      <a:prstClr val="black"/>
                    </a:solidFill>
                  </a:rPr>
                  <a:t>H(X) </a:t>
                </a:r>
                <a:r>
                  <a:rPr lang="en-US" sz="2400" dirty="0">
                    <a:solidFill>
                      <a:prstClr val="black"/>
                    </a:solidFill>
                  </a:rPr>
                  <a:t>=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Entropy </a:t>
                </a:r>
                <a:r>
                  <a:rPr lang="en-US" sz="2400" dirty="0">
                    <a:solidFill>
                      <a:prstClr val="black"/>
                    </a:solidFill>
                  </a:rPr>
                  <a:t>of X </a:t>
                </a:r>
                <a:endParaRPr lang="en-US" sz="2400" dirty="0" smtClean="0">
                  <a:solidFill>
                    <a:prstClr val="black"/>
                  </a:solidFill>
                </a:endParaRPr>
              </a:p>
              <a:p>
                <a:pPr algn="just"/>
                <a:r>
                  <a:rPr lang="en-US" sz="2400" dirty="0" smtClean="0">
                    <a:solidFill>
                      <a:prstClr val="black"/>
                    </a:solidFill>
                  </a:rPr>
                  <a:t>H(Y) </a:t>
                </a:r>
                <a:r>
                  <a:rPr lang="en-US" sz="2400" dirty="0">
                    <a:solidFill>
                      <a:prstClr val="black"/>
                    </a:solidFill>
                  </a:rPr>
                  <a:t>=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Entropy </a:t>
                </a:r>
                <a:r>
                  <a:rPr lang="en-US" sz="2400" dirty="0">
                    <a:solidFill>
                      <a:prstClr val="black"/>
                    </a:solidFill>
                  </a:rPr>
                  <a:t>of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Y</a:t>
                </a:r>
              </a:p>
              <a:p>
                <a:pPr algn="just"/>
                <a:r>
                  <a:rPr lang="en-US" sz="2400" dirty="0" smtClean="0">
                    <a:solidFill>
                      <a:prstClr val="black"/>
                    </a:solidFill>
                  </a:rPr>
                  <a:t>H(X,Y) = Joint entropy</a:t>
                </a:r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of X and Y</a:t>
                </a:r>
              </a:p>
              <a:p>
                <a:pPr algn="just"/>
                <a:r>
                  <a:rPr lang="en-US" sz="2400" dirty="0" smtClean="0">
                    <a:solidFill>
                      <a:prstClr val="black"/>
                    </a:solidFill>
                  </a:rPr>
                  <a:t>I(X,Y)= Mutual Information between X and Y</a:t>
                </a:r>
              </a:p>
              <a:p>
                <a:pPr algn="just"/>
                <a:r>
                  <a:rPr lang="en-US" sz="2400" dirty="0" err="1" smtClean="0">
                    <a:solidFill>
                      <a:prstClr val="black"/>
                    </a:solidFill>
                  </a:rPr>
                  <a:t>minI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(X,Y) = Minimum Value of I(X,Y)</a:t>
                </a:r>
              </a:p>
              <a:p>
                <a:pPr algn="just"/>
                <a:r>
                  <a:rPr lang="en-US" sz="2400" dirty="0" err="1" smtClean="0">
                    <a:solidFill>
                      <a:prstClr val="black"/>
                    </a:solidFill>
                  </a:rPr>
                  <a:t>maxI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(X,Y</a:t>
                </a:r>
                <a:r>
                  <a:rPr lang="en-US" sz="2400" dirty="0">
                    <a:solidFill>
                      <a:prstClr val="black"/>
                    </a:solidFill>
                  </a:rPr>
                  <a:t>) =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Maximum </a:t>
                </a:r>
                <a:r>
                  <a:rPr lang="en-US" sz="2400" dirty="0">
                    <a:solidFill>
                      <a:prstClr val="black"/>
                    </a:solidFill>
                  </a:rPr>
                  <a:t>Value of I(X,Y)</a:t>
                </a:r>
              </a:p>
              <a:p>
                <a:pPr algn="just"/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90600"/>
                <a:ext cx="8724900" cy="5334000"/>
              </a:xfrm>
              <a:prstGeom prst="rect">
                <a:avLst/>
              </a:prstGeom>
              <a:blipFill rotWithShape="1">
                <a:blip r:embed="rId5"/>
                <a:stretch>
                  <a:fillRect l="-1258" t="-1714" b="-4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Image result for mutual information feature selection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94835"/>
            <a:ext cx="4038600" cy="312420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4754880" y="4498406"/>
            <a:ext cx="4114800" cy="420629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/>
          <a:p>
            <a:pPr algn="ctr"/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</a:rPr>
              <a:t>    Figure 10  : </a:t>
            </a:r>
            <a:r>
              <a:rPr lang="en-US" sz="2400" b="1" dirty="0" smtClean="0"/>
              <a:t>Mutual Information[9]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88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2957"/>
    </mc:Choice>
    <mc:Fallback xmlns="">
      <p:transition advTm="42957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prstClr val="white"/>
                </a:solidFill>
              </a:rPr>
              <a:t>   </a:t>
            </a:r>
            <a:r>
              <a:rPr lang="en-US" sz="1050" b="1" dirty="0">
                <a:solidFill>
                  <a:prstClr val="white"/>
                </a:solidFill>
              </a:rPr>
              <a:t> </a:t>
            </a:r>
            <a:r>
              <a:rPr lang="en-US" sz="1050" b="1" dirty="0" smtClean="0">
                <a:solidFill>
                  <a:prstClr val="white"/>
                </a:solidFill>
              </a:rPr>
              <a:t>      </a:t>
            </a:r>
            <a:r>
              <a:rPr lang="en-US" sz="3200" b="1" dirty="0">
                <a:solidFill>
                  <a:prstClr val="white"/>
                </a:solidFill>
              </a:rPr>
              <a:t>Histogram of Class Labels and Samples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fld id="{35D6DC2A-A070-4ED7-A659-239B7C61FD47}" type="datetime1">
              <a:rPr lang="en-US" smtClean="0">
                <a:solidFill>
                  <a:prstClr val="white"/>
                </a:solidFill>
              </a:rPr>
              <a:t>16-Dec-19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16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0974" y="5638800"/>
            <a:ext cx="8305800" cy="583076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pPr algn="ctr"/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</a:rPr>
              <a:t>    Figure 11  : </a:t>
            </a:r>
            <a:r>
              <a:rPr lang="en-US" sz="2400" b="1" dirty="0"/>
              <a:t>Class </a:t>
            </a:r>
            <a:r>
              <a:rPr lang="en-US" sz="2400" b="1" dirty="0" smtClean="0"/>
              <a:t>Labels (Left) and sample data histogram(right)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47244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48887" y="4858043"/>
            <a:ext cx="1856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r>
              <a:rPr lang="en-US" b="1" dirty="0" smtClean="0"/>
              <a:t>(a)AVIRIS 92AV3C</a:t>
            </a:r>
            <a:endParaRPr lang="en-US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74" y="1066800"/>
            <a:ext cx="4560126" cy="365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24600" y="5042709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(b)HYDICE DC </a:t>
            </a:r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88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1453"/>
    </mc:Choice>
    <mc:Fallback xmlns="">
      <p:transition advTm="11453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prstClr val="white"/>
                </a:solidFill>
              </a:rPr>
              <a:t>   </a:t>
            </a:r>
            <a:r>
              <a:rPr lang="en-US" sz="1050" b="1" dirty="0">
                <a:solidFill>
                  <a:prstClr val="white"/>
                </a:solidFill>
              </a:rPr>
              <a:t> </a:t>
            </a:r>
            <a:r>
              <a:rPr lang="en-US" sz="1050" b="1" dirty="0" smtClean="0">
                <a:solidFill>
                  <a:prstClr val="white"/>
                </a:solidFill>
              </a:rPr>
              <a:t>        </a:t>
            </a:r>
            <a:r>
              <a:rPr lang="en-US" sz="3200" b="1" dirty="0" err="1">
                <a:solidFill>
                  <a:prstClr val="white"/>
                </a:solidFill>
              </a:rPr>
              <a:t>n</a:t>
            </a:r>
            <a:r>
              <a:rPr lang="en-US" sz="3200" b="1" dirty="0" err="1" smtClean="0">
                <a:solidFill>
                  <a:prstClr val="white"/>
                </a:solidFill>
              </a:rPr>
              <a:t>MI</a:t>
            </a:r>
            <a:r>
              <a:rPr lang="en-US" sz="3200" b="1" dirty="0" smtClean="0">
                <a:solidFill>
                  <a:prstClr val="white"/>
                </a:solidFill>
              </a:rPr>
              <a:t> </a:t>
            </a:r>
            <a:r>
              <a:rPr lang="en-US" sz="3200" b="1" dirty="0">
                <a:solidFill>
                  <a:prstClr val="white"/>
                </a:solidFill>
              </a:rPr>
              <a:t>between Class Labels and PCs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fld id="{9FDEC856-0E66-4A6F-977D-DAF2B5666A4F}" type="datetime1">
              <a:rPr lang="en-US" smtClean="0">
                <a:solidFill>
                  <a:prstClr val="white"/>
                </a:solidFill>
              </a:rPr>
              <a:t>16-Dec-19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8079" y="5486400"/>
            <a:ext cx="8305800" cy="50687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</a:rPr>
              <a:t>Figure 12 :  </a:t>
            </a:r>
            <a:r>
              <a:rPr lang="en-US" sz="2400" b="1" dirty="0" err="1" smtClean="0"/>
              <a:t>nMI</a:t>
            </a:r>
            <a:r>
              <a:rPr lang="en-US" sz="2400" b="1" dirty="0" smtClean="0"/>
              <a:t> </a:t>
            </a:r>
            <a:r>
              <a:rPr lang="en-US" sz="2400" b="1" dirty="0"/>
              <a:t>between Class Labels and PCs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51170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(a)AVIRIS 92AV3C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194254" y="512935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(b)HYDICE DC</a:t>
            </a:r>
            <a:endParaRPr lang="en-US" b="1" dirty="0"/>
          </a:p>
        </p:txBody>
      </p:sp>
      <p:pic>
        <p:nvPicPr>
          <p:cNvPr id="1026" name="Picture 2" descr="I:\Book\av5\nmu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48006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I:\Book\dc\nmu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990600"/>
            <a:ext cx="4800600" cy="405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06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3756"/>
    </mc:Choice>
    <mc:Fallback xmlns="">
      <p:transition advTm="53756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81000" y="990600"/>
            <a:ext cx="8305800" cy="51911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Supervised learning method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Used for classification and regression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Classifies  complex data sets in higher dimensional space by constructing linear plane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914400" algn="l"/>
              </a:tabLst>
            </a:pPr>
            <a:r>
              <a:rPr lang="en-US" sz="2400" dirty="0" smtClean="0">
                <a:solidFill>
                  <a:prstClr val="white"/>
                </a:solidFill>
              </a:rPr>
              <a:t>   </a:t>
            </a:r>
            <a:r>
              <a:rPr lang="en-US" sz="1050" b="1" dirty="0">
                <a:solidFill>
                  <a:prstClr val="white"/>
                </a:solidFill>
              </a:rPr>
              <a:t> </a:t>
            </a:r>
            <a:r>
              <a:rPr lang="en-US" sz="1050" b="1" dirty="0" smtClean="0">
                <a:solidFill>
                  <a:prstClr val="white"/>
                </a:solidFill>
              </a:rPr>
              <a:t>     </a:t>
            </a: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 Machine (SVM)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fld id="{CA98A15E-D969-4285-A328-DB96D209F70E}" type="datetime1">
              <a:rPr lang="en-US" smtClean="0">
                <a:solidFill>
                  <a:prstClr val="white"/>
                </a:solidFill>
              </a:rPr>
              <a:t>16-Dec-19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18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43200"/>
            <a:ext cx="4725352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5325" y="5715000"/>
            <a:ext cx="8305800" cy="50687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</a:rPr>
              <a:t>Figure 13 : </a:t>
            </a:r>
            <a:r>
              <a:rPr lang="en-US" sz="2400" b="1" dirty="0" smtClean="0"/>
              <a:t>Representation of Support Vectors [10]</a:t>
            </a:r>
            <a:endParaRPr 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6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3785"/>
    </mc:Choice>
    <mc:Fallback xmlns="">
      <p:transition advTm="23785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914400" y="1143000"/>
            <a:ext cx="7772400" cy="4906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914400" algn="l"/>
              </a:tabLst>
            </a:pPr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Steps of SVM Classifier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fld id="{08458837-14E2-480B-B10A-2AB36583D3B7}" type="datetime1">
              <a:rPr lang="en-US" smtClean="0">
                <a:solidFill>
                  <a:prstClr val="white"/>
                </a:solidFill>
              </a:rPr>
              <a:t>16-Dec-19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14400" y="990600"/>
            <a:ext cx="7391400" cy="609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 1: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Got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 and test data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533400" y="990600"/>
            <a:ext cx="8153400" cy="50593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937260" y="1905000"/>
            <a:ext cx="7391400" cy="609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2: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Conducted scaling on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37260" y="2819400"/>
            <a:ext cx="7391400" cy="609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3: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Considered the RBF kernel K(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2400" dirty="0"/>
              <a:t>e</a:t>
            </a:r>
            <a:r>
              <a:rPr lang="en-US" sz="2400" baseline="30000" dirty="0"/>
              <a:t>-ϒ||x-y||</a:t>
            </a:r>
            <a:r>
              <a:rPr lang="en-US" sz="2400" baseline="30000" dirty="0" smtClean="0"/>
              <a:t>2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929640" y="3733800"/>
            <a:ext cx="7391400" cy="609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4: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Used 10-fold Cross validation to  find best  C and 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ϒ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14400" y="4648200"/>
            <a:ext cx="7391400" cy="609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5: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Used C and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ϒ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to train whole training set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14400" y="5562600"/>
            <a:ext cx="7391400" cy="609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6: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>
            <a:stCxn id="9" idx="2"/>
            <a:endCxn id="14" idx="0"/>
          </p:cNvCxnSpPr>
          <p:nvPr/>
        </p:nvCxnSpPr>
        <p:spPr>
          <a:xfrm>
            <a:off x="4610100" y="1600200"/>
            <a:ext cx="2286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2"/>
            <a:endCxn id="15" idx="0"/>
          </p:cNvCxnSpPr>
          <p:nvPr/>
        </p:nvCxnSpPr>
        <p:spPr>
          <a:xfrm>
            <a:off x="4632960" y="2514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2"/>
            <a:endCxn id="16" idx="0"/>
          </p:cNvCxnSpPr>
          <p:nvPr/>
        </p:nvCxnSpPr>
        <p:spPr>
          <a:xfrm flipH="1">
            <a:off x="4625340" y="3429000"/>
            <a:ext cx="762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2"/>
            <a:endCxn id="17" idx="0"/>
          </p:cNvCxnSpPr>
          <p:nvPr/>
        </p:nvCxnSpPr>
        <p:spPr>
          <a:xfrm flipH="1">
            <a:off x="4610100" y="4343400"/>
            <a:ext cx="1524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  <a:endCxn id="18" idx="0"/>
          </p:cNvCxnSpPr>
          <p:nvPr/>
        </p:nvCxnSpPr>
        <p:spPr>
          <a:xfrm>
            <a:off x="4610100" y="5257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006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5494"/>
    </mc:Choice>
    <mc:Fallback xmlns="">
      <p:transition advTm="4549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914400" algn="l"/>
              </a:tabLst>
            </a:pPr>
            <a:r>
              <a:rPr lang="en-US" sz="2400" dirty="0" smtClean="0">
                <a:solidFill>
                  <a:prstClr val="white"/>
                </a:solidFill>
              </a:rPr>
              <a:t>   </a:t>
            </a:r>
            <a:r>
              <a:rPr lang="en-US" sz="1050" b="1" dirty="0">
                <a:solidFill>
                  <a:prstClr val="white"/>
                </a:solidFill>
              </a:rPr>
              <a:t> </a:t>
            </a:r>
            <a:r>
              <a:rPr lang="en-US" sz="1050" b="1" dirty="0" smtClean="0">
                <a:solidFill>
                  <a:prstClr val="white"/>
                </a:solidFill>
              </a:rPr>
              <a:t>         </a:t>
            </a:r>
            <a:r>
              <a:rPr lang="en-US" sz="3200" b="1" dirty="0" smtClean="0">
                <a:solidFill>
                  <a:prstClr val="white"/>
                </a:solidFill>
              </a:rPr>
              <a:t>Introduction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7034" y="6487013"/>
            <a:ext cx="1073834" cy="365125"/>
          </a:xfrm>
        </p:spPr>
        <p:txBody>
          <a:bodyPr/>
          <a:lstStyle/>
          <a:p>
            <a:fld id="{3D0CBB87-835B-49E0-AA84-91F9977FF1E3}" type="datetime1">
              <a:rPr lang="en-US" smtClean="0">
                <a:solidFill>
                  <a:prstClr val="white"/>
                </a:solidFill>
              </a:rPr>
              <a:t>16-Dec-19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9199" y="6461125"/>
            <a:ext cx="302455" cy="39687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" name="Picture 7" descr="https://upload.wikimedia.org/wikipedia/commons/thumb/4/48/HyperspectralCube.jpg/300px-HyperspectralCube.jpg">
            <a:hlinkClick r:id="rId5"/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524" y="1600200"/>
            <a:ext cx="365760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4970273" y="5149748"/>
            <a:ext cx="3848102" cy="682198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</a:rPr>
              <a:t>    Figure 1: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Two Dimensional Projection of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Hyperspectral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Cube[1]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222" y="1143000"/>
            <a:ext cx="4412777" cy="492255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Hyperspectral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Images: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</a:endParaRP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ollects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and processes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information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across the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 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electromagnetic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spectrum where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certain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objects leave unique 'fingerprints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‘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Spectral signatures enable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identification of the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materials 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771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5481"/>
    </mc:Choice>
    <mc:Fallback xmlns="">
      <p:transition advTm="1548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81000" y="914400"/>
            <a:ext cx="8305800" cy="5410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In 10-fold cross validation: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Training set is divided into 10 equal sized sets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1 subset is tested using the classifier trained on the remaining 9 subsets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914400" algn="l"/>
              </a:tabLst>
            </a:pPr>
            <a:r>
              <a:rPr lang="en-US" sz="2400" dirty="0" smtClean="0">
                <a:solidFill>
                  <a:prstClr val="white"/>
                </a:solidFill>
              </a:rPr>
              <a:t>   </a:t>
            </a:r>
            <a:r>
              <a:rPr lang="en-US" sz="1050" b="1" dirty="0">
                <a:solidFill>
                  <a:prstClr val="white"/>
                </a:solidFill>
              </a:rPr>
              <a:t> </a:t>
            </a:r>
            <a:r>
              <a:rPr lang="en-US" sz="1050" b="1" dirty="0" smtClean="0">
                <a:solidFill>
                  <a:prstClr val="white"/>
                </a:solidFill>
              </a:rPr>
              <a:t>        </a:t>
            </a:r>
            <a:r>
              <a:rPr lang="en-US" sz="3200" b="1" dirty="0" smtClean="0">
                <a:solidFill>
                  <a:prstClr val="white"/>
                </a:solidFill>
              </a:rPr>
              <a:t>Cross Validation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fld id="{34D7E011-8575-4599-8419-BBB83AD9FEC7}" type="datetime1">
              <a:rPr lang="en-US" smtClean="0">
                <a:solidFill>
                  <a:prstClr val="white"/>
                </a:solidFill>
              </a:rPr>
              <a:t>16-Dec-19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20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4600"/>
            <a:ext cx="624840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219200" y="5876925"/>
            <a:ext cx="6248400" cy="53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</a:rPr>
              <a:t>      Figure 14 : </a:t>
            </a:r>
            <a:r>
              <a:rPr lang="en-US" sz="2400" b="1" dirty="0" smtClean="0"/>
              <a:t>10-fold </a:t>
            </a:r>
            <a:r>
              <a:rPr lang="en-US" sz="2400" b="1" dirty="0"/>
              <a:t>c</a:t>
            </a:r>
            <a:r>
              <a:rPr lang="en-US" sz="2400" b="1" dirty="0" smtClean="0"/>
              <a:t>ross validation [11]</a:t>
            </a:r>
            <a:endParaRPr 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6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191"/>
    </mc:Choice>
    <mc:Fallback xmlns="">
      <p:transition advTm="1191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200" b="1" dirty="0" smtClean="0">
                <a:solidFill>
                  <a:prstClr val="white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Train and test sample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fld id="{91C30806-020D-4321-8148-194E914ECC1B}" type="datetime1">
              <a:rPr lang="en-US" smtClean="0">
                <a:solidFill>
                  <a:prstClr val="white"/>
                </a:solidFill>
              </a:rPr>
              <a:t>16-Dec-19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50388"/>
            <a:ext cx="3924300" cy="6096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/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</a:rPr>
              <a:t>  Table 1 : </a:t>
            </a:r>
            <a:r>
              <a:rPr lang="en-US" sz="2400" b="1" dirty="0" smtClean="0"/>
              <a:t>HYDICE </a:t>
            </a:r>
            <a:r>
              <a:rPr lang="en-US" sz="2400" b="1" dirty="0"/>
              <a:t>DC Data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99014"/>
              </p:ext>
            </p:extLst>
          </p:nvPr>
        </p:nvGraphicFramePr>
        <p:xfrm>
          <a:off x="443132" y="1659988"/>
          <a:ext cx="3747868" cy="3640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468"/>
                <a:gridCol w="1066800"/>
                <a:gridCol w="990600"/>
              </a:tblGrid>
              <a:tr h="42537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Classes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Train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Test</a:t>
                      </a:r>
                      <a:endParaRPr lang="en-US" sz="2000" dirty="0"/>
                    </a:p>
                  </a:txBody>
                  <a:tcPr/>
                </a:tc>
              </a:tr>
              <a:tr h="535774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204</a:t>
                      </a:r>
                      <a:endParaRPr lang="en-US" dirty="0"/>
                    </a:p>
                  </a:txBody>
                  <a:tcPr/>
                </a:tc>
              </a:tr>
              <a:tr h="535774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Streets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535774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180</a:t>
                      </a:r>
                      <a:endParaRPr lang="en-US" dirty="0"/>
                    </a:p>
                  </a:txBody>
                  <a:tcPr/>
                </a:tc>
              </a:tr>
              <a:tr h="5357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130</a:t>
                      </a:r>
                      <a:endParaRPr lang="en-US" dirty="0"/>
                    </a:p>
                  </a:txBody>
                  <a:tcPr/>
                </a:tc>
              </a:tr>
              <a:tr h="5357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Roof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143</a:t>
                      </a:r>
                      <a:endParaRPr lang="en-US" dirty="0"/>
                    </a:p>
                  </a:txBody>
                  <a:tcPr/>
                </a:tc>
              </a:tr>
              <a:tr h="5357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Shadow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572000" y="1050388"/>
            <a:ext cx="4419600" cy="702212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pPr algn="just"/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</a:rPr>
              <a:t>      Table 2 : </a:t>
            </a:r>
            <a:r>
              <a:rPr lang="en-US" sz="2600" b="1" dirty="0" smtClean="0"/>
              <a:t>AVIRIS 92AV3C Data</a:t>
            </a:r>
            <a:endParaRPr lang="en-US" sz="26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642674"/>
              </p:ext>
            </p:extLst>
          </p:nvPr>
        </p:nvGraphicFramePr>
        <p:xfrm>
          <a:off x="5067300" y="1659988"/>
          <a:ext cx="36957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1066800"/>
                <a:gridCol w="91440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Corn-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Soybean-min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126</a:t>
                      </a:r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169</a:t>
                      </a:r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Soybean-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notil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152</a:t>
                      </a:r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Hay-windrowed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45135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11"/>
    </mc:Choice>
    <mc:Fallback xmlns="">
      <p:transition advTm="3411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prstClr val="white"/>
                </a:solidFill>
              </a:rPr>
              <a:t>     Classification Result</a:t>
            </a: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fld id="{A18F6638-9A5D-4C1D-A03E-7B369B732176}" type="datetime1">
              <a:rPr lang="en-US" smtClean="0">
                <a:solidFill>
                  <a:prstClr val="white"/>
                </a:solidFill>
              </a:rPr>
              <a:t>16-Dec-19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0" y="3711526"/>
            <a:ext cx="4800600" cy="381000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pPr algn="just"/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</a:rPr>
              <a:t>      </a:t>
            </a:r>
            <a:r>
              <a:rPr lang="en-US" sz="3200" b="1" dirty="0" smtClean="0">
                <a:solidFill>
                  <a:srgbClr val="1F497D">
                    <a:lumMod val="75000"/>
                  </a:srgbClr>
                </a:solidFill>
              </a:rPr>
              <a:t>Table </a:t>
            </a:r>
            <a:r>
              <a:rPr lang="en-US" sz="3200" b="1" dirty="0">
                <a:solidFill>
                  <a:srgbClr val="1F497D">
                    <a:lumMod val="75000"/>
                  </a:srgbClr>
                </a:solidFill>
              </a:rPr>
              <a:t>5</a:t>
            </a:r>
            <a:r>
              <a:rPr lang="en-US" sz="3200" b="1" dirty="0" smtClean="0">
                <a:solidFill>
                  <a:srgbClr val="1F497D">
                    <a:lumMod val="75000"/>
                  </a:srgbClr>
                </a:solidFill>
              </a:rPr>
              <a:t> : </a:t>
            </a:r>
            <a:r>
              <a:rPr lang="en-US" sz="3200" b="1" dirty="0" smtClean="0"/>
              <a:t> Classification result</a:t>
            </a:r>
            <a:endParaRPr 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914400"/>
            <a:ext cx="4572000" cy="381000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/>
          <a:p>
            <a:pPr algn="just"/>
            <a:r>
              <a:rPr lang="en-US" sz="2600" b="1" dirty="0" smtClean="0">
                <a:solidFill>
                  <a:srgbClr val="1F497D">
                    <a:lumMod val="75000"/>
                  </a:srgbClr>
                </a:solidFill>
              </a:rPr>
              <a:t>Table </a:t>
            </a:r>
            <a:r>
              <a:rPr lang="en-US" sz="2600" b="1" dirty="0">
                <a:solidFill>
                  <a:srgbClr val="1F497D">
                    <a:lumMod val="75000"/>
                  </a:srgbClr>
                </a:solidFill>
              </a:rPr>
              <a:t>3</a:t>
            </a:r>
            <a:r>
              <a:rPr lang="en-US" sz="2600" b="1" dirty="0" smtClean="0">
                <a:solidFill>
                  <a:srgbClr val="1F497D">
                    <a:lumMod val="75000"/>
                  </a:srgbClr>
                </a:solidFill>
              </a:rPr>
              <a:t> : </a:t>
            </a:r>
            <a:r>
              <a:rPr lang="en-US" sz="2600" b="1" dirty="0" smtClean="0"/>
              <a:t> Cost and gamma value (AVIRIS)</a:t>
            </a:r>
            <a:endParaRPr lang="en-US" sz="2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0" y="914400"/>
            <a:ext cx="4572000" cy="381000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/>
          <a:p>
            <a:pPr algn="just"/>
            <a:r>
              <a:rPr lang="en-US" sz="2600" b="1" dirty="0" smtClean="0">
                <a:solidFill>
                  <a:srgbClr val="1F497D">
                    <a:lumMod val="75000"/>
                  </a:srgbClr>
                </a:solidFill>
              </a:rPr>
              <a:t>Table </a:t>
            </a:r>
            <a:r>
              <a:rPr lang="en-US" sz="2600" b="1" dirty="0">
                <a:solidFill>
                  <a:srgbClr val="1F497D">
                    <a:lumMod val="75000"/>
                  </a:srgbClr>
                </a:solidFill>
              </a:rPr>
              <a:t>4</a:t>
            </a:r>
            <a:r>
              <a:rPr lang="en-US" sz="2600" b="1" dirty="0" smtClean="0">
                <a:solidFill>
                  <a:srgbClr val="1F497D">
                    <a:lumMod val="75000"/>
                  </a:srgbClr>
                </a:solidFill>
              </a:rPr>
              <a:t> : </a:t>
            </a:r>
            <a:r>
              <a:rPr lang="en-US" sz="2600" b="1" dirty="0" smtClean="0"/>
              <a:t> Cost and gamma value (HYDICE)</a:t>
            </a:r>
            <a:endParaRPr lang="en-US" sz="26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173161"/>
              </p:ext>
            </p:extLst>
          </p:nvPr>
        </p:nvGraphicFramePr>
        <p:xfrm>
          <a:off x="304800" y="1384300"/>
          <a:ext cx="3886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1430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ϒ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Actual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PCA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PCA-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nMI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418996"/>
              </p:ext>
            </p:extLst>
          </p:nvPr>
        </p:nvGraphicFramePr>
        <p:xfrm>
          <a:off x="4876800" y="1397000"/>
          <a:ext cx="3962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2192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ϒ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PCA-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008988"/>
              </p:ext>
            </p:extLst>
          </p:nvPr>
        </p:nvGraphicFramePr>
        <p:xfrm>
          <a:off x="1524000" y="4140004"/>
          <a:ext cx="6096000" cy="2209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42314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AVIRIS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HYDICE DC</a:t>
                      </a:r>
                    </a:p>
                  </a:txBody>
                  <a:tcPr/>
                </a:tc>
              </a:tr>
              <a:tr h="342314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48.99%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65.82%</a:t>
                      </a:r>
                    </a:p>
                  </a:txBody>
                  <a:tcPr/>
                </a:tc>
              </a:tr>
              <a:tr h="342314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70.2158%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96.5654%</a:t>
                      </a:r>
                    </a:p>
                  </a:txBody>
                  <a:tcPr/>
                </a:tc>
              </a:tr>
              <a:tr h="472439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92.2302%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99.0753%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PCA-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97.2662%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99.2074%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45135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631"/>
    </mc:Choice>
    <mc:Fallback xmlns="">
      <p:transition advTm="1631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prstClr val="white"/>
                </a:solidFill>
              </a:rPr>
              <a:t>AVIRIS Data Classification </a:t>
            </a:r>
            <a:r>
              <a:rPr lang="en-US" sz="3200" b="1" dirty="0" smtClean="0">
                <a:solidFill>
                  <a:prstClr val="white"/>
                </a:solidFill>
              </a:rPr>
              <a:t>Result</a:t>
            </a: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fld id="{DDE1D91C-CC81-4D4C-A73C-71EF00CECFB9}" type="datetime1">
              <a:rPr lang="en-US" smtClean="0">
                <a:solidFill>
                  <a:prstClr val="white"/>
                </a:solidFill>
              </a:rPr>
              <a:t>16-Dec-19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1555" y="5610225"/>
            <a:ext cx="6248400" cy="53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</a:rPr>
              <a:t>      Figure 15 : </a:t>
            </a:r>
            <a:r>
              <a:rPr lang="en-US" sz="2400" b="1" dirty="0" smtClean="0"/>
              <a:t>Classification after applying MI</a:t>
            </a:r>
            <a:endParaRPr lang="en-U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62001"/>
            <a:ext cx="9144000" cy="496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34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97"/>
    </mc:Choice>
    <mc:Fallback xmlns="">
      <p:transition advTm="697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prstClr val="white"/>
                </a:solidFill>
              </a:rPr>
              <a:t> </a:t>
            </a:r>
            <a:r>
              <a:rPr lang="en-US" sz="3200" b="1" dirty="0">
                <a:solidFill>
                  <a:prstClr val="white"/>
                </a:solidFill>
              </a:rPr>
              <a:t>AVIRIS Data Classification </a:t>
            </a:r>
            <a:r>
              <a:rPr lang="en-US" sz="3200" b="1" dirty="0" smtClean="0">
                <a:solidFill>
                  <a:prstClr val="white"/>
                </a:solidFill>
              </a:rPr>
              <a:t>Result</a:t>
            </a: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fld id="{844A89F7-933E-41E4-82D3-1CD748D80341}" type="datetime1">
              <a:rPr lang="en-US" smtClean="0">
                <a:solidFill>
                  <a:prstClr val="white"/>
                </a:solidFill>
              </a:rPr>
              <a:t>16-Dec-19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24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1555" y="5610225"/>
            <a:ext cx="6248400" cy="53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</a:rPr>
              <a:t>      Figure 16 : </a:t>
            </a:r>
            <a:r>
              <a:rPr lang="en-US" sz="2400" b="1" dirty="0" smtClean="0">
                <a:solidFill>
                  <a:prstClr val="black"/>
                </a:solidFill>
              </a:rPr>
              <a:t>Classification after applying PCA</a:t>
            </a:r>
            <a:endParaRPr lang="en-US" sz="2400" b="1" dirty="0">
              <a:solidFill>
                <a:prstClr val="black"/>
              </a:solidFill>
            </a:endParaRPr>
          </a:p>
        </p:txBody>
      </p:sp>
      <p:pic>
        <p:nvPicPr>
          <p:cNvPr id="1026" name="Picture 2" descr="I:\Book\New folder\diff. shapes\pc3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6271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45"/>
    </mc:Choice>
    <mc:Fallback xmlns="">
      <p:transition advTm="445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prstClr val="white"/>
                </a:solidFill>
              </a:rPr>
              <a:t> </a:t>
            </a:r>
            <a:r>
              <a:rPr lang="en-US" sz="3200" b="1" dirty="0">
                <a:solidFill>
                  <a:prstClr val="white"/>
                </a:solidFill>
              </a:rPr>
              <a:t>AVIRIS Data Classification </a:t>
            </a:r>
            <a:r>
              <a:rPr lang="en-US" sz="3200" b="1" dirty="0" smtClean="0">
                <a:solidFill>
                  <a:prstClr val="white"/>
                </a:solidFill>
              </a:rPr>
              <a:t>Result</a:t>
            </a: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fld id="{8D042896-0BDE-460D-B814-DDFE1E9B02F2}" type="datetime1">
              <a:rPr lang="en-US" smtClean="0">
                <a:solidFill>
                  <a:prstClr val="white"/>
                </a:solidFill>
              </a:rPr>
              <a:t>16-Dec-19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25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1554" y="5610225"/>
            <a:ext cx="6567045" cy="533400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pPr algn="ctr"/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</a:rPr>
              <a:t>      Figure 17 : </a:t>
            </a:r>
            <a:r>
              <a:rPr lang="en-US" sz="2400" b="1" dirty="0" smtClean="0">
                <a:solidFill>
                  <a:prstClr val="black"/>
                </a:solidFill>
              </a:rPr>
              <a:t>Classification after applying PCA-</a:t>
            </a:r>
            <a:r>
              <a:rPr lang="en-US" sz="2400" b="1" dirty="0" err="1" smtClean="0">
                <a:solidFill>
                  <a:prstClr val="black"/>
                </a:solidFill>
              </a:rPr>
              <a:t>nMI</a:t>
            </a:r>
            <a:endParaRPr lang="en-US" sz="2400" b="1" dirty="0">
              <a:solidFill>
                <a:prstClr val="black"/>
              </a:solidFill>
            </a:endParaRPr>
          </a:p>
        </p:txBody>
      </p:sp>
      <p:pic>
        <p:nvPicPr>
          <p:cNvPr id="2051" name="Picture 3" descr="I:\Book\New folder\diff. shapes\f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1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6271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81"/>
    </mc:Choice>
    <mc:Fallback xmlns="">
      <p:transition advTm="381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prstClr val="white"/>
                </a:solidFill>
              </a:rPr>
              <a:t>HYDICE </a:t>
            </a:r>
            <a:r>
              <a:rPr lang="en-US" sz="3200" b="1" dirty="0">
                <a:solidFill>
                  <a:prstClr val="white"/>
                </a:solidFill>
              </a:rPr>
              <a:t>Data Classification </a:t>
            </a:r>
            <a:r>
              <a:rPr lang="en-US" sz="3200" b="1" dirty="0" smtClean="0">
                <a:solidFill>
                  <a:prstClr val="white"/>
                </a:solidFill>
              </a:rPr>
              <a:t>Result</a:t>
            </a: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fld id="{474CCF1C-8D19-4D97-9643-A50A74FE3F9B}" type="datetime1">
              <a:rPr lang="en-US" smtClean="0">
                <a:solidFill>
                  <a:prstClr val="white"/>
                </a:solidFill>
              </a:rPr>
              <a:t>16-Dec-19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26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1555" y="5610225"/>
            <a:ext cx="6248400" cy="53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</a:rPr>
              <a:t>      Figure 18 : </a:t>
            </a:r>
            <a:r>
              <a:rPr lang="en-US" sz="2400" b="1" dirty="0" smtClean="0">
                <a:solidFill>
                  <a:prstClr val="black"/>
                </a:solidFill>
              </a:rPr>
              <a:t>Classification after applying MI</a:t>
            </a:r>
            <a:endParaRPr lang="en-US" sz="2400" b="1" dirty="0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62001"/>
            <a:ext cx="9144000" cy="494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359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82"/>
    </mc:Choice>
    <mc:Fallback xmlns="">
      <p:transition advTm="382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prstClr val="white"/>
                </a:solidFill>
              </a:rPr>
              <a:t> HYDICE </a:t>
            </a:r>
            <a:r>
              <a:rPr lang="en-US" sz="3200" b="1" dirty="0">
                <a:solidFill>
                  <a:prstClr val="white"/>
                </a:solidFill>
              </a:rPr>
              <a:t>Data Classification </a:t>
            </a:r>
            <a:r>
              <a:rPr lang="en-US" sz="3200" b="1" dirty="0" smtClean="0">
                <a:solidFill>
                  <a:prstClr val="white"/>
                </a:solidFill>
              </a:rPr>
              <a:t>Result</a:t>
            </a: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fld id="{0E535AE4-89D0-4857-AFA8-81874A54422D}" type="datetime1">
              <a:rPr lang="en-US" smtClean="0">
                <a:solidFill>
                  <a:prstClr val="white"/>
                </a:solidFill>
              </a:rPr>
              <a:t>16-Dec-19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27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1555" y="5610225"/>
            <a:ext cx="6248400" cy="53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</a:rPr>
              <a:t>      Figure 19 : </a:t>
            </a:r>
            <a:r>
              <a:rPr lang="en-US" sz="2400" b="1" dirty="0" smtClean="0">
                <a:solidFill>
                  <a:prstClr val="black"/>
                </a:solidFill>
              </a:rPr>
              <a:t>Classification after applying PCA</a:t>
            </a:r>
            <a:endParaRPr lang="en-US" sz="2400" b="1" dirty="0">
              <a:solidFill>
                <a:prstClr val="black"/>
              </a:solidFill>
            </a:endParaRPr>
          </a:p>
        </p:txBody>
      </p:sp>
      <p:pic>
        <p:nvPicPr>
          <p:cNvPr id="4098" name="Picture 2" descr="I:\Book\New folder\diff. shapes\DCPC3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62001"/>
            <a:ext cx="9144001" cy="492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520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59"/>
    </mc:Choice>
    <mc:Fallback xmlns="">
      <p:transition advTm="559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prstClr val="white"/>
                </a:solidFill>
              </a:rPr>
              <a:t> HYDICE </a:t>
            </a:r>
            <a:r>
              <a:rPr lang="en-US" sz="3200" b="1" dirty="0">
                <a:solidFill>
                  <a:prstClr val="white"/>
                </a:solidFill>
              </a:rPr>
              <a:t>Data Classification </a:t>
            </a:r>
            <a:r>
              <a:rPr lang="en-US" sz="3200" b="1" dirty="0" smtClean="0">
                <a:solidFill>
                  <a:prstClr val="white"/>
                </a:solidFill>
              </a:rPr>
              <a:t>Result</a:t>
            </a: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fld id="{54FE3346-DE05-4AC3-9CAA-8509BBA1C536}" type="datetime1">
              <a:rPr lang="en-US" smtClean="0">
                <a:solidFill>
                  <a:prstClr val="white"/>
                </a:solidFill>
              </a:rPr>
              <a:t>16-Dec-19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28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1554" y="5610225"/>
            <a:ext cx="6567045" cy="533400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pPr algn="ctr"/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</a:rPr>
              <a:t>      Figure 20 : </a:t>
            </a:r>
            <a:r>
              <a:rPr lang="en-US" sz="2400" b="1" dirty="0" smtClean="0">
                <a:solidFill>
                  <a:prstClr val="black"/>
                </a:solidFill>
              </a:rPr>
              <a:t>Classification after applying PCA-</a:t>
            </a:r>
            <a:r>
              <a:rPr lang="en-US" sz="2400" b="1" dirty="0" err="1" smtClean="0">
                <a:solidFill>
                  <a:prstClr val="black"/>
                </a:solidFill>
              </a:rPr>
              <a:t>nMI</a:t>
            </a:r>
            <a:endParaRPr lang="en-US" sz="2400" b="1" dirty="0">
              <a:solidFill>
                <a:prstClr val="black"/>
              </a:solidFill>
            </a:endParaRPr>
          </a:p>
        </p:txBody>
      </p:sp>
      <p:pic>
        <p:nvPicPr>
          <p:cNvPr id="3074" name="Picture 2" descr="I:\Book\New folder\diff. shapes\DCF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8201"/>
            <a:ext cx="9144001" cy="477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806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939"/>
    </mc:Choice>
    <mc:Fallback xmlns="">
      <p:transition advTm="3939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914400" y="1143000"/>
            <a:ext cx="7772400" cy="4906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prstClr val="white"/>
                </a:solidFill>
              </a:rPr>
              <a:t>     Conclusion</a:t>
            </a: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fld id="{57E6613E-E916-4730-8F30-BD711D7F6943}" type="datetime1">
              <a:rPr lang="en-US" smtClean="0">
                <a:solidFill>
                  <a:prstClr val="white"/>
                </a:solidFill>
              </a:rPr>
              <a:t>16-Dec-19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29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785" y="1327243"/>
            <a:ext cx="8229600" cy="498825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2400" dirty="0" smtClean="0"/>
          </a:p>
          <a:p>
            <a:endParaRPr lang="en-US" sz="2400" b="1" dirty="0" smtClean="0">
              <a:solidFill>
                <a:schemeClr val="accent1"/>
              </a:solidFill>
            </a:endParaRPr>
          </a:p>
          <a:p>
            <a:r>
              <a:rPr lang="en-US" sz="2800" b="1" dirty="0" smtClean="0">
                <a:solidFill>
                  <a:schemeClr val="accent1"/>
                </a:solidFill>
              </a:rPr>
              <a:t>Future Works:</a:t>
            </a:r>
            <a:endParaRPr lang="en-US" sz="28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</a:rPr>
              <a:t>Feature extraction using Kernel PCA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</a:rPr>
              <a:t>Feature Selection Using Quadratic Mutual Information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</a:rPr>
              <a:t>Introducing Adaptive Threshold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6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05"/>
    </mc:Choice>
    <mc:Fallback xmlns="">
      <p:transition advTm="70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prstClr val="white"/>
                </a:solidFill>
              </a:rPr>
              <a:t>   </a:t>
            </a:r>
            <a:r>
              <a:rPr lang="en-US" sz="1050" b="1" dirty="0">
                <a:solidFill>
                  <a:prstClr val="white"/>
                </a:solidFill>
              </a:rPr>
              <a:t> </a:t>
            </a:r>
            <a:r>
              <a:rPr lang="en-US" sz="1050" b="1" dirty="0" smtClean="0">
                <a:solidFill>
                  <a:prstClr val="white"/>
                </a:solidFill>
              </a:rPr>
              <a:t>        </a:t>
            </a:r>
            <a:r>
              <a:rPr lang="en-US" sz="2800" b="1" dirty="0" smtClean="0">
                <a:solidFill>
                  <a:prstClr val="white"/>
                </a:solidFill>
              </a:rPr>
              <a:t>Motivation</a:t>
            </a:r>
            <a:endParaRPr lang="en-US" sz="2800" b="1" dirty="0">
              <a:solidFill>
                <a:prstClr val="white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fld id="{3A97406C-128C-498C-AD44-C5E79C4350A4}" type="datetime1">
              <a:rPr lang="en-US" smtClean="0">
                <a:solidFill>
                  <a:prstClr val="white"/>
                </a:solidFill>
              </a:rPr>
              <a:t>16-Dec-19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1066800"/>
            <a:ext cx="8229600" cy="5257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lvl="1" indent="-342900" algn="just"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Applications </a:t>
            </a:r>
            <a:r>
              <a:rPr lang="en-US" sz="2400" dirty="0">
                <a:latin typeface="+mj-lt"/>
              </a:rPr>
              <a:t>in astronomy, agriculture, biomedical imaging, geosciences, physics, </a:t>
            </a:r>
            <a:r>
              <a:rPr lang="en-US" sz="2400" dirty="0" smtClean="0">
                <a:latin typeface="+mj-lt"/>
              </a:rPr>
              <a:t>surveillance, eye care, food processing, mineralogy, chemical imaging </a:t>
            </a:r>
            <a:r>
              <a:rPr lang="en-US" sz="2400" dirty="0" err="1" smtClean="0">
                <a:latin typeface="+mj-lt"/>
              </a:rPr>
              <a:t>etc</a:t>
            </a:r>
            <a:endParaRPr lang="en-US" sz="2400" dirty="0" smtClean="0">
              <a:latin typeface="+mj-lt"/>
            </a:endParaRPr>
          </a:p>
          <a:p>
            <a:pPr marL="342900" lvl="1" indent="-342900" algn="just">
              <a:buFont typeface="Wingdings" pitchFamily="2" charset="2"/>
              <a:buChar char="§"/>
            </a:pPr>
            <a:r>
              <a:rPr lang="en-US" altLang="zh-CN" sz="2400" dirty="0" smtClean="0">
                <a:latin typeface="+mj-lt"/>
              </a:rPr>
              <a:t>Widely </a:t>
            </a:r>
            <a:r>
              <a:rPr lang="en-US" altLang="zh-CN" sz="2400" dirty="0">
                <a:latin typeface="+mj-lt"/>
              </a:rPr>
              <a:t>used for </a:t>
            </a:r>
            <a:r>
              <a:rPr lang="en-US" altLang="zh-CN" sz="2400" dirty="0">
                <a:solidFill>
                  <a:srgbClr val="336699"/>
                </a:solidFill>
                <a:latin typeface="+mj-lt"/>
              </a:rPr>
              <a:t>ground cover classification </a:t>
            </a:r>
            <a:r>
              <a:rPr lang="en-US" altLang="zh-CN" sz="2400" dirty="0">
                <a:latin typeface="+mj-lt"/>
              </a:rPr>
              <a:t>problems</a:t>
            </a:r>
            <a:endParaRPr lang="en-US" sz="2400" dirty="0" smtClean="0">
              <a:latin typeface="+mj-lt"/>
            </a:endParaRPr>
          </a:p>
          <a:p>
            <a:pPr marL="0" lvl="1"/>
            <a:endParaRPr lang="en-US" sz="2000" dirty="0">
              <a:latin typeface="+mj-lt"/>
            </a:endParaRPr>
          </a:p>
          <a:p>
            <a:endParaRPr lang="en-US" sz="2400" dirty="0" smtClean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99" y="2876776"/>
            <a:ext cx="7321550" cy="30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81000" y="5887872"/>
            <a:ext cx="8382000" cy="4572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>
              <a:buClr>
                <a:schemeClr val="accent1">
                  <a:lumMod val="75000"/>
                </a:schemeClr>
              </a:buClr>
              <a:defRPr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Figure 2: </a:t>
            </a:r>
            <a:r>
              <a:rPr lang="en-US" sz="2400" b="1" dirty="0" smtClean="0"/>
              <a:t>Mixture problem in </a:t>
            </a:r>
            <a:r>
              <a:rPr lang="en-US" sz="2400" b="1" dirty="0" err="1" smtClean="0"/>
              <a:t>hyperspectral</a:t>
            </a:r>
            <a:r>
              <a:rPr lang="en-US" sz="2400" b="1" dirty="0" smtClean="0"/>
              <a:t> data analysis[2]</a:t>
            </a:r>
            <a:endParaRPr lang="en-US" altLang="zh-CN" sz="2400" dirty="0"/>
          </a:p>
          <a:p>
            <a:endParaRPr lang="en-US" sz="2400" dirty="0" smtClean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88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955"/>
    </mc:Choice>
    <mc:Fallback xmlns="">
      <p:transition advTm="4955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914400" algn="l"/>
              </a:tabLst>
            </a:pPr>
            <a:r>
              <a:rPr lang="en-US" sz="2400" smtClean="0">
                <a:solidFill>
                  <a:prstClr val="white"/>
                </a:solidFill>
              </a:rPr>
              <a:t>   </a:t>
            </a:r>
            <a:r>
              <a:rPr lang="en-US" sz="1050" b="1" smtClean="0">
                <a:solidFill>
                  <a:prstClr val="white"/>
                </a:solidFill>
              </a:rPr>
              <a:t>          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fld id="{EC214ECF-80BD-4792-88F3-52C90BC61600}" type="datetime1">
              <a:rPr lang="en-US" smtClean="0">
                <a:solidFill>
                  <a:prstClr val="white"/>
                </a:solidFill>
              </a:rPr>
              <a:t>16-Dec-19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30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23446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prstClr val="white"/>
                </a:solidFill>
              </a:rPr>
              <a:t>     References</a:t>
            </a:r>
            <a:endParaRPr lang="en-US" sz="3200" b="1" dirty="0">
              <a:solidFill>
                <a:prstClr val="white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113607"/>
              </p:ext>
            </p:extLst>
          </p:nvPr>
        </p:nvGraphicFramePr>
        <p:xfrm>
          <a:off x="281354" y="1066800"/>
          <a:ext cx="8534400" cy="5043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846"/>
                <a:gridCol w="7977554"/>
              </a:tblGrid>
              <a:tr h="47105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a typeface="Times New Roman"/>
                          <a:cs typeface="Arial"/>
                        </a:rPr>
                        <a:t>“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ea typeface="Times New Roman"/>
                          <a:cs typeface="Arial"/>
                        </a:rPr>
                        <a:t>Hyperspectral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  <a:ea typeface="Times New Roman"/>
                          <a:cs typeface="Arial"/>
                        </a:rPr>
                        <a:t>Image”,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ea typeface="Times New Roman"/>
                          <a:cs typeface="Arial"/>
                        </a:rPr>
                        <a:t>https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a typeface="Times New Roman"/>
                          <a:cs typeface="Arial"/>
                        </a:rPr>
                        <a:t>://en.wikipedia.org/wiki/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ea typeface="Times New Roman"/>
                          <a:cs typeface="Arial"/>
                        </a:rPr>
                        <a:t>Hyperspectral_imaging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a typeface="Times New Roman"/>
                          <a:cs typeface="Arial"/>
                        </a:rPr>
                        <a:t>/.</a:t>
                      </a:r>
                    </a:p>
                  </a:txBody>
                  <a:tcPr>
                    <a:noFill/>
                  </a:tcPr>
                </a:tc>
              </a:tr>
              <a:tr h="47105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M.Ciznicki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K.Kurowski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  and 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A.Plaza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 , “</a:t>
                      </a:r>
                      <a:r>
                        <a:rPr lang="en-US" sz="1800" b="1" i="1" dirty="0" smtClean="0">
                          <a:solidFill>
                            <a:schemeClr val="tx1"/>
                          </a:solidFill>
                        </a:rPr>
                        <a:t>GPU Implementation of JPEG2000 for </a:t>
                      </a:r>
                      <a:r>
                        <a:rPr lang="en-US" sz="1800" b="1" i="1" dirty="0" err="1" smtClean="0">
                          <a:solidFill>
                            <a:schemeClr val="tx1"/>
                          </a:solidFill>
                        </a:rPr>
                        <a:t>Hyperspectral</a:t>
                      </a:r>
                      <a:r>
                        <a:rPr lang="en-US" sz="1800" b="1" i="1" dirty="0" smtClean="0">
                          <a:solidFill>
                            <a:schemeClr val="tx1"/>
                          </a:solidFill>
                        </a:rPr>
                        <a:t> Image Compression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en-US" sz="1800" b="1" i="1" dirty="0" smtClean="0">
                          <a:solidFill>
                            <a:schemeClr val="tx1"/>
                          </a:solidFill>
                        </a:rPr>
                        <a:t>Published in SPIE Proceedings, 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University of Extremadura,  Spain, pp.8183 Oct   2011.</a:t>
                      </a:r>
                    </a:p>
                  </a:txBody>
                  <a:tcPr>
                    <a:noFill/>
                  </a:tcPr>
                </a:tc>
              </a:tr>
              <a:tr h="47105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M. A.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Hossain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 , M. Pickering, X.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Jia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 , ”Unsupervised feature extraction based on mutual information measure for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hyperspectral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 image classification” ,</a:t>
                      </a:r>
                      <a:r>
                        <a:rPr lang="en-US" sz="1800" b="1" i="1" dirty="0" smtClean="0">
                          <a:solidFill>
                            <a:schemeClr val="tx1"/>
                          </a:solidFill>
                        </a:rPr>
                        <a:t> IEEE  International Geoscience and Remote  Sensing Symposium(IGARSS)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 ,978-1-4577-1005-6,2011.</a:t>
                      </a:r>
                    </a:p>
                  </a:txBody>
                  <a:tcPr>
                    <a:noFill/>
                  </a:tcPr>
                </a:tc>
              </a:tr>
              <a:tr h="47105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M. A.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Hossain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, X.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Jia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, M. Pickering, ”Subspace detection using a mutual information  measure for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hyperspectral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 image classiﬁcation ”, </a:t>
                      </a:r>
                      <a:r>
                        <a:rPr lang="en-US" sz="1800" b="1" i="1" dirty="0" smtClean="0">
                          <a:solidFill>
                            <a:schemeClr val="tx1"/>
                          </a:solidFill>
                        </a:rPr>
                        <a:t>IEEE Geoscience  and Remote Sensing  Letters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, vol. 11, no. 2, Feb. 2014 .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47105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“The curse of dimensionality in classification,”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http://www.visiondummy.com/2014/04/curse-dimensionality-affect-classification/.</a:t>
                      </a:r>
                    </a:p>
                  </a:txBody>
                  <a:tcPr>
                    <a:noFill/>
                  </a:tcPr>
                </a:tc>
              </a:tr>
              <a:tr h="47105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D.A.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Landgrebe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.“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Available:https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://engineering.purdue.edu/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biehl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MultiSpec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/hyperspectral.html”. 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94196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207"/>
    </mc:Choice>
    <mc:Fallback xmlns="">
      <p:transition advTm="2207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914400" algn="l"/>
              </a:tabLst>
            </a:pPr>
            <a:r>
              <a:rPr lang="en-US" sz="2400" smtClean="0">
                <a:solidFill>
                  <a:prstClr val="white"/>
                </a:solidFill>
              </a:rPr>
              <a:t>   </a:t>
            </a:r>
            <a:r>
              <a:rPr lang="en-US" sz="1050" b="1" smtClean="0">
                <a:solidFill>
                  <a:prstClr val="white"/>
                </a:solidFill>
              </a:rPr>
              <a:t>          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fld id="{E312560F-1936-4F8F-B841-0F73F8BAA8F7}" type="datetime1">
              <a:rPr lang="en-US" smtClean="0">
                <a:solidFill>
                  <a:prstClr val="white"/>
                </a:solidFill>
              </a:rPr>
              <a:t>16-Dec-19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31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23446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prstClr val="white"/>
                </a:solidFill>
              </a:rPr>
              <a:t>     References</a:t>
            </a:r>
            <a:endParaRPr lang="en-US" sz="3200" b="1" dirty="0">
              <a:solidFill>
                <a:prstClr val="white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249674"/>
              </p:ext>
            </p:extLst>
          </p:nvPr>
        </p:nvGraphicFramePr>
        <p:xfrm>
          <a:off x="304800" y="1143000"/>
          <a:ext cx="85344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7924800"/>
              </a:tblGrid>
              <a:tr h="4216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“Principal Component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Analysis”,https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://sebastianraschka.com/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faq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/docs/lda-vs-pca.html. </a:t>
                      </a:r>
                    </a:p>
                  </a:txBody>
                  <a:tcP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[8]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 G. Learned-Miller</a:t>
                      </a:r>
                      <a:r>
                        <a:rPr lang="en-US" sz="1800" b="1" smtClean="0">
                          <a:solidFill>
                            <a:prstClr val="black"/>
                          </a:solidFill>
                        </a:rPr>
                        <a:t>, “</a:t>
                      </a:r>
                      <a:r>
                        <a:rPr lang="en-US" sz="1800" b="1" i="1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Entropy and Mutual Information</a:t>
                      </a:r>
                      <a:r>
                        <a:rPr lang="en-US" sz="1800" b="1" smtClean="0">
                          <a:solidFill>
                            <a:prstClr val="black"/>
                          </a:solidFill>
                        </a:rPr>
                        <a:t>, ”</a:t>
                      </a:r>
                      <a:r>
                        <a:rPr lang="en-US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Department of Computer Science, University of Massachusetts, Amherst</a:t>
                      </a:r>
                      <a:r>
                        <a:rPr lang="en-US" sz="1800" b="1" smtClean="0">
                          <a:solidFill>
                            <a:prstClr val="black"/>
                          </a:solidFill>
                        </a:rPr>
                        <a:t>, </a:t>
                      </a:r>
                      <a:r>
                        <a:rPr lang="en-US" sz="18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September 16, 2013</a:t>
                      </a:r>
                      <a:r>
                        <a:rPr lang="en-US" sz="1800" b="1" smtClean="0">
                          <a:solidFill>
                            <a:prstClr val="black"/>
                          </a:solidFill>
                        </a:rPr>
                        <a:t>.</a:t>
                      </a:r>
                      <a:endParaRPr lang="en-US" sz="1800" b="1" dirty="0" smtClean="0">
                        <a:solidFill>
                          <a:prstClr val="black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[9]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prstClr val="black"/>
                          </a:solidFill>
                        </a:rPr>
                        <a:t>“Mutual</a:t>
                      </a:r>
                      <a:r>
                        <a:rPr lang="en-US" sz="1800" b="1" baseline="0" dirty="0" smtClean="0">
                          <a:solidFill>
                            <a:prstClr val="black"/>
                          </a:solidFill>
                        </a:rPr>
                        <a:t> Information</a:t>
                      </a:r>
                      <a:r>
                        <a:rPr lang="en-US" sz="1800" b="1" dirty="0" smtClean="0">
                          <a:solidFill>
                            <a:prstClr val="black"/>
                          </a:solidFill>
                        </a:rPr>
                        <a:t>”,</a:t>
                      </a:r>
                      <a:r>
                        <a:rPr lang="en-US" sz="1800" b="1" baseline="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1800" b="1" dirty="0" smtClean="0"/>
                        <a:t>https://en.wikipedia.org/wiki/Mutual_information#/media/File:Entropy-mutual-information-relative-entropy-relation-diagram.svg</a:t>
                      </a:r>
                    </a:p>
                    <a:p>
                      <a:endParaRPr lang="en-US" b="1" dirty="0"/>
                    </a:p>
                  </a:txBody>
                  <a:tcP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[10]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1" dirty="0" err="1" smtClean="0"/>
                        <a:t>ResearchGate</a:t>
                      </a:r>
                      <a:r>
                        <a:rPr lang="en-US" sz="1800" b="1" dirty="0" smtClean="0"/>
                        <a:t>,“Support vector,” https://www.researchgate.net/figure/268232391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dirty="0" smtClean="0"/>
                        <a:t>fig5Figure-5-Hyperplane-blue-line-representation-in-SVM-Red-and-blue-circles-represent.</a:t>
                      </a:r>
                    </a:p>
                    <a:p>
                      <a:endParaRPr lang="en-US" b="1" dirty="0"/>
                    </a:p>
                  </a:txBody>
                  <a:tcP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[11]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/>
                        <a:t>ResearchGate</a:t>
                      </a:r>
                      <a:r>
                        <a:rPr lang="en-US" sz="1800" b="1" dirty="0" smtClean="0"/>
                        <a:t>, “10 fold </a:t>
                      </a:r>
                      <a:r>
                        <a:rPr lang="en-US" sz="1800" b="1" dirty="0" err="1" smtClean="0"/>
                        <a:t>crosss</a:t>
                      </a:r>
                      <a:r>
                        <a:rPr lang="en-US" sz="1800" b="1" dirty="0" smtClean="0"/>
                        <a:t> validation,” https://www.researchgate.net/figure/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2061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207"/>
    </mc:Choice>
    <mc:Fallback xmlns="">
      <p:transition advTm="220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prstClr val="white"/>
                </a:solidFill>
              </a:rPr>
              <a:t>   </a:t>
            </a:r>
            <a:r>
              <a:rPr lang="en-US" sz="1050" b="1" dirty="0">
                <a:solidFill>
                  <a:prstClr val="white"/>
                </a:solidFill>
              </a:rPr>
              <a:t> </a:t>
            </a:r>
            <a:r>
              <a:rPr lang="en-US" sz="1050" b="1" dirty="0" smtClean="0">
                <a:solidFill>
                  <a:prstClr val="white"/>
                </a:solidFill>
              </a:rPr>
              <a:t>         </a:t>
            </a:r>
            <a:r>
              <a:rPr lang="en-US" sz="3200" b="1" dirty="0" smtClean="0">
                <a:solidFill>
                  <a:prstClr val="white"/>
                </a:solidFill>
              </a:rPr>
              <a:t>Objectives</a:t>
            </a: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fld id="{A1758E70-F00B-4274-B42D-F22744F31F71}" type="datetime1">
              <a:rPr lang="en-US" smtClean="0">
                <a:solidFill>
                  <a:prstClr val="white"/>
                </a:solidFill>
              </a:rPr>
              <a:t>16-Dec-19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76300" y="1371600"/>
            <a:ext cx="7391400" cy="762000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dirty="0" smtClean="0">
                <a:solidFill>
                  <a:prstClr val="black"/>
                </a:solidFill>
              </a:rPr>
              <a:t> Extract </a:t>
            </a:r>
            <a:r>
              <a:rPr lang="en-US" sz="2400" dirty="0">
                <a:solidFill>
                  <a:prstClr val="black"/>
                </a:solidFill>
              </a:rPr>
              <a:t>only relevant features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76300" y="3657600"/>
            <a:ext cx="7391400" cy="762000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NimbusRomNo9L-Regu"/>
              </a:rPr>
              <a:t>Evaluate </a:t>
            </a:r>
            <a:r>
              <a:rPr lang="en-US" sz="2400" dirty="0" smtClean="0">
                <a:solidFill>
                  <a:prstClr val="black"/>
                </a:solidFill>
                <a:latin typeface="NimbusRomNo9L-Regu"/>
              </a:rPr>
              <a:t>efficient subspace detection </a:t>
            </a:r>
            <a:r>
              <a:rPr lang="en-US" sz="2400" dirty="0">
                <a:solidFill>
                  <a:prstClr val="black"/>
                </a:solidFill>
                <a:latin typeface="NimbusRomNo9L-Regu"/>
              </a:rPr>
              <a:t>technique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76300" y="2514600"/>
            <a:ext cx="7391400" cy="762000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dirty="0" smtClean="0">
                <a:solidFill>
                  <a:prstClr val="black"/>
                </a:solidFill>
              </a:rPr>
              <a:t> Select </a:t>
            </a:r>
            <a:r>
              <a:rPr lang="en-US" sz="2400" dirty="0">
                <a:solidFill>
                  <a:prstClr val="black"/>
                </a:solidFill>
              </a:rPr>
              <a:t>most informative features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933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2890"/>
    </mc:Choice>
    <mc:Fallback xmlns="">
      <p:transition advTm="1289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914400" algn="l"/>
              </a:tabLst>
            </a:pPr>
            <a:r>
              <a:rPr lang="en-US" sz="2400" dirty="0" smtClean="0">
                <a:solidFill>
                  <a:prstClr val="white"/>
                </a:solidFill>
              </a:rPr>
              <a:t>   </a:t>
            </a:r>
            <a:r>
              <a:rPr lang="en-US" sz="1050" b="1" dirty="0">
                <a:solidFill>
                  <a:prstClr val="white"/>
                </a:solidFill>
              </a:rPr>
              <a:t> </a:t>
            </a:r>
            <a:r>
              <a:rPr lang="en-US" sz="1050" b="1" dirty="0" smtClean="0">
                <a:solidFill>
                  <a:prstClr val="white"/>
                </a:solidFill>
              </a:rPr>
              <a:t>         </a:t>
            </a:r>
            <a:r>
              <a:rPr lang="en-US" sz="3200" b="1" dirty="0" smtClean="0">
                <a:solidFill>
                  <a:prstClr val="white"/>
                </a:solidFill>
              </a:rPr>
              <a:t>Related Works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7034" y="6487013"/>
            <a:ext cx="1073834" cy="365125"/>
          </a:xfrm>
        </p:spPr>
        <p:txBody>
          <a:bodyPr/>
          <a:lstStyle/>
          <a:p>
            <a:fld id="{3FEE8FEB-42E8-4CA1-A224-0E8FFB2DF20C}" type="datetime1">
              <a:rPr lang="en-US" smtClean="0">
                <a:solidFill>
                  <a:prstClr val="white"/>
                </a:solidFill>
              </a:rPr>
              <a:t>16-Dec-19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9199" y="6461125"/>
            <a:ext cx="302455" cy="39687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990600"/>
            <a:ext cx="8229600" cy="4953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2400" dirty="0" smtClean="0">
              <a:solidFill>
                <a:prstClr val="black"/>
              </a:solidFill>
            </a:endParaRPr>
          </a:p>
          <a:p>
            <a:pPr algn="just"/>
            <a:r>
              <a:rPr lang="en-US" sz="2400" dirty="0" smtClean="0">
                <a:solidFill>
                  <a:prstClr val="black"/>
                </a:solidFill>
              </a:rPr>
              <a:t>[1] M. Ali </a:t>
            </a:r>
            <a:r>
              <a:rPr lang="en-US" sz="2400" dirty="0" err="1" smtClean="0">
                <a:solidFill>
                  <a:prstClr val="black"/>
                </a:solidFill>
              </a:rPr>
              <a:t>Hossain</a:t>
            </a:r>
            <a:r>
              <a:rPr lang="en-US" sz="2400" dirty="0" smtClean="0">
                <a:solidFill>
                  <a:prstClr val="black"/>
                </a:solidFill>
              </a:rPr>
              <a:t> , M. Pickering, X. </a:t>
            </a:r>
            <a:r>
              <a:rPr lang="en-US" sz="2400" dirty="0" err="1" smtClean="0">
                <a:solidFill>
                  <a:prstClr val="black"/>
                </a:solidFill>
              </a:rPr>
              <a:t>Jia</a:t>
            </a:r>
            <a:r>
              <a:rPr lang="en-US" sz="2400" dirty="0" smtClean="0">
                <a:solidFill>
                  <a:prstClr val="black"/>
                </a:solidFill>
              </a:rPr>
              <a:t> , ”Unsupervised feature extraction based on mutual information measure for </a:t>
            </a:r>
            <a:r>
              <a:rPr lang="en-US" sz="2400" dirty="0" err="1" smtClean="0">
                <a:solidFill>
                  <a:prstClr val="black"/>
                </a:solidFill>
              </a:rPr>
              <a:t>hyperspectral</a:t>
            </a:r>
            <a:r>
              <a:rPr lang="en-US" sz="2400" dirty="0" smtClean="0">
                <a:solidFill>
                  <a:prstClr val="black"/>
                </a:solidFill>
              </a:rPr>
              <a:t> image classification” ,</a:t>
            </a:r>
            <a:r>
              <a:rPr lang="en-US" sz="2400" i="1" dirty="0">
                <a:solidFill>
                  <a:prstClr val="black"/>
                </a:solidFill>
              </a:rPr>
              <a:t> IEEE  International Geoscience and Remote  Sensing Symposium(IGARSS)</a:t>
            </a:r>
            <a:r>
              <a:rPr lang="en-US" sz="2400" dirty="0" smtClean="0">
                <a:solidFill>
                  <a:prstClr val="black"/>
                </a:solidFill>
              </a:rPr>
              <a:t> ,978-1-4577-1005-6,2011 [3].</a:t>
            </a:r>
          </a:p>
          <a:p>
            <a:pPr lvl="0" algn="just"/>
            <a:r>
              <a:rPr lang="en-US" sz="2400" b="1" dirty="0" smtClean="0">
                <a:solidFill>
                  <a:srgbClr val="0070C0"/>
                </a:solidFill>
              </a:rPr>
              <a:t>Contributions: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/>
              <a:t>Combined </a:t>
            </a:r>
            <a:r>
              <a:rPr lang="en-US" sz="2400" dirty="0" smtClean="0"/>
              <a:t> Mutual </a:t>
            </a:r>
            <a:r>
              <a:rPr lang="en-US" sz="2400" dirty="0"/>
              <a:t>Information with  PCA 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/>
              <a:t>Obtained </a:t>
            </a:r>
            <a:r>
              <a:rPr lang="en-US" sz="2400" dirty="0" smtClean="0"/>
              <a:t>80% classification </a:t>
            </a:r>
            <a:r>
              <a:rPr lang="en-US" sz="2400" dirty="0"/>
              <a:t>accuracy</a:t>
            </a:r>
          </a:p>
          <a:p>
            <a:pPr lvl="0" algn="just"/>
            <a:endParaRPr lang="en-US" sz="2400" b="1" dirty="0" smtClean="0">
              <a:solidFill>
                <a:srgbClr val="0070C0"/>
              </a:solidFill>
            </a:endParaRPr>
          </a:p>
          <a:p>
            <a:pPr lvl="0" algn="just"/>
            <a:r>
              <a:rPr lang="en-US" sz="2400" b="1" dirty="0" smtClean="0">
                <a:solidFill>
                  <a:srgbClr val="0070C0"/>
                </a:solidFill>
              </a:rPr>
              <a:t>Limitation:</a:t>
            </a:r>
          </a:p>
          <a:p>
            <a:pPr marL="342900" lvl="0" indent="-342900" algn="just">
              <a:buFont typeface="Wingdings" pitchFamily="2" charset="2"/>
              <a:buChar char="§"/>
            </a:pPr>
            <a:r>
              <a:rPr lang="en-US" sz="2400" dirty="0" smtClean="0"/>
              <a:t>Only for 10 features for test data</a:t>
            </a:r>
            <a:endParaRPr lang="en-US" sz="2400" dirty="0"/>
          </a:p>
          <a:p>
            <a:endParaRPr lang="en-US" sz="2400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171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315"/>
    </mc:Choice>
    <mc:Fallback xmlns="">
      <p:transition advTm="4031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914400" algn="l"/>
              </a:tabLst>
            </a:pPr>
            <a:r>
              <a:rPr lang="en-US" sz="2400" dirty="0" smtClean="0">
                <a:solidFill>
                  <a:prstClr val="white"/>
                </a:solidFill>
              </a:rPr>
              <a:t>   </a:t>
            </a:r>
            <a:r>
              <a:rPr lang="en-US" sz="1050" b="1" dirty="0">
                <a:solidFill>
                  <a:prstClr val="white"/>
                </a:solidFill>
              </a:rPr>
              <a:t> </a:t>
            </a:r>
            <a:r>
              <a:rPr lang="en-US" sz="1050" b="1" dirty="0" smtClean="0">
                <a:solidFill>
                  <a:prstClr val="white"/>
                </a:solidFill>
              </a:rPr>
              <a:t>         </a:t>
            </a:r>
            <a:r>
              <a:rPr lang="en-US" sz="3200" b="1" dirty="0" smtClean="0">
                <a:solidFill>
                  <a:prstClr val="white"/>
                </a:solidFill>
              </a:rPr>
              <a:t>Related Works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7034" y="6487013"/>
            <a:ext cx="1073834" cy="365125"/>
          </a:xfrm>
        </p:spPr>
        <p:txBody>
          <a:bodyPr/>
          <a:lstStyle/>
          <a:p>
            <a:fld id="{A6B1657B-9F32-4225-B4FF-F65C43ADA69C}" type="datetime1">
              <a:rPr lang="en-US" smtClean="0">
                <a:solidFill>
                  <a:prstClr val="white"/>
                </a:solidFill>
              </a:rPr>
              <a:t>16-Dec-19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9199" y="6461125"/>
            <a:ext cx="302455" cy="39687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219200"/>
            <a:ext cx="8229600" cy="4953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/>
            <a:r>
              <a:rPr lang="en-US" sz="2400" dirty="0" smtClean="0">
                <a:solidFill>
                  <a:prstClr val="black"/>
                </a:solidFill>
              </a:rPr>
              <a:t>[2]M</a:t>
            </a:r>
            <a:r>
              <a:rPr lang="en-US" sz="2400" dirty="0">
                <a:solidFill>
                  <a:prstClr val="black"/>
                </a:solidFill>
              </a:rPr>
              <a:t>. </a:t>
            </a:r>
            <a:r>
              <a:rPr lang="en-US" sz="2400" dirty="0" smtClean="0">
                <a:solidFill>
                  <a:prstClr val="black"/>
                </a:solidFill>
              </a:rPr>
              <a:t>Ali </a:t>
            </a:r>
            <a:r>
              <a:rPr lang="en-US" sz="2400" dirty="0" err="1">
                <a:solidFill>
                  <a:prstClr val="black"/>
                </a:solidFill>
              </a:rPr>
              <a:t>Hossain</a:t>
            </a:r>
            <a:r>
              <a:rPr lang="en-US" sz="2400" dirty="0">
                <a:solidFill>
                  <a:prstClr val="black"/>
                </a:solidFill>
              </a:rPr>
              <a:t>, X. </a:t>
            </a:r>
            <a:r>
              <a:rPr lang="en-US" sz="2400" dirty="0" err="1">
                <a:solidFill>
                  <a:prstClr val="black"/>
                </a:solidFill>
              </a:rPr>
              <a:t>Jia</a:t>
            </a:r>
            <a:r>
              <a:rPr lang="en-US" sz="2400" dirty="0">
                <a:solidFill>
                  <a:prstClr val="black"/>
                </a:solidFill>
              </a:rPr>
              <a:t>, M. Pickering, ”Subspace detection using a mutual information  measure for </a:t>
            </a:r>
            <a:r>
              <a:rPr lang="en-US" sz="2400" dirty="0" err="1">
                <a:solidFill>
                  <a:prstClr val="black"/>
                </a:solidFill>
              </a:rPr>
              <a:t>hyperspectral</a:t>
            </a:r>
            <a:r>
              <a:rPr lang="en-US" sz="2400" dirty="0">
                <a:solidFill>
                  <a:prstClr val="black"/>
                </a:solidFill>
              </a:rPr>
              <a:t> image classiﬁcation ”, </a:t>
            </a:r>
            <a:r>
              <a:rPr lang="en-US" sz="2400" i="1" dirty="0">
                <a:solidFill>
                  <a:prstClr val="black"/>
                </a:solidFill>
              </a:rPr>
              <a:t>IEEE </a:t>
            </a:r>
            <a:r>
              <a:rPr lang="en-US" sz="2400" i="1" dirty="0" smtClean="0">
                <a:solidFill>
                  <a:prstClr val="black"/>
                </a:solidFill>
              </a:rPr>
              <a:t>Geoscience  </a:t>
            </a:r>
            <a:r>
              <a:rPr lang="en-US" sz="2400" i="1" dirty="0">
                <a:solidFill>
                  <a:prstClr val="black"/>
                </a:solidFill>
              </a:rPr>
              <a:t>and Remote </a:t>
            </a:r>
            <a:r>
              <a:rPr lang="en-US" sz="2400" i="1" dirty="0" smtClean="0">
                <a:solidFill>
                  <a:prstClr val="black"/>
                </a:solidFill>
              </a:rPr>
              <a:t>Sensing  Letters </a:t>
            </a:r>
            <a:r>
              <a:rPr lang="en-US" sz="2400" dirty="0">
                <a:solidFill>
                  <a:prstClr val="black"/>
                </a:solidFill>
              </a:rPr>
              <a:t>, vol. 11, no. 2, Feb. </a:t>
            </a:r>
            <a:r>
              <a:rPr lang="en-US" sz="2400" dirty="0" smtClean="0">
                <a:solidFill>
                  <a:prstClr val="black"/>
                </a:solidFill>
              </a:rPr>
              <a:t>2014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[4].</a:t>
            </a:r>
            <a:endParaRPr lang="en-US" sz="2400" dirty="0">
              <a:solidFill>
                <a:prstClr val="black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Contributions: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/>
              <a:t>Combined  normalized </a:t>
            </a:r>
            <a:r>
              <a:rPr lang="en-US" sz="2400" dirty="0" smtClean="0"/>
              <a:t>Mutual  </a:t>
            </a:r>
            <a:r>
              <a:rPr lang="en-US" sz="2400" dirty="0"/>
              <a:t>Information with  PCA 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/>
              <a:t>Obtained 96% classification accuracy</a:t>
            </a:r>
          </a:p>
          <a:p>
            <a:pPr algn="just"/>
            <a:endParaRPr lang="en-US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Limitations: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</a:rPr>
              <a:t>Good for a limited number of training samples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</a:rPr>
              <a:t>Fixed threshold value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171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5651"/>
    </mc:Choice>
    <mc:Fallback xmlns="">
      <p:transition advTm="3565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914400" algn="l"/>
              </a:tabLst>
            </a:pPr>
            <a:r>
              <a:rPr lang="en-US" sz="2400" dirty="0" smtClean="0">
                <a:solidFill>
                  <a:prstClr val="white"/>
                </a:solidFill>
              </a:rPr>
              <a:t>   </a:t>
            </a:r>
            <a:r>
              <a:rPr lang="en-US" sz="1050" b="1" dirty="0">
                <a:solidFill>
                  <a:prstClr val="white"/>
                </a:solidFill>
              </a:rPr>
              <a:t> </a:t>
            </a:r>
            <a:r>
              <a:rPr lang="en-US" sz="1050" b="1" dirty="0" smtClean="0">
                <a:solidFill>
                  <a:prstClr val="white"/>
                </a:solidFill>
              </a:rPr>
              <a:t>         </a:t>
            </a:r>
            <a:r>
              <a:rPr lang="en-US" sz="3200" b="1" dirty="0" smtClean="0">
                <a:solidFill>
                  <a:prstClr val="white"/>
                </a:solidFill>
              </a:rPr>
              <a:t>Background Study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7034" y="6487013"/>
            <a:ext cx="1073834" cy="365125"/>
          </a:xfrm>
        </p:spPr>
        <p:txBody>
          <a:bodyPr/>
          <a:lstStyle/>
          <a:p>
            <a:fld id="{7616A133-E86B-4B48-9A68-0A438B5AA5EA}" type="datetime1">
              <a:rPr lang="en-US" smtClean="0">
                <a:solidFill>
                  <a:prstClr val="white"/>
                </a:solidFill>
              </a:rPr>
              <a:t>16-Dec-19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9199" y="6461125"/>
            <a:ext cx="302455" cy="39687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998744"/>
            <a:ext cx="8229600" cy="540205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Hughes Phenomenon:</a:t>
            </a: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If 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the  size  of  the  training  data  does  not  grow 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correspondingly with increment of feature space dimension, then  classiﬁcation accuracy reduces</a:t>
            </a: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Also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known as curse of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dimensionality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Feature reduction to mitigate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849" y="3352799"/>
            <a:ext cx="4125351" cy="2506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81000" y="5887872"/>
            <a:ext cx="8382000" cy="4572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>
              <a:buClr>
                <a:schemeClr val="accent1">
                  <a:lumMod val="75000"/>
                </a:schemeClr>
              </a:buClr>
              <a:defRPr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Figure 3: </a:t>
            </a:r>
            <a:r>
              <a:rPr lang="en-US" sz="2400" b="1" kern="0" dirty="0" smtClean="0"/>
              <a:t>Hughes Phenomenon</a:t>
            </a:r>
            <a:r>
              <a:rPr lang="en-US" sz="2400" b="1" dirty="0" smtClean="0"/>
              <a:t> [5]</a:t>
            </a:r>
            <a:endParaRPr lang="en-US" altLang="zh-CN" sz="2400" dirty="0"/>
          </a:p>
          <a:p>
            <a:endParaRPr lang="en-US" sz="2400" dirty="0" smtClean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171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7317"/>
    </mc:Choice>
    <mc:Fallback xmlns="">
      <p:transition advTm="2731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914400" algn="l"/>
              </a:tabLst>
            </a:pPr>
            <a:r>
              <a:rPr lang="en-US" sz="2400" dirty="0" smtClean="0">
                <a:solidFill>
                  <a:prstClr val="white"/>
                </a:solidFill>
              </a:rPr>
              <a:t>   </a:t>
            </a:r>
            <a:r>
              <a:rPr lang="en-US" sz="1050" b="1" dirty="0">
                <a:solidFill>
                  <a:prstClr val="white"/>
                </a:solidFill>
              </a:rPr>
              <a:t> </a:t>
            </a:r>
            <a:r>
              <a:rPr lang="en-US" sz="1050" b="1" dirty="0" smtClean="0">
                <a:solidFill>
                  <a:prstClr val="white"/>
                </a:solidFill>
              </a:rPr>
              <a:t>         </a:t>
            </a:r>
            <a:r>
              <a:rPr lang="en-US" sz="3200" b="1" dirty="0" smtClean="0">
                <a:solidFill>
                  <a:prstClr val="white"/>
                </a:solidFill>
              </a:rPr>
              <a:t>Background Study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7034" y="6487013"/>
            <a:ext cx="1073834" cy="365125"/>
          </a:xfrm>
        </p:spPr>
        <p:txBody>
          <a:bodyPr/>
          <a:lstStyle/>
          <a:p>
            <a:fld id="{EBCB6828-6881-4177-9699-4F85BEA10B24}" type="datetime1">
              <a:rPr lang="en-US" smtClean="0">
                <a:solidFill>
                  <a:prstClr val="white"/>
                </a:solidFill>
              </a:rPr>
              <a:t>16-Dec-19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9199" y="6461125"/>
            <a:ext cx="302455" cy="39687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8229600" cy="486051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Subspace Detection:</a:t>
            </a: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High dimensional dataset transformed into low dimensional space</a:t>
            </a: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Done in two ways: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</a:rPr>
              <a:t>Feature Extraction: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 Creates new features based on transformations of original feature set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66CC"/>
              </a:solidFill>
              <a:effectLst/>
              <a:uLnTx/>
              <a:uFillTx/>
            </a:endParaRP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</a:rPr>
              <a:t>Feature Selection: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   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Selects best  subset of the original feature set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863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277"/>
    </mc:Choice>
    <mc:Fallback xmlns="">
      <p:transition advTm="3027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914400" algn="l"/>
              </a:tabLst>
            </a:pPr>
            <a:r>
              <a:rPr lang="en-US" sz="2400" dirty="0" smtClean="0">
                <a:solidFill>
                  <a:prstClr val="white"/>
                </a:solidFill>
              </a:rPr>
              <a:t>   </a:t>
            </a:r>
            <a:r>
              <a:rPr lang="en-US" sz="1050" b="1" dirty="0">
                <a:solidFill>
                  <a:prstClr val="white"/>
                </a:solidFill>
              </a:rPr>
              <a:t> </a:t>
            </a:r>
            <a:r>
              <a:rPr lang="en-US" sz="1050" b="1" dirty="0" smtClean="0">
                <a:solidFill>
                  <a:prstClr val="white"/>
                </a:solidFill>
              </a:rPr>
              <a:t>       </a:t>
            </a:r>
            <a:r>
              <a:rPr lang="en-US" sz="3200" b="1" dirty="0" smtClean="0">
                <a:solidFill>
                  <a:prstClr val="white"/>
                </a:solidFill>
              </a:rPr>
              <a:t>Methodology</a:t>
            </a: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Improvement in Hyperspectral Image Classification by Using Hybrid Subspace Detection Technique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58878"/>
            <a:ext cx="1066800" cy="365125"/>
          </a:xfrm>
        </p:spPr>
        <p:txBody>
          <a:bodyPr/>
          <a:lstStyle/>
          <a:p>
            <a:fld id="{24C621B5-77E5-4AFF-A16F-393DB3177C6A}" type="datetime1">
              <a:rPr lang="en-US" smtClean="0">
                <a:solidFill>
                  <a:prstClr val="white"/>
                </a:solidFill>
              </a:rPr>
              <a:t>16-Dec-19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588" y="6492875"/>
            <a:ext cx="3810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Parallelogram 7"/>
          <p:cNvSpPr/>
          <p:nvPr/>
        </p:nvSpPr>
        <p:spPr>
          <a:xfrm>
            <a:off x="2285999" y="1225647"/>
            <a:ext cx="4572002" cy="609600"/>
          </a:xfrm>
          <a:prstGeom prst="parallelogram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Input </a:t>
            </a:r>
            <a:r>
              <a:rPr lang="en-US" dirty="0" err="1" smtClean="0">
                <a:solidFill>
                  <a:prstClr val="black"/>
                </a:solidFill>
              </a:rPr>
              <a:t>Hyperspectral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i="1" dirty="0" smtClean="0">
                <a:solidFill>
                  <a:prstClr val="black"/>
                </a:solidFill>
              </a:rPr>
              <a:t>Image</a:t>
            </a:r>
            <a:endParaRPr lang="en-US" i="1" dirty="0">
              <a:solidFill>
                <a:prstClr val="black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419600" y="1835247"/>
            <a:ext cx="304800" cy="470095"/>
          </a:xfrm>
          <a:prstGeom prst="downArrow">
            <a:avLst>
              <a:gd name="adj1" fmla="val 50000"/>
              <a:gd name="adj2" fmla="val 4700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5999" y="2305342"/>
            <a:ext cx="4572002" cy="6400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Feature Extraction Using </a:t>
            </a:r>
            <a:r>
              <a:rPr lang="en-US" dirty="0" smtClean="0">
                <a:solidFill>
                  <a:prstClr val="black"/>
                </a:solidFill>
              </a:rPr>
              <a:t>PCA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5999" y="3415517"/>
            <a:ext cx="4572001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Feature Selection using n-MI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5999" y="4495212"/>
            <a:ext cx="4572001" cy="6295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Classification </a:t>
            </a:r>
            <a:r>
              <a:rPr lang="en-US" dirty="0" smtClean="0">
                <a:solidFill>
                  <a:prstClr val="black"/>
                </a:solidFill>
              </a:rPr>
              <a:t> Using KSVM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4461803" y="4025117"/>
            <a:ext cx="304800" cy="470095"/>
          </a:xfrm>
          <a:prstGeom prst="downArrow">
            <a:avLst>
              <a:gd name="adj1" fmla="val 50000"/>
              <a:gd name="adj2" fmla="val 4700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4461803" y="2945422"/>
            <a:ext cx="304800" cy="470095"/>
          </a:xfrm>
          <a:prstGeom prst="downArrow">
            <a:avLst>
              <a:gd name="adj1" fmla="val 50000"/>
              <a:gd name="adj2" fmla="val 4700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40909" y="5562600"/>
            <a:ext cx="5262179" cy="392088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algn="ctr"/>
            <a:r>
              <a:rPr lang="en-US" sz="2400" b="1" dirty="0">
                <a:solidFill>
                  <a:srgbClr val="1F497D">
                    <a:lumMod val="75000"/>
                  </a:srgbClr>
                </a:solidFill>
              </a:rPr>
              <a:t>Figure 4</a:t>
            </a:r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</a:rPr>
              <a:t>: </a:t>
            </a:r>
            <a:r>
              <a:rPr lang="en-US" sz="2400" b="1" dirty="0" smtClean="0">
                <a:solidFill>
                  <a:prstClr val="black"/>
                </a:solidFill>
              </a:rPr>
              <a:t>Flow chart of methodology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480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092"/>
    </mc:Choice>
    <mc:Fallback xmlns="">
      <p:transition advTm="34092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 Photo 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ClassicPhotoAlbum</Template>
  <TotalTime>0</TotalTime>
  <Words>2650</Words>
  <Application>Microsoft Office PowerPoint</Application>
  <PresentationFormat>On-screen Show (4:3)</PresentationFormat>
  <Paragraphs>460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Classic Photo Album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</vt:lpstr>
      <vt:lpstr>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2017-08-22T16:23:13Z</dcterms:created>
  <dcterms:modified xsi:type="dcterms:W3CDTF">2019-12-16T16:18:55Z</dcterms:modified>
</cp:coreProperties>
</file>