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9" r:id="rId3"/>
    <p:sldId id="257" r:id="rId4"/>
    <p:sldId id="269" r:id="rId5"/>
    <p:sldId id="290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  <p:sldId id="281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embeddedFontLst>
    <p:embeddedFont>
      <p:font typeface="Arial Narrow" pitchFamily="34" charset="0"/>
      <p:regular r:id="rId24"/>
      <p:bold r:id="rId25"/>
      <p:italic r:id="rId26"/>
      <p:boldItalic r:id="rId27"/>
    </p:embeddedFont>
    <p:embeddedFont>
      <p:font typeface="Cambria Math" pitchFamily="18" charset="0"/>
      <p:regular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tloFyfnNv/ooSFhj89pRVnS4L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60" d="100"/>
          <a:sy n="60" d="100"/>
        </p:scale>
        <p:origin x="-99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1704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ctrTitle"/>
          </p:nvPr>
        </p:nvSpPr>
        <p:spPr>
          <a:xfrm>
            <a:off x="1097280" y="2133599"/>
            <a:ext cx="10058400" cy="276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 Narrow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ubTitle" idx="1"/>
          </p:nvPr>
        </p:nvSpPr>
        <p:spPr>
          <a:xfrm>
            <a:off x="1097280" y="502239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0667" y="-2667"/>
            <a:ext cx="3826518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5555" y="39231"/>
            <a:ext cx="2987573" cy="1313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5"/>
          <p:cNvSpPr/>
          <p:nvPr/>
        </p:nvSpPr>
        <p:spPr>
          <a:xfrm>
            <a:off x="8872" y="1384921"/>
            <a:ext cx="12174256" cy="267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5-7 June, Dhaka, Bangladesh</a:t>
            </a:r>
            <a:endParaRPr/>
          </a:p>
        </p:txBody>
      </p:sp>
      <p:pic>
        <p:nvPicPr>
          <p:cNvPr id="29" name="Google Shape;2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72" y="1331"/>
            <a:ext cx="47148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2109216" y="169062"/>
            <a:ext cx="10058400" cy="67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1"/>
          </p:nvPr>
        </p:nvSpPr>
        <p:spPr>
          <a:xfrm rot="5400000">
            <a:off x="3744121" y="-1542464"/>
            <a:ext cx="4764718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9729" y="19103"/>
            <a:ext cx="2472271" cy="66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9729" y="19103"/>
            <a:ext cx="2472271" cy="66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000"/>
              <a:buFont typeface="Arial Narrow"/>
              <a:buNone/>
              <a:defRPr sz="4000" i="1"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1097280" y="1104377"/>
            <a:ext cx="10058400" cy="476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-2760344" y="9634917"/>
            <a:ext cx="1143206" cy="5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7162800" y="952500"/>
            <a:ext cx="46038" cy="4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pic>
        <p:nvPicPr>
          <p:cNvPr id="37" name="Google Shape;3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00" y="1"/>
            <a:ext cx="1847263" cy="6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 Narrow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" name="Google Shape;47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9729" y="19103"/>
            <a:ext cx="2472271" cy="66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0667"/>
            <a:ext cx="2560320" cy="70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8622449" cy="52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1097278" y="1075368"/>
            <a:ext cx="4937760" cy="479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6217920" y="1075368"/>
            <a:ext cx="4937760" cy="479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9729" y="19103"/>
            <a:ext cx="2472271" cy="66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8622449" cy="53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>
            <a:off x="1097280" y="1003177"/>
            <a:ext cx="4937760" cy="157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3"/>
          </p:nvPr>
        </p:nvSpPr>
        <p:spPr>
          <a:xfrm>
            <a:off x="6217920" y="1003177"/>
            <a:ext cx="4937760" cy="157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9729" y="19103"/>
            <a:ext cx="2472271" cy="66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1097280" y="242214"/>
            <a:ext cx="8622449" cy="67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9729" y="19103"/>
            <a:ext cx="2472271" cy="66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9729" y="19103"/>
            <a:ext cx="2472271" cy="66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 Narrow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9729" y="19103"/>
            <a:ext cx="2472271" cy="66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 Narrow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6CDD0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9729" y="19103"/>
            <a:ext cx="2472271" cy="66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2109216" y="169062"/>
            <a:ext cx="10058400" cy="67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Arial Narrow"/>
              <a:buNone/>
              <a:defRPr sz="4800" b="0" i="0" u="none" strike="noStrike" cap="none">
                <a:solidFill>
                  <a:srgbClr val="1C629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1097280" y="1104377"/>
            <a:ext cx="10058400" cy="476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Hybrid Technique for Classification of Hyperspectral Image Using Quadratic Mutual Information </a:t>
            </a:r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4"/>
          <p:cNvCxnSpPr/>
          <p:nvPr/>
        </p:nvCxnSpPr>
        <p:spPr>
          <a:xfrm>
            <a:off x="0" y="825812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HyperspectralCube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228600" y="2133600"/>
            <a:ext cx="1173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Hybrid Technique for Classification of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Hyperspectral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Image Using Quadratic Mutual Information 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962400"/>
            <a:ext cx="46863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Arifa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Islam </a:t>
            </a:r>
            <a:r>
              <a:rPr lang="en-US" sz="2800" b="1" u="sng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Champa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Dept. of CSE, BAIUST,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Comilla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Md.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Atikur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Rahman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Dept. of CSE,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UITS, Dhaka.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3962400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S. M.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Mahedy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Hasan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Dept. of CSE, 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UET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Rajshahi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Md.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Fazle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Rabbi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Dept. of CSE, IUT,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Gazipur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tabLst>
                <a:tab pos="914400" algn="l"/>
              </a:tabLst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Feature Extraction</a:t>
            </a:r>
            <a:endParaRPr lang="en-US"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066800" y="939034"/>
            <a:ext cx="10466070" cy="5309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Principal Component Analysis(PCA</a:t>
            </a:r>
            <a:r>
              <a:rPr lang="en-US" sz="3200" b="1" dirty="0" smtClean="0">
                <a:solidFill>
                  <a:srgbClr val="0070C0"/>
                </a:solidFill>
              </a:rPr>
              <a:t>):</a:t>
            </a:r>
            <a:endParaRPr lang="en-US" sz="3200" b="1" dirty="0">
              <a:solidFill>
                <a:srgbClr val="0070C0"/>
              </a:solidFill>
            </a:endParaRPr>
          </a:p>
          <a:p>
            <a:pPr algn="just"/>
            <a:r>
              <a:rPr lang="en-US" sz="2800" dirty="0" smtClean="0">
                <a:solidFill>
                  <a:prstClr val="black"/>
                </a:solidFill>
              </a:rPr>
              <a:t>Transforms </a:t>
            </a:r>
            <a:r>
              <a:rPr lang="en-US" sz="2800" dirty="0">
                <a:solidFill>
                  <a:prstClr val="black"/>
                </a:solidFill>
              </a:rPr>
              <a:t>highly correlated data set  into new set of orthogonal uncorrelated variables </a:t>
            </a: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2438400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2412243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743199"/>
            <a:ext cx="2490788" cy="269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1196" y="5715000"/>
            <a:ext cx="11349803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6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: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Principal Components ( Left-PC1, Middle-PC7, Right-PC9)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of AVIRIS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Data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Feature Selection</a:t>
            </a:r>
            <a:endParaRPr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97280" y="1247775"/>
                <a:ext cx="10466070" cy="4621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normAutofit/>
              </a:bodyPr>
              <a:lstStyle/>
              <a:p>
                <a:pPr marL="114300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Mutual Information: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pPr marL="114300" indent="0" algn="just">
                  <a:buNone/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Measures the similarities between  two </a:t>
                </a:r>
                <a:r>
                  <a:rPr lang="en-US" sz="2800" b="1" dirty="0" smtClean="0">
                    <a:solidFill>
                      <a:prstClr val="black"/>
                    </a:solidFill>
                  </a:rPr>
                  <a:t>variables</a:t>
                </a:r>
                <a:endParaRPr lang="en-US" sz="2800" b="1" dirty="0">
                  <a:solidFill>
                    <a:prstClr val="black"/>
                  </a:solidFill>
                </a:endParaRPr>
              </a:p>
              <a:p>
                <a:pPr marL="114300" indent="0" algn="just">
                  <a:buNone/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b="1" dirty="0" smtClean="0">
                    <a:solidFill>
                      <a:prstClr val="black"/>
                    </a:solidFill>
                  </a:rPr>
                  <a:t>   </a:t>
                </a:r>
                <a:r>
                  <a:rPr lang="en-US" sz="2800" b="1" dirty="0">
                    <a:solidFill>
                      <a:prstClr val="black"/>
                    </a:solidFill>
                  </a:rPr>
                  <a:t>I(X,Y )=H(X) + H(Y) - H(X,Y)   </a:t>
                </a:r>
                <a:r>
                  <a:rPr lang="en-US" sz="2800" b="1" dirty="0" smtClean="0">
                    <a:solidFill>
                      <a:prstClr val="black"/>
                    </a:solidFill>
                  </a:rPr>
                  <a:t>[5]</a:t>
                </a:r>
              </a:p>
              <a:p>
                <a:pPr marL="114300" indent="0" algn="just">
                  <a:buNone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Normalized </a:t>
                </a:r>
                <a:r>
                  <a:rPr lang="en-US" sz="2800" dirty="0">
                    <a:solidFill>
                      <a:srgbClr val="0070C0"/>
                    </a:solidFill>
                  </a:rPr>
                  <a:t>Mutual Information </a:t>
                </a:r>
                <a:r>
                  <a:rPr lang="en-US" sz="2800" dirty="0">
                    <a:solidFill>
                      <a:prstClr val="black"/>
                    </a:solidFill>
                  </a:rPr>
                  <a:t>is </a:t>
                </a:r>
              </a:p>
              <a:p>
                <a:pPr marL="114300" indent="0" algn="just">
                  <a:buNone/>
                </a:pPr>
                <a:r>
                  <a:rPr lang="en-US" sz="2800" b="1" dirty="0" smtClean="0">
                    <a:solidFill>
                      <a:prstClr val="black"/>
                    </a:solidFill>
                  </a:rPr>
                  <a:t>    </a:t>
                </a:r>
                <a:r>
                  <a:rPr lang="en-US" sz="2800" b="1" dirty="0">
                    <a:solidFill>
                      <a:prstClr val="black"/>
                    </a:solidFill>
                  </a:rPr>
                  <a:t>Î(X,Y)=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𝑰</m:t>
                        </m:r>
                        <m:d>
                          <m:d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𝒎𝒊𝒏𝑰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𝒎𝒂𝒙𝑰</m:t>
                        </m:r>
                        <m:d>
                          <m:d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𝒎𝒊𝒏𝑰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 </a:t>
                </a:r>
                <a:r>
                  <a:rPr lang="en-US" sz="2800" b="1" dirty="0" smtClean="0">
                    <a:solidFill>
                      <a:prstClr val="black"/>
                    </a:solidFill>
                  </a:rPr>
                  <a:t>[6]</a:t>
                </a:r>
                <a:endParaRPr lang="en-US" sz="2800" b="1" dirty="0">
                  <a:solidFill>
                    <a:prstClr val="black"/>
                  </a:solidFill>
                </a:endParaRPr>
              </a:p>
              <a:p>
                <a:pPr marL="114300" indent="0" algn="just">
                  <a:buNone/>
                </a:pPr>
                <a:r>
                  <a:rPr lang="en-US" sz="2400" b="1" dirty="0">
                    <a:solidFill>
                      <a:prstClr val="black"/>
                    </a:solidFill>
                  </a:rPr>
                  <a:t>Here, </a:t>
                </a:r>
              </a:p>
              <a:p>
                <a:pPr marL="114300" indent="0" algn="just">
                  <a:buNone/>
                </a:pPr>
                <a:r>
                  <a:rPr lang="en-US" sz="2400" b="1" dirty="0">
                    <a:solidFill>
                      <a:prstClr val="black"/>
                    </a:solidFill>
                  </a:rPr>
                  <a:t>H(X) = Entropy of X </a:t>
                </a:r>
              </a:p>
              <a:p>
                <a:pPr marL="114300" indent="0" algn="just">
                  <a:buNone/>
                </a:pPr>
                <a:r>
                  <a:rPr lang="en-US" sz="2400" b="1" dirty="0" smtClean="0">
                    <a:solidFill>
                      <a:prstClr val="black"/>
                    </a:solidFill>
                  </a:rPr>
                  <a:t>H(X,Y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) = Joint entropy of X and Y</a:t>
                </a:r>
              </a:p>
              <a:p>
                <a:pPr marL="91440" lvl="0" indent="0" algn="l" rtl="0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20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8" name="Google Shape;128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80" y="1247775"/>
                <a:ext cx="10466070" cy="4621320"/>
              </a:xfrm>
              <a:prstGeom prst="rect">
                <a:avLst/>
              </a:prstGeom>
              <a:blipFill rotWithShape="1">
                <a:blip r:embed="rId3"/>
                <a:stretch>
                  <a:fillRect l="-1223" b="-10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7" name="Picture 6" descr="Image result for mutual information feature selectio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14600"/>
            <a:ext cx="4724400" cy="32766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553200" y="5312979"/>
            <a:ext cx="5181600" cy="420629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</a:t>
            </a:r>
            <a:r>
              <a:rPr lang="en-US" sz="3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</a:t>
            </a:r>
            <a:r>
              <a:rPr lang="en-US" sz="3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en-US" sz="3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: </a:t>
            </a:r>
            <a:r>
              <a:rPr lang="en-US" sz="3400" b="1" dirty="0" smtClean="0">
                <a:latin typeface="Calibri" pitchFamily="34" charset="0"/>
                <a:cs typeface="Calibri" pitchFamily="34" charset="0"/>
              </a:rPr>
              <a:t>Mutual Information[7]</a:t>
            </a:r>
            <a:endParaRPr lang="en-US" sz="3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Feature Selection</a:t>
            </a:r>
            <a:endParaRPr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9600" y="1143000"/>
                <a:ext cx="5334000" cy="457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normAutofit fontScale="55000" lnSpcReduction="20000"/>
              </a:bodyPr>
              <a:lstStyle/>
              <a:p>
                <a:r>
                  <a:rPr lang="en-US" sz="5100" b="1" dirty="0">
                    <a:solidFill>
                      <a:srgbClr val="0070C0"/>
                    </a:solidFill>
                  </a:rPr>
                  <a:t>Quadratic Mutual </a:t>
                </a:r>
                <a:r>
                  <a:rPr lang="en-US" sz="5100" b="1" dirty="0" smtClean="0">
                    <a:solidFill>
                      <a:srgbClr val="0070C0"/>
                    </a:solidFill>
                  </a:rPr>
                  <a:t>Information:</a:t>
                </a:r>
              </a:p>
              <a:p>
                <a:r>
                  <a:rPr lang="en-US" sz="45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qMI</a:t>
                </a:r>
                <a:r>
                  <a:rPr lang="en-US" sz="4500" b="1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is derived </a:t>
                </a:r>
                <a:r>
                  <a:rPr lang="en-US" sz="4500" b="1" dirty="0" smtClean="0">
                    <a:latin typeface="Calibri" pitchFamily="34" charset="0"/>
                    <a:cs typeface="Calibri" pitchFamily="34" charset="0"/>
                  </a:rPr>
                  <a:t>as:</a:t>
                </a:r>
                <a:endParaRPr lang="en-US" sz="4500" b="1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4500" b="1" dirty="0" smtClean="0">
                    <a:latin typeface="Calibri" pitchFamily="34" charset="0"/>
                    <a:cs typeface="Calibri" pitchFamily="34" charset="0"/>
                  </a:rPr>
                  <a:t>   </a:t>
                </a:r>
                <a:r>
                  <a:rPr lang="en-US" sz="4500" b="1" dirty="0" err="1" smtClean="0">
                    <a:latin typeface="Calibri" pitchFamily="34" charset="0"/>
                    <a:cs typeface="Calibri" pitchFamily="34" charset="0"/>
                  </a:rPr>
                  <a:t>I</a:t>
                </a:r>
                <a:r>
                  <a:rPr lang="en-US" sz="4500" b="1" baseline="-25000" dirty="0" err="1" smtClean="0">
                    <a:latin typeface="Calibri" pitchFamily="34" charset="0"/>
                    <a:cs typeface="Calibri" pitchFamily="34" charset="0"/>
                  </a:rPr>
                  <a:t>q</a:t>
                </a:r>
                <a:r>
                  <a:rPr lang="en-US" sz="4500" b="1" dirty="0" smtClean="0">
                    <a:latin typeface="Calibri" pitchFamily="34" charset="0"/>
                    <a:cs typeface="Calibri" pitchFamily="34" charset="0"/>
                  </a:rPr>
                  <a:t>(A</a:t>
                </a:r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, B) = D</a:t>
                </a:r>
                <a:r>
                  <a:rPr lang="en-US" sz="4500" b="1" baseline="-25000" dirty="0">
                    <a:latin typeface="Calibri" pitchFamily="34" charset="0"/>
                    <a:cs typeface="Calibri" pitchFamily="34" charset="0"/>
                  </a:rPr>
                  <a:t>CS</a:t>
                </a:r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(p(A, B), p(A)p(B))  </a:t>
                </a:r>
                <a:r>
                  <a:rPr lang="en-US" sz="4500" b="1" dirty="0" smtClean="0">
                    <a:latin typeface="Calibri" pitchFamily="34" charset="0"/>
                    <a:cs typeface="Calibri" pitchFamily="34" charset="0"/>
                  </a:rPr>
                  <a:t> [8]</a:t>
                </a:r>
              </a:p>
              <a:p>
                <a:endParaRPr lang="en-US" sz="4500" b="1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Here,</a:t>
                </a:r>
              </a:p>
              <a:p>
                <a:r>
                  <a:rPr lang="en-US" sz="4500" b="1" dirty="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Cauchy–Schwarz divergence: </a:t>
                </a:r>
              </a:p>
              <a:p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4500" b="1" baseline="-25000" dirty="0">
                    <a:latin typeface="Calibri" pitchFamily="34" charset="0"/>
                    <a:cs typeface="Calibri" pitchFamily="34" charset="0"/>
                  </a:rPr>
                  <a:t>CS</a:t>
                </a:r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(A, B) = 2 R</a:t>
                </a:r>
                <a:r>
                  <a:rPr lang="en-US" sz="4500" b="1" baseline="-25000" dirty="0">
                    <a:latin typeface="Calibri" pitchFamily="34" charset="0"/>
                    <a:cs typeface="Calibri" pitchFamily="34" charset="0"/>
                  </a:rPr>
                  <a:t>E</a:t>
                </a:r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(A, B) - R</a:t>
                </a:r>
                <a:r>
                  <a:rPr lang="en-US" sz="4500" b="1" baseline="-25000" dirty="0">
                    <a:latin typeface="Calibri" pitchFamily="34" charset="0"/>
                    <a:cs typeface="Calibri" pitchFamily="34" charset="0"/>
                  </a:rPr>
                  <a:t>E</a:t>
                </a:r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(A) - R</a:t>
                </a:r>
                <a:r>
                  <a:rPr lang="en-US" sz="4500" b="1" baseline="-25000" dirty="0">
                    <a:latin typeface="Calibri" pitchFamily="34" charset="0"/>
                    <a:cs typeface="Calibri" pitchFamily="34" charset="0"/>
                  </a:rPr>
                  <a:t>E</a:t>
                </a:r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(B)	</a:t>
                </a:r>
              </a:p>
              <a:p>
                <a:pPr algn="just"/>
                <a:r>
                  <a:rPr lang="en-US" sz="4500" b="1" dirty="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Quadratic </a:t>
                </a:r>
                <a:r>
                  <a:rPr lang="en-US" sz="4500" b="1" dirty="0" err="1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Renyi</a:t>
                </a:r>
                <a:r>
                  <a:rPr lang="en-US" sz="4500" b="1" dirty="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 entropy: </a:t>
                </a:r>
              </a:p>
              <a:p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R</a:t>
                </a:r>
                <a:r>
                  <a:rPr lang="en-US" sz="4500" b="1" baseline="-25000" dirty="0">
                    <a:latin typeface="Calibri" pitchFamily="34" charset="0"/>
                    <a:cs typeface="Calibri" pitchFamily="34" charset="0"/>
                  </a:rPr>
                  <a:t>E</a:t>
                </a:r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(A, B)</a:t>
                </a:r>
                <a:r>
                  <a:rPr lang="en-US" sz="4500" b="1" baseline="-250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4500" b="1" dirty="0">
                    <a:latin typeface="Calibri" pitchFamily="34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5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500" b="1" i="1">
                            <a:latin typeface="Cambria Math"/>
                          </a:rPr>
                          <m:t>𝟏</m:t>
                        </m:r>
                        <m:r>
                          <a:rPr lang="en-US" sz="4500" b="1" i="1">
                            <a:latin typeface="Cambria Math"/>
                          </a:rPr>
                          <m:t>−</m:t>
                        </m:r>
                        <m:r>
                          <a:rPr lang="en-US" sz="4500" b="1" i="1">
                            <a:latin typeface="Cambria Math"/>
                          </a:rPr>
                          <m:t>𝒒</m:t>
                        </m:r>
                      </m:den>
                    </m:f>
                    <m:r>
                      <a:rPr lang="en-US" sz="4500" b="1" i="1">
                        <a:latin typeface="Cambria Math"/>
                      </a:rPr>
                      <m:t>𝒍𝒐𝒈</m:t>
                    </m:r>
                    <m:nary>
                      <m:naryPr>
                        <m:chr m:val="∑"/>
                        <m:limLoc m:val="subSup"/>
                        <m:ctrlPr>
                          <a:rPr lang="en-US" sz="45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45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4500" b="1" i="1">
                            <a:latin typeface="Cambria Math"/>
                          </a:rPr>
                          <m:t>𝑵</m:t>
                        </m:r>
                      </m:sup>
                      <m:e>
                        <m:f>
                          <m:fPr>
                            <m:ctrlPr>
                              <a:rPr lang="en-US" sz="4500" b="1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5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500" b="1" i="1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4500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4500" b="1" i="1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sz="45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500" b="1" i="1">
                                    <a:latin typeface="Cambria Math"/>
                                  </a:rPr>
                                  <m:t>𝒒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45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500" b="1" i="1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4500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4500" b="1" i="1">
                                    <a:latin typeface="Cambria Math"/>
                                  </a:rPr>
                                  <m:t>𝑩</m:t>
                                </m:r>
                                <m:r>
                                  <a:rPr lang="en-US" sz="45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5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45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4500" b="1" i="1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4500" b="1">
                        <a:latin typeface="Cambria Math"/>
                      </a:rPr>
                      <m:t>   </m:t>
                    </m:r>
                  </m:oMath>
                </a14:m>
                <a:r>
                  <a:rPr lang="en-US" sz="7000" b="1" dirty="0">
                    <a:latin typeface="Calibri" pitchFamily="34" charset="0"/>
                    <a:cs typeface="Calibri" pitchFamily="34" charset="0"/>
                  </a:rPr>
                  <a:t>	</a:t>
                </a:r>
                <a:endParaRPr lang="en-US" sz="7000" b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91440" lvl="0" indent="0" algn="l" rtl="0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20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8" name="Google Shape;128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143000"/>
                <a:ext cx="5334000" cy="4572000"/>
              </a:xfrm>
              <a:prstGeom prst="rect">
                <a:avLst/>
              </a:prstGeom>
              <a:blipFill rotWithShape="1">
                <a:blip r:embed="rId3"/>
                <a:stretch>
                  <a:fillRect l="-1829" t="-400" r="-297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6" name="Picture 5" descr="I:\AS\qmi 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019800" y="5217196"/>
            <a:ext cx="5715000" cy="80260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8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: 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qMI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between class label and original image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band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tabLst>
                <a:tab pos="914400" algn="l"/>
              </a:tabLst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Support Vector Machine 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SVM)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097280" y="1247775"/>
            <a:ext cx="5379720" cy="462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/>
              <a:t>Supervised learning method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/>
              <a:t>Used for classification and regression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/>
              <a:t>Classifies  complex data sets in higher dimensional space by constructing linear plane</a:t>
            </a: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600"/>
            <a:ext cx="472535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29400" y="4572000"/>
            <a:ext cx="4876800" cy="762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: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Representation of Support Vectors [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9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]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tabLst>
                <a:tab pos="914400" algn="l"/>
              </a:tabLst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Cross Validation</a:t>
            </a:r>
            <a:endParaRPr lang="en-US"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097280" y="1447799"/>
            <a:ext cx="4160520" cy="442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10-fold </a:t>
            </a:r>
            <a:r>
              <a:rPr lang="en-US" sz="3200" b="1" dirty="0">
                <a:solidFill>
                  <a:srgbClr val="0070C0"/>
                </a:solidFill>
              </a:rPr>
              <a:t>cross validation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endParaRPr lang="en-US" sz="3200" b="1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/>
              <a:t>Training </a:t>
            </a:r>
            <a:r>
              <a:rPr lang="en-US" sz="2800" dirty="0" smtClean="0"/>
              <a:t>set is </a:t>
            </a:r>
            <a:r>
              <a:rPr lang="en-US" sz="2800" dirty="0"/>
              <a:t>divided into 10 equal sized sets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/>
              <a:t>1 </a:t>
            </a:r>
            <a:r>
              <a:rPr lang="en-US" sz="2800" dirty="0" smtClean="0"/>
              <a:t>subset is </a:t>
            </a:r>
            <a:r>
              <a:rPr lang="en-US" sz="2800" dirty="0"/>
              <a:t>tested using the classifier trained on the remaining 9 subsets</a:t>
            </a: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6096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76041" y="5105400"/>
            <a:ext cx="62484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10 :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10-fold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ross validation [10]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Classification Result</a:t>
            </a: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85800" y="825424"/>
            <a:ext cx="4953000" cy="55215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1F497D">
                    <a:lumMod val="75000"/>
                  </a:srgbClr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Table 1: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AVIRIS 92AV3C Data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494054"/>
              </p:ext>
            </p:extLst>
          </p:nvPr>
        </p:nvGraphicFramePr>
        <p:xfrm>
          <a:off x="1295400" y="1393348"/>
          <a:ext cx="4038599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572"/>
                <a:gridCol w="1141828"/>
                <a:gridCol w="1219199"/>
              </a:tblGrid>
              <a:tr h="2962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Train</a:t>
                      </a:r>
                      <a:r>
                        <a:rPr lang="en-US" sz="14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data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Test data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Alfalfa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Corn-</a:t>
                      </a:r>
                      <a:r>
                        <a:rPr lang="en-US" sz="1400" b="1" dirty="0" err="1">
                          <a:latin typeface="Calibri" pitchFamily="34" charset="0"/>
                          <a:cs typeface="Calibri" pitchFamily="34" charset="0"/>
                        </a:rPr>
                        <a:t>notill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Corn-min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64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Grass/Pasture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86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70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Grass/Trees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54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Hay-windrowed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120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80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Soybeans-</a:t>
                      </a:r>
                      <a:r>
                        <a:rPr lang="en-US" sz="1400" b="1" dirty="0" err="1">
                          <a:latin typeface="Calibri" pitchFamily="34" charset="0"/>
                          <a:cs typeface="Calibri" pitchFamily="34" charset="0"/>
                        </a:rPr>
                        <a:t>notill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80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72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Soybeans-min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135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88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Soybean-clean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Woods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156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121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6224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alibri" pitchFamily="34" charset="0"/>
                          <a:cs typeface="Calibri" pitchFamily="34" charset="0"/>
                        </a:rPr>
                        <a:t>Bldg</a:t>
                      </a:r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-Grass-Tree-Drives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25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9624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libri" pitchFamily="34" charset="0"/>
                          <a:cs typeface="Calibri" pitchFamily="34" charset="0"/>
                        </a:rPr>
                        <a:t>Stone-steel towers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  <a:endParaRPr lang="en-US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42014"/>
              </p:ext>
            </p:extLst>
          </p:nvPr>
        </p:nvGraphicFramePr>
        <p:xfrm>
          <a:off x="6095999" y="2590800"/>
          <a:ext cx="55626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1"/>
                <a:gridCol w="1066800"/>
                <a:gridCol w="1371600"/>
                <a:gridCol w="1143001"/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Data</a:t>
                      </a:r>
                      <a:r>
                        <a:rPr lang="en-US" sz="2000" b="1" baseline="0" dirty="0" smtClean="0">
                          <a:latin typeface="Calibri" pitchFamily="34" charset="0"/>
                          <a:cs typeface="Calibri" pitchFamily="34" charset="0"/>
                        </a:rPr>
                        <a:t> S</a:t>
                      </a: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ets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Cost(</a:t>
                      </a:r>
                      <a:r>
                        <a:rPr lang="en-US" sz="2000" b="1" baseline="0" dirty="0" smtClean="0">
                          <a:latin typeface="Calibri" pitchFamily="34" charset="0"/>
                          <a:cs typeface="Calibri" pitchFamily="34" charset="0"/>
                        </a:rPr>
                        <a:t>C)</a:t>
                      </a: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Gamma(</a:t>
                      </a:r>
                      <a:r>
                        <a:rPr lang="el-GR" sz="2000" b="1" dirty="0" smtClean="0">
                          <a:latin typeface="Calibri" pitchFamily="34" charset="0"/>
                          <a:cs typeface="Calibri" pitchFamily="34" charset="0"/>
                        </a:rPr>
                        <a:t>ϒ</a:t>
                      </a: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Accuracy 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Original Data 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7.8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53.74% 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PCA Data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84.92%</a:t>
                      </a:r>
                      <a:r>
                        <a:rPr lang="en-US" sz="20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PCA-</a:t>
                      </a:r>
                      <a:r>
                        <a:rPr lang="en-US" sz="20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qMI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Data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87.68%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34100" y="1866900"/>
            <a:ext cx="5562600" cy="571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Table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Classification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Result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Classification Result</a:t>
            </a:r>
            <a:endParaRPr i="0" dirty="0">
              <a:solidFill>
                <a:srgbClr val="002060"/>
              </a:solidFill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399"/>
            <a:ext cx="11658599" cy="46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81554" y="5610225"/>
            <a:ext cx="9767445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11 :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Classification after applying MI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Classification Result</a:t>
            </a:r>
            <a:endParaRPr i="0" dirty="0">
              <a:solidFill>
                <a:srgbClr val="002060"/>
              </a:solidFill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281554" y="5610225"/>
            <a:ext cx="9767445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12 :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Classification after applying PCA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I:\Book\New folder\diff. shapes\pc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6" y="914399"/>
            <a:ext cx="115062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Classification Result</a:t>
            </a:r>
            <a:endParaRPr i="0" dirty="0">
              <a:solidFill>
                <a:srgbClr val="002060"/>
              </a:solidFill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295400" y="5610225"/>
            <a:ext cx="961170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1F497D">
                    <a:lumMod val="75000"/>
                  </a:srgbClr>
                </a:solidFill>
              </a:rPr>
              <a:t>     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13 :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Classification after applying PCA-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qMI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3" descr="I:\Book\New folder\diff. shapes\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9" y="838200"/>
            <a:ext cx="11185634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Conclusion</a:t>
            </a:r>
            <a:endParaRPr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752600" y="1247775"/>
            <a:ext cx="9810750" cy="462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b="1" dirty="0"/>
              <a:t>Original data : </a:t>
            </a:r>
            <a:r>
              <a:rPr lang="en-US" sz="2800" b="1" dirty="0">
                <a:cs typeface="Arial" panose="020B0604020202020204" pitchFamily="34" charset="0"/>
              </a:rPr>
              <a:t>53.74%</a:t>
            </a:r>
            <a:endParaRPr lang="en-US" sz="2800" b="1" dirty="0"/>
          </a:p>
          <a:p>
            <a:pPr marL="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b="1" dirty="0"/>
              <a:t>PCA data : 84.92%</a:t>
            </a:r>
          </a:p>
          <a:p>
            <a:pPr marL="3429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pPr>
            <a:r>
              <a:rPr lang="en-US" sz="2800" b="1" dirty="0" err="1"/>
              <a:t>qMI</a:t>
            </a:r>
            <a:r>
              <a:rPr lang="en-US" sz="2800" b="1" dirty="0"/>
              <a:t>-PCA data :  87.68%</a:t>
            </a:r>
          </a:p>
          <a:p>
            <a:pPr>
              <a:buClr>
                <a:schemeClr val="accent1">
                  <a:lumMod val="75000"/>
                </a:schemeClr>
              </a:buClr>
              <a:defRPr/>
            </a:pPr>
            <a:endParaRPr lang="en-US" sz="2800" b="1" dirty="0"/>
          </a:p>
          <a:p>
            <a:r>
              <a:rPr lang="en-US" sz="3200" b="1" dirty="0">
                <a:solidFill>
                  <a:srgbClr val="0070C0"/>
                </a:solidFill>
              </a:rPr>
              <a:t>Future Works:</a:t>
            </a:r>
            <a:endParaRPr lang="en-US" sz="3200" dirty="0">
              <a:solidFill>
                <a:srgbClr val="0070C0"/>
              </a:solidFill>
            </a:endParaRPr>
          </a:p>
          <a:p>
            <a:pPr marL="342900"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Feature extraction using Kernel PCA</a:t>
            </a:r>
          </a:p>
          <a:p>
            <a:pPr marL="342900"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Introduce </a:t>
            </a:r>
            <a:r>
              <a:rPr lang="en-US" sz="2800" dirty="0">
                <a:solidFill>
                  <a:prstClr val="black"/>
                </a:solidFill>
              </a:rPr>
              <a:t>Adaptive Threshold</a:t>
            </a: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Outline</a:t>
            </a:r>
            <a:endParaRPr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2057400" y="1247775"/>
            <a:ext cx="6477000" cy="46212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Introduction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3200" b="1" dirty="0" smtClean="0">
                <a:solidFill>
                  <a:srgbClr val="1F497D">
                    <a:lumMod val="75000"/>
                  </a:srgbClr>
                </a:solidFill>
              </a:rPr>
              <a:t>Motivation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Objectives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3200" b="1" dirty="0" smtClean="0">
                <a:solidFill>
                  <a:srgbClr val="1F497D">
                    <a:lumMod val="75000"/>
                  </a:srgbClr>
                </a:solidFill>
              </a:rPr>
              <a:t>Challenges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3200" b="1" noProof="0" dirty="0" smtClean="0">
                <a:solidFill>
                  <a:srgbClr val="1F497D">
                    <a:lumMod val="75000"/>
                  </a:srgbClr>
                </a:solidFill>
              </a:rPr>
              <a:t>Literature Review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3200" b="1" dirty="0" smtClean="0">
                <a:solidFill>
                  <a:srgbClr val="1F497D">
                    <a:lumMod val="75000"/>
                  </a:srgbClr>
                </a:solidFill>
              </a:rPr>
              <a:t>Methodology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3200" b="1" dirty="0" smtClean="0">
                <a:solidFill>
                  <a:srgbClr val="1F497D">
                    <a:lumMod val="75000"/>
                  </a:srgbClr>
                </a:solidFill>
              </a:rPr>
              <a:t>Results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3200" b="1" noProof="0" dirty="0" smtClean="0">
                <a:solidFill>
                  <a:srgbClr val="1F497D">
                    <a:lumMod val="75000"/>
                  </a:srgbClr>
                </a:solidFill>
              </a:rPr>
              <a:t>Conclusion</a:t>
            </a:r>
          </a:p>
          <a:p>
            <a:pPr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334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References</a:t>
            </a: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54075"/>
              </p:ext>
            </p:extLst>
          </p:nvPr>
        </p:nvGraphicFramePr>
        <p:xfrm>
          <a:off x="1066800" y="1066800"/>
          <a:ext cx="10287000" cy="471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13"/>
                <a:gridCol w="9761387"/>
              </a:tblGrid>
              <a:tr h="60806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[1]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“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Hyperspectral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Image”, [Online]. Available: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https://en.wikipedia.org/wiki/Hyperspectral_imaging/. [Accessed: 12-May-2020].</a:t>
                      </a:r>
                    </a:p>
                  </a:txBody>
                  <a:tcPr>
                    <a:noFill/>
                  </a:tcPr>
                </a:tc>
              </a:tr>
              <a:tr h="118036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[2]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M.Ciznicki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K.Kurowski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 and 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A.Plaza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, 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GPU Implementation of JPEG2000 for </a:t>
                      </a:r>
                      <a:r>
                        <a:rPr lang="en-US" sz="2000" b="1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Hyperspectral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Image Compression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”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Published in SPIE Proceedings,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University of Extremadura,  Spain, pp.8183 Oct   2011.</a:t>
                      </a:r>
                    </a:p>
                  </a:txBody>
                  <a:tcPr>
                    <a:noFill/>
                  </a:tcPr>
                </a:tc>
              </a:tr>
              <a:tr h="82625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[3]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“The curse of dimensionality in classification”,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[Online]. Available: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http://www.visiondummy.com/2014/04/curse-dimensionality-affect-classification/.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[Accessed: 12-May-2020].</a:t>
                      </a:r>
                    </a:p>
                  </a:txBody>
                  <a:tcPr>
                    <a:noFill/>
                  </a:tcPr>
                </a:tc>
              </a:tr>
              <a:tr h="82625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[4]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D.A.Landgrebe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[Online]. Available: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https://engineering.purdue.edu/biehl/MultiSpec/hyperspectral.html.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[Accessed: 12-May-2020].</a:t>
                      </a:r>
                    </a:p>
                  </a:txBody>
                  <a:tcPr>
                    <a:noFill/>
                  </a:tcPr>
                </a:tc>
              </a:tr>
              <a:tr h="82625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[5]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E. G. Learned-Miller</a:t>
                      </a:r>
                      <a:r>
                        <a:rPr lang="en-US" sz="2000" b="1" dirty="0" smtClean="0">
                          <a:solidFill>
                            <a:prstClr val="black"/>
                          </a:solidFill>
                          <a:latin typeface="Calibri" pitchFamily="34" charset="0"/>
                          <a:cs typeface="Calibri" pitchFamily="34" charset="0"/>
                        </a:rPr>
                        <a:t>, “</a:t>
                      </a:r>
                      <a:r>
                        <a:rPr lang="en-US" sz="2000" b="1" i="1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Entropy and Mutual Information</a:t>
                      </a:r>
                      <a:r>
                        <a:rPr lang="en-US" sz="2000" b="1" dirty="0" smtClean="0">
                          <a:solidFill>
                            <a:prstClr val="black"/>
                          </a:solidFill>
                          <a:latin typeface="Calibri" pitchFamily="34" charset="0"/>
                          <a:cs typeface="Calibri" pitchFamily="34" charset="0"/>
                        </a:rPr>
                        <a:t>, ”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Department of Computer Science, University of Massachusetts, Amherst</a:t>
                      </a:r>
                      <a:r>
                        <a:rPr lang="en-US" sz="2000" b="1" dirty="0" smtClean="0">
                          <a:solidFill>
                            <a:prstClr val="black"/>
                          </a:solidFill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September 16, 2013</a:t>
                      </a:r>
                      <a:r>
                        <a:rPr lang="en-US" sz="2000" b="1" dirty="0" smtClean="0">
                          <a:solidFill>
                            <a:prstClr val="black"/>
                          </a:solidFill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References</a:t>
            </a:r>
            <a:endParaRPr i="0" dirty="0">
              <a:solidFill>
                <a:srgbClr val="002060"/>
              </a:solidFill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55850"/>
              </p:ext>
            </p:extLst>
          </p:nvPr>
        </p:nvGraphicFramePr>
        <p:xfrm>
          <a:off x="1143000" y="1143000"/>
          <a:ext cx="10058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448800"/>
              </a:tblGrid>
              <a:tr h="4216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[6]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A. I.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Champa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M. F. Rabbi, and N.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Banik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“Improvement in 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Hyperspectral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Image Classification By Using Subspace Detection Technique,” </a:t>
                      </a:r>
                      <a:r>
                        <a:rPr lang="en-US" sz="2000" b="1" u="none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International Conference on Sustainable Technologies for Industry 4.0 (STI),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Dhaka, Bangladesh, 23-24 December, 2019.</a:t>
                      </a:r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[7]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“Mutual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Information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”,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[Online]. Available: </a:t>
                      </a:r>
                      <a:r>
                        <a:rPr lang="en-US" sz="20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https://en.wikipedia.org/wiki/Mutual_information#/media/File:Entropy-mutual-information-relative-entropy-relation-diagram.svg.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[Accessed: 12-May-2020].</a:t>
                      </a:r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[8]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S. Z.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Mishu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M. A.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Hossain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and B. Ahmed, “Hybrid sub-space detection technique for effective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hyperspectral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image classification,” in 2018 International Conference on Computer,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Comunication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Chemical, Material and Electronic Engineering. IEEE, 2018.</a:t>
                      </a:r>
                      <a:endParaRPr lang="en-US" sz="2000" b="1" u="none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[9]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“Support vector machine,”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[Online]. Available: </a:t>
                      </a: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 https://www.researchgate.net/figure/268232391fig5Figure-5-Hyperplane-blue-line-representation-in-SVM-Red-and-blue-circles-represent.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[Accessed: 12-May-2020].</a:t>
                      </a:r>
                    </a:p>
                  </a:txBody>
                  <a:tcPr>
                    <a:noFill/>
                  </a:tcPr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[10]</a:t>
                      </a:r>
                      <a:endParaRPr lang="en-US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“10 fold </a:t>
                      </a:r>
                      <a:r>
                        <a:rPr lang="en-US" sz="2000" b="1" dirty="0" err="1" smtClean="0">
                          <a:latin typeface="Calibri" pitchFamily="34" charset="0"/>
                          <a:cs typeface="Calibri" pitchFamily="34" charset="0"/>
                        </a:rPr>
                        <a:t>crosss</a:t>
                      </a: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 validation,”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[Online]. Available: </a:t>
                      </a:r>
                      <a:r>
                        <a:rPr lang="en-US" sz="2000" b="1" dirty="0" smtClean="0">
                          <a:latin typeface="Calibri" pitchFamily="34" charset="0"/>
                          <a:cs typeface="Calibri" pitchFamily="34" charset="0"/>
                        </a:rPr>
                        <a:t>https://www.researchgate.net/figure/.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[Accessed: 12-May-2020].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1096963" y="1247775"/>
            <a:ext cx="5151437" cy="46212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Hyperspectral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Images: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ollects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processes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information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across the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 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electromagnetic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spectrum where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certain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objects leave unique 'fingerprints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‘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Spectral signatures enable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identification of the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materials 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8" name="Picture 7" descr="https://upload.wikimedia.org/wikipedia/commons/thumb/4/48/HyperspectralCube.jpg/300px-HyperspectralCube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47800"/>
            <a:ext cx="38862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086600" y="5013434"/>
            <a:ext cx="4724400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 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Figure 1: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Two Dimensional Projection of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Hyperspectral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Cube[1]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Motivation</a:t>
            </a:r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066800" y="1143000"/>
            <a:ext cx="10466070" cy="462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1" algn="just">
              <a:buFont typeface="Wingdings" pitchFamily="2" charset="2"/>
              <a:buChar char="§"/>
            </a:pPr>
            <a:r>
              <a:rPr lang="en-US" sz="2800" b="1" dirty="0"/>
              <a:t>Applications in astronomy, agriculture, biomedical imaging, geosciences, physics, surveillance, eye care, food processing, mineralogy, chemical imaging etc.</a:t>
            </a:r>
          </a:p>
          <a:p>
            <a:pPr marL="342900" lvl="1" algn="just">
              <a:buFont typeface="Wingdings" pitchFamily="2" charset="2"/>
              <a:buChar char="§"/>
            </a:pPr>
            <a:r>
              <a:rPr lang="en-US" altLang="zh-CN" sz="2800" b="1" dirty="0"/>
              <a:t>Widely used for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ground cover classification </a:t>
            </a:r>
            <a:r>
              <a:rPr lang="en-US" altLang="zh-CN" sz="2800" b="1" dirty="0"/>
              <a:t>problems</a:t>
            </a:r>
            <a:endParaRPr sz="2800" b="1"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76776"/>
            <a:ext cx="7772400" cy="283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5900" y="5706569"/>
            <a:ext cx="9067800" cy="457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2: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Mixture problem in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hyperspectral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data analysis[2]</a:t>
            </a:r>
            <a:endParaRPr lang="en-US" altLang="zh-CN" sz="2400" b="1" dirty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i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Challenges</a:t>
            </a:r>
            <a:endParaRPr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097280" y="1247775"/>
            <a:ext cx="6141720" cy="462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3200" b="1" dirty="0">
                <a:solidFill>
                  <a:srgbClr val="0070C0"/>
                </a:solidFill>
              </a:rPr>
              <a:t>Hughes Phenomenon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3200" b="1" dirty="0">
              <a:solidFill>
                <a:srgbClr val="0070C0"/>
              </a:solidFill>
            </a:endParaRPr>
          </a:p>
          <a:p>
            <a:pPr marL="342900" lvl="0" algn="just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2800" b="1" dirty="0">
                <a:solidFill>
                  <a:prstClr val="black"/>
                </a:solidFill>
              </a:rPr>
              <a:t>If  the  size  of  the  training  data  does  not  grow  correspondingly with increment of feature space dimension, then  classiﬁcation accuracy reduces</a:t>
            </a:r>
          </a:p>
          <a:p>
            <a:pPr marL="342900" lvl="0" algn="just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2800" b="1" dirty="0">
                <a:solidFill>
                  <a:prstClr val="black"/>
                </a:solidFill>
              </a:rPr>
              <a:t>Also known as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curse of dimensionality</a:t>
            </a:r>
          </a:p>
          <a:p>
            <a:pPr marL="342900" lvl="0" algn="just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2800" b="1" dirty="0">
                <a:solidFill>
                  <a:schemeClr val="tx1"/>
                </a:solidFill>
              </a:rPr>
              <a:t>Feature reduction to mitigate </a:t>
            </a: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065545"/>
            <a:ext cx="4038600" cy="250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0" y="4572000"/>
            <a:ext cx="4191000" cy="533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3: </a:t>
            </a:r>
            <a:r>
              <a:rPr lang="en-US" sz="2400" b="1" kern="0" dirty="0" smtClean="0">
                <a:latin typeface="Calibri" pitchFamily="34" charset="0"/>
                <a:cs typeface="Calibri" pitchFamily="34" charset="0"/>
              </a:rPr>
              <a:t>Hughes Phenomenon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[3]</a:t>
            </a:r>
            <a:endParaRPr lang="en-US" altLang="zh-CN" sz="2400" b="1" dirty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Objectives</a:t>
            </a:r>
            <a:endParaRPr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1828800" y="1371600"/>
            <a:ext cx="73914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 Extract </a:t>
            </a:r>
            <a:r>
              <a:rPr lang="en-US" sz="2400" dirty="0">
                <a:solidFill>
                  <a:prstClr val="black"/>
                </a:solidFill>
              </a:rPr>
              <a:t>only relevant features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2506717"/>
            <a:ext cx="73914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 Select </a:t>
            </a:r>
            <a:r>
              <a:rPr lang="en-US" sz="2400" dirty="0">
                <a:solidFill>
                  <a:prstClr val="black"/>
                </a:solidFill>
              </a:rPr>
              <a:t>most informative features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36683" y="3657600"/>
            <a:ext cx="73914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NimbusRomNo9L-Regu"/>
              </a:rPr>
              <a:t>Evaluate efficient subspace detection technique</a:t>
            </a:r>
            <a:endParaRPr lang="en-US" sz="2400" dirty="0">
              <a:solidFill>
                <a:prstClr val="black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Literature Review</a:t>
            </a:r>
            <a:endParaRPr i="0" dirty="0">
              <a:solidFill>
                <a:srgbClr val="002060"/>
              </a:solidFill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097280" y="1247775"/>
            <a:ext cx="10466070" cy="462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3200" b="1" dirty="0" smtClean="0">
                <a:solidFill>
                  <a:srgbClr val="0070C0"/>
                </a:solidFill>
              </a:rPr>
              <a:t>Feature </a:t>
            </a:r>
            <a:r>
              <a:rPr lang="en-US" sz="3200" b="1" dirty="0" err="1" smtClean="0">
                <a:solidFill>
                  <a:srgbClr val="0070C0"/>
                </a:solidFill>
              </a:rPr>
              <a:t>Reuction</a:t>
            </a:r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endParaRPr lang="en-US" sz="3200" b="1" dirty="0">
              <a:solidFill>
                <a:srgbClr val="0070C0"/>
              </a:solidFill>
            </a:endParaRPr>
          </a:p>
          <a:p>
            <a:pPr marL="342900" lvl="0" algn="just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2800" b="1" dirty="0">
                <a:solidFill>
                  <a:prstClr val="black"/>
                </a:solidFill>
              </a:rPr>
              <a:t>High dimensional dataset transformed into low dimensional space</a:t>
            </a:r>
          </a:p>
          <a:p>
            <a:pPr marL="342900" lvl="0" algn="just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2800" b="1" dirty="0">
                <a:solidFill>
                  <a:prstClr val="black"/>
                </a:solidFill>
              </a:rPr>
              <a:t>Done in two ways: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342900" lvl="0" algn="just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66CC"/>
                </a:solidFill>
              </a:rPr>
              <a:t>Feature Extraction: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800" dirty="0">
                <a:solidFill>
                  <a:prstClr val="black"/>
                </a:solidFill>
              </a:rPr>
              <a:t>     </a:t>
            </a:r>
            <a:r>
              <a:rPr lang="en-US" sz="2800" b="1" dirty="0">
                <a:solidFill>
                  <a:prstClr val="black"/>
                </a:solidFill>
              </a:rPr>
              <a:t>Creates new features based on </a:t>
            </a:r>
            <a:r>
              <a:rPr lang="en-US" sz="2800" b="1" dirty="0" smtClean="0">
                <a:solidFill>
                  <a:prstClr val="black"/>
                </a:solidFill>
              </a:rPr>
              <a:t>transformations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2800" b="1" dirty="0">
              <a:solidFill>
                <a:srgbClr val="0066CC"/>
              </a:solidFill>
            </a:endParaRPr>
          </a:p>
          <a:p>
            <a:pPr marL="342900" lvl="0" algn="just">
              <a:lnSpc>
                <a:spcPct val="100000"/>
              </a:lnSpc>
              <a:spcBef>
                <a:spcPts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66CC"/>
                </a:solidFill>
              </a:rPr>
              <a:t>Feature Selection: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     </a:t>
            </a:r>
            <a:r>
              <a:rPr lang="en-US" sz="2800" b="1" dirty="0">
                <a:solidFill>
                  <a:prstClr val="black"/>
                </a:solidFill>
              </a:rPr>
              <a:t>Selects best  subset of the original feature set</a:t>
            </a: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Methodology</a:t>
            </a:r>
            <a:endParaRPr b="1"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" name="Parallelogram 6"/>
          <p:cNvSpPr/>
          <p:nvPr/>
        </p:nvSpPr>
        <p:spPr>
          <a:xfrm>
            <a:off x="3809999" y="1225647"/>
            <a:ext cx="5105400" cy="6096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Input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Hyperspectral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Image</a:t>
            </a:r>
            <a:endParaRPr lang="en-US" sz="2400" b="1" i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98" y="2305342"/>
            <a:ext cx="5105401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Feature Extraction Using 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PCA</a:t>
            </a:r>
            <a:endParaRPr lang="en-US" sz="2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9998" y="3378386"/>
            <a:ext cx="510540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Feature Selection using </a:t>
            </a:r>
            <a:r>
              <a:rPr lang="en-US" sz="2400" b="1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qMI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9999" y="4512470"/>
            <a:ext cx="5105400" cy="629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Classification 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Using KSVM</a:t>
            </a:r>
            <a:endParaRPr lang="en-US" sz="24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172201" y="1835247"/>
            <a:ext cx="304800" cy="470095"/>
          </a:xfrm>
          <a:prstGeom prst="downArrow">
            <a:avLst>
              <a:gd name="adj1" fmla="val 50000"/>
              <a:gd name="adj2" fmla="val 470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151342" y="4025117"/>
            <a:ext cx="304800" cy="470095"/>
          </a:xfrm>
          <a:prstGeom prst="downArrow">
            <a:avLst>
              <a:gd name="adj1" fmla="val 50000"/>
              <a:gd name="adj2" fmla="val 470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187966" y="2945422"/>
            <a:ext cx="304800" cy="470095"/>
          </a:xfrm>
          <a:prstGeom prst="downArrow">
            <a:avLst>
              <a:gd name="adj1" fmla="val 50000"/>
              <a:gd name="adj2" fmla="val 470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1" y="5562600"/>
            <a:ext cx="5943600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4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24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Flow chart of methodology</a:t>
            </a:r>
            <a:endParaRPr lang="en-US" sz="24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2060"/>
              </a:buClr>
            </a:pP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Implementation</a:t>
            </a:r>
            <a:endParaRPr i="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1097280" y="990601"/>
            <a:ext cx="1046607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indent="0">
              <a:spcBef>
                <a:spcPts val="1600"/>
              </a:spcBef>
              <a:buSzPts val="2000"/>
              <a:buNone/>
            </a:pPr>
            <a:r>
              <a:rPr lang="en-US" sz="4000" b="1" dirty="0">
                <a:solidFill>
                  <a:srgbClr val="0070C0"/>
                </a:solidFill>
              </a:rPr>
              <a:t>Remote Sensing Data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 Dataset</a:t>
            </a:r>
            <a:r>
              <a:rPr lang="en-US" sz="2800" dirty="0">
                <a:solidFill>
                  <a:prstClr val="black"/>
                </a:solidFill>
              </a:rPr>
              <a:t>: AVIRIS 92AV3C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 Spectral</a:t>
            </a:r>
            <a:r>
              <a:rPr lang="en-US" sz="2800" dirty="0">
                <a:solidFill>
                  <a:prstClr val="black"/>
                </a:solidFill>
              </a:rPr>
              <a:t>: 0.4 µm-2.5  µm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 Band</a:t>
            </a:r>
            <a:r>
              <a:rPr lang="en-US" sz="2800" dirty="0">
                <a:solidFill>
                  <a:prstClr val="black"/>
                </a:solidFill>
              </a:rPr>
              <a:t>: 220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800" dirty="0" smtClean="0">
                <a:solidFill>
                  <a:prstClr val="black"/>
                </a:solidFill>
              </a:rPr>
              <a:t> Classes:16</a:t>
            </a:r>
            <a:endParaRPr lang="en-US" sz="2800" dirty="0">
              <a:solidFill>
                <a:prstClr val="black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ftr" idx="11"/>
          </p:nvPr>
        </p:nvSpPr>
        <p:spPr>
          <a:xfrm>
            <a:off x="2057400" y="64008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Hybrid Technique for Classification of </a:t>
            </a:r>
            <a:r>
              <a:rPr lang="en-US" sz="1400" dirty="0" err="1" smtClean="0"/>
              <a:t>Hyperspectral</a:t>
            </a:r>
            <a:r>
              <a:rPr lang="en-US" sz="1400" dirty="0" smtClean="0"/>
              <a:t> Image Using Quadratic Mutual Information </a:t>
            </a:r>
            <a:endParaRPr sz="1400"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11277600" y="6400801"/>
            <a:ext cx="838200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40975"/>
            <a:ext cx="7981071" cy="25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0" y="5715000"/>
            <a:ext cx="10439400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Figure 5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: 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AVIRIS 92AV3C Dataset[4] (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(a) Ground Truth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Image  (b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)  RGB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Image)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1246</Words>
  <Application>Microsoft Office PowerPoint</Application>
  <PresentationFormat>Custom</PresentationFormat>
  <Paragraphs>240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NimbusRomNo9L-Regu</vt:lpstr>
      <vt:lpstr>Wingdings</vt:lpstr>
      <vt:lpstr>Cambria Math</vt:lpstr>
      <vt:lpstr>Times New Roman</vt:lpstr>
      <vt:lpstr>Calibri</vt:lpstr>
      <vt:lpstr>Retrospect</vt:lpstr>
      <vt:lpstr>Hybrid Technique for Classification of Hyperspectral Image Using Quadratic Mutual Information </vt:lpstr>
      <vt:lpstr>Outline</vt:lpstr>
      <vt:lpstr>Introduction</vt:lpstr>
      <vt:lpstr>Motivation</vt:lpstr>
      <vt:lpstr> Challenges</vt:lpstr>
      <vt:lpstr>Objectives</vt:lpstr>
      <vt:lpstr>Literature Review</vt:lpstr>
      <vt:lpstr> Methodology</vt:lpstr>
      <vt:lpstr>Implementation</vt:lpstr>
      <vt:lpstr>Feature Extraction</vt:lpstr>
      <vt:lpstr> Feature Selection</vt:lpstr>
      <vt:lpstr> Feature Selection</vt:lpstr>
      <vt:lpstr>Support Vector Machine (SVM)</vt:lpstr>
      <vt:lpstr>Cross Validation</vt:lpstr>
      <vt:lpstr>Classification Result</vt:lpstr>
      <vt:lpstr>Classification Result</vt:lpstr>
      <vt:lpstr>Classification Result</vt:lpstr>
      <vt:lpstr>Classification Result</vt:lpstr>
      <vt:lpstr> Conclusion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Dr. Md. Abdur Rahman</dc:creator>
  <cp:lastModifiedBy>Corporate Edition</cp:lastModifiedBy>
  <cp:revision>38</cp:revision>
  <dcterms:created xsi:type="dcterms:W3CDTF">2020-04-29T10:59:46Z</dcterms:created>
  <dcterms:modified xsi:type="dcterms:W3CDTF">2020-05-14T07:26:44Z</dcterms:modified>
</cp:coreProperties>
</file>