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940"/>
    <a:srgbClr val="A40000"/>
    <a:srgbClr val="C00000"/>
    <a:srgbClr val="00329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739290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371514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12" y="365226"/>
            <a:ext cx="627406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2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739290"/>
            <a:ext cx="7177135" cy="1374345"/>
          </a:xfrm>
        </p:spPr>
        <p:txBody>
          <a:bodyPr>
            <a:noAutofit/>
          </a:bodyPr>
          <a:lstStyle/>
          <a:p>
            <a:r>
              <a:rPr lang="en-IN" sz="6000" b="1" i="1" cap="none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Financial </a:t>
            </a:r>
            <a:br>
              <a:rPr lang="en-IN" sz="6000" b="1" i="1" cap="none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</a:br>
            <a:r>
              <a:rPr lang="en-IN" sz="6000" b="1" i="1" cap="none" dirty="0">
                <a:ln w="0"/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literacy</a:t>
            </a:r>
            <a:endParaRPr lang="en-US" sz="6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5280" y="4098800"/>
            <a:ext cx="1679755" cy="8110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Presented By</a:t>
            </a:r>
          </a:p>
          <a:p>
            <a:r>
              <a:rPr lang="en-US" sz="2000" dirty="0">
                <a:solidFill>
                  <a:srgbClr val="FFFF00"/>
                </a:solidFill>
              </a:rPr>
              <a:t>Arif Aggarwal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5BFD-9BBF-4649-A350-84EE3441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IN" sz="4800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6934-0D69-43E1-AF34-EEBDEE5A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 graduates spent 16 years gaining skills that will help     them command a higher salary , yet little or no time is spent helping them save, invest and grow their money. Surveys tell that only 24% of Indians are financially literate. We need to increase the percentage as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financial skills will help to raise the standard of living and contribute to overall growth of economy.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3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39457-20DF-483F-BC4B-E6D75845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212-5250-4ECD-B898-B99AF6A2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5400" dirty="0">
                <a:ln>
                  <a:solidFill>
                    <a:srgbClr val="00B0F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references</a:t>
            </a:r>
            <a:endParaRPr lang="en-IN" sz="5400" dirty="0">
              <a:ln>
                <a:solidFill>
                  <a:srgbClr val="00B0F0"/>
                </a:solidFill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7A29-502E-482C-920F-0AFD37C4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 DAD’S CASHFLOW QUADRANT BY ROBERT T. KIYOSKI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cleartax.in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www.slideshare.net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76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158A9E8B-AC6B-4504-9901-5E20D8EB8E1B}"/>
              </a:ext>
            </a:extLst>
          </p:cNvPr>
          <p:cNvSpPr txBox="1">
            <a:spLocks/>
          </p:cNvSpPr>
          <p:nvPr/>
        </p:nvSpPr>
        <p:spPr>
          <a:xfrm>
            <a:off x="907080" y="1502815"/>
            <a:ext cx="6876332" cy="1596177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>
                <a:solidFill>
                  <a:srgbClr val="FF0000"/>
                </a:solidFill>
                <a:effectLst>
                  <a:reflection blurRad="6350" stA="55000" endA="50" endPos="85000" dir="5400000" sy="-100000" algn="bl" rotWithShape="0"/>
                </a:effectLst>
                <a:latin typeface="Algerian" panose="04020705040A02060702" pitchFamily="82" charset="0"/>
              </a:rPr>
              <a:t>Thank you</a:t>
            </a:r>
            <a:endParaRPr lang="en-IN" sz="6000" dirty="0">
              <a:solidFill>
                <a:srgbClr val="FF0000"/>
              </a:solidFill>
              <a:effectLst>
                <a:reflection blurRad="6350" stA="55000" endA="50" endPos="85000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YOUR MONEY COME FROM?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DOES YOUR MONEY GO?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FINANCIAL PLANNING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INVESTMENT</a:t>
            </a:r>
          </a:p>
          <a:p>
            <a:r>
              <a:rPr lang="en-IN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WAYS OF INVESTMENT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cap="none" dirty="0">
                <a:effectLst/>
                <a:latin typeface="Source Sans Pro" panose="020B0604020202020204" pitchFamily="34" charset="0"/>
              </a:rPr>
              <a:t>Financial literacy refers to the ability to understand and apply different financial skills effectively, including personal financial management, budgeting , saving and investing.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cap="none" dirty="0">
                <a:effectLst/>
                <a:latin typeface="Source Sans Pro" panose="020B0604020202020204" pitchFamily="34" charset="0"/>
              </a:rPr>
              <a:t>Financial literacy makes individuals become self-sufficient, so that financial stability can be accomplished</a:t>
            </a:r>
            <a:r>
              <a:rPr lang="en-US" sz="2800" b="0" i="0" dirty="0">
                <a:effectLst/>
                <a:latin typeface="Source Sans Pro" panose="020B0604020202020204" pitchFamily="34" charset="0"/>
              </a:rPr>
              <a:t>. 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WHERE DOES your MONEY</a:t>
            </a:r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dirty="0">
                <a:latin typeface="Algerian" panose="04020705040A02060702" pitchFamily="82" charset="0"/>
              </a:rPr>
              <a:t>         COME FROM?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FF9DB-DB8C-4C6B-98D0-8D721988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cap="none" dirty="0"/>
              <a:t>Cashflow </a:t>
            </a:r>
            <a:r>
              <a:rPr lang="en-IN" b="1" cap="none" dirty="0"/>
              <a:t>Quadrant</a:t>
            </a:r>
            <a:r>
              <a:rPr lang="en-IN" sz="1800" cap="none" dirty="0"/>
              <a:t>(Four ways that money may come your way)</a:t>
            </a:r>
          </a:p>
          <a:p>
            <a:pPr marL="0" indent="0">
              <a:buNone/>
            </a:pPr>
            <a:endParaRPr lang="en-IN" cap="none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43-8A83-44F5-B2C0-F2E4C08F8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902531"/>
            <a:ext cx="3206805" cy="280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BBF8F-43DC-4268-A017-0F57162D1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902530"/>
            <a:ext cx="3206805" cy="280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A47BB5-8021-4E77-B532-ED822F6D6595}"/>
              </a:ext>
            </a:extLst>
          </p:cNvPr>
          <p:cNvSpPr txBox="1"/>
          <p:nvPr/>
        </p:nvSpPr>
        <p:spPr>
          <a:xfrm>
            <a:off x="2739540" y="4750710"/>
            <a:ext cx="133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RAT RACE                                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83912-3F9B-491C-8EDA-D3ABF2797D6E}"/>
              </a:ext>
            </a:extLst>
          </p:cNvPr>
          <p:cNvSpPr txBox="1"/>
          <p:nvPr/>
        </p:nvSpPr>
        <p:spPr>
          <a:xfrm>
            <a:off x="5640935" y="4709618"/>
            <a:ext cx="152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FAST TRACK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6D2E-A9DE-490D-9F06-F2CD915C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n>
                  <a:solidFill>
                    <a:srgbClr val="0070C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WHERE DOES YOUR MONEY GO ?</a:t>
            </a:r>
            <a:endParaRPr lang="en-IN" sz="4000" dirty="0">
              <a:ln>
                <a:solidFill>
                  <a:srgbClr val="0070C0"/>
                </a:solidFill>
              </a:ln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77F06-9B77-465A-8024-6CDA1A8A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655520"/>
            <a:ext cx="6706847" cy="305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7C5B-3821-4A33-8371-F17524A5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42857"/>
          </a:xfrm>
        </p:spPr>
        <p:txBody>
          <a:bodyPr/>
          <a:lstStyle/>
          <a:p>
            <a:r>
              <a:rPr lang="en-IN" sz="4400" dirty="0">
                <a:ln>
                  <a:solidFill>
                    <a:schemeClr val="tx2">
                      <a:lumMod val="7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FINANCIAL PLANNING</a:t>
            </a:r>
            <a:endParaRPr lang="en-IN" dirty="0">
              <a:ln>
                <a:solidFill>
                  <a:schemeClr val="tx2">
                    <a:lumMod val="7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025C-A8BF-4982-81FC-D36CB8B1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BENEFITS OF HAVING A FINANCIAL PLAN:-</a:t>
            </a:r>
          </a:p>
          <a:p>
            <a:pPr algn="r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can help you avoid mistakes/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sidetrack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r">
              <a:buNone/>
            </a:pPr>
            <a:endParaRPr lang="en-IN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B79A2-501E-4349-8ED0-2709D4AB1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3664920" cy="229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D1F2B-5A66-4F8F-B6CE-8775802A4D6D}"/>
              </a:ext>
            </a:extLst>
          </p:cNvPr>
          <p:cNvSpPr txBox="1"/>
          <p:nvPr/>
        </p:nvSpPr>
        <p:spPr>
          <a:xfrm>
            <a:off x="3044950" y="2266340"/>
            <a:ext cx="467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Helps You make smarter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D1F31-DC9E-40BD-9481-30ED5F6019F1}"/>
              </a:ext>
            </a:extLst>
          </p:cNvPr>
          <p:cNvSpPr txBox="1"/>
          <p:nvPr/>
        </p:nvSpPr>
        <p:spPr>
          <a:xfrm flipH="1">
            <a:off x="3961180" y="2669195"/>
            <a:ext cx="5430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insulate you from the turbulence in the economy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Makes money work for you!</a:t>
            </a:r>
            <a:endParaRPr lang="en-IN" sz="2000" cap="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31F-7F92-433E-8DE9-98E052D5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Source Sans Pro" panose="020B0503030403020204" pitchFamily="34" charset="0"/>
              </a:rPr>
              <a:t>INVESTMENT</a:t>
            </a:r>
            <a:endParaRPr lang="en-IN" sz="4800" dirty="0"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386-FBAA-4E32-8B47-02DBD36B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Investment</a:t>
            </a:r>
            <a:r>
              <a:rPr lang="en-IN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the commitment of funds made in expectation of some positive rate of return.</a:t>
            </a:r>
          </a:p>
          <a:p>
            <a:r>
              <a:rPr lang="en-IN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 and Diversify Invest </a:t>
            </a:r>
          </a:p>
          <a:p>
            <a:pPr marL="0" indent="0">
              <a:buNone/>
            </a:pPr>
            <a:r>
              <a:rPr lang="en-IN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Make your money grow . Invest your savings in money making-assets</a:t>
            </a:r>
            <a:r>
              <a:rPr lang="en-IN" sz="28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</a:t>
            </a:r>
            <a:r>
              <a:rPr lang="en-IN" sz="24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Your Money Work For You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F0D8-176F-43F9-A047-3372F3D7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30" y="1"/>
            <a:ext cx="8246070" cy="10447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simple ways of </a:t>
            </a:r>
            <a:br>
              <a:rPr lang="en-IN" sz="4000" dirty="0"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</a:br>
            <a:r>
              <a:rPr lang="en-IN" sz="4000" dirty="0"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investment</a:t>
            </a:r>
            <a:endParaRPr lang="en-IN" sz="4000" dirty="0">
              <a:solidFill>
                <a:srgbClr val="FFFF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1920-6FF7-4E23-94A8-8BBCF2C8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 in debt</a:t>
            </a:r>
          </a:p>
          <a:p>
            <a:r>
              <a:rPr lang="en-IN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Lending Investments : </a:t>
            </a:r>
            <a:r>
              <a:rPr lang="en-US" sz="2000" dirty="0">
                <a:solidFill>
                  <a:schemeClr val="tx1"/>
                </a:solidFill>
              </a:rPr>
              <a:t>A bond issued by a company or a government will pay a set amount of interest over a set period of time.</a:t>
            </a:r>
            <a:endParaRPr lang="en-IN" sz="2000" cap="none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N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 Estate: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 estate investing refers to the purchase of property as an investment to generate income rather than using it as a primary residence</a:t>
            </a:r>
            <a:endParaRPr lang="en-IN" sz="2000" cap="none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IN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Stock Market: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you invest in stocks you are putting that capital to work under the supervision of a firm and its management team. Although there is some risk, that risk is rewarded with a positive expected return in the form of capital gains and/or dividend &amp; interest flows.</a:t>
            </a:r>
          </a:p>
          <a:p>
            <a:pPr marL="0" indent="0">
              <a:buNone/>
            </a:pPr>
            <a:endParaRPr lang="en-IN" sz="2000" cap="none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3589-3CE2-4079-ADEB-5D32F4A4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3229"/>
          </a:xfrm>
        </p:spPr>
        <p:txBody>
          <a:bodyPr>
            <a:noAutofit/>
          </a:bodyPr>
          <a:lstStyle/>
          <a:p>
            <a:r>
              <a:rPr lang="en-IN" sz="4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Trust the power of time AND            </a:t>
            </a:r>
            <a:br>
              <a:rPr lang="en-IN" sz="4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</a:br>
            <a:r>
              <a:rPr lang="en-IN" sz="4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      COMPOUNDING</a:t>
            </a:r>
            <a:endParaRPr lang="en-IN" sz="40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FFFF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1347E-8761-49DE-9155-E71C07E5C445}"/>
              </a:ext>
            </a:extLst>
          </p:cNvPr>
          <p:cNvSpPr txBox="1"/>
          <p:nvPr/>
        </p:nvSpPr>
        <p:spPr>
          <a:xfrm flipH="1">
            <a:off x="1212490" y="1350110"/>
            <a:ext cx="166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93C4B-0BB9-432E-BFC7-A45F0F54A1A0}"/>
              </a:ext>
            </a:extLst>
          </p:cNvPr>
          <p:cNvSpPr txBox="1"/>
          <p:nvPr/>
        </p:nvSpPr>
        <p:spPr>
          <a:xfrm>
            <a:off x="3846843" y="1350109"/>
            <a:ext cx="145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54704-08EC-4F90-B8AC-36FA69F667E1}"/>
              </a:ext>
            </a:extLst>
          </p:cNvPr>
          <p:cNvSpPr txBox="1"/>
          <p:nvPr/>
        </p:nvSpPr>
        <p:spPr>
          <a:xfrm>
            <a:off x="6404460" y="1350109"/>
            <a:ext cx="145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PERIOD 3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3616885-BCB5-45FB-806B-7F2EA23A2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811774"/>
            <a:ext cx="8135748" cy="32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401</Words>
  <Application>Microsoft Office PowerPoint</Application>
  <PresentationFormat>On-screen Show (16:9)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Rounded MT Bold</vt:lpstr>
      <vt:lpstr>Calibri</vt:lpstr>
      <vt:lpstr>Source Sans Pro</vt:lpstr>
      <vt:lpstr>Wingdings</vt:lpstr>
      <vt:lpstr>Office Theme</vt:lpstr>
      <vt:lpstr>Financial  literacy</vt:lpstr>
      <vt:lpstr>CONTENTS</vt:lpstr>
      <vt:lpstr>INTRODUCTION</vt:lpstr>
      <vt:lpstr>WHERE DOES your MONEY          COME FROM?</vt:lpstr>
      <vt:lpstr>WHERE DOES YOUR MONEY GO ?</vt:lpstr>
      <vt:lpstr>FINANCIAL PLANNING</vt:lpstr>
      <vt:lpstr>INVESTMENT</vt:lpstr>
      <vt:lpstr>simple ways of  investment</vt:lpstr>
      <vt:lpstr>Trust the power of time AND                   COMPOUNDING</vt:lpstr>
      <vt:lpstr>CONCLUSION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2022-03-12T04:25:37Z</dcterms:modified>
</cp:coreProperties>
</file>