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8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46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2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4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8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4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8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6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D1A9AA-B88D-495C-A211-29D028ED22E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357B73-C414-428D-91C9-97C0A87DA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1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4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  <p:sldLayoutId id="2147484835" r:id="rId12"/>
    <p:sldLayoutId id="2147484836" r:id="rId13"/>
    <p:sldLayoutId id="2147484837" r:id="rId14"/>
    <p:sldLayoutId id="2147484838" r:id="rId15"/>
    <p:sldLayoutId id="2147484839" r:id="rId16"/>
    <p:sldLayoutId id="2147484840" r:id="rId17"/>
    <p:sldLayoutId id="21474848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6984-ECE4-4AD2-942E-BEA539CCE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565" y="1041400"/>
            <a:ext cx="9144000" cy="2387600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  <a:sp3d extrusionH="57150">
              <a:bevelT w="38100" h="38100"/>
            </a:sp3d>
          </a:bodyPr>
          <a:lstStyle/>
          <a:p>
            <a:pPr algn="ctr"/>
            <a:r>
              <a:rPr lang="en-IN" dirty="0">
                <a:effectLst>
                  <a:glow rad="101600">
                    <a:schemeClr val="bg1">
                      <a:lumMod val="85000"/>
                      <a:lumOff val="15000"/>
                      <a:alpha val="6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    </a:t>
            </a:r>
            <a:br>
              <a:rPr lang="en-IN" dirty="0">
                <a:effectLst>
                  <a:glow rad="101600">
                    <a:schemeClr val="bg1">
                      <a:lumMod val="85000"/>
                      <a:lumOff val="15000"/>
                      <a:alpha val="6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IN" dirty="0">
                <a:effectLst>
                  <a:glow rad="101600">
                    <a:schemeClr val="bg1">
                      <a:lumMod val="85000"/>
                      <a:lumOff val="15000"/>
                      <a:alpha val="6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IN" sz="9600" b="1" i="1" cap="none" dirty="0">
                <a:ln w="0"/>
                <a:effectLst>
                  <a:glow rad="101600">
                    <a:schemeClr val="bg1">
                      <a:lumMod val="85000"/>
                      <a:lumOff val="15000"/>
                      <a:alpha val="6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</a:rPr>
              <a:t>Financial literacy</a:t>
            </a:r>
            <a:br>
              <a:rPr lang="en-IN" sz="6600" dirty="0">
                <a:effectLst>
                  <a:glow rad="101600">
                    <a:schemeClr val="bg1">
                      <a:lumMod val="85000"/>
                      <a:lumOff val="15000"/>
                      <a:alpha val="6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</a:br>
            <a:endParaRPr lang="en-IN" sz="6600" dirty="0">
              <a:effectLst>
                <a:glow rad="101600">
                  <a:schemeClr val="bg1">
                    <a:lumMod val="85000"/>
                    <a:lumOff val="15000"/>
                    <a:alpha val="6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D125-F985-4CDA-8717-0A309ADEE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3906459"/>
            <a:ext cx="9144000" cy="1383272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Name – </a:t>
            </a:r>
            <a:r>
              <a:rPr lang="en-IN" cap="none" dirty="0">
                <a:solidFill>
                  <a:schemeClr val="accent1">
                    <a:lumMod val="50000"/>
                  </a:schemeClr>
                </a:solidFill>
              </a:rPr>
              <a:t>Arif Aggarwal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Roll no.- 102103083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Submitted to – Ms.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Lovika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9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4E44-951A-4BB4-B29C-6F9792E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Rule of 72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6A9D-581F-4D22-9EA5-AE60C692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rule of 72 is a simple way to determine how long an investment will take to double given a fixed annual rate of interest.</a:t>
            </a:r>
          </a:p>
          <a:p>
            <a:pPr marL="0" indent="0">
              <a:buNone/>
            </a:pPr>
            <a:r>
              <a:rPr lang="en-US" sz="28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Time for investment to double </a:t>
            </a:r>
            <a:r>
              <a:rPr lang="en-US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                 </a:t>
            </a:r>
            <a:r>
              <a:rPr lang="en-US" sz="28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72 </a:t>
            </a:r>
          </a:p>
          <a:p>
            <a:pPr marL="0" indent="0">
              <a:buNone/>
            </a:pPr>
            <a:r>
              <a:rPr lang="en-US" sz="28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                                           Rate of Return</a:t>
            </a:r>
            <a:endParaRPr lang="en-IN" sz="2800" cap="non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09EBD7-128D-4B94-89E9-598AD60FC95E}"/>
              </a:ext>
            </a:extLst>
          </p:cNvPr>
          <p:cNvCxnSpPr>
            <a:cxnSpLocks/>
          </p:cNvCxnSpPr>
          <p:nvPr/>
        </p:nvCxnSpPr>
        <p:spPr>
          <a:xfrm>
            <a:off x="6711884" y="3959258"/>
            <a:ext cx="21021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9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B0-30E7-4902-9F54-D9A9EF23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2F99-AFCD-414A-A371-56322807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 DAD’S CASHFLOW QUADRANT BY ROBERT T. KIYOSKI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cleartax.in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www.slideshare.net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3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891FC-9D75-409A-B330-E125B947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77" y="2630911"/>
            <a:ext cx="10364451" cy="1596177"/>
          </a:xfrm>
        </p:spPr>
        <p:txBody>
          <a:bodyPr>
            <a:prstTxWarp prst="textPlain">
              <a:avLst/>
            </a:prstTxWarp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6000" dirty="0">
                <a:solidFill>
                  <a:srgbClr val="FF0000"/>
                </a:solidFill>
                <a:effectLst>
                  <a:reflection blurRad="6350" stA="55000" endA="50" endPos="85000" dir="5400000" sy="-100000" algn="bl" rotWithShape="0"/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09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F986-EC47-411E-98BF-6206007E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1">
                      <a:lumMod val="40000"/>
                      <a:lumOff val="60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8FC7-E39D-44EE-B2CE-47C5413C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INTRODUCTION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DOES YOUR MONEY COME FROM?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DOES YOUR MONEY GO?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FINANCIAL PLANNING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INVESTMENT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WAYS OF INVESTMENT</a:t>
            </a:r>
          </a:p>
          <a:p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B27-B782-4BFF-B6FB-F73AFB4C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B96F-F56B-4F50-925D-993ED804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604020202020204" pitchFamily="34" charset="0"/>
              </a:rPr>
              <a:t>Financial literacy refers to the ability to understand and apply different financial skills effectively, including personal financial management, budgeting , saving and investing.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604020202020204" pitchFamily="34" charset="0"/>
              </a:rPr>
              <a:t>Financial literacy makes individuals become self-sufficient, so that financial stability can be accomplished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604020202020204" pitchFamily="34" charset="0"/>
              </a:rPr>
              <a:t>. 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5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CFAC-C708-4C45-808A-E6D3BAF9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20769"/>
            <a:ext cx="10364451" cy="159617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WHERE DOES your MONEY COME FROM?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8A15-3C3F-4FAC-A5D1-8A6D244A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Cashflow </a:t>
            </a:r>
            <a:r>
              <a:rPr lang="en-IN" sz="2800" b="1" cap="none" dirty="0"/>
              <a:t>Quadrant</a:t>
            </a:r>
            <a:r>
              <a:rPr lang="en-IN" sz="2800" cap="none" dirty="0"/>
              <a:t>(</a:t>
            </a:r>
            <a:r>
              <a:rPr lang="en-IN" cap="none" dirty="0"/>
              <a:t>Four ways that money may come your way)</a:t>
            </a:r>
          </a:p>
          <a:p>
            <a:pPr marL="0" indent="0">
              <a:buNone/>
            </a:pPr>
            <a:endParaRPr lang="en-IN" cap="none" dirty="0"/>
          </a:p>
          <a:p>
            <a:pPr>
              <a:buFont typeface="Wingdings" panose="05000000000000000000" pitchFamily="2" charset="2"/>
              <a:buChar char="Ø"/>
            </a:pPr>
            <a:endParaRPr lang="en-IN" cap="none" dirty="0"/>
          </a:p>
          <a:p>
            <a:pPr>
              <a:buFont typeface="Wingdings" panose="05000000000000000000" pitchFamily="2" charset="2"/>
              <a:buChar char="Ø"/>
            </a:pPr>
            <a:endParaRPr lang="en-IN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5CDA-E10A-4BE5-A7BC-4530E1E5111C}"/>
              </a:ext>
            </a:extLst>
          </p:cNvPr>
          <p:cNvSpPr txBox="1"/>
          <p:nvPr/>
        </p:nvSpPr>
        <p:spPr>
          <a:xfrm>
            <a:off x="3577158" y="6223777"/>
            <a:ext cx="133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RAT RACE                                  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BB175-3925-4855-BD4A-1266DA6BDAE0}"/>
              </a:ext>
            </a:extLst>
          </p:cNvPr>
          <p:cNvSpPr txBox="1"/>
          <p:nvPr/>
        </p:nvSpPr>
        <p:spPr>
          <a:xfrm>
            <a:off x="6369064" y="6212261"/>
            <a:ext cx="158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FAST TRACK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DC762-EBBF-4624-9ED6-265B6FA2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86" y="2302251"/>
            <a:ext cx="3596952" cy="385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EC78B3-A57E-4416-9EA2-F9D2E8D2C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38" y="2287010"/>
            <a:ext cx="3756986" cy="3871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8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37BE-407A-4AD4-88B5-CA13E5BE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Algerian" panose="04020705040A02060702" pitchFamily="82" charset="0"/>
              </a:rPr>
              <a:t>WHERE DOES YOUR MONEY GO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819B6-F9B4-4A33-8581-E33E13F8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55" y="2083324"/>
            <a:ext cx="8436988" cy="4364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6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C486-1021-4008-AC48-59654483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FINANCIAL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199B-C345-4A70-AFF7-62200AC7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BENEFITS OF HAVING A FINANCIAL PLAN:-</a:t>
            </a:r>
          </a:p>
          <a:p>
            <a:pPr algn="r"/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can help you avoid mistakes/</a:t>
            </a:r>
            <a:r>
              <a:rPr lang="en-IN" sz="2400" cap="non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sidetrack</a:t>
            </a:r>
            <a:endParaRPr lang="en-IN" sz="2400" cap="non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r">
              <a:buNone/>
            </a:pPr>
            <a:endParaRPr lang="en-IN" sz="2400" cap="non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C2B6A-841E-46E8-9FFF-669BF8CF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3143838"/>
            <a:ext cx="4499025" cy="2799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3C99D-D05A-4606-829F-E03F897481B5}"/>
              </a:ext>
            </a:extLst>
          </p:cNvPr>
          <p:cNvSpPr txBox="1"/>
          <p:nvPr/>
        </p:nvSpPr>
        <p:spPr>
          <a:xfrm>
            <a:off x="5165888" y="3484363"/>
            <a:ext cx="467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Helps You make smarter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F4B30-870A-46FC-B76F-797F925C0FC6}"/>
              </a:ext>
            </a:extLst>
          </p:cNvPr>
          <p:cNvSpPr txBox="1"/>
          <p:nvPr/>
        </p:nvSpPr>
        <p:spPr>
          <a:xfrm flipH="1">
            <a:off x="5762567" y="3946028"/>
            <a:ext cx="5430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 insulate you from the turbulence in the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Makes money work for you!</a:t>
            </a:r>
            <a:endParaRPr lang="en-IN" sz="2400" cap="non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4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3A4-4EC4-421A-8E1B-4AF9DB6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Source Sans Pro" panose="020B0503030403020204" pitchFamily="34" charset="0"/>
              </a:rPr>
              <a:t>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7EA3-6615-407E-A49E-93426A68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Investment</a:t>
            </a:r>
            <a:r>
              <a:rPr lang="en-IN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the commitment of funds made in expectation of some positive rate of return.</a:t>
            </a:r>
          </a:p>
          <a:p>
            <a:r>
              <a:rPr lang="en-IN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Invest and Diversify Invest </a:t>
            </a:r>
          </a:p>
          <a:p>
            <a:pPr marL="0" indent="0">
              <a:buNone/>
            </a:pPr>
            <a:r>
              <a:rPr lang="en-IN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Make your money grow . Invest your savings in money making-assets. </a:t>
            </a:r>
          </a:p>
          <a:p>
            <a:pPr marL="0" indent="0">
              <a:buNone/>
            </a:pPr>
            <a:r>
              <a:rPr lang="en-IN" sz="32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Make Your Money Work For You </a:t>
            </a:r>
          </a:p>
          <a:p>
            <a:endParaRPr lang="en-IN" sz="2400" cap="none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7DD4-EC36-4B49-B4D7-688744A5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simple ways of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5F11-36A3-4E62-A9BD-BAB04430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Invest in debt</a:t>
            </a:r>
          </a:p>
          <a:p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Lending Investments:   Gov’t/Corporate bonds or Banks etc.</a:t>
            </a:r>
          </a:p>
          <a:p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Real Estate</a:t>
            </a:r>
          </a:p>
          <a:p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Stock Market</a:t>
            </a:r>
          </a:p>
          <a:p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Mutual Funds</a:t>
            </a:r>
          </a:p>
          <a:p>
            <a:r>
              <a:rPr lang="en-IN" sz="24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Engage in Business</a:t>
            </a:r>
          </a:p>
        </p:txBody>
      </p:sp>
    </p:spTree>
    <p:extLst>
      <p:ext uri="{BB962C8B-B14F-4D97-AF65-F5344CB8AC3E}">
        <p14:creationId xmlns:p14="http://schemas.microsoft.com/office/powerpoint/2010/main" val="173210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D20F-D416-4A87-8C13-C342D7F8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8579"/>
            <a:ext cx="10364451" cy="159617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Trust the power of time and compounding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70209-D0EE-4E0D-934A-68D8264AB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" y="2514435"/>
            <a:ext cx="10256363" cy="43529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3A360-8AC5-464F-975A-3C501AEF9AA9}"/>
              </a:ext>
            </a:extLst>
          </p:cNvPr>
          <p:cNvSpPr txBox="1"/>
          <p:nvPr/>
        </p:nvSpPr>
        <p:spPr>
          <a:xfrm flipH="1">
            <a:off x="2498101" y="1964050"/>
            <a:ext cx="166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PERIOD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450C9-756A-4F68-96FB-B512C634D054}"/>
              </a:ext>
            </a:extLst>
          </p:cNvPr>
          <p:cNvSpPr txBox="1"/>
          <p:nvPr/>
        </p:nvSpPr>
        <p:spPr>
          <a:xfrm>
            <a:off x="5591509" y="1964050"/>
            <a:ext cx="145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PERIOD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BACA1-785B-412E-A94A-51141834DF2B}"/>
              </a:ext>
            </a:extLst>
          </p:cNvPr>
          <p:cNvSpPr txBox="1"/>
          <p:nvPr/>
        </p:nvSpPr>
        <p:spPr>
          <a:xfrm>
            <a:off x="8795209" y="1964050"/>
            <a:ext cx="145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PERIOD 3</a:t>
            </a:r>
          </a:p>
        </p:txBody>
      </p:sp>
    </p:spTree>
    <p:extLst>
      <p:ext uri="{BB962C8B-B14F-4D97-AF65-F5344CB8AC3E}">
        <p14:creationId xmlns:p14="http://schemas.microsoft.com/office/powerpoint/2010/main" val="20421604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1104</TotalTime>
  <Words>294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Rounded MT Bold</vt:lpstr>
      <vt:lpstr>Calibri</vt:lpstr>
      <vt:lpstr>Source Sans Pro</vt:lpstr>
      <vt:lpstr>Tw Cen MT</vt:lpstr>
      <vt:lpstr>Wingdings</vt:lpstr>
      <vt:lpstr>Droplet</vt:lpstr>
      <vt:lpstr>       Financial literacy </vt:lpstr>
      <vt:lpstr>CONTENT</vt:lpstr>
      <vt:lpstr>INTRODUCTION</vt:lpstr>
      <vt:lpstr>WHERE DOES your MONEY COME FROM?</vt:lpstr>
      <vt:lpstr>WHERE DOES YOUR MONEY GO ?</vt:lpstr>
      <vt:lpstr>FINANCIAL PLANNING</vt:lpstr>
      <vt:lpstr>INVESTMENT</vt:lpstr>
      <vt:lpstr>simple ways of investment</vt:lpstr>
      <vt:lpstr>Trust the power of time and compounding</vt:lpstr>
      <vt:lpstr>Rule of 72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Financial literacy </dc:title>
  <dc:creator>Arif Aggarwal</dc:creator>
  <cp:lastModifiedBy>Arif Aggarwal</cp:lastModifiedBy>
  <cp:revision>8</cp:revision>
  <dcterms:created xsi:type="dcterms:W3CDTF">2022-03-04T13:53:45Z</dcterms:created>
  <dcterms:modified xsi:type="dcterms:W3CDTF">2022-03-09T06:36:30Z</dcterms:modified>
</cp:coreProperties>
</file>