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6"/>
  </p:notesMasterIdLst>
  <p:sldIdLst>
    <p:sldId id="256" r:id="rId2"/>
    <p:sldId id="277" r:id="rId3"/>
    <p:sldId id="257" r:id="rId4"/>
    <p:sldId id="258" r:id="rId5"/>
    <p:sldId id="260" r:id="rId6"/>
    <p:sldId id="261" r:id="rId7"/>
    <p:sldId id="278" r:id="rId8"/>
    <p:sldId id="26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Top</a:t>
            </a:r>
            <a:r>
              <a:rPr lang="en-IN" b="1" baseline="0" dirty="0"/>
              <a:t> 3 values of invoice</a:t>
            </a:r>
            <a:endParaRPr lang="en-IN" b="1" dirty="0"/>
          </a:p>
        </c:rich>
      </c:tx>
      <c:layout>
        <c:manualLayout>
          <c:xMode val="edge"/>
          <c:yMode val="edge"/>
          <c:x val="0.19232474797181956"/>
          <c:y val="1.3270186245169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5.9381157059105912E-2"/>
          <c:y val="0.12301815848434097"/>
          <c:w val="0.89281436213508147"/>
          <c:h val="0.77704153466359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07827574627026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5E-406C-AE61-49E455459F4A}"/>
                </c:ext>
              </c:extLst>
            </c:dLbl>
            <c:dLbl>
              <c:idx val="1"/>
              <c:layout>
                <c:manualLayout>
                  <c:x val="4.2802311122584584E-3"/>
                  <c:y val="4.72768124965957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5E-406C-AE61-49E455459F4A}"/>
                </c:ext>
              </c:extLst>
            </c:dLbl>
            <c:dLbl>
              <c:idx val="2"/>
              <c:layout>
                <c:manualLayout>
                  <c:x val="-7.8469997232634981E-17"/>
                  <c:y val="4.72768124965957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5E-406C-AE61-49E455459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invoice</c:v>
                </c:pt>
                <c:pt idx="1">
                  <c:v>Total invoice</c:v>
                </c:pt>
                <c:pt idx="2">
                  <c:v>Total invoice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23.76</c:v>
                </c:pt>
                <c:pt idx="1">
                  <c:v>19.8</c:v>
                </c:pt>
                <c:pt idx="2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5E-406C-AE61-49E455459F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Total invoice</c:v>
                </c:pt>
                <c:pt idx="1">
                  <c:v>Total invoice</c:v>
                </c:pt>
                <c:pt idx="2">
                  <c:v>Total invoice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E45E-406C-AE61-49E455459F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Total invoice</c:v>
                </c:pt>
                <c:pt idx="1">
                  <c:v>Total invoice</c:v>
                </c:pt>
                <c:pt idx="2">
                  <c:v>Total invoice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5-E45E-406C-AE61-49E455459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033199"/>
        <c:axId val="530033679"/>
      </c:barChart>
      <c:catAx>
        <c:axId val="5300331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33679"/>
        <c:crosses val="autoZero"/>
        <c:auto val="1"/>
        <c:lblAlgn val="ctr"/>
        <c:lblOffset val="100"/>
        <c:noMultiLvlLbl val="0"/>
      </c:catAx>
      <c:valAx>
        <c:axId val="53003367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30033199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1000"/>
            </a:schemeClr>
          </a:glow>
          <a:outerShdw blurRad="50800" dist="38100" dir="5400000" algn="t" rotWithShape="0">
            <a:schemeClr val="accent1">
              <a:alpha val="40000"/>
            </a:schemeClr>
          </a:outerShdw>
          <a:softEdge rad="254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>
      <a:glow rad="76200">
        <a:schemeClr val="accent1">
          <a:alpha val="40000"/>
        </a:schemeClr>
      </a:glow>
      <a:outerShdw blurRad="50800" dist="38100" dir="5400000" algn="t" rotWithShape="0">
        <a:schemeClr val="accent1">
          <a:alpha val="40000"/>
        </a:schemeClr>
      </a:outerShdw>
      <a:softEdge rad="254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PowerPoint]Q1 set 6csv!PivotTable3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Amount spent on best selling artist</a:t>
            </a:r>
          </a:p>
        </c:rich>
      </c:tx>
      <c:layout>
        <c:manualLayout>
          <c:xMode val="edge"/>
          <c:yMode val="edge"/>
          <c:x val="0.3040727691675757"/>
          <c:y val="3.995946968075238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2733070643144962E-2"/>
          <c:y val="9.9835204743459457E-2"/>
          <c:w val="0.96474671470586371"/>
          <c:h val="0.67838110067307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 set 6csv'!$O$29:$O$30</c:f>
              <c:strCache>
                <c:ptCount val="1"/>
                <c:pt idx="0">
                  <c:v>Queen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 set 6csv'!$N$31:$N$72</c:f>
              <c:strCache>
                <c:ptCount val="41"/>
                <c:pt idx="0">
                  <c:v>Hugh</c:v>
                </c:pt>
                <c:pt idx="1">
                  <c:v>Niklas</c:v>
                </c:pt>
                <c:pt idx="2">
                  <c:v>Francois</c:v>
                </c:pt>
                <c:pt idx="3">
                  <c:v>Joao</c:v>
                </c:pt>
                <c:pt idx="4">
                  <c:v>Phil</c:v>
                </c:pt>
                <c:pt idx="5">
                  <c:v>Marc</c:v>
                </c:pt>
                <c:pt idx="6">
                  <c:v>Lucas</c:v>
                </c:pt>
                <c:pt idx="7">
                  <c:v>Ellie</c:v>
                </c:pt>
                <c:pt idx="8">
                  <c:v>Dan</c:v>
                </c:pt>
                <c:pt idx="9">
                  <c:v>Frantiek</c:v>
                </c:pt>
                <c:pt idx="10">
                  <c:v>Frank</c:v>
                </c:pt>
                <c:pt idx="11">
                  <c:v>Luis</c:v>
                </c:pt>
                <c:pt idx="12">
                  <c:v>Steve</c:v>
                </c:pt>
                <c:pt idx="13">
                  <c:v>Martha</c:v>
                </c:pt>
                <c:pt idx="14">
                  <c:v>John</c:v>
                </c:pt>
                <c:pt idx="15">
                  <c:v>Edward</c:v>
                </c:pt>
                <c:pt idx="16">
                  <c:v>Terhi</c:v>
                </c:pt>
                <c:pt idx="17">
                  <c:v>Stanisaw</c:v>
                </c:pt>
                <c:pt idx="18">
                  <c:v>Julia</c:v>
                </c:pt>
                <c:pt idx="19">
                  <c:v>Jennifer</c:v>
                </c:pt>
                <c:pt idx="20">
                  <c:v>Hannah</c:v>
                </c:pt>
                <c:pt idx="21">
                  <c:v>Wyatt</c:v>
                </c:pt>
                <c:pt idx="22">
                  <c:v>Emma</c:v>
                </c:pt>
                <c:pt idx="23">
                  <c:v>Alexandre</c:v>
                </c:pt>
                <c:pt idx="24">
                  <c:v>Madalena</c:v>
                </c:pt>
                <c:pt idx="25">
                  <c:v>Daan</c:v>
                </c:pt>
                <c:pt idx="26">
                  <c:v>Jack</c:v>
                </c:pt>
                <c:pt idx="27">
                  <c:v>Johannes</c:v>
                </c:pt>
                <c:pt idx="28">
                  <c:v>Rishabh</c:v>
                </c:pt>
                <c:pt idx="29">
                  <c:v>Tim</c:v>
                </c:pt>
                <c:pt idx="30">
                  <c:v>Camille</c:v>
                </c:pt>
                <c:pt idx="31">
                  <c:v>Mark</c:v>
                </c:pt>
                <c:pt idx="32">
                  <c:v>Helena</c:v>
                </c:pt>
                <c:pt idx="33">
                  <c:v>Enrique</c:v>
                </c:pt>
                <c:pt idx="34">
                  <c:v>Fernanda</c:v>
                </c:pt>
                <c:pt idx="35">
                  <c:v>Isabelle</c:v>
                </c:pt>
                <c:pt idx="36">
                  <c:v>Heather</c:v>
                </c:pt>
                <c:pt idx="37">
                  <c:v>Patrick</c:v>
                </c:pt>
                <c:pt idx="38">
                  <c:v>Manoj</c:v>
                </c:pt>
                <c:pt idx="39">
                  <c:v>Ladislav</c:v>
                </c:pt>
                <c:pt idx="40">
                  <c:v>Richard</c:v>
                </c:pt>
              </c:strCache>
            </c:strRef>
          </c:cat>
          <c:val>
            <c:numRef>
              <c:f>'Q1 set 6csv'!$O$31:$O$72</c:f>
              <c:numCache>
                <c:formatCode>General</c:formatCode>
                <c:ptCount val="41"/>
                <c:pt idx="0">
                  <c:v>27.719999999999899</c:v>
                </c:pt>
                <c:pt idx="1">
                  <c:v>18.809999999999999</c:v>
                </c:pt>
                <c:pt idx="2">
                  <c:v>17.82</c:v>
                </c:pt>
                <c:pt idx="3">
                  <c:v>16.829999999999998</c:v>
                </c:pt>
                <c:pt idx="4">
                  <c:v>11.88</c:v>
                </c:pt>
                <c:pt idx="5">
                  <c:v>11.88</c:v>
                </c:pt>
                <c:pt idx="6">
                  <c:v>10.89</c:v>
                </c:pt>
                <c:pt idx="7">
                  <c:v>10.89</c:v>
                </c:pt>
                <c:pt idx="8">
                  <c:v>3.96</c:v>
                </c:pt>
                <c:pt idx="9">
                  <c:v>3.96</c:v>
                </c:pt>
                <c:pt idx="10">
                  <c:v>3.96</c:v>
                </c:pt>
                <c:pt idx="11">
                  <c:v>3.96</c:v>
                </c:pt>
                <c:pt idx="12">
                  <c:v>2.96999999999999</c:v>
                </c:pt>
                <c:pt idx="13">
                  <c:v>2.96999999999999</c:v>
                </c:pt>
                <c:pt idx="14">
                  <c:v>2.96999999999999</c:v>
                </c:pt>
                <c:pt idx="15">
                  <c:v>1.98</c:v>
                </c:pt>
                <c:pt idx="16">
                  <c:v>1.98</c:v>
                </c:pt>
                <c:pt idx="17">
                  <c:v>1.98</c:v>
                </c:pt>
                <c:pt idx="18">
                  <c:v>1.98</c:v>
                </c:pt>
                <c:pt idx="19">
                  <c:v>1.98</c:v>
                </c:pt>
                <c:pt idx="20">
                  <c:v>1.98</c:v>
                </c:pt>
                <c:pt idx="21">
                  <c:v>1.98</c:v>
                </c:pt>
                <c:pt idx="22">
                  <c:v>1.98</c:v>
                </c:pt>
                <c:pt idx="23">
                  <c:v>1.98</c:v>
                </c:pt>
                <c:pt idx="24">
                  <c:v>1.98</c:v>
                </c:pt>
                <c:pt idx="25">
                  <c:v>1.98</c:v>
                </c:pt>
                <c:pt idx="26">
                  <c:v>1.98</c:v>
                </c:pt>
                <c:pt idx="27">
                  <c:v>1.98</c:v>
                </c:pt>
                <c:pt idx="28">
                  <c:v>0.99</c:v>
                </c:pt>
                <c:pt idx="29">
                  <c:v>0.99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7-4CA8-980B-B4FDC19A6D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036544"/>
        <c:axId val="176037504"/>
      </c:barChart>
      <c:catAx>
        <c:axId val="1760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37504"/>
        <c:crosses val="autoZero"/>
        <c:auto val="1"/>
        <c:lblAlgn val="ctr"/>
        <c:lblOffset val="100"/>
        <c:noMultiLvlLbl val="0"/>
      </c:catAx>
      <c:valAx>
        <c:axId val="176037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03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prstClr val="white"/>
    </a:solidFill>
    <a:ln>
      <a:noFill/>
    </a:ln>
    <a:effectLst>
      <a:glow rad="63500">
        <a:schemeClr val="accent1">
          <a:alpha val="40000"/>
        </a:schemeClr>
      </a:glow>
      <a:outerShdw blurRad="50800" dist="38100" dir="5400000" algn="t" rotWithShape="0">
        <a:schemeClr val="accent1">
          <a:alpha val="40000"/>
        </a:schemeClr>
      </a:outerShdw>
      <a:softEdge rad="127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setics7.csv]Q1 setics7!PivotTable2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 track count of top 10 artists</a:t>
            </a:r>
          </a:p>
        </c:rich>
      </c:tx>
      <c:layout>
        <c:manualLayout>
          <c:xMode val="edge"/>
          <c:yMode val="edge"/>
          <c:x val="0.27802155027231767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372881355932202E-2"/>
          <c:y val="0.13467592592592592"/>
          <c:w val="0.87407850501738127"/>
          <c:h val="0.6608409886264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 setics7'!$N$11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 setics7'!$M$12:$M$22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'Q1 setics7'!$N$12:$N$22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B-496E-A014-BA723AB0C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180432"/>
        <c:axId val="131168912"/>
      </c:barChart>
      <c:catAx>
        <c:axId val="13118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68912"/>
        <c:crosses val="autoZero"/>
        <c:auto val="1"/>
        <c:lblAlgn val="ctr"/>
        <c:lblOffset val="100"/>
        <c:noMultiLvlLbl val="0"/>
      </c:catAx>
      <c:valAx>
        <c:axId val="131168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118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18060611699757"/>
          <c:y val="0.43335105376136224"/>
          <c:w val="8.2662820766311151E-2"/>
          <c:h val="6.8297818642158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prstClr val="white"/>
    </a:solidFill>
    <a:ln>
      <a:solidFill>
        <a:schemeClr val="accent1"/>
      </a:solidFill>
    </a:ln>
    <a:effectLst>
      <a:glow rad="63500">
        <a:schemeClr val="accent1">
          <a:alpha val="40000"/>
        </a:schemeClr>
      </a:glow>
      <a:outerShdw blurRad="50800" dist="38100" dir="2700000" algn="tl" rotWithShape="0">
        <a:prstClr val="black">
          <a:alpha val="40000"/>
        </a:prstClr>
      </a:outerShdw>
      <a:softEdge rad="254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1BF94-57FE-4A26-AA16-0A911725424D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2D74C-7CE7-4159-A62A-BCE4F802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5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2D74C-7CE7-4159-A62A-BCE4F80247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1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5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0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0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1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6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382320-255E-4912-B8E3-38D8DAB5382C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496B1C-C6AB-4039-974F-D343B8E37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E735-2546-F5F9-314B-8B24D2C8C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61BA-A3D5-FDD2-47BF-382F3C89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09" y="4160469"/>
            <a:ext cx="8637072" cy="977621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Insights Derived from SQL Analysis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Arif Amin</a:t>
            </a:r>
          </a:p>
        </p:txBody>
      </p:sp>
    </p:spTree>
    <p:extLst>
      <p:ext uri="{BB962C8B-B14F-4D97-AF65-F5344CB8AC3E}">
        <p14:creationId xmlns:p14="http://schemas.microsoft.com/office/powerpoint/2010/main" val="419678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C018-999D-50F8-B314-804D020E87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557" y="768945"/>
            <a:ext cx="9601200" cy="59213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Countries have the most invoices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E52FC7-E584-D054-983F-ED0C26002B0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497608"/>
            <a:ext cx="4268788" cy="1016000"/>
          </a:xfrm>
          <a:noFill/>
          <a:ln>
            <a:noFill/>
          </a:ln>
          <a:effectLst>
            <a:glow rad="762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8788E2-7439-C877-AF1E-1756D93776C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t="3176" r="1198" b="2323"/>
          <a:stretch/>
        </p:blipFill>
        <p:spPr>
          <a:xfrm>
            <a:off x="983116" y="2693988"/>
            <a:ext cx="8945743" cy="3267075"/>
          </a:xfrm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4F4634-EE55-1B44-F934-C90940639C5D}"/>
              </a:ext>
            </a:extLst>
          </p:cNvPr>
          <p:cNvSpPr txBox="1"/>
          <p:nvPr/>
        </p:nvSpPr>
        <p:spPr>
          <a:xfrm>
            <a:off x="5721327" y="1497608"/>
            <a:ext cx="3923190" cy="923330"/>
          </a:xfrm>
          <a:prstGeom prst="rect">
            <a:avLst/>
          </a:prstGeom>
          <a:gradFill>
            <a:gsLst>
              <a:gs pos="500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sq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1">
                <a:alpha val="40000"/>
              </a:schemeClr>
            </a:glow>
            <a:outerShdw blurRad="50800" dist="25400" dir="5400000" algn="t" rotWithShape="0">
              <a:schemeClr val="accent1">
                <a:alpha val="40000"/>
              </a:scheme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INTERPRETATION</a:t>
            </a:r>
            <a:r>
              <a:rPr lang="en-IN" b="1" u="sng" dirty="0"/>
              <a:t>:</a:t>
            </a:r>
          </a:p>
          <a:p>
            <a:endParaRPr lang="en-IN" b="1" dirty="0"/>
          </a:p>
          <a:p>
            <a:r>
              <a:rPr lang="en-IN" b="1" dirty="0"/>
              <a:t>USA</a:t>
            </a:r>
            <a:r>
              <a:rPr lang="en-IN" dirty="0"/>
              <a:t> has the highest invoice total of </a:t>
            </a:r>
            <a:r>
              <a:rPr lang="en-IN" b="1" dirty="0"/>
              <a:t>131.</a:t>
            </a:r>
          </a:p>
        </p:txBody>
      </p:sp>
    </p:spTree>
    <p:extLst>
      <p:ext uri="{BB962C8B-B14F-4D97-AF65-F5344CB8AC3E}">
        <p14:creationId xmlns:p14="http://schemas.microsoft.com/office/powerpoint/2010/main" val="384637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FE0E-499A-48A2-9E65-C0A8817705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372" y="852714"/>
            <a:ext cx="9601200" cy="871538"/>
          </a:xfrm>
        </p:spPr>
        <p:txBody>
          <a:bodyPr>
            <a:normAutofit/>
          </a:bodyPr>
          <a:lstStyle/>
          <a:p>
            <a:r>
              <a:rPr lang="en-US" sz="3600" b="1" dirty="0"/>
              <a:t>What are top 3 values of total invoice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48A5-7DEB-DD3F-30F3-1DD70E48AE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2102531"/>
            <a:ext cx="4246563" cy="1008062"/>
          </a:xfrm>
          <a:ln>
            <a:solidFill>
              <a:schemeClr val="tx1"/>
            </a:solidFill>
          </a:ln>
          <a:effectLst>
            <a:glow rad="762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54F-1B44-8D67-6753-181AB2AAD2CF}"/>
              </a:ext>
            </a:extLst>
          </p:cNvPr>
          <p:cNvSpPr txBox="1"/>
          <p:nvPr/>
        </p:nvSpPr>
        <p:spPr>
          <a:xfrm>
            <a:off x="1224643" y="3431722"/>
            <a:ext cx="3923190" cy="1477328"/>
          </a:xfrm>
          <a:prstGeom prst="rect">
            <a:avLst/>
          </a:prstGeom>
          <a:gradFill>
            <a:gsLst>
              <a:gs pos="500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sq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1">
                <a:alpha val="40000"/>
              </a:schemeClr>
            </a:glow>
            <a:outerShdw blurRad="50800" dist="25400" dir="5400000" algn="t" rotWithShape="0">
              <a:schemeClr val="accent1">
                <a:alpha val="40000"/>
              </a:scheme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INTERPRETATION</a:t>
            </a:r>
            <a:r>
              <a:rPr lang="en-IN" b="1" u="sng" dirty="0"/>
              <a:t>:</a:t>
            </a:r>
          </a:p>
          <a:p>
            <a:endParaRPr lang="en-IN" b="1" dirty="0"/>
          </a:p>
          <a:p>
            <a:r>
              <a:rPr lang="en-IN" b="1" dirty="0"/>
              <a:t>The top invoice total value is 23.76, followed by 19.8 twice.</a:t>
            </a:r>
          </a:p>
          <a:p>
            <a:endParaRPr lang="en-IN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C0684C-E840-E278-EA73-16CC479D2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51095"/>
              </p:ext>
            </p:extLst>
          </p:nvPr>
        </p:nvGraphicFramePr>
        <p:xfrm>
          <a:off x="6096000" y="1866900"/>
          <a:ext cx="4594860" cy="3620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96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D6C8A5-F788-7CDF-3859-116B312255AA}"/>
              </a:ext>
            </a:extLst>
          </p:cNvPr>
          <p:cNvSpPr txBox="1"/>
          <p:nvPr/>
        </p:nvSpPr>
        <p:spPr>
          <a:xfrm>
            <a:off x="869342" y="636270"/>
            <a:ext cx="10317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j-lt"/>
              </a:rPr>
              <a:t>       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mount spent by each customer on best selling artists </a:t>
            </a:r>
            <a:endParaRPr lang="en-IN" sz="28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79492-C4D6-8458-96E5-6B5B56B9B242}"/>
              </a:ext>
            </a:extLst>
          </p:cNvPr>
          <p:cNvSpPr txBox="1"/>
          <p:nvPr/>
        </p:nvSpPr>
        <p:spPr>
          <a:xfrm>
            <a:off x="9493857" y="3916288"/>
            <a:ext cx="1908315" cy="1569660"/>
          </a:xfrm>
          <a:prstGeom prst="rect">
            <a:avLst/>
          </a:prstGeom>
          <a:gradFill>
            <a:gsLst>
              <a:gs pos="500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sq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76200">
              <a:schemeClr val="accent1">
                <a:alpha val="40000"/>
              </a:schemeClr>
            </a:glow>
            <a:outerShdw blurRad="50800" dist="25400" dir="5400000" algn="t" rotWithShape="0">
              <a:schemeClr val="accent1">
                <a:alpha val="40000"/>
              </a:scheme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INTERPRETATION</a:t>
            </a:r>
            <a:r>
              <a:rPr lang="en-IN" sz="1600" b="1" u="sng" dirty="0"/>
              <a:t>:</a:t>
            </a:r>
          </a:p>
          <a:p>
            <a:r>
              <a:rPr lang="en-IN" sz="1600" b="1" dirty="0"/>
              <a:t>Hugh</a:t>
            </a:r>
            <a:r>
              <a:rPr lang="en-IN" sz="1600" dirty="0"/>
              <a:t> has spent the highest amount</a:t>
            </a:r>
          </a:p>
          <a:p>
            <a:r>
              <a:rPr lang="en-IN" sz="1600" dirty="0"/>
              <a:t>‘28’ on the best selling artist “Queen”.</a:t>
            </a:r>
            <a:endParaRPr lang="en-IN" sz="1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72F084-7B06-E489-7BFD-3B3D0B7E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342" y="1159490"/>
            <a:ext cx="10177595" cy="21394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3DB1414-BBDA-EA1C-438D-D77F86F13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222489"/>
              </p:ext>
            </p:extLst>
          </p:nvPr>
        </p:nvGraphicFramePr>
        <p:xfrm>
          <a:off x="869342" y="3429000"/>
          <a:ext cx="8537051" cy="268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441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DFB2E-7724-A4AB-329E-CA1BA7C4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2" y="2777066"/>
            <a:ext cx="9601196" cy="1303867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44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38ABA-68E4-9CF3-1F7B-169C93E117E5}"/>
              </a:ext>
            </a:extLst>
          </p:cNvPr>
          <p:cNvSpPr txBox="1"/>
          <p:nvPr/>
        </p:nvSpPr>
        <p:spPr>
          <a:xfrm>
            <a:off x="1217819" y="868680"/>
            <a:ext cx="91135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Write a query that returns the person who has spent the most money.</a:t>
            </a:r>
            <a:endParaRPr lang="en-IN" sz="2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FAE08-CEDC-86E2-BBBC-DAE4633A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19" y="1784896"/>
            <a:ext cx="6144482" cy="1468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20AC-EDC3-2DC5-1738-1C9B26030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18" y="3796577"/>
            <a:ext cx="6144482" cy="63064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762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FE8AA-2A2E-1AB0-1B9B-A394FF98F326}"/>
              </a:ext>
            </a:extLst>
          </p:cNvPr>
          <p:cNvSpPr txBox="1"/>
          <p:nvPr/>
        </p:nvSpPr>
        <p:spPr>
          <a:xfrm>
            <a:off x="7886700" y="1784896"/>
            <a:ext cx="3169920" cy="830997"/>
          </a:xfrm>
          <a:prstGeom prst="rect">
            <a:avLst/>
          </a:prstGeom>
          <a:gradFill>
            <a:gsLst>
              <a:gs pos="500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sq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76200">
              <a:schemeClr val="accent1">
                <a:alpha val="40000"/>
              </a:schemeClr>
            </a:glow>
            <a:outerShdw blurRad="50800" dist="25400" dir="5400000" algn="t" rotWithShape="0">
              <a:schemeClr val="accent1">
                <a:alpha val="40000"/>
              </a:scheme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INTERPRETATION</a:t>
            </a:r>
            <a:r>
              <a:rPr lang="en-IN" sz="1600" b="1" u="sng" dirty="0"/>
              <a:t>:</a:t>
            </a:r>
          </a:p>
          <a:p>
            <a:r>
              <a:rPr lang="en-IN" sz="1600" dirty="0"/>
              <a:t>The customer who has spent the most money is Franteik Wichterlova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407090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82DFF-5CA0-3649-7FBC-DA1C98EE5180}"/>
              </a:ext>
            </a:extLst>
          </p:cNvPr>
          <p:cNvSpPr txBox="1"/>
          <p:nvPr/>
        </p:nvSpPr>
        <p:spPr>
          <a:xfrm>
            <a:off x="1109372" y="521658"/>
            <a:ext cx="9425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Write a query to return the email, first name, last name, &amp; Genre of all Rock Music listeners. Return your list ordered alphabetically by email starting with A.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49A8-579D-6FEA-6265-2520B056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/>
          <a:stretch/>
        </p:blipFill>
        <p:spPr>
          <a:xfrm>
            <a:off x="1417320" y="1813810"/>
            <a:ext cx="5148372" cy="236195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762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817A6E-77AA-02D7-ADB9-AEFC009F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/>
          <a:stretch/>
        </p:blipFill>
        <p:spPr>
          <a:xfrm>
            <a:off x="6865619" y="1813811"/>
            <a:ext cx="4347303" cy="436601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762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BCD8DB-3623-B09B-3318-FFE85C2C0275}"/>
              </a:ext>
            </a:extLst>
          </p:cNvPr>
          <p:cNvSpPr txBox="1"/>
          <p:nvPr/>
        </p:nvSpPr>
        <p:spPr>
          <a:xfrm>
            <a:off x="1359758" y="4514921"/>
            <a:ext cx="3669442" cy="1077218"/>
          </a:xfrm>
          <a:prstGeom prst="rect">
            <a:avLst/>
          </a:prstGeom>
          <a:gradFill>
            <a:gsLst>
              <a:gs pos="5000">
                <a:schemeClr val="accent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sq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76200">
              <a:schemeClr val="accent1">
                <a:alpha val="40000"/>
              </a:schemeClr>
            </a:glow>
            <a:outerShdw blurRad="50800" dist="25400" dir="5400000" algn="t" rotWithShape="0">
              <a:schemeClr val="accent1">
                <a:alpha val="40000"/>
              </a:scheme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INTERPRETATION</a:t>
            </a:r>
            <a:r>
              <a:rPr lang="en-IN" sz="1600" b="1" u="sng" dirty="0"/>
              <a:t>:</a:t>
            </a:r>
          </a:p>
          <a:p>
            <a:r>
              <a:rPr lang="en-IN" sz="1600" dirty="0"/>
              <a:t>Customers who are rock music listeners are ‘55’ in number.</a:t>
            </a:r>
          </a:p>
          <a:p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val="402336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5E27A5-FDB7-82E0-B84A-32397B2E9763}"/>
              </a:ext>
            </a:extLst>
          </p:cNvPr>
          <p:cNvSpPr txBox="1"/>
          <p:nvPr/>
        </p:nvSpPr>
        <p:spPr>
          <a:xfrm>
            <a:off x="1371600" y="716756"/>
            <a:ext cx="92659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Write a query that returns the country along with the top customer and how much they spent.    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09E9E-167C-BD50-6F9B-3651ED69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3" y="1781682"/>
            <a:ext cx="6304107" cy="212437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38100" dir="2700000" algn="tl" rotWithShape="0">
              <a:schemeClr val="accent1">
                <a:alpha val="40000"/>
              </a:schemeClr>
            </a:outerShdw>
            <a:softEdge rad="127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9D21E-80CA-3847-AB02-878C08119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r="1726"/>
          <a:stretch/>
        </p:blipFill>
        <p:spPr>
          <a:xfrm>
            <a:off x="7246620" y="1781683"/>
            <a:ext cx="4162887" cy="4436238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38100" dir="2700000" algn="tl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73542-2E32-04FF-ED08-D1A281F5DA88}"/>
              </a:ext>
            </a:extLst>
          </p:cNvPr>
          <p:cNvSpPr txBox="1"/>
          <p:nvPr/>
        </p:nvSpPr>
        <p:spPr>
          <a:xfrm>
            <a:off x="854161" y="4617602"/>
            <a:ext cx="6115050" cy="923330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45000"/>
                  <a:lumOff val="55000"/>
                </a:schemeClr>
              </a:gs>
              <a:gs pos="600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31750"/>
          </a:effectLst>
        </p:spPr>
        <p:txBody>
          <a:bodyPr wrap="square">
            <a:spAutoFit/>
          </a:bodyPr>
          <a:lstStyle/>
          <a:p>
            <a:r>
              <a:rPr lang="en-IN" sz="1600" b="1" u="sng" dirty="0"/>
              <a:t>INTERPRETATION</a:t>
            </a:r>
            <a:r>
              <a:rPr lang="en-IN" b="1" u="sng" dirty="0"/>
              <a:t>:</a:t>
            </a:r>
          </a:p>
          <a:p>
            <a:r>
              <a:rPr lang="en-IN" sz="1800" dirty="0"/>
              <a:t>Gives the top customers for each coun</a:t>
            </a:r>
            <a:r>
              <a:rPr lang="en-IN" dirty="0"/>
              <a:t>try which are “24” in number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918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418B-49DB-449B-88AD-28A599AC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142" y="2777066"/>
            <a:ext cx="9601196" cy="1303867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Music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05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FBC0E-77D4-F3D8-4464-DDBD4433990F}"/>
              </a:ext>
            </a:extLst>
          </p:cNvPr>
          <p:cNvSpPr txBox="1"/>
          <p:nvPr/>
        </p:nvSpPr>
        <p:spPr>
          <a:xfrm>
            <a:off x="1470660" y="880795"/>
            <a:ext cx="9250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Write a query that returns the Artist name and total track count of the top 10 rock bands.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80283-4B0E-1494-3457-5DB674A43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/>
          <a:stretch/>
        </p:blipFill>
        <p:spPr>
          <a:xfrm>
            <a:off x="1097281" y="1958148"/>
            <a:ext cx="5074920" cy="297961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  <a:outerShdw blurRad="50800" dist="38100" dir="2700000" algn="tl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ACFD5-FA9A-0ED3-F86F-F24E6002D24F}"/>
              </a:ext>
            </a:extLst>
          </p:cNvPr>
          <p:cNvSpPr txBox="1"/>
          <p:nvPr/>
        </p:nvSpPr>
        <p:spPr>
          <a:xfrm>
            <a:off x="1097281" y="5053875"/>
            <a:ext cx="4998719" cy="923330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45000"/>
                  <a:lumOff val="55000"/>
                </a:schemeClr>
              </a:gs>
              <a:gs pos="600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IN" sz="1600" b="1" u="sng" dirty="0"/>
              <a:t>INTERPRETATION</a:t>
            </a:r>
            <a:r>
              <a:rPr lang="en-IN" b="1" u="sng" dirty="0"/>
              <a:t>:</a:t>
            </a:r>
          </a:p>
          <a:p>
            <a:r>
              <a:rPr lang="en-IN" dirty="0"/>
              <a:t>Led Zeppelin is the artist with highest track count from Rock genre</a:t>
            </a:r>
            <a:endParaRPr lang="en-IN" sz="18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8446F3-D4D2-E19C-1D0D-8E44230D8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7195"/>
              </p:ext>
            </p:extLst>
          </p:nvPr>
        </p:nvGraphicFramePr>
        <p:xfrm>
          <a:off x="6263640" y="1939194"/>
          <a:ext cx="5143500" cy="297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52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195EB-A881-1CEC-6E84-4723B20CDEAE}"/>
              </a:ext>
            </a:extLst>
          </p:cNvPr>
          <p:cNvSpPr txBox="1"/>
          <p:nvPr/>
        </p:nvSpPr>
        <p:spPr>
          <a:xfrm>
            <a:off x="861060" y="655465"/>
            <a:ext cx="104934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Return all the track names that have a song length longer than the average song length. 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9D9DD-0804-3BAC-99BC-709FEC5A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1" y="1677371"/>
            <a:ext cx="3669692" cy="1574711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  <a:outerShdw blurRad="50800" dist="38100" dir="2700000" algn="tl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0CB2AE-1506-DB7D-91B9-980351CA03CF}"/>
              </a:ext>
            </a:extLst>
          </p:cNvPr>
          <p:cNvSpPr txBox="1"/>
          <p:nvPr/>
        </p:nvSpPr>
        <p:spPr>
          <a:xfrm>
            <a:off x="981821" y="3785706"/>
            <a:ext cx="3782502" cy="1200329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45000"/>
                  <a:lumOff val="55000"/>
                </a:schemeClr>
              </a:gs>
              <a:gs pos="600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  <p:txBody>
          <a:bodyPr wrap="square">
            <a:spAutoFit/>
          </a:bodyPr>
          <a:lstStyle/>
          <a:p>
            <a:r>
              <a:rPr lang="en-IN" sz="1600" b="1" u="sng" dirty="0"/>
              <a:t>INTERPRETATION</a:t>
            </a:r>
            <a:r>
              <a:rPr lang="en-IN" b="1" u="sng" dirty="0"/>
              <a:t>:</a:t>
            </a:r>
          </a:p>
          <a:p>
            <a:r>
              <a:rPr lang="en-IN" dirty="0"/>
              <a:t>The track names with length greater than average song length(393599.2121) are returned which are “424” in number.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8AD987-2C0C-66A8-1D60-BDAE906F7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72" y="1486461"/>
            <a:ext cx="3061776" cy="471600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  <a:outerShdw blurRad="50800" dist="38100" dir="2700000" sx="98000" sy="98000" algn="tl" rotWithShape="0">
              <a:schemeClr val="accent1">
                <a:alpha val="40000"/>
              </a:scheme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8440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BA7C-0866-A5C8-F66D-C3569745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3980" y="734695"/>
            <a:ext cx="8596313" cy="690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F6C7-53F1-D4FB-EA99-D20D95C83B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1098" y="1735773"/>
            <a:ext cx="10215562" cy="4257675"/>
          </a:xfrm>
        </p:spPr>
        <p:txBody>
          <a:bodyPr>
            <a:normAutofit fontScale="700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Methodology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Employee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Sales/Revenue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Customer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Music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Challenges and Learnings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en-IN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Recommendations/Insightful suggestions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9918A-9D8A-A2D2-1EEB-8757F4A03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4164" y="724160"/>
            <a:ext cx="8466138" cy="857250"/>
          </a:xfrm>
        </p:spPr>
        <p:txBody>
          <a:bodyPr>
            <a:normAutofit fontScale="90000"/>
          </a:bodyPr>
          <a:lstStyle/>
          <a:p>
            <a: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</a:t>
            </a:r>
            <a:br>
              <a:rPr lang="en-IN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N" sz="4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Challenges and Learnings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CE61D-6FD5-5F53-A409-35F4E75E52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6300" y="1898333"/>
            <a:ext cx="10279380" cy="3589337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IN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Challenges faced during analysis:</a:t>
            </a:r>
            <a:endParaRPr lang="en-IN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IN" sz="1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Understanding complex relationships between tables.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IN" sz="1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Cleaning and preparing the data.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IN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Learnings:</a:t>
            </a:r>
            <a:endParaRPr lang="en-IN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IN" sz="1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SQL queries can extract valuable insights.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IN" sz="1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Importance of exploring and visualizing data.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77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4ABF-5F8B-F127-280F-F145905578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3127" y="707665"/>
            <a:ext cx="9399588" cy="58044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     Recommendations/Insightful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4FBC-4764-8D27-A948-2D3B12A15B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1033" y="1288111"/>
            <a:ext cx="10495722" cy="4770784"/>
          </a:xfrm>
          <a:noFill/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endParaRPr lang="en-US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Customer Engagement and Personalization</a:t>
            </a:r>
          </a:p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Top Spenders &amp; Loyal Customers: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Since Frantiek Wichterlova has been identified as the top customer, the store  should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create personalized loyalty programs  or offer exclusive discounts to such top spenders.</a:t>
            </a:r>
          </a:p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        Targeted Genre Promotions: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Many customers prefer Rock music. The store  could promote rock albums,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host rock- themed  events, or offer bundled deals focused on rock music to increase sales in this genre.</a:t>
            </a: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Geographic Marketing Strategy</a:t>
            </a:r>
          </a:p>
          <a:p>
            <a:pPr marL="0" indent="0"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         Focus on High-Invoice Countries: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Since the USA has the highest number of invoices, the store can  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 concentrate marketing and promotional campaigns there to  maximize </a:t>
            </a:r>
            <a:r>
              <a:rPr lang="en-IN" sz="5600" dirty="0">
                <a:latin typeface="Arial" panose="020B0604020202020204" pitchFamily="34" charset="0"/>
                <a:cs typeface="Arial" panose="020B0604020202020204" pitchFamily="34" charset="0"/>
              </a:rPr>
              <a:t>Return on Investment </a:t>
            </a:r>
            <a:r>
              <a:rPr lang="en-IN" sz="5600" dirty="0"/>
              <a:t>(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ROI). This could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 include regional events, social media campaigns, or localized offers.</a:t>
            </a:r>
          </a:p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Expand to Underperforming Regions: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Conduct further analysis to identify underperforming regions or cities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 and   explore ways to  attract new customers there, possibly through partnerships with local artists or record </a:t>
            </a:r>
          </a:p>
          <a:p>
            <a:pPr marL="0" indent="0">
              <a:buNone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        stores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9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473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D7D6-1360-77C3-11F1-946EBDAF38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3183" y="743447"/>
            <a:ext cx="9515475" cy="826935"/>
          </a:xfrm>
        </p:spPr>
        <p:txBody>
          <a:bodyPr>
            <a:normAutofit fontScale="90000"/>
          </a:bodyPr>
          <a:lstStyle/>
          <a:p>
            <a:r>
              <a:rPr lang="en-IN" dirty="0"/>
              <a:t>    </a:t>
            </a:r>
            <a:r>
              <a:rPr lang="en-IN" sz="4000" b="1" dirty="0"/>
              <a:t>Recommendations/Insightful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BE9E-8C5D-2151-ACE5-9440337DF7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374" y="1478943"/>
            <a:ext cx="10630935" cy="4635610"/>
          </a:xfr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Artist and Track-Based Insights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 Leverage Popular Artists: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Queen has been identified as a best-selling artist. The store could create promotional campaigns,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such as  "Artist of the Month" featuring Queen’s albums, exclusive merchandise, or themed playlists to drive further sales.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 Highlight Long Tracks: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Promote tracks with lengths greater than the average song length, as they may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provide more value to  customers who enjoy extended listening experiences.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Improving Employee Effectiveness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 Employee Recognition: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Highlighting “Adam Andrew “as the senior-most employee (L6) suggests a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structured hierarchy. Recognizing and rewarding experienced employees like Adam can boost morale and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productivity.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Training Programs: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 the experience of senior employees to mentor junior staff and enhance customer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interactions, sales techniques, and product knowledge.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24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0DF0-0CCD-0BE2-1CBD-4FE38556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51" y="847804"/>
            <a:ext cx="10403043" cy="71670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   </a:t>
            </a:r>
            <a:r>
              <a:rPr lang="en-IN" sz="3600" b="1" dirty="0"/>
              <a:t>Recommendations/Insightful 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EC14-EC13-08C5-0884-FCF25B08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31" y="1872533"/>
            <a:ext cx="10220163" cy="41376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Sales Performance Optimization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Analyze Invoice Trends: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Identify the reasons behind the top three invoice values   (23.76, 19.8, 19.8) and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explore if similar patterns (product bundles, special deals) can be leveraged to encourage customers  to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make higher-value purchases.</a:t>
            </a: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 implementing these strategies, the music store can improve its customer </a:t>
            </a:r>
          </a:p>
          <a:p>
            <a:pPr marL="0" indent="0">
              <a:buClr>
                <a:schemeClr val="tx1"/>
              </a:buClr>
              <a:buSzPct val="1110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retention, expand its geographic reach, and boost overall revenue.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314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750B0-1F50-5A89-B7C9-090C3D87331E}"/>
              </a:ext>
            </a:extLst>
          </p:cNvPr>
          <p:cNvSpPr txBox="1"/>
          <p:nvPr/>
        </p:nvSpPr>
        <p:spPr>
          <a:xfrm>
            <a:off x="2088776" y="2734235"/>
            <a:ext cx="724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     </a:t>
            </a: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13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CBC-7B65-DC89-10D7-FB2D801475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4321" y="710550"/>
            <a:ext cx="9075738" cy="785812"/>
          </a:xfrm>
        </p:spPr>
        <p:txBody>
          <a:bodyPr/>
          <a:lstStyle/>
          <a:p>
            <a:r>
              <a:rPr lang="en-IN" b="1" dirty="0"/>
              <a:t>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5289-3FF7-8924-4F2E-F924456158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5062" y="1536700"/>
            <a:ext cx="9921875" cy="4129582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involves analyzing a music store's data using SQL to derive meaningful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insights that can enhance business decision-making.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performing SQL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analysis on this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aim to explore key aspects of the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store’s performance, including sales trends, customer loyalty, and geographic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distribution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20D50EB-7D6C-6C6A-2879-B395F3FF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51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216A1FE-9A3D-DE52-3FC5-649B0237B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61390" y="1105103"/>
            <a:ext cx="1056005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analyzed: </a:t>
            </a:r>
            <a:r>
              <a:rPr lang="en-US" altLang="en-US" sz="1400" dirty="0">
                <a:latin typeface="Arial" panose="020B0604020202020204" pitchFamily="34" charset="0"/>
              </a:rPr>
              <a:t>artist, employee,invoice,customer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fr-FR" sz="1100" b="0" i="0" u="none" strike="noStrike" baseline="0" dirty="0">
              <a:solidFill>
                <a:srgbClr val="3C4043"/>
              </a:solidFill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fr-FR" sz="1400" b="0" i="0" u="none" strike="noStrike" baseline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dataset comprises of ten tables ; album,artist,customer ,employee, genre, </a:t>
            </a:r>
            <a:r>
              <a:rPr lang="fr-FR" sz="1400" b="0" i="0" u="none" strike="noStrike" baseline="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  <a:r>
              <a:rPr lang="fr-FR" sz="14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en-US" sz="14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fr-FR" altLang="en-US" sz="1400" cap="none" normalizeH="0" dirty="0" err="1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nvoice</a:t>
            </a:r>
            <a:r>
              <a:rPr kumimoji="0" lang="fr-FR" altLang="en-US" sz="1400" cap="none" normalizeH="0" dirty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line, media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lang="fr-FR" altLang="en-US" sz="14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fr-FR" altLang="en-US" sz="1400" cap="none" normalizeH="0" dirty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type, </a:t>
            </a:r>
            <a:r>
              <a:rPr lang="fr-FR" altLang="en-US" sz="14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playlist-track and track.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data into the SQL database.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relationships between tables.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prepared data for queries by removing the special characters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and adding null values for blank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values.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of 59 customers, 275 artists, 3503 tracks, 347 albums ,9 employees and 614 invoices have been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included  in the data.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C902-7765-8811-1A6D-8E77470B1A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4420" y="679019"/>
            <a:ext cx="9601200" cy="51435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   </a:t>
            </a:r>
            <a:br>
              <a:rPr lang="en-IN" sz="3600" b="1" dirty="0"/>
            </a:br>
            <a:r>
              <a:rPr lang="en-IN" sz="3600" b="1" dirty="0"/>
              <a:t>Data Preparation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6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FA23-24D6-CA96-A300-7C972A6481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9329" y="722312"/>
            <a:ext cx="9774238" cy="787400"/>
          </a:xfrm>
        </p:spPr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EBA0-9174-65A5-BD64-D15F96193D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4869" y="1657350"/>
            <a:ext cx="10482262" cy="4478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The primary goal of this SQL-based data analysis is to uncover insights that can help improve the music store’s </a:t>
            </a:r>
          </a:p>
          <a:p>
            <a:pPr marL="0" indent="0">
              <a:buNone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overall operations, customer engagement, and sales performance by utilizing SQL functions and then visualize </a:t>
            </a:r>
          </a:p>
          <a:p>
            <a:pPr marL="0" indent="0">
              <a:buNone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the findings using various charts.</a:t>
            </a:r>
          </a:p>
          <a:p>
            <a:pPr marL="0" indent="0">
              <a:buNone/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Areas of Focus</a:t>
            </a:r>
          </a:p>
          <a:p>
            <a:pPr marL="0" indent="0">
              <a:buNone/>
            </a:pPr>
            <a:endParaRPr lang="en-IN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Analysis: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Understanding customer preferences (genre, spending habits), </a:t>
            </a:r>
            <a:r>
              <a:rPr lang="en-US" alt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dentifying top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customers, and segmenting customers for targeted marketing.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6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Analysis: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Evaluating sales performance across different regions, identifying top-performing invoices,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lang="en-US" alt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and analyzing revenue generation.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en-US" altLang="en-US" sz="6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 Analysis: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Determining employee seniority.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6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Music Analysis: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Analyzing music genre popularity, artist performance, and track characteristics</a:t>
            </a:r>
            <a:r>
              <a:rPr kumimoji="0" lang="en-US" altLang="en-US" sz="5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4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95C-0C8F-29FB-1E38-2583638A44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0600" y="873125"/>
            <a:ext cx="9774238" cy="7413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A5FB-CAA2-D2F4-4383-F987CFFB5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866900"/>
            <a:ext cx="10277475" cy="4117975"/>
          </a:xfrm>
          <a:noFill/>
        </p:spPr>
        <p:txBody>
          <a:bodyPr>
            <a:normAutofit/>
          </a:bodyPr>
          <a:lstStyle/>
          <a:p>
            <a:pPr marL="0" indent="0" algn="l">
              <a:buClr>
                <a:schemeClr val="tx1"/>
              </a:buClr>
              <a:buSzPct val="111000"/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SQL functions used –</a:t>
            </a:r>
          </a:p>
          <a:p>
            <a:pPr algn="l"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JOIN: To combine data from two or more tables</a:t>
            </a:r>
          </a:p>
          <a:p>
            <a:pPr algn="l"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DISTINCT: To retrieve unique email ids, first name, last name of customers.</a:t>
            </a:r>
          </a:p>
          <a:p>
            <a:pPr algn="l"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CTE: For creating temporary result sets.</a:t>
            </a:r>
          </a:p>
          <a:p>
            <a:pPr algn="l"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 Functions: SUM, COUNT,AVERAGE, MAX.</a:t>
            </a: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&amp; ORDER BY: For grouping &amp; sorting data.</a:t>
            </a: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FUNCTION: ROW NUMBER FUNCTION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assigns a unique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integer to each row within a partition of a result set. </a:t>
            </a:r>
            <a:endParaRPr lang="en-IN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11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FUNCTION: The recursive keyword within a CTE where the second query  is dependent on first query.</a:t>
            </a:r>
            <a:endParaRPr lang="en-IN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IN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2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14A6-AAB3-C17E-4DDB-DA6D2CD5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6" y="2526891"/>
            <a:ext cx="8596668" cy="1320800"/>
          </a:xfrm>
        </p:spPr>
        <p:txBody>
          <a:bodyPr/>
          <a:lstStyle/>
          <a:p>
            <a:r>
              <a:rPr lang="en-IN" dirty="0"/>
              <a:t>          </a:t>
            </a:r>
            <a:r>
              <a:rPr lang="en-IN" b="1" dirty="0"/>
              <a:t>Employee Analysis</a:t>
            </a:r>
          </a:p>
        </p:txBody>
      </p:sp>
    </p:spTree>
    <p:extLst>
      <p:ext uri="{BB962C8B-B14F-4D97-AF65-F5344CB8AC3E}">
        <p14:creationId xmlns:p14="http://schemas.microsoft.com/office/powerpoint/2010/main" val="28483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9170-2E3A-83A2-DA83-3FE9FCF19F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448" y="839787"/>
            <a:ext cx="9963150" cy="1076325"/>
          </a:xfrm>
          <a:noFill/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sz="4000" b="1" dirty="0"/>
              <a:t>Who is the senior most employee based on job title.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624BCDE-BA53-F038-93B2-50139C003C0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" y="2625989"/>
            <a:ext cx="5111750" cy="1639887"/>
          </a:xfrm>
          <a:effectLst>
            <a:glow rad="762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  <a:softEdge rad="25400"/>
          </a:effectLst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A4D57D1-E5F8-AAD8-A13F-8D0AC543723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7392" b="57621"/>
          <a:stretch/>
        </p:blipFill>
        <p:spPr>
          <a:xfrm>
            <a:off x="656431" y="4832182"/>
            <a:ext cx="10879138" cy="635168"/>
          </a:xfrm>
          <a:noFill/>
          <a:effectLst>
            <a:glow rad="114300">
              <a:schemeClr val="accent1">
                <a:alpha val="40000"/>
              </a:schemeClr>
            </a:glow>
            <a:outerShdw blurRad="50800" dist="38100" dir="5400000" algn="t" rotWithShape="0">
              <a:schemeClr val="accent1">
                <a:alpha val="40000"/>
              </a:schemeClr>
            </a:outerShdw>
            <a:softEdge rad="1270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51D7214-9B50-D522-1A5D-AE35A79BCF6E}"/>
              </a:ext>
            </a:extLst>
          </p:cNvPr>
          <p:cNvSpPr txBox="1"/>
          <p:nvPr/>
        </p:nvSpPr>
        <p:spPr>
          <a:xfrm>
            <a:off x="6887815" y="2650872"/>
            <a:ext cx="2267215" cy="1446550"/>
          </a:xfrm>
          <a:prstGeom prst="rect">
            <a:avLst/>
          </a:prstGeom>
          <a:gradFill>
            <a:gsLst>
              <a:gs pos="0">
                <a:schemeClr val="accent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/>
              <a:t>INTERPRETATION:</a:t>
            </a: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Adams Andrew</a:t>
            </a:r>
            <a:r>
              <a:rPr lang="en-IN" dirty="0"/>
              <a:t> </a:t>
            </a:r>
          </a:p>
          <a:p>
            <a:r>
              <a:rPr lang="en-IN" dirty="0"/>
              <a:t>     is the senior </a:t>
            </a:r>
          </a:p>
          <a:p>
            <a:r>
              <a:rPr lang="en-IN" dirty="0"/>
              <a:t>    most employee </a:t>
            </a:r>
          </a:p>
          <a:p>
            <a:r>
              <a:rPr lang="en-IN" dirty="0"/>
              <a:t>    with level  6 (L6).</a:t>
            </a:r>
          </a:p>
        </p:txBody>
      </p:sp>
    </p:spTree>
    <p:extLst>
      <p:ext uri="{BB962C8B-B14F-4D97-AF65-F5344CB8AC3E}">
        <p14:creationId xmlns:p14="http://schemas.microsoft.com/office/powerpoint/2010/main" val="5718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675B1-A218-947E-E238-63AC878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18" y="2879758"/>
            <a:ext cx="9601196" cy="1303867"/>
          </a:xfrm>
        </p:spPr>
        <p:txBody>
          <a:bodyPr/>
          <a:lstStyle/>
          <a:p>
            <a:r>
              <a:rPr lang="en-IN" b="1" dirty="0"/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604241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1196</Words>
  <Application>Microsoft Office PowerPoint</Application>
  <PresentationFormat>Widescreen</PresentationFormat>
  <Paragraphs>182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Garamond</vt:lpstr>
      <vt:lpstr>Wingdings</vt:lpstr>
      <vt:lpstr>Organic</vt:lpstr>
      <vt:lpstr>Music Store Data Analysis</vt:lpstr>
      <vt:lpstr>CONTENTS</vt:lpstr>
      <vt:lpstr>      Introduction</vt:lpstr>
      <vt:lpstr>    Data Preparation </vt:lpstr>
      <vt:lpstr>Objective</vt:lpstr>
      <vt:lpstr>Methodology</vt:lpstr>
      <vt:lpstr>          Employee Analysis</vt:lpstr>
      <vt:lpstr> Who is the senior most employee based on job title.</vt:lpstr>
      <vt:lpstr>Sales Analysis</vt:lpstr>
      <vt:lpstr>Which Countries have the most invoices</vt:lpstr>
      <vt:lpstr>What are top 3 values of total invoice</vt:lpstr>
      <vt:lpstr>PowerPoint Presentation</vt:lpstr>
      <vt:lpstr>Customer Analysis</vt:lpstr>
      <vt:lpstr>PowerPoint Presentation</vt:lpstr>
      <vt:lpstr>PowerPoint Presentation</vt:lpstr>
      <vt:lpstr>PowerPoint Presentation</vt:lpstr>
      <vt:lpstr>Music Analysis</vt:lpstr>
      <vt:lpstr>PowerPoint Presentation</vt:lpstr>
      <vt:lpstr>PowerPoint Presentation</vt:lpstr>
      <vt:lpstr>                  Challenges and Learnings </vt:lpstr>
      <vt:lpstr>     Recommendations/Insightful suggestions</vt:lpstr>
      <vt:lpstr>    Recommendations/Insightful suggestions</vt:lpstr>
      <vt:lpstr>   Recommendations/Insightful 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Arif Amin Zargar</dc:creator>
  <cp:lastModifiedBy>Arif Amin Zargar</cp:lastModifiedBy>
  <cp:revision>24</cp:revision>
  <dcterms:created xsi:type="dcterms:W3CDTF">2025-03-24T00:33:04Z</dcterms:created>
  <dcterms:modified xsi:type="dcterms:W3CDTF">2025-03-30T03:10:14Z</dcterms:modified>
</cp:coreProperties>
</file>