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328" r:id="rId3"/>
    <p:sldId id="329" r:id="rId4"/>
    <p:sldId id="261" r:id="rId5"/>
    <p:sldId id="343" r:id="rId6"/>
    <p:sldId id="344" r:id="rId7"/>
    <p:sldId id="345" r:id="rId8"/>
    <p:sldId id="353" r:id="rId9"/>
    <p:sldId id="352" r:id="rId10"/>
    <p:sldId id="354" r:id="rId11"/>
    <p:sldId id="346" r:id="rId12"/>
    <p:sldId id="355" r:id="rId13"/>
    <p:sldId id="356" r:id="rId14"/>
    <p:sldId id="357" r:id="rId15"/>
    <p:sldId id="358" r:id="rId16"/>
    <p:sldId id="347" r:id="rId17"/>
    <p:sldId id="348" r:id="rId18"/>
    <p:sldId id="349" r:id="rId19"/>
    <p:sldId id="3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p:cViewPr varScale="1">
        <p:scale>
          <a:sx n="59" d="100"/>
          <a:sy n="59" d="100"/>
        </p:scale>
        <p:origin x="1640" y="52"/>
      </p:cViewPr>
      <p:guideLst>
        <p:guide orient="horz" pos="224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2D47140-E761-4776-BB05-B90A68E34D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2D47140-E761-4776-BB05-B90A68E34D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2D47140-E761-4776-BB05-B90A68E34D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2D47140-E761-4776-BB05-B90A68E34D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2D47140-E761-4776-BB05-B90A68E34D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2D47140-E761-4776-BB05-B90A68E34D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2D47140-E761-4776-BB05-B90A68E34D6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2D47140-E761-4776-BB05-B90A68E34D6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2D47140-E761-4776-BB05-B90A68E34D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2D47140-E761-4776-BB05-B90A68E34D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fld>
            <a:endParaRPr lang="en-US"/>
          </a:p>
        </p:txBody>
      </p:sp>
      <p:pic>
        <p:nvPicPr>
          <p:cNvPr id="7" name="Picture 2" descr="D:\1.PGPBA\01. Marketing\GL High Res Logos\Greatlearning Logo_160915.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p:cNvSpPr txBox="1"/>
          <p:nvPr/>
        </p:nvSpPr>
        <p:spPr>
          <a:xfrm>
            <a:off x="330835" y="533400"/>
            <a:ext cx="8813165" cy="1322070"/>
          </a:xfrm>
          <a:prstGeom prst="rect">
            <a:avLst/>
          </a:prstGeom>
          <a:noFill/>
        </p:spPr>
        <p:txBody>
          <a:bodyPr wrap="square" rtlCol="0">
            <a:spAutoFit/>
          </a:bodyPr>
          <a:lstStyle/>
          <a:p>
            <a:pPr algn="ctr"/>
            <a:r>
              <a:rPr lang="en-IN" altLang="en-US" sz="4000" b="1" dirty="0">
                <a:pattFill prst="dkUpDiag">
                  <a:fgClr>
                    <a:schemeClr val="bg1">
                      <a:lumMod val="50000"/>
                    </a:schemeClr>
                  </a:fgClr>
                  <a:bgClr>
                    <a:schemeClr val="tx1">
                      <a:lumMod val="75000"/>
                      <a:lumOff val="25000"/>
                    </a:schemeClr>
                  </a:bgClr>
                </a:pattFill>
                <a:effectLst>
                  <a:outerShdw blurRad="38100" dist="38100" dir="2700000" algn="tl">
                    <a:srgbClr val="000000">
                      <a:alpha val="43137"/>
                    </a:srgbClr>
                  </a:outerShdw>
                </a:effectLst>
              </a:rPr>
              <a:t>PRODUCT SALES PREDCTION </a:t>
            </a:r>
            <a:endParaRPr lang="en-IN" altLang="en-US" sz="4000" b="1" dirty="0">
              <a:pattFill prst="dkUpDiag">
                <a:fgClr>
                  <a:schemeClr val="bg1">
                    <a:lumMod val="50000"/>
                  </a:schemeClr>
                </a:fgClr>
                <a:bgClr>
                  <a:schemeClr val="tx1">
                    <a:lumMod val="75000"/>
                    <a:lumOff val="25000"/>
                  </a:schemeClr>
                </a:bgClr>
              </a:pattFill>
              <a:effectLst>
                <a:outerShdw blurRad="38100" dist="38100" dir="2700000" algn="tl">
                  <a:srgbClr val="000000">
                    <a:alpha val="43137"/>
                  </a:srgbClr>
                </a:outerShdw>
              </a:effectLst>
            </a:endParaRPr>
          </a:p>
          <a:p>
            <a:pPr algn="ctr"/>
            <a:r>
              <a:rPr lang="en-IN" altLang="en-US" sz="4000" b="1" dirty="0">
                <a:pattFill prst="dkUpDiag">
                  <a:fgClr>
                    <a:schemeClr val="bg1">
                      <a:lumMod val="50000"/>
                    </a:schemeClr>
                  </a:fgClr>
                  <a:bgClr>
                    <a:schemeClr val="tx1">
                      <a:lumMod val="75000"/>
                      <a:lumOff val="25000"/>
                    </a:schemeClr>
                  </a:bgClr>
                </a:pattFill>
                <a:effectLst>
                  <a:outerShdw blurRad="38100" dist="38100" dir="2700000" algn="tl">
                    <a:srgbClr val="000000">
                      <a:alpha val="43137"/>
                    </a:srgbClr>
                  </a:outerShdw>
                </a:effectLst>
              </a:rPr>
              <a:t>AND SEGMENTATION</a:t>
            </a:r>
            <a:endParaRPr lang="en-IN" altLang="en-US" sz="4000" b="1" dirty="0">
              <a:pattFill prst="dkUpDiag">
                <a:fgClr>
                  <a:schemeClr val="bg1">
                    <a:lumMod val="50000"/>
                  </a:schemeClr>
                </a:fgClr>
                <a:bgClr>
                  <a:schemeClr val="tx1">
                    <a:lumMod val="75000"/>
                    <a:lumOff val="25000"/>
                  </a:schemeClr>
                </a:bgClr>
              </a:pattFill>
              <a:effectLst>
                <a:outerShdw blurRad="38100" dist="38100" dir="2700000" algn="tl">
                  <a:srgbClr val="000000">
                    <a:alpha val="43137"/>
                  </a:srgbClr>
                </a:outerShdw>
              </a:effectLst>
            </a:endParaRPr>
          </a:p>
        </p:txBody>
      </p:sp>
      <p:sp>
        <p:nvSpPr>
          <p:cNvPr id="6" name="TextBox 5"/>
          <p:cNvSpPr txBox="1"/>
          <p:nvPr/>
        </p:nvSpPr>
        <p:spPr>
          <a:xfrm>
            <a:off x="851535" y="1963880"/>
            <a:ext cx="7467600" cy="523220"/>
          </a:xfrm>
          <a:prstGeom prst="rect">
            <a:avLst/>
          </a:prstGeom>
          <a:noFill/>
        </p:spPr>
        <p:txBody>
          <a:bodyPr wrap="square" rtlCol="0">
            <a:spAutoFit/>
          </a:bodyPr>
          <a:lstStyle/>
          <a:p>
            <a:pPr algn="ctr"/>
            <a:r>
              <a:rPr lang="en-US" sz="2800" dirty="0">
                <a:solidFill>
                  <a:srgbClr val="FF0000"/>
                </a:solidFill>
              </a:rPr>
              <a:t>Team Details</a:t>
            </a:r>
            <a:endParaRPr lang="en-US" sz="2800" dirty="0">
              <a:solidFill>
                <a:srgbClr val="FF0000"/>
              </a:solidFill>
            </a:endParaRPr>
          </a:p>
        </p:txBody>
      </p:sp>
      <p:graphicFrame>
        <p:nvGraphicFramePr>
          <p:cNvPr id="2" name="Table 2"/>
          <p:cNvGraphicFramePr>
            <a:graphicFrameLocks noGrp="1"/>
          </p:cNvGraphicFramePr>
          <p:nvPr/>
        </p:nvGraphicFramePr>
        <p:xfrm>
          <a:off x="1257300" y="2743200"/>
          <a:ext cx="6972300" cy="3539760"/>
        </p:xfrm>
        <a:graphic>
          <a:graphicData uri="http://schemas.openxmlformats.org/drawingml/2006/table">
            <a:tbl>
              <a:tblPr firstRow="1" bandRow="1">
                <a:tableStyleId>{5940675A-B579-460E-94D1-54222C63F5DA}</a:tableStyleId>
              </a:tblPr>
              <a:tblGrid>
                <a:gridCol w="3486150"/>
                <a:gridCol w="3486150"/>
              </a:tblGrid>
              <a:tr h="415344">
                <a:tc>
                  <a:txBody>
                    <a:bodyPr/>
                    <a:lstStyle/>
                    <a:p>
                      <a:r>
                        <a:rPr lang="en-IN" dirty="0">
                          <a:latin typeface="Times New Roman" panose="02020603050405020304" pitchFamily="18" charset="0"/>
                          <a:cs typeface="Times New Roman" panose="02020603050405020304" pitchFamily="18" charset="0"/>
                        </a:rPr>
                        <a:t>Batch details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PGPDSE FT July 2022 (Chennai)</a:t>
                      </a:r>
                      <a:endParaRPr lang="en-US" dirty="0">
                        <a:latin typeface="Times New Roman" panose="02020603050405020304" pitchFamily="18" charset="0"/>
                        <a:cs typeface="Times New Roman" panose="02020603050405020304" pitchFamily="18" charset="0"/>
                      </a:endParaRPr>
                    </a:p>
                  </a:txBody>
                  <a:tcPr/>
                </a:tc>
              </a:tr>
              <a:tr h="1261803">
                <a:tc>
                  <a:txBody>
                    <a:bodyPr/>
                    <a:lstStyle/>
                    <a:p>
                      <a:r>
                        <a:rPr lang="en-IN" dirty="0">
                          <a:latin typeface="Times New Roman" panose="02020603050405020304" pitchFamily="18" charset="0"/>
                          <a:cs typeface="Times New Roman" panose="02020603050405020304" pitchFamily="18" charset="0"/>
                        </a:rPr>
                        <a:t>Team members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Ahamed basha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Anish Kumar K </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Arif</a:t>
                      </a:r>
                      <a:r>
                        <a:rPr lang="en-IN" dirty="0">
                          <a:latin typeface="Times New Roman" panose="02020603050405020304" pitchFamily="18" charset="0"/>
                          <a:cs typeface="Times New Roman" panose="02020603050405020304" pitchFamily="18" charset="0"/>
                        </a:rPr>
                        <a:t> Hussain </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M.Khushi</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Rashika</a:t>
                      </a:r>
                      <a:r>
                        <a:rPr lang="en-IN" dirty="0">
                          <a:latin typeface="Times New Roman" panose="02020603050405020304" pitchFamily="18" charset="0"/>
                          <a:cs typeface="Times New Roman" panose="02020603050405020304" pitchFamily="18" charset="0"/>
                        </a:rPr>
                        <a:t> S</a:t>
                      </a:r>
                      <a:endParaRPr lang="en-IN" dirty="0">
                        <a:latin typeface="Times New Roman" panose="02020603050405020304" pitchFamily="18" charset="0"/>
                        <a:cs typeface="Times New Roman" panose="02020603050405020304" pitchFamily="18" charset="0"/>
                      </a:endParaRPr>
                    </a:p>
                  </a:txBody>
                  <a:tcPr/>
                </a:tc>
              </a:tr>
              <a:tr h="415344">
                <a:tc>
                  <a:txBody>
                    <a:bodyPr/>
                    <a:lstStyle/>
                    <a:p>
                      <a:r>
                        <a:rPr lang="en-IN" dirty="0">
                          <a:latin typeface="Times New Roman" panose="02020603050405020304" pitchFamily="18" charset="0"/>
                          <a:cs typeface="Times New Roman" panose="02020603050405020304" pitchFamily="18" charset="0"/>
                        </a:rPr>
                        <a:t>Domain of Project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Retail Analytics</a:t>
                      </a:r>
                      <a:endParaRPr lang="en-IN" dirty="0">
                        <a:latin typeface="Times New Roman" panose="02020603050405020304" pitchFamily="18" charset="0"/>
                        <a:cs typeface="Times New Roman" panose="02020603050405020304" pitchFamily="18" charset="0"/>
                      </a:endParaRPr>
                    </a:p>
                  </a:txBody>
                  <a:tcPr/>
                </a:tc>
              </a:tr>
              <a:tr h="415344">
                <a:tc>
                  <a:txBody>
                    <a:bodyPr/>
                    <a:lstStyle/>
                    <a:p>
                      <a:r>
                        <a:rPr lang="en-IN" dirty="0">
                          <a:latin typeface="Times New Roman" panose="02020603050405020304" pitchFamily="18" charset="0"/>
                          <a:cs typeface="Times New Roman" panose="02020603050405020304" pitchFamily="18" charset="0"/>
                        </a:rPr>
                        <a:t>Group Number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r>
              <a:tr h="415344">
                <a:tc>
                  <a:txBody>
                    <a:bodyPr/>
                    <a:lstStyle/>
                    <a:p>
                      <a:r>
                        <a:rPr lang="en-IN" dirty="0">
                          <a:latin typeface="Times New Roman" panose="02020603050405020304" pitchFamily="18" charset="0"/>
                          <a:cs typeface="Times New Roman" panose="02020603050405020304" pitchFamily="18" charset="0"/>
                        </a:rPr>
                        <a:t>Team Leader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Anish Kumar K</a:t>
                      </a:r>
                      <a:endParaRPr lang="en-US" dirty="0">
                        <a:latin typeface="Times New Roman" panose="02020603050405020304" pitchFamily="18" charset="0"/>
                        <a:cs typeface="Times New Roman" panose="02020603050405020304" pitchFamily="18" charset="0"/>
                      </a:endParaRPr>
                    </a:p>
                  </a:txBody>
                  <a:tcPr/>
                </a:tc>
              </a:tr>
              <a:tr h="415344">
                <a:tc>
                  <a:txBody>
                    <a:bodyPr/>
                    <a:lstStyle/>
                    <a:p>
                      <a:r>
                        <a:rPr lang="en-IN" dirty="0">
                          <a:latin typeface="Times New Roman" panose="02020603050405020304" pitchFamily="18" charset="0"/>
                          <a:cs typeface="Times New Roman" panose="02020603050405020304" pitchFamily="18" charset="0"/>
                        </a:rPr>
                        <a:t>Mentor Name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Vidhya </a:t>
                      </a:r>
                      <a:r>
                        <a:rPr lang="en-IN" dirty="0" err="1">
                          <a:latin typeface="Times New Roman" panose="02020603050405020304" pitchFamily="18" charset="0"/>
                          <a:cs typeface="Times New Roman" panose="02020603050405020304" pitchFamily="18" charset="0"/>
                        </a:rPr>
                        <a:t>Kannaiah</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304800"/>
            <a:ext cx="3264535" cy="368300"/>
          </a:xfrm>
          <a:prstGeom prst="rect">
            <a:avLst/>
          </a:prstGeom>
          <a:noFill/>
        </p:spPr>
        <p:txBody>
          <a:bodyPr wrap="squar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Total Payment for each State:</a:t>
            </a:r>
            <a:endParaRPr lang="en-IN" sz="1800" b="1" dirty="0">
              <a:solidFill>
                <a:srgbClr val="000000"/>
              </a:solidFill>
              <a:effectLst/>
              <a:latin typeface="Times New Roman" panose="02020603050405020304" pitchFamily="18" charset="0"/>
              <a:ea typeface="Times New Roman" panose="02020603050405020304" pitchFamily="18" charset="0"/>
            </a:endParaRPr>
          </a:p>
        </p:txBody>
      </p:sp>
      <p:sp>
        <p:nvSpPr>
          <p:cNvPr id="11" name="TextBox 10"/>
          <p:cNvSpPr txBox="1"/>
          <p:nvPr/>
        </p:nvSpPr>
        <p:spPr>
          <a:xfrm>
            <a:off x="5410291" y="1600251"/>
            <a:ext cx="3570514" cy="1168400"/>
          </a:xfrm>
          <a:prstGeom prst="rect">
            <a:avLst/>
          </a:prstGeom>
          <a:noFill/>
        </p:spPr>
        <p:txBody>
          <a:bodyPr wrap="square" rtlCol="0">
            <a:spAutoFit/>
          </a:bodyPr>
          <a:lstStyle/>
          <a:p>
            <a:r>
              <a:rPr lang="en-IN" sz="1400" b="1" dirty="0">
                <a:solidFill>
                  <a:srgbClr val="000000"/>
                </a:solidFill>
                <a:effectLst/>
                <a:ea typeface="Times New Roman" panose="02020603050405020304" pitchFamily="18" charset="0"/>
              </a:rPr>
              <a:t>Inferences:</a:t>
            </a:r>
            <a:endParaRPr lang="en-IN" sz="1400" b="1" dirty="0">
              <a:solidFill>
                <a:srgbClr val="000000"/>
              </a:solidFill>
              <a:effectLst/>
              <a:ea typeface="Times New Roman" panose="02020603050405020304" pitchFamily="18" charset="0"/>
            </a:endParaRPr>
          </a:p>
          <a:p>
            <a:pPr marL="285750" indent="-285750">
              <a:buFont typeface="Arial" panose="020B0604020202020204" pitchFamily="34" charset="0"/>
              <a:buChar char="•"/>
            </a:pPr>
            <a:r>
              <a:rPr lang="en-IN" sz="1400" b="1" dirty="0">
                <a:solidFill>
                  <a:srgbClr val="000000"/>
                </a:solidFill>
                <a:effectLst/>
                <a:ea typeface="Times New Roman" panose="02020603050405020304" pitchFamily="18" charset="0"/>
              </a:rPr>
              <a:t></a:t>
            </a:r>
            <a:r>
              <a:rPr lang="en-IN" sz="1400" dirty="0">
                <a:solidFill>
                  <a:srgbClr val="000000"/>
                </a:solidFill>
                <a:effectLst/>
                <a:ea typeface="Times New Roman" panose="02020603050405020304" pitchFamily="18" charset="0"/>
              </a:rPr>
              <a:t>The State Karnataka has highest sales around 13L.</a:t>
            </a:r>
            <a:endParaRPr lang="en-IN" sz="1400" dirty="0">
              <a:solidFill>
                <a:srgbClr val="000000"/>
              </a:solidFill>
              <a:effectLst/>
              <a:ea typeface="Times New Roman" panose="02020603050405020304" pitchFamily="18" charset="0"/>
            </a:endParaRPr>
          </a:p>
          <a:p>
            <a:pPr marL="285750" indent="-285750">
              <a:buFont typeface="Arial" panose="020B0604020202020204" pitchFamily="34" charset="0"/>
              <a:buChar char="•"/>
            </a:pPr>
            <a:r>
              <a:rPr lang="en-IN" sz="1400" dirty="0">
                <a:solidFill>
                  <a:srgbClr val="000000"/>
                </a:solidFill>
                <a:effectLst/>
                <a:ea typeface="Times New Roman" panose="02020603050405020304" pitchFamily="18" charset="0"/>
              </a:rPr>
              <a:t>The State Daman and Diu has lowest sales around 3K.</a:t>
            </a:r>
            <a:endParaRPr lang="en-IN" sz="1400" dirty="0">
              <a:solidFill>
                <a:srgbClr val="000000"/>
              </a:solidFill>
              <a:effectLst/>
              <a:ea typeface="Times New Roman" panose="02020603050405020304" pitchFamily="18" charset="0"/>
            </a:endParaRPr>
          </a:p>
        </p:txBody>
      </p:sp>
      <p:pic>
        <p:nvPicPr>
          <p:cNvPr id="16" name="Picture 16"/>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57200" y="685800"/>
            <a:ext cx="4783455" cy="3249295"/>
          </a:xfrm>
          <a:prstGeom prst="rect">
            <a:avLst/>
          </a:prstGeom>
        </p:spPr>
      </p:pic>
      <p:sp>
        <p:nvSpPr>
          <p:cNvPr id="3" name="Text Box 2"/>
          <p:cNvSpPr txBox="1"/>
          <p:nvPr/>
        </p:nvSpPr>
        <p:spPr>
          <a:xfrm>
            <a:off x="533400" y="3962400"/>
            <a:ext cx="2914650" cy="337185"/>
          </a:xfrm>
          <a:prstGeom prst="rect">
            <a:avLst/>
          </a:prstGeom>
          <a:noFill/>
        </p:spPr>
        <p:txBody>
          <a:bodyPr wrap="none" rtlCol="0">
            <a:spAutoFit/>
          </a:bodyPr>
          <a:p>
            <a:pPr algn="l"/>
            <a:r>
              <a:rPr lang="en-US" sz="1600" b="1">
                <a:latin typeface="Times New Roman" panose="02020603050405020304" pitchFamily="18" charset="0"/>
                <a:cs typeface="Times New Roman" panose="02020603050405020304" pitchFamily="18" charset="0"/>
              </a:rPr>
              <a:t>Total Payment for Each Brand:</a:t>
            </a:r>
            <a:endParaRPr lang="en-US" sz="1600" b="1">
              <a:latin typeface="Times New Roman" panose="02020603050405020304" pitchFamily="18" charset="0"/>
              <a:cs typeface="Times New Roman" panose="02020603050405020304" pitchFamily="18" charset="0"/>
            </a:endParaRPr>
          </a:p>
        </p:txBody>
      </p:sp>
      <p:pic>
        <p:nvPicPr>
          <p:cNvPr id="48"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57200" y="4304030"/>
            <a:ext cx="5142230" cy="2401570"/>
          </a:xfrm>
          <a:prstGeom prst="rect">
            <a:avLst/>
          </a:prstGeom>
          <a:noFill/>
          <a:ln>
            <a:noFill/>
          </a:ln>
        </p:spPr>
      </p:pic>
      <p:sp>
        <p:nvSpPr>
          <p:cNvPr id="9" name="Text Box 8"/>
          <p:cNvSpPr txBox="1"/>
          <p:nvPr/>
        </p:nvSpPr>
        <p:spPr>
          <a:xfrm>
            <a:off x="5720080" y="5029200"/>
            <a:ext cx="3293110" cy="614045"/>
          </a:xfrm>
          <a:prstGeom prst="rect">
            <a:avLst/>
          </a:prstGeom>
          <a:noFill/>
        </p:spPr>
        <p:txBody>
          <a:bodyPr wrap="square" rtlCol="0">
            <a:spAutoFit/>
          </a:bodyPr>
          <a:p>
            <a:pPr algn="l"/>
            <a:r>
              <a:rPr lang="en-US" sz="1000" b="1"/>
              <a:t>Inferences</a:t>
            </a:r>
            <a:r>
              <a:rPr lang="en-US" sz="1000"/>
              <a:t>: </a:t>
            </a:r>
            <a:endParaRPr lang="en-US" sz="1000"/>
          </a:p>
          <a:p>
            <a:pPr marL="171450" indent="-171450" algn="l">
              <a:buFont typeface="Arial" panose="020B0604020202020204" pitchFamily="34" charset="0"/>
              <a:buChar char="•"/>
            </a:pPr>
            <a:r>
              <a:rPr lang="en-US" sz="1200"/>
              <a:t>The Brand Cinagro has highest sales around 45L</a:t>
            </a:r>
            <a:r>
              <a:rPr lang="en-IN" altLang="en-US" sz="1200"/>
              <a:t>.</a:t>
            </a:r>
            <a:endParaRPr lang="en-US" sz="1200"/>
          </a:p>
          <a:p>
            <a:pPr marL="171450" indent="-171450" algn="l">
              <a:buFont typeface="Arial" panose="020B0604020202020204" pitchFamily="34" charset="0"/>
              <a:buChar char="•"/>
            </a:pPr>
            <a:r>
              <a:rPr lang="en-US" sz="1200"/>
              <a:t>The Brand Senego has lowest sales around 39K</a:t>
            </a:r>
            <a:r>
              <a:rPr lang="en-IN" altLang="en-US" sz="1200"/>
              <a:t>.</a:t>
            </a:r>
            <a:endParaRPr lang="en-IN" altLang="en-US" sz="12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 name="Title 4"/>
          <p:cNvSpPr>
            <a:spLocks noGrp="1"/>
          </p:cNvSpPr>
          <p:nvPr>
            <p:ph type="title"/>
          </p:nvPr>
        </p:nvSpPr>
        <p:spPr>
          <a:xfrm>
            <a:off x="457200" y="109855"/>
            <a:ext cx="5746750" cy="844550"/>
          </a:xfrm>
        </p:spPr>
        <p:txBody>
          <a:bodyPr/>
          <a:p>
            <a:pPr algn="l"/>
            <a:r>
              <a:rPr lang="en-IN" altLang="en-US" sz="1400" b="1"/>
              <a:t>Analysis of records where Order State and Order Postal has Null Values:</a:t>
            </a:r>
            <a:endParaRPr lang="en-IN" altLang="en-US" sz="1400" b="1"/>
          </a:p>
        </p:txBody>
      </p:sp>
      <p:sp>
        <p:nvSpPr>
          <p:cNvPr id="10" name="Text Box 9"/>
          <p:cNvSpPr txBox="1"/>
          <p:nvPr/>
        </p:nvSpPr>
        <p:spPr>
          <a:xfrm>
            <a:off x="466725" y="906145"/>
            <a:ext cx="3898265" cy="245110"/>
          </a:xfrm>
          <a:prstGeom prst="rect">
            <a:avLst/>
          </a:prstGeom>
          <a:noFill/>
        </p:spPr>
        <p:txBody>
          <a:bodyPr wrap="none" rtlCol="0">
            <a:spAutoFit/>
          </a:bodyPr>
          <a:p>
            <a:r>
              <a:rPr lang="en-US" sz="1000" b="1"/>
              <a:t>Plotted the no of orders returned due Customer Return for each brand</a:t>
            </a:r>
            <a:endParaRPr lang="en-US" sz="1000" b="1"/>
          </a:p>
        </p:txBody>
      </p:sp>
      <p:pic>
        <p:nvPicPr>
          <p:cNvPr id="12" name="Picture 12"/>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57200" y="1176020"/>
            <a:ext cx="3843655" cy="2011680"/>
          </a:xfrm>
          <a:prstGeom prst="rect">
            <a:avLst/>
          </a:prstGeom>
        </p:spPr>
      </p:pic>
      <p:sp>
        <p:nvSpPr>
          <p:cNvPr id="100" name="Text Box 99"/>
          <p:cNvSpPr txBox="1"/>
          <p:nvPr/>
        </p:nvSpPr>
        <p:spPr>
          <a:xfrm>
            <a:off x="533400" y="3124200"/>
            <a:ext cx="4018915" cy="521970"/>
          </a:xfrm>
          <a:prstGeom prst="rect">
            <a:avLst/>
          </a:prstGeom>
          <a:noFill/>
          <a:ln w="9525">
            <a:noFill/>
          </a:ln>
        </p:spPr>
        <p:txBody>
          <a:bodyPr wrap="square">
            <a:spAutoFit/>
          </a:bodyPr>
          <a:p>
            <a:pPr indent="0"/>
            <a:r>
              <a:rPr lang="en-US" sz="1000" b="1">
                <a:solidFill>
                  <a:srgbClr val="000000"/>
                </a:solidFill>
                <a:latin typeface="Times New Roman" panose="02020603050405020304" pitchFamily="18" charset="0"/>
              </a:rPr>
              <a:t>Inferences:</a:t>
            </a:r>
            <a:endParaRPr lang="en-US" sz="1000" b="1">
              <a:solidFill>
                <a:srgbClr val="000000"/>
              </a:solidFill>
              <a:latin typeface="Times New Roman" panose="02020603050405020304" pitchFamily="18" charset="0"/>
            </a:endParaRPr>
          </a:p>
          <a:p>
            <a:pPr marL="171450" indent="-171450">
              <a:buFont typeface="Arial" panose="020B0604020202020204" pitchFamily="34" charset="0"/>
              <a:buChar char="•"/>
            </a:pPr>
            <a:r>
              <a:rPr lang="en-US" sz="900" b="0">
                <a:solidFill>
                  <a:srgbClr val="000000"/>
                </a:solidFill>
                <a:latin typeface="Times New Roman" panose="02020603050405020304" pitchFamily="18" charset="0"/>
              </a:rPr>
              <a:t>Except Rolid all other brands are getting customer return whereas Cinagro has highest no of returns.</a:t>
            </a:r>
            <a:endParaRPr lang="en-US" sz="900" b="0">
              <a:solidFill>
                <a:srgbClr val="000000"/>
              </a:solidFill>
              <a:latin typeface="Times New Roman" panose="02020603050405020304" pitchFamily="18" charset="0"/>
            </a:endParaRPr>
          </a:p>
        </p:txBody>
      </p:sp>
      <p:pic>
        <p:nvPicPr>
          <p:cNvPr id="13"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43000"/>
            <a:ext cx="4395470" cy="2316480"/>
          </a:xfrm>
          <a:prstGeom prst="rect">
            <a:avLst/>
          </a:prstGeom>
        </p:spPr>
      </p:pic>
      <p:sp>
        <p:nvSpPr>
          <p:cNvPr id="14" name="Text Box 13"/>
          <p:cNvSpPr txBox="1"/>
          <p:nvPr/>
        </p:nvSpPr>
        <p:spPr>
          <a:xfrm>
            <a:off x="4759960" y="930910"/>
            <a:ext cx="3942080" cy="229870"/>
          </a:xfrm>
          <a:prstGeom prst="rect">
            <a:avLst/>
          </a:prstGeom>
          <a:noFill/>
        </p:spPr>
        <p:txBody>
          <a:bodyPr wrap="none" rtlCol="0">
            <a:spAutoFit/>
          </a:bodyPr>
          <a:p>
            <a:pPr algn="l"/>
            <a:r>
              <a:rPr lang="en-US" sz="900" b="1"/>
              <a:t>Plotted of the no of orders returned due Customer Service Issue for each brand</a:t>
            </a:r>
            <a:endParaRPr lang="en-US" sz="900" b="1"/>
          </a:p>
        </p:txBody>
      </p:sp>
      <p:sp>
        <p:nvSpPr>
          <p:cNvPr id="15" name="Text Box 14"/>
          <p:cNvSpPr txBox="1"/>
          <p:nvPr/>
        </p:nvSpPr>
        <p:spPr>
          <a:xfrm>
            <a:off x="4885690" y="3352800"/>
            <a:ext cx="4094480" cy="553085"/>
          </a:xfrm>
          <a:prstGeom prst="rect">
            <a:avLst/>
          </a:prstGeom>
          <a:noFill/>
        </p:spPr>
        <p:txBody>
          <a:bodyPr wrap="square" rtlCol="0">
            <a:spAutoFit/>
          </a:bodyPr>
          <a:p>
            <a:pPr algn="l"/>
            <a:r>
              <a:rPr lang="en-US" sz="1000" b="1"/>
              <a:t>Inferences</a:t>
            </a:r>
            <a:r>
              <a:rPr lang="en-US" sz="1000"/>
              <a:t>:</a:t>
            </a:r>
            <a:endParaRPr lang="en-US" sz="1000"/>
          </a:p>
          <a:p>
            <a:pPr marL="171450" indent="-171450" algn="l">
              <a:buClrTx/>
              <a:buSzTx/>
              <a:buFont typeface="Arial" panose="020B0604020202020204" pitchFamily="34" charset="0"/>
              <a:buChar char="•"/>
            </a:pPr>
            <a:r>
              <a:rPr lang="en-US" sz="1000">
                <a:solidFill>
                  <a:srgbClr val="000000"/>
                </a:solidFill>
                <a:latin typeface="Times New Roman" panose="02020603050405020304" pitchFamily="18" charset="0"/>
              </a:rPr>
              <a:t>Rusabl has high customer service issues than all other brands.</a:t>
            </a:r>
            <a:endParaRPr lang="en-US" sz="1000">
              <a:solidFill>
                <a:srgbClr val="000000"/>
              </a:solidFill>
              <a:latin typeface="Times New Roman" panose="02020603050405020304" pitchFamily="18" charset="0"/>
            </a:endParaRPr>
          </a:p>
          <a:p>
            <a:pPr marL="171450" indent="-171450" algn="l">
              <a:buClrTx/>
              <a:buSzTx/>
              <a:buFont typeface="Arial" panose="020B0604020202020204" pitchFamily="34" charset="0"/>
              <a:buChar char="•"/>
            </a:pPr>
            <a:r>
              <a:rPr lang="en-US" sz="1000">
                <a:solidFill>
                  <a:srgbClr val="000000"/>
                </a:solidFill>
                <a:latin typeface="Times New Roman" panose="02020603050405020304" pitchFamily="18" charset="0"/>
              </a:rPr>
              <a:t>Rolid, Vifitkit, Senego has no customer service issue.</a:t>
            </a:r>
            <a:endParaRPr lang="en-US" sz="1000">
              <a:solidFill>
                <a:srgbClr val="000000"/>
              </a:solidFill>
              <a:latin typeface="Times New Roman" panose="02020603050405020304" pitchFamily="18" charset="0"/>
            </a:endParaRPr>
          </a:p>
        </p:txBody>
      </p:sp>
      <p:pic>
        <p:nvPicPr>
          <p:cNvPr id="16"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4343400"/>
            <a:ext cx="5162550" cy="2395220"/>
          </a:xfrm>
          <a:prstGeom prst="rect">
            <a:avLst/>
          </a:prstGeom>
        </p:spPr>
      </p:pic>
      <p:sp>
        <p:nvSpPr>
          <p:cNvPr id="20" name="Text Box 19"/>
          <p:cNvSpPr txBox="1"/>
          <p:nvPr/>
        </p:nvSpPr>
        <p:spPr>
          <a:xfrm>
            <a:off x="495300" y="4085590"/>
            <a:ext cx="5370830" cy="229870"/>
          </a:xfrm>
          <a:prstGeom prst="rect">
            <a:avLst/>
          </a:prstGeom>
          <a:noFill/>
        </p:spPr>
        <p:txBody>
          <a:bodyPr wrap="square" rtlCol="0">
            <a:spAutoFit/>
          </a:bodyPr>
          <a:p>
            <a:pPr algn="l"/>
            <a:r>
              <a:rPr lang="en-US" sz="900" b="1"/>
              <a:t>Plotted the no of orders returned due to Reimbursement issued for lost or damaged package for each brand</a:t>
            </a:r>
            <a:endParaRPr lang="en-US" sz="900" b="1"/>
          </a:p>
        </p:txBody>
      </p:sp>
      <p:sp>
        <p:nvSpPr>
          <p:cNvPr id="21" name="Text Box 20"/>
          <p:cNvSpPr txBox="1"/>
          <p:nvPr/>
        </p:nvSpPr>
        <p:spPr>
          <a:xfrm>
            <a:off x="5838190" y="5137785"/>
            <a:ext cx="3028950" cy="553085"/>
          </a:xfrm>
          <a:prstGeom prst="rect">
            <a:avLst/>
          </a:prstGeom>
          <a:noFill/>
        </p:spPr>
        <p:txBody>
          <a:bodyPr wrap="square" rtlCol="0">
            <a:spAutoFit/>
          </a:bodyPr>
          <a:p>
            <a:pPr algn="l"/>
            <a:r>
              <a:rPr lang="en-US" sz="1000" b="1"/>
              <a:t>Inferences:</a:t>
            </a:r>
            <a:endParaRPr lang="en-US" sz="1000" b="1"/>
          </a:p>
          <a:p>
            <a:pPr marL="171450" indent="-171450" algn="l">
              <a:buClrTx/>
              <a:buSzTx/>
              <a:buFont typeface="Arial" panose="020B0604020202020204" pitchFamily="34" charset="0"/>
              <a:buChar char="•"/>
            </a:pPr>
            <a:r>
              <a:rPr lang="en-US" sz="1000">
                <a:solidFill>
                  <a:srgbClr val="000000"/>
                </a:solidFill>
                <a:latin typeface="Times New Roman" panose="02020603050405020304" pitchFamily="18" charset="0"/>
              </a:rPr>
              <a:t>Rusabl has the highest number of lost or damaged package delivery followed by Vifitkit.</a:t>
            </a:r>
            <a:endParaRPr lang="en-US" sz="100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62255"/>
            <a:ext cx="1144905" cy="455295"/>
          </a:xfrm>
        </p:spPr>
        <p:txBody>
          <a:bodyPr/>
          <a:p>
            <a:pPr algn="l"/>
            <a:r>
              <a:rPr lang="en-US" sz="1600" b="1"/>
              <a:t>Heatmap</a:t>
            </a:r>
            <a:r>
              <a:rPr lang="en-US" sz="1600"/>
              <a:t>:</a:t>
            </a:r>
            <a:endParaRPr lang="en-US" sz="1600"/>
          </a:p>
        </p:txBody>
      </p:sp>
      <p:pic>
        <p:nvPicPr>
          <p:cNvPr id="41" name="Picture 4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762000"/>
            <a:ext cx="7771765" cy="5029835"/>
          </a:xfrm>
          <a:prstGeom prst="rect">
            <a:avLst/>
          </a:prstGeom>
        </p:spPr>
      </p:pic>
      <p:sp>
        <p:nvSpPr>
          <p:cNvPr id="4" name="Text Box 3"/>
          <p:cNvSpPr txBox="1"/>
          <p:nvPr/>
        </p:nvSpPr>
        <p:spPr>
          <a:xfrm>
            <a:off x="563880" y="5769610"/>
            <a:ext cx="8199120" cy="583565"/>
          </a:xfrm>
          <a:prstGeom prst="rect">
            <a:avLst/>
          </a:prstGeom>
          <a:noFill/>
        </p:spPr>
        <p:txBody>
          <a:bodyPr wrap="square" rtlCol="0">
            <a:spAutoFit/>
          </a:bodyPr>
          <a:p>
            <a:pPr algn="l"/>
            <a:r>
              <a:rPr lang="en-US" sz="1200" b="1"/>
              <a:t>Inferences</a:t>
            </a:r>
            <a:r>
              <a:rPr lang="en-US" sz="1000"/>
              <a:t>:</a:t>
            </a:r>
            <a:endParaRPr lang="en-US" sz="1000"/>
          </a:p>
          <a:p>
            <a:pPr marL="171450" indent="-171450" algn="l">
              <a:buFont typeface="Arial" panose="020B0604020202020204" pitchFamily="34" charset="0"/>
              <a:buChar char="•"/>
            </a:pPr>
            <a:r>
              <a:rPr lang="en-US" sz="1000"/>
              <a:t>The Target variable has high correlation between amazon sales, Total_Sales_Tax. So before model building we need to remove those columns</a:t>
            </a:r>
            <a:endParaRPr lang="en-US" sz="1000"/>
          </a:p>
          <a:p>
            <a:pPr marL="171450" indent="-171450" algn="l">
              <a:buFont typeface="Arial" panose="020B0604020202020204" pitchFamily="34" charset="0"/>
              <a:buChar char="•"/>
            </a:pPr>
            <a:r>
              <a:rPr lang="en-US" sz="1000"/>
              <a:t>The Target variable has negative correlation between GST columns, Selling Fees, FBA fees</a:t>
            </a:r>
            <a:endParaRPr lang="en-US" altLang="en-US" sz="1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33400" y="304800"/>
            <a:ext cx="5494655" cy="460375"/>
          </a:xfrm>
          <a:prstGeom prst="rect">
            <a:avLst/>
          </a:prstGeom>
          <a:noFill/>
          <a:ln w="9525">
            <a:noFill/>
          </a:ln>
        </p:spPr>
        <p:txBody>
          <a:bodyPr wrap="square">
            <a:spAutoFit/>
          </a:bodyPr>
          <a:p>
            <a:pPr indent="0"/>
            <a:r>
              <a:rPr lang="en-US" sz="2400">
                <a:solidFill>
                  <a:srgbClr val="FF0000"/>
                </a:solidFill>
                <a:latin typeface="Calibri" panose="020F0502020204030204" pitchFamily="34" charset="0"/>
                <a:cs typeface="Calibri" panose="020F0502020204030204" pitchFamily="34" charset="0"/>
              </a:rPr>
              <a:t>STATISTICAL TESTS:</a:t>
            </a:r>
            <a:endParaRPr lang="en-US" sz="2400">
              <a:solidFill>
                <a:srgbClr val="FF0000"/>
              </a:solidFill>
              <a:latin typeface="Calibri" panose="020F0502020204030204" pitchFamily="34" charset="0"/>
              <a:cs typeface="Calibri" panose="020F0502020204030204" pitchFamily="34" charset="0"/>
            </a:endParaRPr>
          </a:p>
        </p:txBody>
      </p:sp>
      <p:sp>
        <p:nvSpPr>
          <p:cNvPr id="4" name="Text Box 3"/>
          <p:cNvSpPr txBox="1"/>
          <p:nvPr/>
        </p:nvSpPr>
        <p:spPr>
          <a:xfrm>
            <a:off x="609600" y="762000"/>
            <a:ext cx="8383905" cy="2030095"/>
          </a:xfrm>
          <a:prstGeom prst="rect">
            <a:avLst/>
          </a:prstGeom>
          <a:noFill/>
          <a:ln w="9525">
            <a:noFill/>
          </a:ln>
        </p:spPr>
        <p:txBody>
          <a:bodyPr wrap="square">
            <a:spAutoFit/>
          </a:bodyPr>
          <a:p>
            <a:pPr indent="0"/>
            <a:r>
              <a:rPr lang="en-US" sz="1400" b="1">
                <a:solidFill>
                  <a:srgbClr val="000000"/>
                </a:solidFill>
                <a:latin typeface="Times New Roman" panose="02020603050405020304" pitchFamily="18" charset="0"/>
                <a:sym typeface="+mn-ea"/>
              </a:rPr>
              <a:t>PARAMETRIC TEST</a:t>
            </a:r>
            <a:r>
              <a:rPr lang="en-IN" altLang="en-US" sz="1400" b="1">
                <a:solidFill>
                  <a:srgbClr val="000000"/>
                </a:solidFill>
                <a:latin typeface="Times New Roman" panose="02020603050405020304" pitchFamily="18" charset="0"/>
                <a:sym typeface="+mn-ea"/>
              </a:rPr>
              <a:t>:</a:t>
            </a:r>
            <a:endParaRPr lang="en-IN" altLang="en-US" sz="1400" b="1">
              <a:solidFill>
                <a:srgbClr val="000000"/>
              </a:solidFill>
              <a:latin typeface="Times New Roman" panose="02020603050405020304" pitchFamily="18" charset="0"/>
              <a:sym typeface="+mn-ea"/>
            </a:endParaRPr>
          </a:p>
          <a:p>
            <a:pPr indent="0"/>
            <a:endParaRPr lang="en-US" sz="1400" b="1">
              <a:solidFill>
                <a:srgbClr val="000000"/>
              </a:solidFill>
              <a:latin typeface="Times New Roman" panose="02020603050405020304" pitchFamily="18" charset="0"/>
              <a:sym typeface="+mn-ea"/>
            </a:endParaRPr>
          </a:p>
          <a:p>
            <a:pPr indent="0"/>
            <a:r>
              <a:rPr lang="en-US" sz="1400" b="1">
                <a:solidFill>
                  <a:srgbClr val="000000"/>
                </a:solidFill>
                <a:latin typeface="Times New Roman" panose="02020603050405020304" pitchFamily="18" charset="0"/>
              </a:rPr>
              <a:t>1. T </a:t>
            </a:r>
            <a:r>
              <a:rPr lang="en-IN" altLang="en-US" sz="1400" b="1">
                <a:solidFill>
                  <a:srgbClr val="000000"/>
                </a:solidFill>
                <a:latin typeface="Times New Roman" panose="02020603050405020304" pitchFamily="18" charset="0"/>
              </a:rPr>
              <a:t>- </a:t>
            </a:r>
            <a:r>
              <a:rPr lang="en-US" sz="1400" b="1">
                <a:solidFill>
                  <a:srgbClr val="000000"/>
                </a:solidFill>
                <a:latin typeface="Times New Roman" panose="02020603050405020304" pitchFamily="18" charset="0"/>
              </a:rPr>
              <a:t>Test:</a:t>
            </a:r>
            <a:r>
              <a:rPr lang="en-US" sz="1200" b="1">
                <a:solidFill>
                  <a:srgbClr val="000000"/>
                </a:solidFill>
                <a:latin typeface="Times New Roman" panose="02020603050405020304" pitchFamily="18" charset="0"/>
              </a:rPr>
              <a:t>Hypothesis testing between Total_Payment feature and other numerical features</a:t>
            </a:r>
            <a:r>
              <a:rPr lang="en-US" sz="1000" b="0">
                <a:solidFill>
                  <a:srgbClr val="000000"/>
                </a:solidFill>
                <a:latin typeface="Symbol" panose="05050102010706020507" charset="0"/>
              </a:rPr>
              <a:t>· </a:t>
            </a:r>
            <a:r>
              <a:rPr lang="en-US" sz="1200" b="0">
                <a:solidFill>
                  <a:srgbClr val="000000"/>
                </a:solidFill>
                <a:latin typeface="Times New Roman" panose="02020603050405020304" pitchFamily="18" charset="0"/>
              </a:rPr>
              <a:t>H0: Both groups have equal mean indicating that they are insignificant.</a:t>
            </a:r>
            <a:r>
              <a:rPr lang="en-US" sz="1000" b="0">
                <a:solidFill>
                  <a:srgbClr val="000000"/>
                </a:solidFill>
                <a:latin typeface="Symbol" panose="05050102010706020507" charset="0"/>
              </a:rPr>
              <a:t>· </a:t>
            </a:r>
            <a:r>
              <a:rPr lang="en-US" sz="1200" b="0">
                <a:solidFill>
                  <a:srgbClr val="000000"/>
                </a:solidFill>
                <a:latin typeface="Times New Roman" panose="02020603050405020304" pitchFamily="18" charset="0"/>
              </a:rPr>
              <a:t>H1: Both groups do not have equal mean indicating that they are significant.</a:t>
            </a:r>
            <a:endParaRPr lang="en-US" sz="1200" b="0">
              <a:solidFill>
                <a:srgbClr val="000000"/>
              </a:solidFill>
              <a:latin typeface="Times New Roman" panose="02020603050405020304" pitchFamily="18" charset="0"/>
            </a:endParaRPr>
          </a:p>
          <a:p>
            <a:pPr indent="0"/>
            <a:r>
              <a:rPr lang="en-IN" altLang="en-US" sz="1200"/>
              <a:t>	</a:t>
            </a:r>
            <a:endParaRPr lang="en-IN" altLang="en-US" sz="1200"/>
          </a:p>
          <a:p>
            <a:pPr indent="0"/>
            <a:r>
              <a:rPr lang="en-IN" altLang="en-US" sz="1200"/>
              <a:t>	</a:t>
            </a:r>
            <a:r>
              <a:rPr lang="en-US" sz="1200"/>
              <a:t>The significant features are No of Pieces, Quantity, Amazon Sales, Shipping Credits, Promotional Rebates, Total Sales Tax Liable (GST before adj TCS), TCS-CGST, TCS-SGST, TCS-IGST, Selling Fees, Fba Fees, Other Transaction Fees, Other fees, Total Charges, Total Ad Spent, Median_tgt_sku, Min_tgt_sku, Max_tgt_sku.</a:t>
            </a:r>
            <a:endParaRPr lang="en-US" sz="1200"/>
          </a:p>
        </p:txBody>
      </p:sp>
      <p:sp>
        <p:nvSpPr>
          <p:cNvPr id="5" name="Text Box 4"/>
          <p:cNvSpPr txBox="1"/>
          <p:nvPr/>
        </p:nvSpPr>
        <p:spPr>
          <a:xfrm>
            <a:off x="609600" y="2743200"/>
            <a:ext cx="8638540" cy="1599565"/>
          </a:xfrm>
          <a:prstGeom prst="rect">
            <a:avLst/>
          </a:prstGeom>
          <a:noFill/>
          <a:ln w="9525">
            <a:noFill/>
          </a:ln>
        </p:spPr>
        <p:txBody>
          <a:bodyPr wrap="square">
            <a:spAutoFit/>
          </a:bodyPr>
          <a:p>
            <a:pPr indent="0"/>
            <a:r>
              <a:rPr lang="en-US" sz="1400" b="1">
                <a:solidFill>
                  <a:srgbClr val="000000"/>
                </a:solidFill>
                <a:latin typeface="Times New Roman" panose="02020603050405020304" pitchFamily="18" charset="0"/>
                <a:ea typeface="SimSun" panose="02010600030101010101" pitchFamily="2" charset="-122"/>
              </a:rPr>
              <a:t>2. Anova test of Brand Name and total Payment:</a:t>
            </a:r>
            <a:endParaRPr lang="en-US" sz="1400" b="1">
              <a:solidFill>
                <a:srgbClr val="000000"/>
              </a:solidFill>
              <a:latin typeface="Times New Roman" panose="02020603050405020304" pitchFamily="18" charset="0"/>
              <a:ea typeface="SimSun" panose="02010600030101010101" pitchFamily="2" charset="-122"/>
            </a:endParaRPr>
          </a:p>
          <a:p>
            <a:pPr marL="171450" indent="-171450">
              <a:buClrTx/>
              <a:buSzTx/>
              <a:buFont typeface="Arial" panose="020B0604020202020204" pitchFamily="34" charset="0"/>
              <a:buChar char="•"/>
            </a:pPr>
            <a:r>
              <a:rPr lang="en-US" sz="1200">
                <a:solidFill>
                  <a:srgbClr val="000000"/>
                </a:solidFill>
                <a:latin typeface="Times New Roman" panose="02020603050405020304" pitchFamily="18" charset="0"/>
              </a:rPr>
              <a:t>Ho: there is no effect of Brand Name on total fees</a:t>
            </a:r>
            <a:endParaRPr lang="en-US" sz="1200">
              <a:solidFill>
                <a:srgbClr val="000000"/>
              </a:solidFill>
              <a:latin typeface="Times New Roman" panose="02020603050405020304" pitchFamily="18" charset="0"/>
            </a:endParaRPr>
          </a:p>
          <a:p>
            <a:pPr marL="171450" indent="-171450">
              <a:buClrTx/>
              <a:buSzTx/>
              <a:buFont typeface="Arial" panose="020B0604020202020204" pitchFamily="34" charset="0"/>
              <a:buChar char="•"/>
            </a:pPr>
            <a:r>
              <a:rPr lang="en-US" sz="1200">
                <a:solidFill>
                  <a:srgbClr val="000000"/>
                </a:solidFill>
                <a:latin typeface="Times New Roman" panose="02020603050405020304" pitchFamily="18" charset="0"/>
              </a:rPr>
              <a:t>Ha: there is effect of Brand Name on total fees</a:t>
            </a:r>
            <a:endParaRPr lang="en-US" sz="1200">
              <a:solidFill>
                <a:srgbClr val="000000"/>
              </a:solidFill>
              <a:latin typeface="Times New Roman" panose="02020603050405020304" pitchFamily="18" charset="0"/>
            </a:endParaRPr>
          </a:p>
          <a:p>
            <a:pPr indent="0">
              <a:buClrTx/>
              <a:buSzTx/>
              <a:buFont typeface="Arial" panose="020B0604020202020204" pitchFamily="34" charset="0"/>
              <a:buNone/>
            </a:pPr>
            <a:endParaRPr lang="en-IN" altLang="en-US" sz="1200">
              <a:solidFill>
                <a:srgbClr val="000000"/>
              </a:solidFill>
              <a:latin typeface="Times New Roman" panose="02020603050405020304" pitchFamily="18" charset="0"/>
            </a:endParaRPr>
          </a:p>
          <a:p>
            <a:pPr indent="0">
              <a:buClrTx/>
              <a:buSzTx/>
              <a:buFont typeface="Arial" panose="020B0604020202020204" pitchFamily="34" charset="0"/>
              <a:buNone/>
            </a:pPr>
            <a:r>
              <a:rPr lang="en-IN" altLang="en-US" sz="1200" b="1">
                <a:solidFill>
                  <a:srgbClr val="000000"/>
                </a:solidFill>
                <a:latin typeface="Times New Roman" panose="02020603050405020304" pitchFamily="18" charset="0"/>
              </a:rPr>
              <a:t>Inferences</a:t>
            </a:r>
            <a:r>
              <a:rPr lang="en-IN" altLang="en-US" sz="1200">
                <a:solidFill>
                  <a:srgbClr val="000000"/>
                </a:solidFill>
                <a:latin typeface="Times New Roman" panose="02020603050405020304" pitchFamily="18" charset="0"/>
              </a:rPr>
              <a:t>:</a:t>
            </a:r>
            <a:endParaRPr lang="en-IN" altLang="en-US" sz="1200">
              <a:solidFill>
                <a:srgbClr val="000000"/>
              </a:solidFill>
              <a:latin typeface="Times New Roman" panose="02020603050405020304" pitchFamily="18" charset="0"/>
            </a:endParaRPr>
          </a:p>
          <a:p>
            <a:pPr marL="171450" indent="-171450">
              <a:buClrTx/>
              <a:buSzTx/>
              <a:buFont typeface="Arial" panose="020B0604020202020204" pitchFamily="34" charset="0"/>
              <a:buChar char="•"/>
            </a:pPr>
            <a:r>
              <a:rPr lang="en-IN" altLang="en-US" sz="1200">
                <a:solidFill>
                  <a:srgbClr val="000000"/>
                </a:solidFill>
                <a:latin typeface="Times New Roman" panose="02020603050405020304" pitchFamily="18" charset="0"/>
              </a:rPr>
              <a:t>By Jarque-Bera test, we can see that data is not normally distributed.</a:t>
            </a:r>
            <a:endParaRPr lang="en-IN" altLang="en-US" sz="1200">
              <a:solidFill>
                <a:srgbClr val="000000"/>
              </a:solidFill>
              <a:latin typeface="Times New Roman" panose="02020603050405020304" pitchFamily="18" charset="0"/>
            </a:endParaRPr>
          </a:p>
          <a:p>
            <a:pPr marL="171450" indent="-171450">
              <a:buClrTx/>
              <a:buSzTx/>
              <a:buFont typeface="Arial" panose="020B0604020202020204" pitchFamily="34" charset="0"/>
              <a:buChar char="•"/>
            </a:pPr>
            <a:r>
              <a:rPr lang="en-IN" altLang="en-US" sz="1200">
                <a:solidFill>
                  <a:srgbClr val="000000"/>
                </a:solidFill>
                <a:latin typeface="Times New Roman" panose="02020603050405020304" pitchFamily="18" charset="0"/>
              </a:rPr>
              <a:t>By Levene test, we see that variance is equal.</a:t>
            </a:r>
            <a:endParaRPr lang="en-IN" altLang="en-US" sz="1200">
              <a:solidFill>
                <a:srgbClr val="000000"/>
              </a:solidFill>
              <a:latin typeface="Times New Roman" panose="02020603050405020304" pitchFamily="18" charset="0"/>
            </a:endParaRPr>
          </a:p>
          <a:p>
            <a:pPr marL="171450" indent="-171450">
              <a:buClrTx/>
              <a:buSzTx/>
              <a:buFont typeface="Arial" panose="020B0604020202020204" pitchFamily="34" charset="0"/>
              <a:buChar char="•"/>
            </a:pPr>
            <a:r>
              <a:rPr lang="en-IN" altLang="en-US" sz="1200">
                <a:solidFill>
                  <a:srgbClr val="000000"/>
                </a:solidFill>
                <a:latin typeface="Times New Roman" panose="02020603050405020304" pitchFamily="18" charset="0"/>
              </a:rPr>
              <a:t>Since P-value &lt; 0.05 and f_alpha &lt; statistics, we reject the null hypothesis, that is, hence there is affect of Brand Name on total fees.</a:t>
            </a:r>
            <a:endParaRPr lang="en-IN" altLang="en-US" sz="1200">
              <a:solidFill>
                <a:srgbClr val="000000"/>
              </a:solidFill>
              <a:latin typeface="Times New Roman" panose="02020603050405020304" pitchFamily="18" charset="0"/>
            </a:endParaRPr>
          </a:p>
        </p:txBody>
      </p:sp>
      <p:sp>
        <p:nvSpPr>
          <p:cNvPr id="6" name="Text Box 5"/>
          <p:cNvSpPr txBox="1"/>
          <p:nvPr/>
        </p:nvSpPr>
        <p:spPr>
          <a:xfrm>
            <a:off x="609600" y="4114800"/>
            <a:ext cx="8284845" cy="2676525"/>
          </a:xfrm>
          <a:prstGeom prst="rect">
            <a:avLst/>
          </a:prstGeom>
          <a:noFill/>
          <a:ln w="9525">
            <a:noFill/>
          </a:ln>
        </p:spPr>
        <p:txBody>
          <a:bodyPr wrap="square">
            <a:spAutoFit/>
          </a:bodyPr>
          <a:p>
            <a:pPr indent="0"/>
            <a:endParaRPr lang="en-US" sz="1400" b="1">
              <a:solidFill>
                <a:srgbClr val="000000"/>
              </a:solidFill>
              <a:latin typeface="Times New Roman" panose="02020603050405020304" pitchFamily="18" charset="0"/>
            </a:endParaRPr>
          </a:p>
          <a:p>
            <a:pPr indent="0"/>
            <a:r>
              <a:rPr lang="en-US" sz="1400" b="1">
                <a:solidFill>
                  <a:srgbClr val="000000"/>
                </a:solidFill>
                <a:latin typeface="Times New Roman" panose="02020603050405020304" pitchFamily="18" charset="0"/>
              </a:rPr>
              <a:t>NON-PARAMETRIC TEST:</a:t>
            </a:r>
            <a:endParaRPr lang="en-US" sz="1400" b="1">
              <a:solidFill>
                <a:srgbClr val="000000"/>
              </a:solidFill>
              <a:latin typeface="Times New Roman" panose="02020603050405020304" pitchFamily="18" charset="0"/>
            </a:endParaRPr>
          </a:p>
          <a:p>
            <a:pPr indent="0"/>
            <a:r>
              <a:rPr lang="en-US" sz="1400" b="1">
                <a:solidFill>
                  <a:srgbClr val="000000"/>
                </a:solidFill>
                <a:latin typeface="Times New Roman" panose="02020603050405020304" pitchFamily="18" charset="0"/>
              </a:rPr>
              <a:t>1. Mannwhitneyu:</a:t>
            </a:r>
            <a:endParaRPr lang="en-US" sz="1200" b="0">
              <a:solidFill>
                <a:srgbClr val="000000"/>
              </a:solidFill>
              <a:latin typeface="Times New Roman" panose="02020603050405020304" pitchFamily="18" charset="0"/>
            </a:endParaRPr>
          </a:p>
          <a:p>
            <a:pPr indent="0"/>
            <a:r>
              <a:rPr lang="en-IN" altLang="en-US" sz="1200" b="0">
                <a:solidFill>
                  <a:srgbClr val="000000"/>
                </a:solidFill>
                <a:latin typeface="Times New Roman" panose="02020603050405020304" pitchFamily="18" charset="0"/>
              </a:rPr>
              <a:t>            </a:t>
            </a:r>
            <a:r>
              <a:rPr lang="en-US" sz="1200" b="0">
                <a:solidFill>
                  <a:srgbClr val="000000"/>
                </a:solidFill>
                <a:latin typeface="Times New Roman" panose="02020603050405020304" pitchFamily="18" charset="0"/>
              </a:rPr>
              <a:t>Since the data is not normally distributed, we are proceeding with non-parametric test.</a:t>
            </a:r>
            <a:r>
              <a:rPr lang="en-US" sz="1200" b="0">
                <a:solidFill>
                  <a:srgbClr val="000000"/>
                </a:solidFill>
                <a:latin typeface="Symbol" panose="05050102010706020507" charset="0"/>
                <a:cs typeface="Times New Roman" panose="02020603050405020304" pitchFamily="18" charset="0"/>
              </a:rPr>
              <a:t>· </a:t>
            </a:r>
            <a:r>
              <a:rPr lang="en-US" sz="1200" b="0">
                <a:solidFill>
                  <a:srgbClr val="000000"/>
                </a:solidFill>
                <a:latin typeface="Times New Roman" panose="02020603050405020304" pitchFamily="18" charset="0"/>
              </a:rPr>
              <a:t>Ho: The feature does not carry any significance for the target.</a:t>
            </a:r>
            <a:r>
              <a:rPr lang="en-US" sz="1200" b="0">
                <a:solidFill>
                  <a:srgbClr val="000000"/>
                </a:solidFill>
                <a:latin typeface="Symbol" panose="05050102010706020507" charset="0"/>
                <a:cs typeface="Times New Roman" panose="02020603050405020304" pitchFamily="18" charset="0"/>
              </a:rPr>
              <a:t>· </a:t>
            </a:r>
            <a:r>
              <a:rPr lang="en-US" sz="1200" b="0">
                <a:solidFill>
                  <a:srgbClr val="000000"/>
                </a:solidFill>
                <a:latin typeface="Times New Roman" panose="02020603050405020304" pitchFamily="18" charset="0"/>
              </a:rPr>
              <a:t>Ha: The feature is significant variable for the target.</a:t>
            </a:r>
            <a:endParaRPr lang="en-US" sz="1200" b="0">
              <a:solidFill>
                <a:srgbClr val="000000"/>
              </a:solidFill>
              <a:latin typeface="Times New Roman" panose="02020603050405020304" pitchFamily="18" charset="0"/>
            </a:endParaRPr>
          </a:p>
          <a:p>
            <a:pPr algn="l">
              <a:buClrTx/>
              <a:buSzTx/>
              <a:buFontTx/>
            </a:pPr>
            <a:r>
              <a:rPr lang="en-IN" altLang="en-US" sz="1200">
                <a:solidFill>
                  <a:srgbClr val="000000"/>
                </a:solidFill>
                <a:latin typeface="Times New Roman" panose="02020603050405020304" pitchFamily="18" charset="0"/>
              </a:rPr>
              <a:t>I</a:t>
            </a:r>
            <a:r>
              <a:rPr lang="en-US" sz="1200">
                <a:solidFill>
                  <a:srgbClr val="000000"/>
                </a:solidFill>
                <a:latin typeface="Times New Roman" panose="02020603050405020304" pitchFamily="18" charset="0"/>
              </a:rPr>
              <a:t>nferences:</a:t>
            </a:r>
            <a:endParaRPr lang="en-US" sz="1200">
              <a:solidFill>
                <a:srgbClr val="000000"/>
              </a:solidFill>
              <a:latin typeface="Times New Roman" panose="02020603050405020304" pitchFamily="18" charset="0"/>
            </a:endParaRPr>
          </a:p>
          <a:p>
            <a:pPr algn="l">
              <a:buClrTx/>
              <a:buSzTx/>
              <a:buFontTx/>
            </a:pPr>
            <a:r>
              <a:rPr lang="en-US" sz="1200">
                <a:solidFill>
                  <a:srgbClr val="000000"/>
                </a:solidFill>
                <a:latin typeface="Times New Roman" panose="02020603050405020304" pitchFamily="18" charset="0"/>
              </a:rPr>
              <a:t>Since, the p-value &lt; 0.05, for all numerical variables, we reject the numerical variables.</a:t>
            </a:r>
            <a:endParaRPr lang="en-US" sz="1200">
              <a:solidFill>
                <a:srgbClr val="000000"/>
              </a:solidFill>
              <a:latin typeface="Times New Roman" panose="02020603050405020304" pitchFamily="18" charset="0"/>
            </a:endParaRPr>
          </a:p>
          <a:p>
            <a:pPr algn="l">
              <a:buClrTx/>
              <a:buSzTx/>
              <a:buFontTx/>
            </a:pPr>
            <a:r>
              <a:rPr lang="en-US" sz="1200">
                <a:solidFill>
                  <a:srgbClr val="000000"/>
                </a:solidFill>
                <a:latin typeface="Times New Roman" panose="02020603050405020304" pitchFamily="18" charset="0"/>
              </a:rPr>
              <a:t>Hence, it means these variables are significant for the target. So no columns to be dropped before model building.</a:t>
            </a:r>
            <a:endParaRPr lang="en-US" sz="1200">
              <a:solidFill>
                <a:srgbClr val="000000"/>
              </a:solidFill>
              <a:latin typeface="Times New Roman" panose="02020603050405020304" pitchFamily="18" charset="0"/>
            </a:endParaRPr>
          </a:p>
          <a:p>
            <a:pPr algn="l">
              <a:buClrTx/>
              <a:buSzTx/>
              <a:buFontTx/>
            </a:pPr>
            <a:r>
              <a:rPr lang="en-US" sz="1400" b="1">
                <a:solidFill>
                  <a:srgbClr val="000000"/>
                </a:solidFill>
                <a:latin typeface="Times New Roman" panose="02020603050405020304" pitchFamily="18" charset="0"/>
              </a:rPr>
              <a:t>2. Kruskal Test:</a:t>
            </a:r>
            <a:endParaRPr lang="en-US" sz="1400" b="1">
              <a:solidFill>
                <a:srgbClr val="000000"/>
              </a:solidFill>
              <a:latin typeface="Times New Roman" panose="02020603050405020304" pitchFamily="18" charset="0"/>
            </a:endParaRPr>
          </a:p>
          <a:p>
            <a:pPr algn="l">
              <a:buClrTx/>
              <a:buSzTx/>
              <a:buFontTx/>
            </a:pPr>
            <a:r>
              <a:rPr lang="en-US" sz="1200">
                <a:solidFill>
                  <a:srgbClr val="000000"/>
                </a:solidFill>
                <a:latin typeface="Times New Roman" panose="02020603050405020304" pitchFamily="18" charset="0"/>
              </a:rPr>
              <a:t>Inferences</a:t>
            </a:r>
            <a:r>
              <a:rPr lang="en-IN" altLang="en-US" sz="1200">
                <a:solidFill>
                  <a:srgbClr val="000000"/>
                </a:solidFill>
                <a:latin typeface="Times New Roman" panose="02020603050405020304" pitchFamily="18" charset="0"/>
              </a:rPr>
              <a:t>:</a:t>
            </a:r>
            <a:endParaRPr lang="en-US" sz="1400" b="1">
              <a:solidFill>
                <a:srgbClr val="000000"/>
              </a:solidFill>
              <a:latin typeface="Times New Roman" panose="02020603050405020304" pitchFamily="18" charset="0"/>
            </a:endParaRPr>
          </a:p>
          <a:p>
            <a:pPr algn="l">
              <a:buClrTx/>
              <a:buSzTx/>
              <a:buFontTx/>
            </a:pPr>
            <a:r>
              <a:rPr lang="en-US" sz="1400" b="1">
                <a:solidFill>
                  <a:srgbClr val="000000"/>
                </a:solidFill>
                <a:latin typeface="Times New Roman" panose="02020603050405020304" pitchFamily="18" charset="0"/>
              </a:rPr>
              <a:t></a:t>
            </a:r>
            <a:r>
              <a:rPr lang="en-US" sz="1200">
                <a:solidFill>
                  <a:srgbClr val="000000"/>
                </a:solidFill>
                <a:latin typeface="Times New Roman" panose="02020603050405020304" pitchFamily="18" charset="0"/>
              </a:rPr>
              <a:t>Since, p-value &lt; 0.05, both non-parametric test, that means all variables are significant.</a:t>
            </a:r>
            <a:endParaRPr lang="en-US" sz="120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3400" y="414655"/>
            <a:ext cx="2638425" cy="379095"/>
          </a:xfrm>
        </p:spPr>
        <p:txBody>
          <a:bodyPr>
            <a:normAutofit fontScale="90000"/>
          </a:bodyPr>
          <a:p>
            <a:pPr algn="l"/>
            <a:r>
              <a:rPr lang="en-US" sz="2700">
                <a:solidFill>
                  <a:srgbClr val="FF0000"/>
                </a:solidFill>
              </a:rPr>
              <a:t>SCALING</a:t>
            </a:r>
            <a:r>
              <a:rPr lang="en-IN" altLang="en-US" sz="2700">
                <a:solidFill>
                  <a:srgbClr val="FF0000"/>
                </a:solidFill>
              </a:rPr>
              <a:t>:</a:t>
            </a:r>
            <a:br>
              <a:rPr lang="en-US" sz="1800"/>
            </a:br>
            <a:endParaRPr lang="en-US" sz="1400"/>
          </a:p>
        </p:txBody>
      </p:sp>
      <p:sp>
        <p:nvSpPr>
          <p:cNvPr id="3" name="Content Placeholder 2"/>
          <p:cNvSpPr>
            <a:spLocks noGrp="1"/>
          </p:cNvSpPr>
          <p:nvPr>
            <p:ph idx="1"/>
          </p:nvPr>
        </p:nvSpPr>
        <p:spPr>
          <a:xfrm>
            <a:off x="762000" y="1447800"/>
            <a:ext cx="6144260" cy="718185"/>
          </a:xfrm>
        </p:spPr>
        <p:txBody>
          <a:bodyPr>
            <a:normAutofit lnSpcReduction="20000"/>
          </a:bodyPr>
          <a:p>
            <a:r>
              <a:rPr lang="en-US" sz="900"/>
              <a:t>We </a:t>
            </a:r>
            <a:r>
              <a:rPr lang="en-IN" altLang="en-US" sz="900"/>
              <a:t>have </a:t>
            </a:r>
            <a:r>
              <a:rPr lang="en-US" sz="900"/>
              <a:t>done Target encoding for Brand Name </a:t>
            </a:r>
            <a:r>
              <a:rPr lang="en-IN" altLang="en-US" sz="900"/>
              <a:t>Variable </a:t>
            </a:r>
            <a:r>
              <a:rPr lang="en-US" sz="900"/>
              <a:t>with Median values</a:t>
            </a:r>
            <a:r>
              <a:rPr lang="en-IN" altLang="en-US" sz="900"/>
              <a:t>.</a:t>
            </a:r>
            <a:endParaRPr lang="en-US" sz="900"/>
          </a:p>
          <a:p>
            <a:r>
              <a:rPr lang="en-US" sz="900"/>
              <a:t>We </a:t>
            </a:r>
            <a:r>
              <a:rPr lang="en-IN" altLang="en-US" sz="900">
                <a:sym typeface="+mn-ea"/>
              </a:rPr>
              <a:t>have </a:t>
            </a:r>
            <a:r>
              <a:rPr lang="en-US" sz="900"/>
              <a:t>done Target encoding for Order State </a:t>
            </a:r>
            <a:r>
              <a:rPr lang="en-IN" altLang="en-US" sz="900">
                <a:sym typeface="+mn-ea"/>
              </a:rPr>
              <a:t>Variable </a:t>
            </a:r>
            <a:r>
              <a:rPr lang="en-US" sz="900"/>
              <a:t>with Median values</a:t>
            </a:r>
            <a:r>
              <a:rPr lang="en-IN" altLang="en-US" sz="900"/>
              <a:t>.</a:t>
            </a:r>
            <a:endParaRPr lang="en-IN" altLang="en-US" sz="900"/>
          </a:p>
          <a:p>
            <a:r>
              <a:rPr lang="en-US" sz="900"/>
              <a:t>We </a:t>
            </a:r>
            <a:r>
              <a:rPr lang="en-IN" altLang="en-US" sz="900">
                <a:sym typeface="+mn-ea"/>
              </a:rPr>
              <a:t>have </a:t>
            </a:r>
            <a:r>
              <a:rPr lang="en-US" sz="900"/>
              <a:t>done One Hot encoding for Type Account, Type, Fulfillment</a:t>
            </a:r>
            <a:r>
              <a:rPr lang="en-IN" altLang="en-US" sz="900"/>
              <a:t>.</a:t>
            </a:r>
            <a:endParaRPr lang="en-IN" altLang="en-US" sz="900"/>
          </a:p>
        </p:txBody>
      </p:sp>
      <p:sp>
        <p:nvSpPr>
          <p:cNvPr id="4" name="Text Box 3"/>
          <p:cNvSpPr txBox="1"/>
          <p:nvPr/>
        </p:nvSpPr>
        <p:spPr>
          <a:xfrm>
            <a:off x="762000" y="685800"/>
            <a:ext cx="6649720" cy="398780"/>
          </a:xfrm>
          <a:prstGeom prst="rect">
            <a:avLst/>
          </a:prstGeom>
          <a:noFill/>
        </p:spPr>
        <p:txBody>
          <a:bodyPr wrap="square" rtlCol="0">
            <a:spAutoFit/>
          </a:bodyPr>
          <a:p>
            <a:pPr marL="171450" indent="-171450" algn="l">
              <a:buFont typeface="Arial" panose="020B0604020202020204" pitchFamily="34" charset="0"/>
              <a:buChar char="•"/>
            </a:pPr>
            <a:r>
              <a:rPr lang="en-US" sz="1000">
                <a:sym typeface="+mn-ea"/>
              </a:rPr>
              <a:t>Using StandardScaler  we scaled Total_Charges, Mean_tgt_sku, Median_tgt_sku, min_tgt_sku</a:t>
            </a:r>
            <a:r>
              <a:rPr lang="en-IN" altLang="en-US" sz="1000">
                <a:sym typeface="+mn-ea"/>
              </a:rPr>
              <a:t>, </a:t>
            </a:r>
            <a:r>
              <a:rPr lang="en-US" sz="1000">
                <a:sym typeface="+mn-ea"/>
              </a:rPr>
              <a:t>Max_tgt_sku.</a:t>
            </a:r>
            <a:endParaRPr lang="en-US" sz="1000"/>
          </a:p>
          <a:p>
            <a:endParaRPr lang="en-US" sz="1000"/>
          </a:p>
        </p:txBody>
      </p:sp>
      <p:sp>
        <p:nvSpPr>
          <p:cNvPr id="6" name="Text Box 5"/>
          <p:cNvSpPr txBox="1"/>
          <p:nvPr/>
        </p:nvSpPr>
        <p:spPr>
          <a:xfrm>
            <a:off x="533400" y="932180"/>
            <a:ext cx="1638300" cy="521970"/>
          </a:xfrm>
          <a:prstGeom prst="rect">
            <a:avLst/>
          </a:prstGeom>
          <a:noFill/>
        </p:spPr>
        <p:txBody>
          <a:bodyPr wrap="none" rtlCol="0">
            <a:spAutoFit/>
          </a:bodyPr>
          <a:p>
            <a:pPr algn="l"/>
            <a:r>
              <a:rPr lang="en-US" sz="2400">
                <a:solidFill>
                  <a:srgbClr val="FF0000"/>
                </a:solidFill>
                <a:latin typeface="+mj-lt"/>
                <a:ea typeface="+mj-ea"/>
                <a:cs typeface="+mj-cs"/>
              </a:rPr>
              <a:t>ENCODING</a:t>
            </a:r>
            <a:r>
              <a:rPr lang="en-IN" altLang="en-US" sz="2800">
                <a:solidFill>
                  <a:srgbClr val="FF0000"/>
                </a:solidFill>
              </a:rPr>
              <a:t>:</a:t>
            </a:r>
            <a:endParaRPr lang="en-IN" altLang="en-US" sz="2800">
              <a:solidFill>
                <a:srgbClr val="FF0000"/>
              </a:solidFill>
            </a:endParaRPr>
          </a:p>
        </p:txBody>
      </p:sp>
      <p:sp>
        <p:nvSpPr>
          <p:cNvPr id="7" name="Text Box 6"/>
          <p:cNvSpPr txBox="1"/>
          <p:nvPr/>
        </p:nvSpPr>
        <p:spPr>
          <a:xfrm>
            <a:off x="533400" y="1981200"/>
            <a:ext cx="2248535" cy="460375"/>
          </a:xfrm>
          <a:prstGeom prst="rect">
            <a:avLst/>
          </a:prstGeom>
          <a:noFill/>
        </p:spPr>
        <p:txBody>
          <a:bodyPr wrap="none" rtlCol="0">
            <a:spAutoFit/>
          </a:bodyPr>
          <a:p>
            <a:pPr algn="l"/>
            <a:r>
              <a:rPr lang="en-US" sz="2400">
                <a:solidFill>
                  <a:srgbClr val="FF0000"/>
                </a:solidFill>
                <a:latin typeface="+mj-lt"/>
                <a:ea typeface="+mj-ea"/>
                <a:cs typeface="+mj-cs"/>
              </a:rPr>
              <a:t>SEGMENTATION</a:t>
            </a:r>
            <a:r>
              <a:rPr lang="en-IN" altLang="en-US" sz="2400">
                <a:solidFill>
                  <a:srgbClr val="FF0000"/>
                </a:solidFill>
                <a:latin typeface="+mj-lt"/>
                <a:ea typeface="+mj-ea"/>
                <a:cs typeface="+mj-cs"/>
              </a:rPr>
              <a:t>:</a:t>
            </a:r>
            <a:endParaRPr lang="en-IN" altLang="en-US" sz="2400">
              <a:solidFill>
                <a:srgbClr val="FF0000"/>
              </a:solidFill>
              <a:latin typeface="+mj-lt"/>
              <a:ea typeface="+mj-ea"/>
              <a:cs typeface="+mj-cs"/>
            </a:endParaRPr>
          </a:p>
        </p:txBody>
      </p:sp>
      <p:pic>
        <p:nvPicPr>
          <p:cNvPr id="40" name="Picture 40"/>
          <p:cNvPicPr>
            <a:picLocks noChangeAspect="1"/>
          </p:cNvPicPr>
          <p:nvPr/>
        </p:nvPicPr>
        <p:blipFill>
          <a:blip r:embed="rId1"/>
          <a:srcRect t="15264" r="12535"/>
          <a:stretch>
            <a:fillRect/>
          </a:stretch>
        </p:blipFill>
        <p:spPr>
          <a:xfrm>
            <a:off x="1143000" y="2590800"/>
            <a:ext cx="5026660" cy="3302635"/>
          </a:xfrm>
          <a:prstGeom prst="rect">
            <a:avLst/>
          </a:prstGeom>
        </p:spPr>
      </p:pic>
      <p:sp>
        <p:nvSpPr>
          <p:cNvPr id="8" name="Text Box 7"/>
          <p:cNvSpPr txBox="1"/>
          <p:nvPr/>
        </p:nvSpPr>
        <p:spPr>
          <a:xfrm>
            <a:off x="609600" y="6019800"/>
            <a:ext cx="7985760" cy="553085"/>
          </a:xfrm>
          <a:prstGeom prst="rect">
            <a:avLst/>
          </a:prstGeom>
          <a:noFill/>
        </p:spPr>
        <p:txBody>
          <a:bodyPr wrap="none" rtlCol="0">
            <a:spAutoFit/>
          </a:bodyPr>
          <a:p>
            <a:pPr algn="l"/>
            <a:r>
              <a:rPr lang="en-US" sz="1200" b="1"/>
              <a:t>Inference</a:t>
            </a:r>
            <a:r>
              <a:rPr lang="en-US" sz="700"/>
              <a:t>:</a:t>
            </a:r>
            <a:endParaRPr lang="en-US" sz="700"/>
          </a:p>
          <a:p>
            <a:pPr marL="171450" indent="-171450" algn="l">
              <a:buFont typeface="Arial" panose="020B0604020202020204" pitchFamily="34" charset="0"/>
              <a:buChar char="•"/>
            </a:pPr>
            <a:r>
              <a:rPr lang="en-US" sz="900"/>
              <a:t>Using KElbow Visualizer for the data of Brand Name, Order State, Hour of day, Day of month ,we found that specific number of  Cluster for these columns are Three.</a:t>
            </a:r>
            <a:endParaRPr lang="en-US" sz="900"/>
          </a:p>
          <a:p>
            <a:pPr marL="171450" indent="-171450" algn="l">
              <a:buFont typeface="Arial" panose="020B0604020202020204" pitchFamily="34" charset="0"/>
              <a:buChar char="•"/>
            </a:pPr>
            <a:r>
              <a:rPr lang="en-US" sz="900"/>
              <a:t>Then we done the segmentation for these data with 3 clusters as Labels</a:t>
            </a:r>
            <a:endParaRPr lang="en-US" sz="9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78445"/>
            <a:ext cx="4114800" cy="737235"/>
          </a:xfrm>
          <a:prstGeom prst="rect">
            <a:avLst/>
          </a:prstGeom>
          <a:noFill/>
        </p:spPr>
        <p:txBody>
          <a:bodyPr wrap="square" rtlCol="0">
            <a:spAutoFit/>
          </a:bodyPr>
          <a:lstStyle/>
          <a:p>
            <a:r>
              <a:rPr lang="en-IN" sz="24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MODEL BUILDING:</a:t>
            </a:r>
            <a:endParaRPr lang="en-IN" dirty="0">
              <a:effectLst/>
              <a:latin typeface="Times New Roman" panose="02020603050405020304" pitchFamily="18" charset="0"/>
              <a:ea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723900" y="549275"/>
            <a:ext cx="2837815" cy="521970"/>
          </a:xfrm>
          <a:prstGeom prst="rect">
            <a:avLst/>
          </a:prstGeom>
          <a:noFill/>
        </p:spPr>
        <p:txBody>
          <a:bodyPr wrap="square" rtlCol="0">
            <a:spAutoFit/>
          </a:bodyPr>
          <a:lstStyle/>
          <a:p>
            <a:r>
              <a:rPr lang="en-IN" sz="1400" b="1" dirty="0">
                <a:solidFill>
                  <a:srgbClr val="000000"/>
                </a:solidFill>
                <a:effectLst/>
                <a:latin typeface="Times New Roman" panose="02020603050405020304" pitchFamily="18" charset="0"/>
                <a:ea typeface="Times New Roman" panose="02020603050405020304" pitchFamily="18" charset="0"/>
              </a:rPr>
              <a:t>Stats model as Base model:</a:t>
            </a:r>
            <a:endParaRPr lang="en-IN" sz="1400" dirty="0">
              <a:effectLst/>
              <a:latin typeface="Times New Roman" panose="02020603050405020304" pitchFamily="18" charset="0"/>
              <a:ea typeface="Times New Roman" panose="02020603050405020304" pitchFamily="18" charset="0"/>
            </a:endParaRPr>
          </a:p>
          <a:p>
            <a:endParaRPr lang="en-IN" sz="1400" dirty="0">
              <a:effectLst/>
              <a:latin typeface="Times New Roman" panose="02020603050405020304" pitchFamily="18" charset="0"/>
              <a:ea typeface="Times New Roman" panose="02020603050405020304" pitchFamily="18" charset="0"/>
            </a:endParaRPr>
          </a:p>
        </p:txBody>
      </p:sp>
      <p:sp>
        <p:nvSpPr>
          <p:cNvPr id="7" name="TextBox 6"/>
          <p:cNvSpPr txBox="1"/>
          <p:nvPr/>
        </p:nvSpPr>
        <p:spPr>
          <a:xfrm>
            <a:off x="457200" y="5638800"/>
            <a:ext cx="8496935" cy="1387475"/>
          </a:xfrm>
          <a:prstGeom prst="rect">
            <a:avLst/>
          </a:prstGeom>
          <a:noFill/>
        </p:spPr>
        <p:txBody>
          <a:bodyPr wrap="square" rtlCol="0">
            <a:spAutoFit/>
          </a:bodyPr>
          <a:lstStyle/>
          <a:p>
            <a:r>
              <a:rPr lang="en-IN" sz="1400" b="1" dirty="0">
                <a:solidFill>
                  <a:srgbClr val="000000"/>
                </a:solidFill>
                <a:effectLst/>
                <a:latin typeface="Times New Roman" panose="02020603050405020304" pitchFamily="18" charset="0"/>
                <a:ea typeface="Times New Roman" panose="02020603050405020304" pitchFamily="18" charset="0"/>
              </a:rPr>
              <a:t>Inference:</a:t>
            </a:r>
            <a:endParaRPr lang="en-IN" sz="1400" dirty="0">
              <a:effectLst/>
              <a:latin typeface="Times New Roman" panose="02020603050405020304" pitchFamily="18" charset="0"/>
              <a:ea typeface="Times New Roman" panose="02020603050405020304" pitchFamily="18" charset="0"/>
            </a:endParaRPr>
          </a:p>
          <a:p>
            <a:pPr marL="342900" lvl="0" indent="-342900">
              <a:spcBef>
                <a:spcPts val="10"/>
              </a:spcBef>
              <a:buFont typeface="Symbol" panose="05050102010706020507" pitchFamily="18" charset="2"/>
              <a:buChar char=""/>
            </a:pPr>
            <a:r>
              <a:rPr lang="en-IN" sz="1400" dirty="0">
                <a:solidFill>
                  <a:srgbClr val="000000"/>
                </a:solidFill>
                <a:effectLst/>
                <a:latin typeface="Times New Roman" panose="02020603050405020304" pitchFamily="18" charset="0"/>
                <a:ea typeface="Times New Roman" panose="02020603050405020304" pitchFamily="18" charset="0"/>
              </a:rPr>
              <a:t>We found that R-squared value for Linear Regression as base model is 0.723 and Adj.R-Squared value is 0.722</a:t>
            </a:r>
            <a:endParaRPr lang="en-IN" sz="1400" dirty="0">
              <a:solidFill>
                <a:srgbClr val="000000"/>
              </a:solidFill>
              <a:effectLst/>
              <a:latin typeface="Times New Roman" panose="02020603050405020304" pitchFamily="18" charset="0"/>
              <a:ea typeface="Times New Roman" panose="02020603050405020304" pitchFamily="18" charset="0"/>
            </a:endParaRPr>
          </a:p>
          <a:p>
            <a:pPr marL="342900" lvl="0" indent="-342900">
              <a:spcBef>
                <a:spcPts val="10"/>
              </a:spcBef>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The Significance variable is Brand_Name, Quantity, Total_charges, Mean_tgt_sku, Median_tgt_sku, Type_Refund, Fulfillment_Merchant, km_clusters.</a:t>
            </a:r>
            <a:endParaRPr lang="en-IN" sz="1400" dirty="0">
              <a:effectLst/>
              <a:latin typeface="Times New Roman" panose="02020603050405020304" pitchFamily="18" charset="0"/>
              <a:ea typeface="Times New Roman" panose="02020603050405020304" pitchFamily="18" charset="0"/>
            </a:endParaRPr>
          </a:p>
          <a:p>
            <a:pPr marL="342900" lvl="0" indent="-342900">
              <a:spcBef>
                <a:spcPts val="10"/>
              </a:spcBef>
              <a:buFont typeface="Symbol" panose="05050102010706020507" pitchFamily="18" charset="2"/>
              <a:buChar char=""/>
            </a:pPr>
            <a:endParaRPr lang="en-IN" sz="1400" dirty="0">
              <a:effectLst/>
              <a:latin typeface="Times New Roman" panose="02020603050405020304" pitchFamily="18" charset="0"/>
              <a:ea typeface="Times New Roman" panose="02020603050405020304" pitchFamily="18" charset="0"/>
            </a:endParaRPr>
          </a:p>
          <a:p>
            <a:endParaRPr lang="en-IN" sz="1400" dirty="0"/>
          </a:p>
        </p:txBody>
      </p:sp>
      <p:pic>
        <p:nvPicPr>
          <p:cNvPr id="2" name="Content Placeholder 1"/>
          <p:cNvPicPr>
            <a:picLocks noChangeAspect="1"/>
          </p:cNvPicPr>
          <p:nvPr>
            <p:ph idx="1"/>
          </p:nvPr>
        </p:nvPicPr>
        <p:blipFill>
          <a:blip r:embed="rId1"/>
          <a:stretch>
            <a:fillRect/>
          </a:stretch>
        </p:blipFill>
        <p:spPr>
          <a:xfrm>
            <a:off x="1674495" y="796925"/>
            <a:ext cx="4015740" cy="5005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4800" y="381000"/>
            <a:ext cx="8763000" cy="6462395"/>
          </a:xfrm>
          <a:prstGeom prst="rect">
            <a:avLst/>
          </a:prstGeom>
          <a:noFill/>
        </p:spPr>
        <p:txBody>
          <a:bodyPr wrap="square" rtlCol="0">
            <a:spAutoFit/>
          </a:bodyPr>
          <a:lstStyle/>
          <a:p>
            <a:pPr>
              <a:lnSpc>
                <a:spcPct val="150000"/>
              </a:lnSpc>
            </a:pPr>
            <a:r>
              <a:rPr lang="en-IN" sz="24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ASSUMPTION TEST:</a:t>
            </a:r>
            <a:endParaRPr lang="en-IN" sz="2400"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1.Linearity - Rainbow Test: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By doing the Rainbow test for linearity, we found that data doesn’t have linear relation with target variable.</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2.Normality Test- Jarque </a:t>
            </a:r>
            <a:r>
              <a:rPr lang="en-IN" sz="1800" b="1" dirty="0" err="1">
                <a:solidFill>
                  <a:srgbClr val="000000"/>
                </a:solidFill>
                <a:effectLst/>
                <a:latin typeface="Times New Roman" panose="02020603050405020304" pitchFamily="18" charset="0"/>
                <a:ea typeface="Times New Roman" panose="02020603050405020304" pitchFamily="18" charset="0"/>
              </a:rPr>
              <a:t>Bera</a:t>
            </a:r>
            <a:r>
              <a:rPr lang="en-IN" sz="1800" b="1" dirty="0">
                <a:solidFill>
                  <a:srgbClr val="000000"/>
                </a:solidFill>
                <a:effectLst/>
                <a:latin typeface="Times New Roman" panose="02020603050405020304" pitchFamily="18" charset="0"/>
                <a:ea typeface="Times New Roman" panose="02020603050405020304" pitchFamily="18" charset="0"/>
              </a:rPr>
              <a:t> Test:</a:t>
            </a:r>
            <a:endParaRPr lang="en-IN" sz="1800" b="1"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By doing the Jarque </a:t>
            </a:r>
            <a:r>
              <a:rPr lang="en-IN" sz="1800" dirty="0" err="1">
                <a:solidFill>
                  <a:srgbClr val="000000"/>
                </a:solidFill>
                <a:effectLst/>
                <a:latin typeface="Times New Roman" panose="02020603050405020304" pitchFamily="18" charset="0"/>
                <a:ea typeface="Times New Roman" panose="02020603050405020304" pitchFamily="18" charset="0"/>
              </a:rPr>
              <a:t>bera</a:t>
            </a:r>
            <a:r>
              <a:rPr lang="en-IN" sz="1800" dirty="0">
                <a:solidFill>
                  <a:srgbClr val="000000"/>
                </a:solidFill>
                <a:effectLst/>
                <a:latin typeface="Times New Roman" panose="02020603050405020304" pitchFamily="18" charset="0"/>
                <a:ea typeface="Times New Roman" panose="02020603050405020304" pitchFamily="18" charset="0"/>
              </a:rPr>
              <a:t> test  for normality, we found that data is not normally distributed.</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3.Multicollinearity Test -VIF:</a:t>
            </a:r>
            <a:endParaRPr lang="en-IN" b="1" dirty="0">
              <a:solidFill>
                <a:srgbClr val="000000"/>
              </a:solidFill>
              <a:latin typeface="Times New Roman" panose="02020603050405020304" pitchFamily="18" charset="0"/>
              <a:ea typeface="Times New Roman" panose="02020603050405020304" pitchFamily="18" charset="0"/>
            </a:endParaRPr>
          </a:p>
          <a:p>
            <a:pP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By doing VIF(Variance Inflation Factor) for </a:t>
            </a:r>
            <a:r>
              <a:rPr lang="en-IN" sz="1800" dirty="0" err="1">
                <a:solidFill>
                  <a:srgbClr val="000000"/>
                </a:solidFill>
                <a:effectLst/>
                <a:latin typeface="Times New Roman" panose="02020603050405020304" pitchFamily="18" charset="0"/>
                <a:ea typeface="Times New Roman" panose="02020603050405020304" pitchFamily="18" charset="0"/>
              </a:rPr>
              <a:t>Multicollineariaty</a:t>
            </a:r>
            <a:r>
              <a:rPr lang="en-IN" sz="1800" dirty="0">
                <a:solidFill>
                  <a:srgbClr val="000000"/>
                </a:solidFill>
                <a:effectLst/>
                <a:latin typeface="Times New Roman" panose="02020603050405020304" pitchFamily="18" charset="0"/>
                <a:ea typeface="Times New Roman" panose="02020603050405020304" pitchFamily="18" charset="0"/>
              </a:rPr>
              <a:t> we found that Quantity ,Order state , </a:t>
            </a:r>
            <a:r>
              <a:rPr lang="en-IN" sz="1800" dirty="0" err="1">
                <a:solidFill>
                  <a:srgbClr val="000000"/>
                </a:solidFill>
                <a:effectLst/>
                <a:latin typeface="Times New Roman" panose="02020603050405020304" pitchFamily="18" charset="0"/>
                <a:ea typeface="Times New Roman" panose="02020603050405020304" pitchFamily="18" charset="0"/>
              </a:rPr>
              <a:t>Mean_tgt_sku</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err="1">
                <a:solidFill>
                  <a:srgbClr val="000000"/>
                </a:solidFill>
                <a:effectLst/>
                <a:latin typeface="Times New Roman" panose="02020603050405020304" pitchFamily="18" charset="0"/>
                <a:ea typeface="Times New Roman" panose="02020603050405020304" pitchFamily="18" charset="0"/>
              </a:rPr>
              <a:t>Median_tgt_sku</a:t>
            </a:r>
            <a:r>
              <a:rPr lang="en-IN" sz="1800" dirty="0">
                <a:solidFill>
                  <a:srgbClr val="000000"/>
                </a:solidFill>
                <a:effectLst/>
                <a:latin typeface="Times New Roman" panose="02020603050405020304" pitchFamily="18" charset="0"/>
                <a:ea typeface="Times New Roman" panose="02020603050405020304" pitchFamily="18" charset="0"/>
              </a:rPr>
              <a:t> having m</a:t>
            </a:r>
            <a:r>
              <a:rPr lang="en-IN" dirty="0" err="1">
                <a:solidFill>
                  <a:srgbClr val="000000"/>
                </a:solidFill>
                <a:effectLst/>
                <a:latin typeface="Times New Roman" panose="02020603050405020304" pitchFamily="18" charset="0"/>
                <a:ea typeface="Times New Roman" panose="02020603050405020304" pitchFamily="18" charset="0"/>
                <a:sym typeface="+mn-ea"/>
              </a:rPr>
              <a:t>ulticollineariaty.</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4.Hetroskedasticity - </a:t>
            </a:r>
            <a:r>
              <a:rPr lang="en-IN" sz="1800" b="1">
                <a:solidFill>
                  <a:srgbClr val="000000"/>
                </a:solidFill>
                <a:effectLst/>
                <a:latin typeface="Times New Roman" panose="02020603050405020304" pitchFamily="18" charset="0"/>
                <a:ea typeface="Times New Roman" panose="02020603050405020304" pitchFamily="18" charset="0"/>
              </a:rPr>
              <a:t>Breusch–Pagan </a:t>
            </a:r>
            <a:r>
              <a:rPr lang="en-IN" sz="1800" b="1" dirty="0">
                <a:solidFill>
                  <a:srgbClr val="000000"/>
                </a:solidFill>
                <a:effectLst/>
                <a:latin typeface="Times New Roman" panose="02020603050405020304" pitchFamily="18" charset="0"/>
                <a:ea typeface="Times New Roman" panose="02020603050405020304" pitchFamily="18" charset="0"/>
              </a:rPr>
              <a:t>Test:</a:t>
            </a:r>
            <a:endParaRPr lang="en-IN" sz="1800" b="1"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By doing </a:t>
            </a:r>
            <a:r>
              <a:rPr lang="en-IN" sz="1800">
                <a:solidFill>
                  <a:srgbClr val="000000"/>
                </a:solidFill>
                <a:effectLst/>
                <a:latin typeface="Times New Roman" panose="02020603050405020304" pitchFamily="18" charset="0"/>
                <a:ea typeface="Times New Roman" panose="02020603050405020304" pitchFamily="18" charset="0"/>
              </a:rPr>
              <a:t>Breusch–Pagan test</a:t>
            </a:r>
            <a:r>
              <a:rPr lang="en-IN" sz="1800" dirty="0">
                <a:solidFill>
                  <a:srgbClr val="000000"/>
                </a:solidFill>
                <a:effectLst/>
                <a:latin typeface="Times New Roman" panose="02020603050405020304" pitchFamily="18" charset="0"/>
                <a:ea typeface="Times New Roman" panose="02020603050405020304" pitchFamily="18" charset="0"/>
              </a:rPr>
              <a:t> , we found that there is </a:t>
            </a:r>
            <a:r>
              <a:rPr lang="en-IN" dirty="0" err="1">
                <a:solidFill>
                  <a:srgbClr val="000000"/>
                </a:solidFill>
                <a:effectLst/>
                <a:latin typeface="Times New Roman" panose="02020603050405020304" pitchFamily="18" charset="0"/>
                <a:ea typeface="Times New Roman" panose="02020603050405020304" pitchFamily="18" charset="0"/>
                <a:sym typeface="+mn-ea"/>
              </a:rPr>
              <a:t>Hetroskedastcity</a:t>
            </a:r>
            <a:r>
              <a:rPr lang="en-IN" dirty="0">
                <a:solidFill>
                  <a:srgbClr val="000000"/>
                </a:solidFill>
                <a:effectLst/>
                <a:latin typeface="Times New Roman" panose="02020603050405020304" pitchFamily="18" charset="0"/>
                <a:ea typeface="Times New Roman" panose="02020603050405020304" pitchFamily="18" charset="0"/>
                <a:sym typeface="+mn-ea"/>
              </a:rPr>
              <a:t> pattern.</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5.Autocorrelation of Errors – Durbin Watson Test:</a:t>
            </a:r>
            <a:endParaRPr lang="en-IN" b="1" dirty="0">
              <a:solidFill>
                <a:srgbClr val="000000"/>
              </a:solidFill>
              <a:latin typeface="Times New Roman" panose="02020603050405020304" pitchFamily="18" charset="0"/>
              <a:ea typeface="Times New Roman" panose="02020603050405020304" pitchFamily="18" charset="0"/>
            </a:endParaRPr>
          </a:p>
          <a:p>
            <a:pPr>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By doing Durbin Watson Test for Autocorrelation of Errors we found that there’s positive </a:t>
            </a:r>
            <a:r>
              <a:rPr lang="en-IN" dirty="0">
                <a:solidFill>
                  <a:srgbClr val="000000"/>
                </a:solidFill>
                <a:effectLst/>
                <a:latin typeface="Times New Roman" panose="02020603050405020304" pitchFamily="18" charset="0"/>
                <a:ea typeface="Times New Roman" panose="02020603050405020304" pitchFamily="18" charset="0"/>
                <a:sym typeface="+mn-ea"/>
              </a:rPr>
              <a:t>Autocorrelation.</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3830"/>
            <a:ext cx="3966845" cy="687705"/>
          </a:xfrm>
        </p:spPr>
        <p:txBody>
          <a:bodyPr>
            <a:normAutofit fontScale="90000"/>
          </a:bodyPr>
          <a:lstStyle/>
          <a:p>
            <a:pPr algn="l"/>
            <a:r>
              <a:rPr lang="en-IN" sz="2800" dirty="0">
                <a:solidFill>
                  <a:srgbClr val="FF0000"/>
                </a:solidFill>
              </a:rPr>
              <a:t>MODEL BUILDING RESULTS:</a:t>
            </a:r>
            <a:endParaRPr lang="en-IN" sz="2800" dirty="0">
              <a:solidFill>
                <a:srgbClr val="FF0000"/>
              </a:solidFill>
            </a:endParaRPr>
          </a:p>
        </p:txBody>
      </p:sp>
      <p:sp>
        <p:nvSpPr>
          <p:cNvPr id="5" name="TextBox 4"/>
          <p:cNvSpPr txBox="1"/>
          <p:nvPr/>
        </p:nvSpPr>
        <p:spPr>
          <a:xfrm>
            <a:off x="457200" y="3886200"/>
            <a:ext cx="8442960" cy="274320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rgbClr val="000000"/>
                </a:solidFill>
                <a:effectLst/>
                <a:ea typeface="Times New Roman" panose="02020603050405020304" pitchFamily="18" charset="0"/>
              </a:rPr>
              <a:t>For Linear regression model we found that R2 score for train is </a:t>
            </a:r>
            <a:r>
              <a:rPr lang="en-IN" sz="1200" b="1" dirty="0">
                <a:solidFill>
                  <a:srgbClr val="000000"/>
                </a:solidFill>
                <a:effectLst/>
                <a:ea typeface="Times New Roman" panose="02020603050405020304" pitchFamily="18" charset="0"/>
              </a:rPr>
              <a:t>0.72 </a:t>
            </a:r>
            <a:r>
              <a:rPr lang="en-IN" sz="1200" dirty="0">
                <a:solidFill>
                  <a:srgbClr val="000000"/>
                </a:solidFill>
                <a:effectLst/>
                <a:ea typeface="Times New Roman" panose="02020603050405020304" pitchFamily="18" charset="0"/>
              </a:rPr>
              <a:t>and r2 score for test data is </a:t>
            </a:r>
            <a:r>
              <a:rPr lang="en-IN" sz="1200" b="1" dirty="0">
                <a:solidFill>
                  <a:srgbClr val="000000"/>
                </a:solidFill>
                <a:effectLst/>
                <a:ea typeface="Times New Roman" panose="02020603050405020304" pitchFamily="18" charset="0"/>
              </a:rPr>
              <a:t>0.74, </a:t>
            </a:r>
            <a:r>
              <a:rPr lang="en-IN" sz="1200" dirty="0">
                <a:solidFill>
                  <a:srgbClr val="000000"/>
                </a:solidFill>
                <a:effectLst/>
                <a:ea typeface="Times New Roman" panose="02020603050405020304" pitchFamily="18" charset="0"/>
              </a:rPr>
              <a:t>RMSE for train in </a:t>
            </a:r>
            <a:r>
              <a:rPr lang="en-IN" sz="1200" b="1" dirty="0">
                <a:solidFill>
                  <a:srgbClr val="000000"/>
                </a:solidFill>
                <a:effectLst/>
                <a:ea typeface="Times New Roman" panose="02020603050405020304" pitchFamily="18" charset="0"/>
              </a:rPr>
              <a:t>247.38 </a:t>
            </a:r>
            <a:r>
              <a:rPr lang="en-IN" sz="1200" dirty="0">
                <a:solidFill>
                  <a:srgbClr val="000000"/>
                </a:solidFill>
                <a:effectLst/>
                <a:ea typeface="Times New Roman" panose="02020603050405020304" pitchFamily="18" charset="0"/>
              </a:rPr>
              <a:t>and test is </a:t>
            </a:r>
            <a:r>
              <a:rPr lang="en-IN" sz="1200" b="1" dirty="0">
                <a:solidFill>
                  <a:srgbClr val="000000"/>
                </a:solidFill>
                <a:effectLst/>
                <a:ea typeface="Times New Roman" panose="02020603050405020304" pitchFamily="18" charset="0"/>
              </a:rPr>
              <a:t>212.23</a:t>
            </a:r>
            <a:endParaRPr lang="en-IN" sz="1200" dirty="0">
              <a:effectLst/>
              <a:ea typeface="Times New Roman" panose="02020603050405020304" pitchFamily="18" charset="0"/>
            </a:endParaRPr>
          </a:p>
          <a:p>
            <a:pPr marL="171450" indent="-171450">
              <a:buFont typeface="Arial" panose="020B0604020202020204" pitchFamily="34" charset="0"/>
              <a:buChar char="•"/>
            </a:pPr>
            <a:r>
              <a:rPr lang="en-IN" sz="1200" dirty="0">
                <a:solidFill>
                  <a:srgbClr val="000000"/>
                </a:solidFill>
                <a:effectLst/>
                <a:ea typeface="Times New Roman" panose="02020603050405020304" pitchFamily="18" charset="0"/>
                <a:sym typeface="+mn-ea"/>
              </a:rPr>
              <a:t>For Ada boost regressor model we found that R2 score for train is </a:t>
            </a:r>
            <a:r>
              <a:rPr lang="en-IN" sz="1200" b="1" dirty="0">
                <a:solidFill>
                  <a:srgbClr val="000000"/>
                </a:solidFill>
                <a:effectLst/>
                <a:ea typeface="Times New Roman" panose="02020603050405020304" pitchFamily="18" charset="0"/>
                <a:sym typeface="+mn-ea"/>
              </a:rPr>
              <a:t>0.66 </a:t>
            </a:r>
            <a:r>
              <a:rPr lang="en-IN" sz="1200" dirty="0">
                <a:solidFill>
                  <a:srgbClr val="000000"/>
                </a:solidFill>
                <a:effectLst/>
                <a:ea typeface="Times New Roman" panose="02020603050405020304" pitchFamily="18" charset="0"/>
                <a:sym typeface="+mn-ea"/>
              </a:rPr>
              <a:t>and r2 score for test data is </a:t>
            </a:r>
            <a:r>
              <a:rPr lang="en-IN" sz="1200" b="1" dirty="0">
                <a:solidFill>
                  <a:srgbClr val="000000"/>
                </a:solidFill>
                <a:effectLst/>
                <a:ea typeface="Times New Roman" panose="02020603050405020304" pitchFamily="18" charset="0"/>
                <a:sym typeface="+mn-ea"/>
              </a:rPr>
              <a:t>0.59, </a:t>
            </a:r>
            <a:r>
              <a:rPr lang="en-IN" sz="1200" dirty="0">
                <a:solidFill>
                  <a:srgbClr val="000000"/>
                </a:solidFill>
                <a:effectLst/>
                <a:ea typeface="Times New Roman" panose="02020603050405020304" pitchFamily="18" charset="0"/>
                <a:sym typeface="+mn-ea"/>
              </a:rPr>
              <a:t>RMSE for train in </a:t>
            </a:r>
            <a:r>
              <a:rPr lang="en-IN" sz="1200" b="1" dirty="0">
                <a:solidFill>
                  <a:srgbClr val="000000"/>
                </a:solidFill>
                <a:effectLst/>
                <a:ea typeface="Times New Roman" panose="02020603050405020304" pitchFamily="18" charset="0"/>
                <a:sym typeface="+mn-ea"/>
              </a:rPr>
              <a:t>271.31 </a:t>
            </a:r>
            <a:r>
              <a:rPr lang="en-IN" sz="1200" dirty="0">
                <a:solidFill>
                  <a:srgbClr val="000000"/>
                </a:solidFill>
                <a:effectLst/>
                <a:ea typeface="Times New Roman" panose="02020603050405020304" pitchFamily="18" charset="0"/>
                <a:sym typeface="+mn-ea"/>
              </a:rPr>
              <a:t>and test is </a:t>
            </a:r>
            <a:r>
              <a:rPr lang="en-IN" sz="1200" b="1" dirty="0">
                <a:solidFill>
                  <a:srgbClr val="000000"/>
                </a:solidFill>
                <a:effectLst/>
                <a:ea typeface="Times New Roman" panose="02020603050405020304" pitchFamily="18" charset="0"/>
                <a:sym typeface="+mn-ea"/>
              </a:rPr>
              <a:t>270.17</a:t>
            </a:r>
            <a:endParaRPr lang="en-IN" sz="1200" dirty="0">
              <a:solidFill>
                <a:srgbClr val="000000"/>
              </a:solidFill>
              <a:effectLst/>
              <a:ea typeface="Times New Roman" panose="02020603050405020304" pitchFamily="18" charset="0"/>
              <a:sym typeface="+mn-ea"/>
            </a:endParaRPr>
          </a:p>
          <a:p>
            <a:pPr marL="171450" indent="-171450">
              <a:buFont typeface="Arial" panose="020B0604020202020204" pitchFamily="34" charset="0"/>
              <a:buChar char="•"/>
            </a:pPr>
            <a:r>
              <a:rPr lang="en-IN" sz="1200" dirty="0">
                <a:solidFill>
                  <a:srgbClr val="000000"/>
                </a:solidFill>
                <a:effectLst/>
                <a:ea typeface="Times New Roman" panose="02020603050405020304" pitchFamily="18" charset="0"/>
              </a:rPr>
              <a:t>For </a:t>
            </a:r>
            <a:r>
              <a:rPr lang="en-IN" sz="1200" dirty="0" err="1">
                <a:solidFill>
                  <a:srgbClr val="000000"/>
                </a:solidFill>
                <a:effectLst/>
                <a:ea typeface="Times New Roman" panose="02020603050405020304" pitchFamily="18" charset="0"/>
              </a:rPr>
              <a:t>Gradiant</a:t>
            </a:r>
            <a:r>
              <a:rPr lang="en-IN" sz="1200" dirty="0">
                <a:solidFill>
                  <a:srgbClr val="000000"/>
                </a:solidFill>
                <a:effectLst/>
                <a:ea typeface="Times New Roman" panose="02020603050405020304" pitchFamily="18" charset="0"/>
              </a:rPr>
              <a:t> Boost regressor model we found that R2 score for train is </a:t>
            </a:r>
            <a:r>
              <a:rPr lang="en-IN" sz="1200" b="1" dirty="0">
                <a:solidFill>
                  <a:srgbClr val="000000"/>
                </a:solidFill>
                <a:effectLst/>
                <a:ea typeface="Times New Roman" panose="02020603050405020304" pitchFamily="18" charset="0"/>
              </a:rPr>
              <a:t>0.99</a:t>
            </a:r>
            <a:r>
              <a:rPr lang="en-IN" sz="1200" dirty="0">
                <a:solidFill>
                  <a:srgbClr val="000000"/>
                </a:solidFill>
                <a:effectLst/>
                <a:ea typeface="Times New Roman" panose="02020603050405020304" pitchFamily="18" charset="0"/>
              </a:rPr>
              <a:t> and r2 score for test data is </a:t>
            </a:r>
            <a:r>
              <a:rPr lang="en-IN" sz="1200" b="1" dirty="0">
                <a:solidFill>
                  <a:srgbClr val="000000"/>
                </a:solidFill>
                <a:effectLst/>
                <a:ea typeface="Times New Roman" panose="02020603050405020304" pitchFamily="18" charset="0"/>
              </a:rPr>
              <a:t>0.97</a:t>
            </a:r>
            <a:r>
              <a:rPr lang="en-IN" sz="1200" b="1" dirty="0">
                <a:solidFill>
                  <a:srgbClr val="000000"/>
                </a:solidFill>
                <a:effectLst/>
                <a:ea typeface="Times New Roman" panose="02020603050405020304" pitchFamily="18" charset="0"/>
                <a:sym typeface="+mn-ea"/>
              </a:rPr>
              <a:t>, </a:t>
            </a:r>
            <a:r>
              <a:rPr lang="en-IN" sz="1200" dirty="0">
                <a:solidFill>
                  <a:srgbClr val="000000"/>
                </a:solidFill>
                <a:effectLst/>
                <a:ea typeface="Times New Roman" panose="02020603050405020304" pitchFamily="18" charset="0"/>
                <a:sym typeface="+mn-ea"/>
              </a:rPr>
              <a:t>RMSE for train in </a:t>
            </a:r>
            <a:r>
              <a:rPr lang="en-IN" sz="1200" b="1" dirty="0">
                <a:solidFill>
                  <a:srgbClr val="000000"/>
                </a:solidFill>
                <a:effectLst/>
                <a:ea typeface="Times New Roman" panose="02020603050405020304" pitchFamily="18" charset="0"/>
                <a:sym typeface="+mn-ea"/>
              </a:rPr>
              <a:t>39.91 </a:t>
            </a:r>
            <a:r>
              <a:rPr lang="en-IN" sz="1200" dirty="0">
                <a:solidFill>
                  <a:srgbClr val="000000"/>
                </a:solidFill>
                <a:effectLst/>
                <a:ea typeface="Times New Roman" panose="02020603050405020304" pitchFamily="18" charset="0"/>
                <a:sym typeface="+mn-ea"/>
              </a:rPr>
              <a:t>and test is </a:t>
            </a:r>
            <a:r>
              <a:rPr lang="en-IN" sz="1200" b="1" dirty="0">
                <a:solidFill>
                  <a:srgbClr val="000000"/>
                </a:solidFill>
                <a:effectLst/>
                <a:ea typeface="Times New Roman" panose="02020603050405020304" pitchFamily="18" charset="0"/>
                <a:sym typeface="+mn-ea"/>
              </a:rPr>
              <a:t>60.13</a:t>
            </a:r>
            <a:endParaRPr lang="en-IN" sz="1200" b="1" dirty="0">
              <a:solidFill>
                <a:srgbClr val="000000"/>
              </a:solidFill>
              <a:effectLst/>
              <a:ea typeface="Times New Roman" panose="02020603050405020304" pitchFamily="18" charset="0"/>
            </a:endParaRPr>
          </a:p>
          <a:p>
            <a:pPr marL="171450" lvl="0" indent="-171450" algn="just">
              <a:spcBef>
                <a:spcPts val="10"/>
              </a:spcBef>
              <a:buFont typeface="Arial" panose="020B0604020202020204" pitchFamily="34" charset="0"/>
              <a:buChar char="•"/>
            </a:pPr>
            <a:r>
              <a:rPr lang="en-IN" sz="1200" dirty="0">
                <a:solidFill>
                  <a:srgbClr val="000000"/>
                </a:solidFill>
                <a:effectLst/>
                <a:ea typeface="Times New Roman" panose="02020603050405020304" pitchFamily="18" charset="0"/>
                <a:sym typeface="+mn-ea"/>
              </a:rPr>
              <a:t>For </a:t>
            </a:r>
            <a:r>
              <a:rPr lang="en-IN" sz="1200" dirty="0" err="1">
                <a:solidFill>
                  <a:srgbClr val="000000"/>
                </a:solidFill>
                <a:effectLst/>
                <a:ea typeface="Times New Roman" panose="02020603050405020304" pitchFamily="18" charset="0"/>
                <a:sym typeface="+mn-ea"/>
              </a:rPr>
              <a:t>XG </a:t>
            </a:r>
            <a:r>
              <a:rPr lang="en-IN" sz="1200" dirty="0">
                <a:solidFill>
                  <a:srgbClr val="000000"/>
                </a:solidFill>
                <a:effectLst/>
                <a:ea typeface="Times New Roman" panose="02020603050405020304" pitchFamily="18" charset="0"/>
                <a:sym typeface="+mn-ea"/>
              </a:rPr>
              <a:t>Boost regressor model we found that R2 score for train is </a:t>
            </a:r>
            <a:r>
              <a:rPr lang="en-IN" sz="1200" b="1" dirty="0">
                <a:solidFill>
                  <a:srgbClr val="000000"/>
                </a:solidFill>
                <a:effectLst/>
                <a:ea typeface="Times New Roman" panose="02020603050405020304" pitchFamily="18" charset="0"/>
                <a:sym typeface="+mn-ea"/>
              </a:rPr>
              <a:t>0.99</a:t>
            </a:r>
            <a:r>
              <a:rPr lang="en-IN" sz="1200" dirty="0">
                <a:solidFill>
                  <a:srgbClr val="000000"/>
                </a:solidFill>
                <a:effectLst/>
                <a:ea typeface="Times New Roman" panose="02020603050405020304" pitchFamily="18" charset="0"/>
                <a:sym typeface="+mn-ea"/>
              </a:rPr>
              <a:t> and r2 score for test data is </a:t>
            </a:r>
            <a:r>
              <a:rPr lang="en-IN" sz="1200" b="1" dirty="0">
                <a:solidFill>
                  <a:srgbClr val="000000"/>
                </a:solidFill>
                <a:effectLst/>
                <a:ea typeface="Times New Roman" panose="02020603050405020304" pitchFamily="18" charset="0"/>
                <a:sym typeface="+mn-ea"/>
              </a:rPr>
              <a:t>0.99</a:t>
            </a:r>
            <a:r>
              <a:rPr lang="en-IN" sz="1200" b="1" dirty="0">
                <a:solidFill>
                  <a:srgbClr val="000000"/>
                </a:solidFill>
                <a:effectLst/>
                <a:ea typeface="Times New Roman" panose="02020603050405020304" pitchFamily="18" charset="0"/>
                <a:sym typeface="+mn-ea"/>
              </a:rPr>
              <a:t>, </a:t>
            </a:r>
            <a:r>
              <a:rPr lang="en-IN" sz="1200" dirty="0">
                <a:solidFill>
                  <a:srgbClr val="000000"/>
                </a:solidFill>
                <a:effectLst/>
                <a:ea typeface="Times New Roman" panose="02020603050405020304" pitchFamily="18" charset="0"/>
                <a:sym typeface="+mn-ea"/>
              </a:rPr>
              <a:t>RMSE for train in </a:t>
            </a:r>
            <a:r>
              <a:rPr lang="en-IN" sz="1200" b="1" dirty="0">
                <a:solidFill>
                  <a:srgbClr val="000000"/>
                </a:solidFill>
                <a:effectLst/>
                <a:ea typeface="Times New Roman" panose="02020603050405020304" pitchFamily="18" charset="0"/>
                <a:sym typeface="+mn-ea"/>
              </a:rPr>
              <a:t>5.78 </a:t>
            </a:r>
            <a:r>
              <a:rPr lang="en-IN" sz="1200" dirty="0">
                <a:solidFill>
                  <a:srgbClr val="000000"/>
                </a:solidFill>
                <a:effectLst/>
                <a:ea typeface="Times New Roman" panose="02020603050405020304" pitchFamily="18" charset="0"/>
                <a:sym typeface="+mn-ea"/>
              </a:rPr>
              <a:t>and test is </a:t>
            </a:r>
            <a:r>
              <a:rPr lang="en-IN" sz="1200" b="1" dirty="0">
                <a:solidFill>
                  <a:srgbClr val="000000"/>
                </a:solidFill>
                <a:effectLst/>
                <a:ea typeface="Times New Roman" panose="02020603050405020304" pitchFamily="18" charset="0"/>
                <a:sym typeface="+mn-ea"/>
              </a:rPr>
              <a:t>28.43</a:t>
            </a:r>
            <a:endParaRPr lang="en-IN" sz="1200" b="1" dirty="0">
              <a:solidFill>
                <a:srgbClr val="000000"/>
              </a:solidFill>
              <a:effectLst/>
              <a:ea typeface="Times New Roman" panose="02020603050405020304" pitchFamily="18" charset="0"/>
            </a:endParaRPr>
          </a:p>
          <a:p>
            <a:pPr marL="171450" lvl="0" indent="-171450" algn="just">
              <a:spcBef>
                <a:spcPts val="10"/>
              </a:spcBef>
              <a:buFont typeface="Arial" panose="020B0604020202020204" pitchFamily="34" charset="0"/>
              <a:buChar char="•"/>
            </a:pPr>
            <a:r>
              <a:rPr lang="en-IN" sz="1200" dirty="0">
                <a:solidFill>
                  <a:srgbClr val="000000"/>
                </a:solidFill>
                <a:effectLst/>
                <a:ea typeface="Times New Roman" panose="02020603050405020304" pitchFamily="18" charset="0"/>
                <a:sym typeface="+mn-ea"/>
              </a:rPr>
              <a:t>For </a:t>
            </a:r>
            <a:r>
              <a:rPr lang="en-IN" sz="1200" dirty="0" err="1">
                <a:solidFill>
                  <a:srgbClr val="000000"/>
                </a:solidFill>
                <a:effectLst/>
                <a:ea typeface="Times New Roman" panose="02020603050405020304" pitchFamily="18" charset="0"/>
                <a:sym typeface="+mn-ea"/>
              </a:rPr>
              <a:t>Ridge </a:t>
            </a:r>
            <a:r>
              <a:rPr lang="en-IN" sz="1200" dirty="0">
                <a:solidFill>
                  <a:srgbClr val="000000"/>
                </a:solidFill>
                <a:effectLst/>
                <a:ea typeface="Times New Roman" panose="02020603050405020304" pitchFamily="18" charset="0"/>
                <a:sym typeface="+mn-ea"/>
              </a:rPr>
              <a:t>model we found that R2 score for train is </a:t>
            </a:r>
            <a:r>
              <a:rPr lang="en-IN" sz="1200" b="1" dirty="0">
                <a:solidFill>
                  <a:srgbClr val="000000"/>
                </a:solidFill>
                <a:effectLst/>
                <a:ea typeface="Times New Roman" panose="02020603050405020304" pitchFamily="18" charset="0"/>
                <a:sym typeface="+mn-ea"/>
              </a:rPr>
              <a:t>0.72 </a:t>
            </a:r>
            <a:r>
              <a:rPr lang="en-IN" sz="1200" dirty="0">
                <a:solidFill>
                  <a:srgbClr val="000000"/>
                </a:solidFill>
                <a:effectLst/>
                <a:ea typeface="Times New Roman" panose="02020603050405020304" pitchFamily="18" charset="0"/>
                <a:sym typeface="+mn-ea"/>
              </a:rPr>
              <a:t>and r2 score for test data is </a:t>
            </a:r>
            <a:r>
              <a:rPr lang="en-IN" sz="1200" b="1" dirty="0">
                <a:solidFill>
                  <a:srgbClr val="000000"/>
                </a:solidFill>
                <a:effectLst/>
                <a:ea typeface="Times New Roman" panose="02020603050405020304" pitchFamily="18" charset="0"/>
                <a:sym typeface="+mn-ea"/>
              </a:rPr>
              <a:t>0.74, </a:t>
            </a:r>
            <a:r>
              <a:rPr lang="en-IN" sz="1200" dirty="0">
                <a:solidFill>
                  <a:srgbClr val="000000"/>
                </a:solidFill>
                <a:effectLst/>
                <a:ea typeface="Times New Roman" panose="02020603050405020304" pitchFamily="18" charset="0"/>
                <a:sym typeface="+mn-ea"/>
              </a:rPr>
              <a:t>RMSE for train in </a:t>
            </a:r>
            <a:r>
              <a:rPr lang="en-IN" sz="1200" b="1" dirty="0">
                <a:solidFill>
                  <a:srgbClr val="000000"/>
                </a:solidFill>
                <a:effectLst/>
                <a:ea typeface="Times New Roman" panose="02020603050405020304" pitchFamily="18" charset="0"/>
                <a:sym typeface="+mn-ea"/>
              </a:rPr>
              <a:t>247.39 </a:t>
            </a:r>
            <a:r>
              <a:rPr lang="en-IN" sz="1200" dirty="0">
                <a:solidFill>
                  <a:srgbClr val="000000"/>
                </a:solidFill>
                <a:effectLst/>
                <a:ea typeface="Times New Roman" panose="02020603050405020304" pitchFamily="18" charset="0"/>
                <a:sym typeface="+mn-ea"/>
              </a:rPr>
              <a:t>and test is </a:t>
            </a:r>
            <a:r>
              <a:rPr lang="en-IN" sz="1200" b="1" dirty="0">
                <a:solidFill>
                  <a:srgbClr val="000000"/>
                </a:solidFill>
                <a:effectLst/>
                <a:ea typeface="Times New Roman" panose="02020603050405020304" pitchFamily="18" charset="0"/>
                <a:sym typeface="+mn-ea"/>
              </a:rPr>
              <a:t>212.27</a:t>
            </a:r>
            <a:endParaRPr lang="en-IN" sz="1200" b="1" dirty="0">
              <a:solidFill>
                <a:srgbClr val="000000"/>
              </a:solidFill>
              <a:effectLst/>
              <a:ea typeface="Times New Roman" panose="02020603050405020304" pitchFamily="18" charset="0"/>
            </a:endParaRPr>
          </a:p>
          <a:p>
            <a:pPr marL="171450" lvl="0" indent="-171450" algn="just">
              <a:spcBef>
                <a:spcPts val="10"/>
              </a:spcBef>
              <a:buFont typeface="Arial" panose="020B0604020202020204" pitchFamily="34" charset="0"/>
              <a:buChar char="•"/>
            </a:pPr>
            <a:endParaRPr lang="en-IN" sz="1200" dirty="0">
              <a:effectLst/>
              <a:ea typeface="Times New Roman" panose="02020603050405020304" pitchFamily="18" charset="0"/>
            </a:endParaRPr>
          </a:p>
          <a:p>
            <a:pPr marL="171450" lvl="0" indent="-171450" algn="just">
              <a:spcBef>
                <a:spcPts val="10"/>
              </a:spcBef>
              <a:buFont typeface="Arial" panose="020B0604020202020204" pitchFamily="34" charset="0"/>
              <a:buChar char="•"/>
            </a:pPr>
            <a:endParaRPr lang="en-IN" sz="1200" dirty="0">
              <a:effectLst/>
              <a:ea typeface="Times New Roman" panose="02020603050405020304" pitchFamily="18" charset="0"/>
            </a:endParaRPr>
          </a:p>
          <a:p>
            <a:pPr indent="0">
              <a:buFont typeface="Arial" panose="020B0604020202020204" pitchFamily="34" charset="0"/>
              <a:buNone/>
            </a:pPr>
            <a:r>
              <a:rPr lang="en-IN" sz="1600" b="1" dirty="0">
                <a:effectLst/>
                <a:ea typeface="Times New Roman" panose="02020603050405020304" pitchFamily="18" charset="0"/>
              </a:rPr>
              <a:t>  </a:t>
            </a:r>
            <a:r>
              <a:rPr lang="en-IN" sz="1600" b="1" u="sng" dirty="0">
                <a:effectLst/>
                <a:ea typeface="Times New Roman" panose="02020603050405020304" pitchFamily="18" charset="0"/>
              </a:rPr>
              <a:t>Ada Boost R</a:t>
            </a:r>
            <a:r>
              <a:rPr lang="en-IN" sz="1600" b="1" u="sng" dirty="0">
                <a:solidFill>
                  <a:srgbClr val="000000"/>
                </a:solidFill>
                <a:effectLst/>
                <a:ea typeface="Times New Roman" panose="02020603050405020304" pitchFamily="18" charset="0"/>
                <a:sym typeface="+mn-ea"/>
              </a:rPr>
              <a:t>egressor and </a:t>
            </a:r>
            <a:r>
              <a:rPr lang="en-IN" sz="1600" b="1" u="sng" dirty="0" err="1">
                <a:solidFill>
                  <a:srgbClr val="000000"/>
                </a:solidFill>
                <a:effectLst/>
                <a:ea typeface="Times New Roman" panose="02020603050405020304" pitchFamily="18" charset="0"/>
                <a:sym typeface="+mn-ea"/>
              </a:rPr>
              <a:t>Gradiant</a:t>
            </a:r>
            <a:r>
              <a:rPr lang="en-IN" sz="1600" b="1" u="sng" dirty="0">
                <a:solidFill>
                  <a:srgbClr val="000000"/>
                </a:solidFill>
                <a:effectLst/>
                <a:ea typeface="Times New Roman" panose="02020603050405020304" pitchFamily="18" charset="0"/>
                <a:sym typeface="+mn-ea"/>
              </a:rPr>
              <a:t> Boost Regressor are good models compared to other models</a:t>
            </a:r>
            <a:endParaRPr lang="en-IN" sz="1200" b="1" u="sng" dirty="0">
              <a:effectLst/>
              <a:ea typeface="Times New Roman" panose="02020603050405020304" pitchFamily="18" charset="0"/>
            </a:endParaRPr>
          </a:p>
          <a:p>
            <a:pPr marL="171450" indent="-171450">
              <a:buFont typeface="Arial" panose="020B0604020202020204" pitchFamily="34" charset="0"/>
              <a:buChar char="•"/>
            </a:pPr>
            <a:endParaRPr lang="en-IN" sz="1200" b="1" u="sng" dirty="0"/>
          </a:p>
        </p:txBody>
      </p:sp>
      <p:pic>
        <p:nvPicPr>
          <p:cNvPr id="7" name="Content Placeholder 6"/>
          <p:cNvPicPr>
            <a:picLocks noChangeAspect="1"/>
          </p:cNvPicPr>
          <p:nvPr>
            <p:ph idx="1"/>
          </p:nvPr>
        </p:nvPicPr>
        <p:blipFill>
          <a:blip r:embed="rId1"/>
          <a:stretch>
            <a:fillRect/>
          </a:stretch>
        </p:blipFill>
        <p:spPr>
          <a:xfrm>
            <a:off x="1428750" y="762000"/>
            <a:ext cx="6408420" cy="30587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sz="2400">
                <a:solidFill>
                  <a:srgbClr val="FF0000"/>
                </a:solidFill>
              </a:rPr>
              <a:t>Conclusion:</a:t>
            </a:r>
            <a:endParaRPr lang="en-IN" altLang="en-US" sz="2400">
              <a:solidFill>
                <a:srgbClr val="FF0000"/>
              </a:solidFill>
            </a:endParaRPr>
          </a:p>
        </p:txBody>
      </p:sp>
      <p:sp>
        <p:nvSpPr>
          <p:cNvPr id="5" name="Text Box 4"/>
          <p:cNvSpPr txBox="1"/>
          <p:nvPr/>
        </p:nvSpPr>
        <p:spPr>
          <a:xfrm>
            <a:off x="381000" y="1186180"/>
            <a:ext cx="8618220" cy="5354320"/>
          </a:xfrm>
          <a:prstGeom prst="rect">
            <a:avLst/>
          </a:prstGeom>
          <a:noFill/>
        </p:spPr>
        <p:txBody>
          <a:bodyPr wrap="square" rtlCol="0">
            <a:spAutoFit/>
          </a:bodyPr>
          <a:p>
            <a:pPr marL="285750" indent="-285750" algn="just">
              <a:buFont typeface="Arial" panose="020B0604020202020204" pitchFamily="34" charset="0"/>
              <a:buChar char="•"/>
            </a:pPr>
            <a:r>
              <a:rPr lang="en-IN" altLang="en-US"/>
              <a:t>We found that Cinagro have highest sales in Harayana compared to other brands and Senego and Xtrim have the negative sales in Megalaya because they have more return orders so company has to focus on those type of orders. </a:t>
            </a:r>
            <a:endParaRPr lang="en-IN" altLang="en-US"/>
          </a:p>
          <a:p>
            <a:pPr marL="285750" indent="-285750" algn="just">
              <a:buFont typeface="Arial" panose="020B0604020202020204" pitchFamily="34" charset="0"/>
              <a:buChar char="•"/>
            </a:pPr>
            <a:endParaRPr lang="en-IN" altLang="en-US"/>
          </a:p>
          <a:p>
            <a:pPr marL="285750" indent="-285750" algn="just">
              <a:buFont typeface="Arial" panose="020B0604020202020204" pitchFamily="34" charset="0"/>
              <a:buChar char="•"/>
            </a:pPr>
            <a:r>
              <a:rPr lang="en-IN" altLang="en-US"/>
              <a:t>Rusabl is having more customer service issue and loss inbound orders compared to other brands, so they need to work on customer service.</a:t>
            </a:r>
            <a:endParaRPr lang="en-IN" altLang="en-US"/>
          </a:p>
          <a:p>
            <a:pPr marL="285750" indent="-285750" algn="just">
              <a:buFont typeface="Arial" panose="020B0604020202020204" pitchFamily="34" charset="0"/>
              <a:buChar char="•"/>
            </a:pPr>
            <a:endParaRPr lang="en-IN" altLang="en-US"/>
          </a:p>
          <a:p>
            <a:pPr marL="285750" indent="-285750" algn="just">
              <a:buFont typeface="Arial" panose="020B0604020202020204" pitchFamily="34" charset="0"/>
              <a:buChar char="•"/>
            </a:pPr>
            <a:r>
              <a:rPr lang="en-IN" altLang="en-US"/>
              <a:t>Amazon sales of these brands are very less in Andaman n Nicobar , Ladakh and Damen and Diu,  so they need to focus on marketing activities. </a:t>
            </a:r>
            <a:endParaRPr lang="en-IN" altLang="en-US"/>
          </a:p>
          <a:p>
            <a:pPr marL="285750" indent="-285750" algn="just">
              <a:buFont typeface="Arial" panose="020B0604020202020204" pitchFamily="34" charset="0"/>
              <a:buChar char="•"/>
            </a:pPr>
            <a:endParaRPr lang="en-IN" altLang="en-US"/>
          </a:p>
          <a:p>
            <a:pPr marL="285750" indent="-285750" algn="just">
              <a:buFont typeface="Arial" panose="020B0604020202020204" pitchFamily="34" charset="0"/>
              <a:buChar char="•"/>
            </a:pPr>
            <a:r>
              <a:rPr lang="en-IN" altLang="en-US">
                <a:sym typeface="+mn-ea"/>
              </a:rPr>
              <a:t>We found that Cinagro have highest sales than other brands ,so they do have more FBA Inventory Reimbursement (Customer Return). So </a:t>
            </a:r>
            <a:r>
              <a:rPr lang="en-IN" altLang="en-US"/>
              <a:t>they can open a Storage facility and they can delivery products at least possible time and there will be less product inbounds and if still damage happens, they can make replacement of that product instead of giving a refund to the customer.</a:t>
            </a:r>
            <a:endParaRPr lang="en-IN" altLang="en-US"/>
          </a:p>
          <a:p>
            <a:pPr marL="285750" indent="-285750" algn="just">
              <a:buFont typeface="Arial" panose="020B0604020202020204" pitchFamily="34" charset="0"/>
              <a:buChar char="•"/>
            </a:pPr>
            <a:endParaRPr lang="en-IN" altLang="en-US"/>
          </a:p>
          <a:p>
            <a:pPr marL="285750" indent="-285750" algn="just">
              <a:buFont typeface="Arial" panose="020B0604020202020204" pitchFamily="34" charset="0"/>
              <a:buChar char="•"/>
            </a:pPr>
            <a:endParaRPr lang="en-IN" altLang="en-US"/>
          </a:p>
          <a:p>
            <a:pPr marL="285750" indent="-285750" algn="just">
              <a:buFont typeface="Arial" panose="020B0604020202020204" pitchFamily="34" charset="0"/>
              <a:buChar char="•"/>
            </a:pPr>
            <a:endParaRPr lang="en-IN" altLang="en-US"/>
          </a:p>
          <a:p>
            <a:pPr marL="285750" indent="-285750" algn="just">
              <a:buFont typeface="Arial" panose="020B0604020202020204" pitchFamily="34" charset="0"/>
              <a:buChar char="•"/>
            </a:pPr>
            <a:endParaRPr lang="en-IN" altLang="en-US"/>
          </a:p>
        </p:txBody>
      </p:sp>
      <p:sp>
        <p:nvSpPr>
          <p:cNvPr id="6" name="Text Box 5"/>
          <p:cNvSpPr txBox="1"/>
          <p:nvPr/>
        </p:nvSpPr>
        <p:spPr>
          <a:xfrm>
            <a:off x="7010400" y="6019800"/>
            <a:ext cx="1487805" cy="521970"/>
          </a:xfrm>
          <a:prstGeom prst="rect">
            <a:avLst/>
          </a:prstGeom>
          <a:noFill/>
        </p:spPr>
        <p:txBody>
          <a:bodyPr wrap="none" rtlCol="0">
            <a:spAutoFit/>
          </a:bodyPr>
          <a:p>
            <a:r>
              <a:rPr lang="en-IN" altLang="en-US" sz="2800">
                <a:solidFill>
                  <a:srgbClr val="7030A0"/>
                </a:solidFill>
                <a:latin typeface="Forte" panose="03060902040502070203" charset="0"/>
                <a:cs typeface="Forte" panose="03060902040502070203" charset="0"/>
              </a:rPr>
              <a:t>Thanks!!</a:t>
            </a:r>
            <a:endParaRPr lang="en-IN" altLang="en-US" sz="2800">
              <a:solidFill>
                <a:srgbClr val="7030A0"/>
              </a:solidFill>
              <a:latin typeface="Forte" panose="03060902040502070203" charset="0"/>
              <a:cs typeface="Forte" panose="03060902040502070203"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p:nvPr/>
        </p:nvSpPr>
        <p:spPr>
          <a:xfrm>
            <a:off x="429658" y="980501"/>
            <a:ext cx="8485742" cy="5648899"/>
          </a:xfrm>
          <a:prstGeom prst="rect">
            <a:avLst/>
          </a:prstGeom>
        </p:spPr>
        <p:txBody>
          <a:bodyPr vert="horz" lIns="91440" tIns="45720" rIns="91440" bIns="45720" rtlCol="0">
            <a:normAutofit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r>
              <a:rPr lang="en-US" sz="1600" b="1" dirty="0">
                <a:solidFill>
                  <a:schemeClr val="tx1"/>
                </a:solidFill>
                <a:effectLst>
                  <a:outerShdw blurRad="38100" dist="19050" dir="2700000" algn="tl" rotWithShape="0">
                    <a:schemeClr val="dk1">
                      <a:alpha val="40000"/>
                    </a:schemeClr>
                  </a:outerShdw>
                </a:effectLst>
              </a:rPr>
              <a:t>1.Business Problem Understanding</a:t>
            </a:r>
            <a:r>
              <a:rPr lang="en-IN" altLang="en-US" sz="1600" b="1" dirty="0">
                <a:solidFill>
                  <a:schemeClr val="tx1"/>
                </a:solidFill>
                <a:effectLst>
                  <a:outerShdw blurRad="38100" dist="19050" dir="2700000" algn="tl" rotWithShape="0">
                    <a:schemeClr val="dk1">
                      <a:alpha val="40000"/>
                    </a:schemeClr>
                  </a:outerShdw>
                </a:effectLst>
              </a:rPr>
              <a:t>:</a:t>
            </a:r>
            <a:r>
              <a:rPr lang="en-US" sz="1600" b="1" dirty="0"/>
              <a:t> </a:t>
            </a:r>
            <a:endParaRPr lang="en-US" sz="1600" b="1" dirty="0"/>
          </a:p>
          <a:p>
            <a:pPr algn="just"/>
            <a:endParaRPr lang="en-US" sz="1600" b="1" dirty="0"/>
          </a:p>
          <a:p>
            <a:pPr algn="just"/>
            <a:r>
              <a:rPr lang="en-IN" altLang="en-US" sz="1600" b="1" dirty="0"/>
              <a:t>	</a:t>
            </a:r>
            <a:r>
              <a:rPr lang="en-US" sz="1600" dirty="0">
                <a:solidFill>
                  <a:schemeClr val="tx1"/>
                </a:solidFill>
              </a:rPr>
              <a:t>The sales of each brand in amazon differs by order state, date, and other features. There are states where some brands have no sales and some brands find </a:t>
            </a:r>
            <a:r>
              <a:rPr lang="en-IN" altLang="en-US" sz="1600" dirty="0">
                <a:solidFill>
                  <a:schemeClr val="tx1"/>
                </a:solidFill>
              </a:rPr>
              <a:t>difficulties while </a:t>
            </a:r>
            <a:r>
              <a:rPr lang="en-US" sz="1600" dirty="0">
                <a:solidFill>
                  <a:schemeClr val="tx1"/>
                </a:solidFill>
              </a:rPr>
              <a:t>sell</a:t>
            </a:r>
            <a:r>
              <a:rPr lang="en-IN" altLang="en-US" sz="1600" dirty="0">
                <a:solidFill>
                  <a:schemeClr val="tx1"/>
                </a:solidFill>
              </a:rPr>
              <a:t>ing their</a:t>
            </a:r>
            <a:r>
              <a:rPr lang="en-US" sz="1600" dirty="0">
                <a:solidFill>
                  <a:schemeClr val="tx1"/>
                </a:solidFill>
              </a:rPr>
              <a:t> products and there are states where </a:t>
            </a:r>
            <a:r>
              <a:rPr lang="en-IN" altLang="en-US" sz="1600" dirty="0">
                <a:solidFill>
                  <a:schemeClr val="tx1"/>
                </a:solidFill>
              </a:rPr>
              <a:t>particular </a:t>
            </a:r>
            <a:r>
              <a:rPr lang="en-US" sz="1600" dirty="0">
                <a:solidFill>
                  <a:schemeClr val="tx1"/>
                </a:solidFill>
              </a:rPr>
              <a:t>products are highly purchased too.  </a:t>
            </a:r>
            <a:endParaRPr lang="en-US" sz="1600" dirty="0">
              <a:solidFill>
                <a:schemeClr val="tx1"/>
              </a:solidFill>
            </a:endParaRPr>
          </a:p>
          <a:p>
            <a:pPr algn="just"/>
            <a:endParaRPr lang="en-US" sz="1600" dirty="0"/>
          </a:p>
          <a:p>
            <a:pPr algn="just"/>
            <a:r>
              <a:rPr lang="en-US" sz="1600" b="1" dirty="0">
                <a:solidFill>
                  <a:schemeClr val="tx1"/>
                </a:solidFill>
                <a:effectLst>
                  <a:outerShdw blurRad="38100" dist="19050" dir="2700000" algn="tl" rotWithShape="0">
                    <a:schemeClr val="dk1">
                      <a:alpha val="40000"/>
                    </a:schemeClr>
                  </a:outerShdw>
                </a:effectLst>
              </a:rPr>
              <a:t>2. Business Objective:</a:t>
            </a:r>
            <a:r>
              <a:rPr lang="en-US" sz="1600" b="1" dirty="0"/>
              <a:t> </a:t>
            </a:r>
            <a:endParaRPr lang="en-US" sz="1600" b="1" dirty="0"/>
          </a:p>
          <a:p>
            <a:pPr algn="just"/>
            <a:endParaRPr lang="en-US" sz="1600" b="1" dirty="0"/>
          </a:p>
          <a:p>
            <a:pPr algn="just"/>
            <a:r>
              <a:rPr lang="en-IN" altLang="en-US" sz="1600" b="1" dirty="0"/>
              <a:t>	</a:t>
            </a:r>
            <a:r>
              <a:rPr lang="en-US" sz="1600" dirty="0">
                <a:solidFill>
                  <a:schemeClr val="tx1"/>
                </a:solidFill>
              </a:rPr>
              <a:t>The objective is to device a machine learning model to predict the total payment for each brand. The objective is to device a model to group the products based on their brands and the locality where they have been sold and prioritize the products based on the sales.</a:t>
            </a:r>
            <a:r>
              <a:rPr lang="en-IN" altLang="en-US" sz="1600" dirty="0">
                <a:solidFill>
                  <a:schemeClr val="tx1"/>
                </a:solidFill>
              </a:rPr>
              <a:t> </a:t>
            </a:r>
            <a:r>
              <a:rPr lang="en-IN" altLang="en-US" sz="1600" dirty="0">
                <a:solidFill>
                  <a:schemeClr val="tx1"/>
                </a:solidFill>
                <a:sym typeface="+mn-ea"/>
              </a:rPr>
              <a:t>Our objective is to find out which brands products is getting high sales.</a:t>
            </a:r>
            <a:endParaRPr lang="en-IN" altLang="en-US" sz="1600" dirty="0">
              <a:solidFill>
                <a:schemeClr val="tx1"/>
              </a:solidFill>
              <a:sym typeface="+mn-ea"/>
            </a:endParaRPr>
          </a:p>
          <a:p>
            <a:pPr algn="just"/>
            <a:endParaRPr lang="en-US" sz="1600" dirty="0"/>
          </a:p>
          <a:p>
            <a:pPr algn="just"/>
            <a:r>
              <a:rPr lang="en-US" sz="1600" b="1" dirty="0">
                <a:solidFill>
                  <a:schemeClr val="tx1"/>
                </a:solidFill>
                <a:effectLst>
                  <a:outerShdw blurRad="38100" dist="19050" dir="2700000" algn="tl" rotWithShape="0">
                    <a:schemeClr val="dk1">
                      <a:alpha val="40000"/>
                    </a:schemeClr>
                  </a:outerShdw>
                </a:effectLst>
              </a:rPr>
              <a:t>3. Approach: </a:t>
            </a:r>
            <a:endParaRPr lang="en-US" sz="1600" b="1" dirty="0">
              <a:solidFill>
                <a:schemeClr val="tx1"/>
              </a:solidFill>
              <a:effectLst>
                <a:outerShdw blurRad="38100" dist="19050" dir="2700000" algn="tl" rotWithShape="0">
                  <a:schemeClr val="dk1">
                    <a:alpha val="40000"/>
                  </a:schemeClr>
                </a:outerShdw>
              </a:effectLst>
            </a:endParaRPr>
          </a:p>
          <a:p>
            <a:pPr marL="285750" indent="-285750" algn="just">
              <a:buFont typeface="Arial" panose="020B0604020202020204" pitchFamily="34" charset="0"/>
              <a:buChar char="•"/>
            </a:pPr>
            <a:r>
              <a:rPr lang="en-IN" sz="1600" dirty="0">
                <a:solidFill>
                  <a:schemeClr val="tx1"/>
                </a:solidFill>
              </a:rPr>
              <a:t>Data Understanding </a:t>
            </a:r>
            <a:endParaRPr lang="en-IN" sz="1600" dirty="0">
              <a:solidFill>
                <a:schemeClr val="tx1"/>
              </a:solidFill>
            </a:endParaRPr>
          </a:p>
          <a:p>
            <a:pPr marL="285750" indent="-285750" algn="just">
              <a:buFont typeface="Arial" panose="020B0604020202020204" pitchFamily="34" charset="0"/>
              <a:buChar char="•"/>
            </a:pPr>
            <a:r>
              <a:rPr lang="en-IN" sz="1600" dirty="0">
                <a:solidFill>
                  <a:schemeClr val="tx1"/>
                </a:solidFill>
              </a:rPr>
              <a:t>Data Pre-Processing  </a:t>
            </a:r>
            <a:endParaRPr lang="en-IN" sz="1600" dirty="0">
              <a:solidFill>
                <a:schemeClr val="tx1"/>
              </a:solidFill>
            </a:endParaRPr>
          </a:p>
          <a:p>
            <a:pPr marL="285750" indent="-285750" algn="just">
              <a:buFont typeface="Arial" panose="020B0604020202020204" pitchFamily="34" charset="0"/>
              <a:buChar char="•"/>
            </a:pPr>
            <a:r>
              <a:rPr lang="en-IN" sz="1600" dirty="0">
                <a:solidFill>
                  <a:schemeClr val="tx1"/>
                </a:solidFill>
              </a:rPr>
              <a:t>Exploratory Data Analysis </a:t>
            </a:r>
            <a:endParaRPr lang="en-IN" sz="1600" dirty="0">
              <a:solidFill>
                <a:schemeClr val="tx1"/>
              </a:solidFill>
            </a:endParaRPr>
          </a:p>
          <a:p>
            <a:pPr marL="285750" indent="-285750" algn="just">
              <a:buFont typeface="Arial" panose="020B0604020202020204" pitchFamily="34" charset="0"/>
              <a:buChar char="•"/>
            </a:pPr>
            <a:r>
              <a:rPr lang="en-IN" sz="1600" dirty="0">
                <a:solidFill>
                  <a:schemeClr val="tx1"/>
                </a:solidFill>
              </a:rPr>
              <a:t>Data Mining </a:t>
            </a:r>
            <a:endParaRPr lang="en-IN" sz="1600" dirty="0">
              <a:solidFill>
                <a:schemeClr val="tx1"/>
              </a:solidFill>
            </a:endParaRPr>
          </a:p>
          <a:p>
            <a:pPr marL="285750" indent="-285750" algn="just">
              <a:buFont typeface="Arial" panose="020B0604020202020204" pitchFamily="34" charset="0"/>
              <a:buChar char="•"/>
            </a:pPr>
            <a:r>
              <a:rPr lang="en-IN" sz="1600" dirty="0">
                <a:solidFill>
                  <a:schemeClr val="tx1"/>
                </a:solidFill>
              </a:rPr>
              <a:t>Model Building </a:t>
            </a:r>
            <a:endParaRPr lang="en-IN" sz="1600" dirty="0">
              <a:solidFill>
                <a:schemeClr val="tx1"/>
              </a:solidFill>
            </a:endParaRPr>
          </a:p>
          <a:p>
            <a:pPr marL="285750" indent="-285750" algn="just">
              <a:buFont typeface="Arial" panose="020B0604020202020204" pitchFamily="34" charset="0"/>
              <a:buChar char="•"/>
            </a:pPr>
            <a:r>
              <a:rPr lang="en-IN" sz="1600" dirty="0">
                <a:solidFill>
                  <a:schemeClr val="tx1"/>
                </a:solidFill>
              </a:rPr>
              <a:t>Model Evaluation </a:t>
            </a:r>
            <a:endParaRPr lang="en-IN" sz="1600" dirty="0">
              <a:solidFill>
                <a:schemeClr val="tx1"/>
              </a:solidFill>
            </a:endParaRPr>
          </a:p>
          <a:p>
            <a:pPr marL="285750" indent="-285750" algn="just">
              <a:buFont typeface="Arial" panose="020B0604020202020204" pitchFamily="34" charset="0"/>
              <a:buChar char="•"/>
            </a:pPr>
            <a:r>
              <a:rPr lang="en-IN" sz="1600" dirty="0">
                <a:solidFill>
                  <a:schemeClr val="tx1"/>
                </a:solidFill>
              </a:rPr>
              <a:t>Model Optimization</a:t>
            </a:r>
            <a:endParaRPr lang="en-IN" sz="1600" dirty="0">
              <a:solidFill>
                <a:schemeClr val="tx1"/>
              </a:solidFill>
            </a:endParaRPr>
          </a:p>
          <a:p>
            <a:pPr marL="285750" indent="-285750" algn="just">
              <a:buFont typeface="Arial" panose="020B0604020202020204" pitchFamily="34" charset="0"/>
              <a:buChar char="•"/>
            </a:pPr>
            <a:r>
              <a:rPr lang="en-US" sz="1600" dirty="0">
                <a:solidFill>
                  <a:schemeClr val="tx1"/>
                </a:solidFill>
              </a:rPr>
              <a:t>Linear Regression – OLS, Ridge ,</a:t>
            </a:r>
            <a:r>
              <a:rPr lang="en-IN" altLang="en-US" sz="1600" dirty="0">
                <a:solidFill>
                  <a:schemeClr val="tx1"/>
                </a:solidFill>
              </a:rPr>
              <a:t> Linear Regression,</a:t>
            </a:r>
            <a:r>
              <a:rPr lang="en-US" sz="1600" dirty="0">
                <a:solidFill>
                  <a:schemeClr val="tx1"/>
                </a:solidFill>
              </a:rPr>
              <a:t> </a:t>
            </a:r>
            <a:r>
              <a:rPr lang="en-IN" altLang="en-US" sz="1600" dirty="0">
                <a:solidFill>
                  <a:schemeClr val="tx1"/>
                </a:solidFill>
              </a:rPr>
              <a:t>Decision Tree, </a:t>
            </a:r>
            <a:r>
              <a:rPr lang="en-US" sz="1600" dirty="0">
                <a:solidFill>
                  <a:schemeClr val="tx1"/>
                </a:solidFill>
              </a:rPr>
              <a:t>Lasso </a:t>
            </a:r>
            <a:r>
              <a:rPr lang="en-IN" altLang="en-US" sz="1600" dirty="0">
                <a:solidFill>
                  <a:schemeClr val="tx1"/>
                </a:solidFill>
              </a:rPr>
              <a:t>etc </a:t>
            </a:r>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Unsupervised –  </a:t>
            </a:r>
            <a:r>
              <a:rPr lang="en-US" sz="1600" dirty="0" err="1">
                <a:solidFill>
                  <a:schemeClr val="tx1"/>
                </a:solidFill>
              </a:rPr>
              <a:t>K_means</a:t>
            </a:r>
            <a:r>
              <a:rPr lang="en-US" sz="1600" dirty="0">
                <a:solidFill>
                  <a:schemeClr val="tx1"/>
                </a:solidFill>
              </a:rPr>
              <a:t> algorithm</a:t>
            </a:r>
            <a:endParaRPr lang="en-IN" sz="1600" dirty="0">
              <a:solidFill>
                <a:schemeClr val="tx1"/>
              </a:solidFill>
            </a:endParaRPr>
          </a:p>
          <a:p>
            <a:pPr marL="285750" indent="-285750" algn="just"/>
            <a:endParaRPr lang="en-IN" sz="1600" dirty="0">
              <a:solidFill>
                <a:schemeClr val="tx1"/>
              </a:solidFill>
            </a:endParaRPr>
          </a:p>
        </p:txBody>
      </p:sp>
      <p:sp>
        <p:nvSpPr>
          <p:cNvPr id="31" name="TextBox 30"/>
          <p:cNvSpPr txBox="1"/>
          <p:nvPr/>
        </p:nvSpPr>
        <p:spPr>
          <a:xfrm>
            <a:off x="410688" y="363680"/>
            <a:ext cx="8537369" cy="521970"/>
          </a:xfrm>
          <a:prstGeom prst="rect">
            <a:avLst/>
          </a:prstGeom>
          <a:noFill/>
        </p:spPr>
        <p:txBody>
          <a:bodyPr wrap="square" rtlCol="0">
            <a:spAutoFit/>
          </a:bodyPr>
          <a:lstStyle/>
          <a:p>
            <a:r>
              <a:rPr lang="en-US" sz="2800" dirty="0">
                <a:solidFill>
                  <a:srgbClr val="FF0000"/>
                </a:solidFill>
                <a:ea typeface="굴림" panose="020B0600000101010101" pitchFamily="34" charset="-127"/>
              </a:rPr>
              <a:t>Problem Definition</a:t>
            </a:r>
            <a:endParaRPr lang="en-US" sz="2800" b="1" dirty="0">
              <a:solidFill>
                <a:srgbClr val="FF0000"/>
              </a:solidFill>
              <a:ea typeface="굴림" panose="020B0600000101010101" pitchFamily="34" charset="-127"/>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0735" y="883540"/>
            <a:ext cx="6065667" cy="460375"/>
          </a:xfrm>
          <a:prstGeom prst="rect">
            <a:avLst/>
          </a:prstGeom>
          <a:noFill/>
        </p:spPr>
        <p:txBody>
          <a:bodyPr wrap="square">
            <a:spAutoFit/>
          </a:bodyPr>
          <a:lstStyle/>
          <a:p>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Dataset Information</a:t>
            </a:r>
            <a:r>
              <a:rPr lang="en-IN" alt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lang="en-IN" altLang="en-US" sz="2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457200" y="1447800"/>
            <a:ext cx="8195310" cy="20300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effectLst/>
                <a:ea typeface="Times New Roman" panose="02020603050405020304" pitchFamily="18" charset="0"/>
              </a:rPr>
              <a:t>Dataset consists of the several variables providing information about the sales with</a:t>
            </a:r>
            <a:r>
              <a:rPr lang="en-US" sz="1800" spc="5" dirty="0">
                <a:effectLst/>
                <a:ea typeface="Times New Roman" panose="02020603050405020304" pitchFamily="18" charset="0"/>
              </a:rPr>
              <a:t> </a:t>
            </a:r>
            <a:r>
              <a:rPr lang="en-US" sz="1800" dirty="0">
                <a:effectLst/>
                <a:ea typeface="Times New Roman" panose="02020603050405020304" pitchFamily="18" charset="0"/>
              </a:rPr>
              <a:t>more than </a:t>
            </a:r>
            <a:r>
              <a:rPr lang="en-US" sz="1800" b="1" dirty="0">
                <a:solidFill>
                  <a:schemeClr val="accent6">
                    <a:lumMod val="75000"/>
                  </a:schemeClr>
                </a:solidFill>
                <a:effectLst/>
                <a:ea typeface="Times New Roman" panose="02020603050405020304" pitchFamily="18" charset="0"/>
              </a:rPr>
              <a:t>31,936</a:t>
            </a:r>
            <a:r>
              <a:rPr lang="en-US" sz="1800" dirty="0">
                <a:effectLst/>
                <a:ea typeface="Times New Roman" panose="02020603050405020304" pitchFamily="18" charset="0"/>
              </a:rPr>
              <a:t> rows and </a:t>
            </a:r>
            <a:r>
              <a:rPr lang="en-US" sz="1800" b="1" dirty="0">
                <a:solidFill>
                  <a:schemeClr val="accent6">
                    <a:lumMod val="75000"/>
                  </a:schemeClr>
                </a:solidFill>
                <a:effectLst/>
                <a:ea typeface="Times New Roman" panose="02020603050405020304" pitchFamily="18" charset="0"/>
              </a:rPr>
              <a:t>23</a:t>
            </a:r>
            <a:r>
              <a:rPr lang="en-US" sz="1800" b="1" spc="5" dirty="0">
                <a:effectLst/>
                <a:ea typeface="Times New Roman" panose="02020603050405020304" pitchFamily="18" charset="0"/>
              </a:rPr>
              <a:t> </a:t>
            </a:r>
            <a:r>
              <a:rPr lang="en-US" sz="1800" dirty="0">
                <a:effectLst/>
                <a:ea typeface="Times New Roman" panose="02020603050405020304" pitchFamily="18" charset="0"/>
              </a:rPr>
              <a:t>columns in the data.</a:t>
            </a:r>
            <a:r>
              <a:rPr lang="en-IN" altLang="en-US" sz="1800" dirty="0">
                <a:effectLst/>
                <a:ea typeface="Times New Roman" panose="02020603050405020304" pitchFamily="18" charset="0"/>
              </a:rPr>
              <a:t> </a:t>
            </a:r>
            <a:endParaRPr lang="en-US" sz="1800" dirty="0">
              <a:effectLst/>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ea typeface="Times New Roman" panose="02020603050405020304" pitchFamily="18" charset="0"/>
              </a:rPr>
              <a:t>This</a:t>
            </a:r>
            <a:r>
              <a:rPr lang="en-US" sz="1800" spc="-15" dirty="0">
                <a:effectLst/>
                <a:ea typeface="Times New Roman" panose="02020603050405020304" pitchFamily="18" charset="0"/>
              </a:rPr>
              <a:t> </a:t>
            </a:r>
            <a:r>
              <a:rPr lang="en-US" sz="1800" dirty="0">
                <a:effectLst/>
                <a:ea typeface="Times New Roman" panose="02020603050405020304" pitchFamily="18" charset="0"/>
              </a:rPr>
              <a:t>is</a:t>
            </a:r>
            <a:r>
              <a:rPr lang="en-US" sz="1800" spc="-20" dirty="0">
                <a:effectLst/>
                <a:ea typeface="Times New Roman" panose="02020603050405020304" pitchFamily="18" charset="0"/>
              </a:rPr>
              <a:t> </a:t>
            </a:r>
            <a:r>
              <a:rPr lang="en-US" sz="1800" dirty="0">
                <a:effectLst/>
                <a:ea typeface="Times New Roman" panose="02020603050405020304" pitchFamily="18" charset="0"/>
              </a:rPr>
              <a:t>also</a:t>
            </a:r>
            <a:r>
              <a:rPr lang="en-US" sz="1800" spc="-30" dirty="0">
                <a:effectLst/>
                <a:ea typeface="Times New Roman" panose="02020603050405020304" pitchFamily="18" charset="0"/>
              </a:rPr>
              <a:t> </a:t>
            </a:r>
            <a:r>
              <a:rPr lang="en-US" sz="1800" dirty="0">
                <a:effectLst/>
                <a:ea typeface="Times New Roman" panose="02020603050405020304" pitchFamily="18" charset="0"/>
              </a:rPr>
              <a:t>the</a:t>
            </a:r>
            <a:r>
              <a:rPr lang="en-US" sz="1800" spc="-35" dirty="0">
                <a:effectLst/>
                <a:ea typeface="Times New Roman" panose="02020603050405020304" pitchFamily="18" charset="0"/>
              </a:rPr>
              <a:t> </a:t>
            </a:r>
            <a:r>
              <a:rPr lang="en-US" sz="1800" dirty="0">
                <a:effectLst/>
                <a:ea typeface="Times New Roman" panose="02020603050405020304" pitchFamily="18" charset="0"/>
              </a:rPr>
              <a:t>most</a:t>
            </a:r>
            <a:r>
              <a:rPr lang="en-US" sz="1800" spc="-15" dirty="0">
                <a:effectLst/>
                <a:ea typeface="Times New Roman" panose="02020603050405020304" pitchFamily="18" charset="0"/>
              </a:rPr>
              <a:t> </a:t>
            </a:r>
            <a:r>
              <a:rPr lang="en-US" sz="1800" dirty="0">
                <a:effectLst/>
                <a:ea typeface="Times New Roman" panose="02020603050405020304" pitchFamily="18" charset="0"/>
              </a:rPr>
              <a:t>vital</a:t>
            </a:r>
            <a:r>
              <a:rPr lang="en-US" sz="1800" spc="-30" dirty="0">
                <a:effectLst/>
                <a:ea typeface="Times New Roman" panose="02020603050405020304" pitchFamily="18" charset="0"/>
              </a:rPr>
              <a:t> </a:t>
            </a:r>
            <a:r>
              <a:rPr lang="en-US" sz="1800" dirty="0">
                <a:effectLst/>
                <a:ea typeface="Times New Roman" panose="02020603050405020304" pitchFamily="18" charset="0"/>
              </a:rPr>
              <a:t>set</a:t>
            </a:r>
            <a:r>
              <a:rPr lang="en-US" sz="1800" spc="-10" dirty="0">
                <a:effectLst/>
                <a:ea typeface="Times New Roman" panose="02020603050405020304" pitchFamily="18" charset="0"/>
              </a:rPr>
              <a:t> </a:t>
            </a:r>
            <a:r>
              <a:rPr lang="en-US" sz="1800" dirty="0">
                <a:effectLst/>
                <a:ea typeface="Times New Roman" panose="02020603050405020304" pitchFamily="18" charset="0"/>
              </a:rPr>
              <a:t>of</a:t>
            </a:r>
            <a:r>
              <a:rPr lang="en-US" sz="1800" spc="-35" dirty="0">
                <a:effectLst/>
                <a:ea typeface="Times New Roman" panose="02020603050405020304" pitchFamily="18" charset="0"/>
              </a:rPr>
              <a:t> </a:t>
            </a:r>
            <a:r>
              <a:rPr lang="en-US" sz="1800" dirty="0">
                <a:effectLst/>
                <a:ea typeface="Times New Roman" panose="02020603050405020304" pitchFamily="18" charset="0"/>
              </a:rPr>
              <a:t>information</a:t>
            </a:r>
            <a:r>
              <a:rPr lang="en-US" sz="1800" spc="-15" dirty="0">
                <a:effectLst/>
                <a:ea typeface="Times New Roman" panose="02020603050405020304" pitchFamily="18" charset="0"/>
              </a:rPr>
              <a:t> </a:t>
            </a:r>
            <a:r>
              <a:rPr lang="en-US" sz="1800" dirty="0">
                <a:effectLst/>
                <a:ea typeface="Times New Roman" panose="02020603050405020304" pitchFamily="18" charset="0"/>
              </a:rPr>
              <a:t>which</a:t>
            </a:r>
            <a:r>
              <a:rPr lang="en-US" sz="1800" spc="-20" dirty="0">
                <a:effectLst/>
                <a:ea typeface="Times New Roman" panose="02020603050405020304" pitchFamily="18" charset="0"/>
              </a:rPr>
              <a:t> </a:t>
            </a:r>
            <a:r>
              <a:rPr lang="en-US" sz="1800" dirty="0">
                <a:effectLst/>
                <a:ea typeface="Times New Roman" panose="02020603050405020304" pitchFamily="18" charset="0"/>
              </a:rPr>
              <a:t>would</a:t>
            </a:r>
            <a:r>
              <a:rPr lang="en-US" sz="1800" spc="-20" dirty="0">
                <a:effectLst/>
                <a:ea typeface="Times New Roman" panose="02020603050405020304" pitchFamily="18" charset="0"/>
              </a:rPr>
              <a:t> </a:t>
            </a:r>
            <a:r>
              <a:rPr lang="en-US" sz="1800" dirty="0">
                <a:effectLst/>
                <a:ea typeface="Times New Roman" panose="02020603050405020304" pitchFamily="18" charset="0"/>
              </a:rPr>
              <a:t>be</a:t>
            </a:r>
            <a:r>
              <a:rPr lang="en-US" sz="1800" spc="-25" dirty="0">
                <a:effectLst/>
                <a:ea typeface="Times New Roman" panose="02020603050405020304" pitchFamily="18" charset="0"/>
              </a:rPr>
              <a:t> </a:t>
            </a:r>
            <a:r>
              <a:rPr lang="en-US" sz="1800" dirty="0">
                <a:effectLst/>
                <a:ea typeface="Times New Roman" panose="02020603050405020304" pitchFamily="18" charset="0"/>
              </a:rPr>
              <a:t>used</a:t>
            </a:r>
            <a:r>
              <a:rPr lang="en-US" sz="1800" spc="-30" dirty="0">
                <a:effectLst/>
                <a:ea typeface="Times New Roman" panose="02020603050405020304" pitchFamily="18" charset="0"/>
              </a:rPr>
              <a:t> </a:t>
            </a:r>
            <a:r>
              <a:rPr lang="en-US" sz="1800" dirty="0">
                <a:effectLst/>
                <a:ea typeface="Times New Roman" panose="02020603050405020304" pitchFamily="18" charset="0"/>
              </a:rPr>
              <a:t>to segregat</a:t>
            </a:r>
            <a:r>
              <a:rPr lang="en-IN" altLang="en-US" sz="1800" dirty="0">
                <a:effectLst/>
                <a:ea typeface="Times New Roman" panose="02020603050405020304" pitchFamily="18" charset="0"/>
              </a:rPr>
              <a:t>e</a:t>
            </a:r>
            <a:r>
              <a:rPr lang="en-US" sz="1800" spc="-290" dirty="0">
                <a:effectLst/>
                <a:ea typeface="Times New Roman" panose="02020603050405020304" pitchFamily="18" charset="0"/>
              </a:rPr>
              <a:t>  </a:t>
            </a:r>
            <a:r>
              <a:rPr lang="en-US" sz="1800" dirty="0">
                <a:effectLst/>
                <a:ea typeface="Times New Roman" panose="02020603050405020304" pitchFamily="18" charset="0"/>
              </a:rPr>
              <a:t>for</a:t>
            </a:r>
            <a:r>
              <a:rPr lang="en-US" sz="1800" spc="-15" dirty="0">
                <a:effectLst/>
                <a:ea typeface="Times New Roman" panose="02020603050405020304" pitchFamily="18" charset="0"/>
              </a:rPr>
              <a:t> </a:t>
            </a:r>
            <a:r>
              <a:rPr lang="en-US" sz="1800" dirty="0">
                <a:effectLst/>
                <a:ea typeface="Times New Roman" panose="02020603050405020304" pitchFamily="18" charset="0"/>
              </a:rPr>
              <a:t>train test split function later in</a:t>
            </a:r>
            <a:r>
              <a:rPr lang="en-US" sz="1800" spc="-5" dirty="0">
                <a:effectLst/>
                <a:ea typeface="Times New Roman" panose="02020603050405020304" pitchFamily="18" charset="0"/>
              </a:rPr>
              <a:t> </a:t>
            </a:r>
            <a:r>
              <a:rPr lang="en-US" sz="1800" dirty="0">
                <a:effectLst/>
                <a:ea typeface="Times New Roman" panose="02020603050405020304" pitchFamily="18" charset="0"/>
              </a:rPr>
              <a:t>order to</a:t>
            </a:r>
            <a:r>
              <a:rPr lang="en-US" sz="1800" spc="5" dirty="0">
                <a:effectLst/>
                <a:ea typeface="Times New Roman" panose="02020603050405020304" pitchFamily="18" charset="0"/>
              </a:rPr>
              <a:t> </a:t>
            </a:r>
            <a:r>
              <a:rPr lang="en-US" sz="1800" dirty="0">
                <a:effectLst/>
                <a:ea typeface="Times New Roman" panose="02020603050405020304" pitchFamily="18" charset="0"/>
              </a:rPr>
              <a:t>check the</a:t>
            </a:r>
            <a:r>
              <a:rPr lang="en-US" sz="1800" spc="-5" dirty="0">
                <a:effectLst/>
                <a:ea typeface="Times New Roman" panose="02020603050405020304" pitchFamily="18" charset="0"/>
              </a:rPr>
              <a:t> </a:t>
            </a:r>
            <a:r>
              <a:rPr lang="en-US" sz="1800" dirty="0">
                <a:effectLst/>
                <a:ea typeface="Times New Roman" panose="02020603050405020304" pitchFamily="18" charset="0"/>
              </a:rPr>
              <a:t>accuracy.</a:t>
            </a:r>
            <a:endParaRPr lang="en-IN" sz="1800" dirty="0">
              <a:effectLst/>
              <a:ea typeface="Times New Roman" panose="02020603050405020304" pitchFamily="18" charset="0"/>
            </a:endParaRPr>
          </a:p>
          <a:p>
            <a:pPr algn="just"/>
            <a:endParaRPr lang="en-IN" dirty="0"/>
          </a:p>
        </p:txBody>
      </p:sp>
      <p:sp>
        <p:nvSpPr>
          <p:cNvPr id="3" name="TextBox 2"/>
          <p:cNvSpPr txBox="1"/>
          <p:nvPr/>
        </p:nvSpPr>
        <p:spPr>
          <a:xfrm>
            <a:off x="381000" y="3505200"/>
            <a:ext cx="4800600" cy="460375"/>
          </a:xfrm>
          <a:prstGeom prst="rect">
            <a:avLst/>
          </a:prstGeom>
          <a:noFill/>
        </p:spPr>
        <p:txBody>
          <a:bodyPr wrap="square" rtlCol="0">
            <a:spAutoFit/>
          </a:bodyPr>
          <a:lstStyle/>
          <a:p>
            <a:r>
              <a:rPr lang="en-US" sz="2400" dirty="0">
                <a:solidFill>
                  <a:srgbClr val="FF0000"/>
                </a:solidFill>
                <a:effectLst/>
                <a:ea typeface="Times New Roman" panose="02020603050405020304" pitchFamily="18" charset="0"/>
              </a:rPr>
              <a:t>DATA</a:t>
            </a:r>
            <a:r>
              <a:rPr lang="en-US" sz="2400" spc="-25" dirty="0">
                <a:solidFill>
                  <a:srgbClr val="FF0000"/>
                </a:solidFill>
                <a:effectLst/>
                <a:ea typeface="Times New Roman" panose="02020603050405020304" pitchFamily="18" charset="0"/>
              </a:rPr>
              <a:t> </a:t>
            </a:r>
            <a:r>
              <a:rPr lang="en-US" sz="2400" dirty="0">
                <a:solidFill>
                  <a:srgbClr val="FF0000"/>
                </a:solidFill>
                <a:effectLst/>
                <a:ea typeface="Times New Roman" panose="02020603050405020304" pitchFamily="18" charset="0"/>
              </a:rPr>
              <a:t>UNDERSTANDING:</a:t>
            </a:r>
            <a:endParaRPr lang="en-US" sz="2400" dirty="0">
              <a:solidFill>
                <a:srgbClr val="FF0000"/>
              </a:solidFill>
              <a:effectLst/>
              <a:ea typeface="Times New Roman" panose="02020603050405020304" pitchFamily="18" charset="0"/>
            </a:endParaRPr>
          </a:p>
        </p:txBody>
      </p:sp>
      <p:sp>
        <p:nvSpPr>
          <p:cNvPr id="6" name="TextBox 5"/>
          <p:cNvSpPr txBox="1"/>
          <p:nvPr/>
        </p:nvSpPr>
        <p:spPr>
          <a:xfrm>
            <a:off x="749300" y="4038600"/>
            <a:ext cx="7942580" cy="1820545"/>
          </a:xfrm>
          <a:prstGeom prst="rect">
            <a:avLst/>
          </a:prstGeom>
          <a:noFill/>
        </p:spPr>
        <p:txBody>
          <a:bodyPr wrap="square" rtlCol="0">
            <a:spAutoFit/>
          </a:bodyPr>
          <a:lstStyle/>
          <a:p>
            <a:pPr marL="342900" lvl="0" indent="-342900">
              <a:lnSpc>
                <a:spcPct val="150000"/>
              </a:lnSpc>
              <a:spcBef>
                <a:spcPts val="1270"/>
              </a:spcBef>
              <a:spcAft>
                <a:spcPts val="0"/>
              </a:spcAft>
              <a:buFont typeface="Symbol" panose="05050102010706020507" pitchFamily="18" charset="2"/>
              <a:buChar char=""/>
              <a:tabLst>
                <a:tab pos="978535" algn="l"/>
              </a:tabLst>
            </a:pPr>
            <a:r>
              <a:rPr lang="en-US" sz="1800" dirty="0">
                <a:effectLst/>
                <a:ea typeface="Times New Roman" panose="02020603050405020304" pitchFamily="18" charset="0"/>
              </a:rPr>
              <a:t>Dataset</a:t>
            </a:r>
            <a:r>
              <a:rPr lang="en-US" sz="1800" spc="-5" dirty="0">
                <a:effectLst/>
                <a:ea typeface="Times New Roman" panose="02020603050405020304" pitchFamily="18" charset="0"/>
              </a:rPr>
              <a:t> </a:t>
            </a:r>
            <a:r>
              <a:rPr lang="en-US" sz="1800" dirty="0">
                <a:effectLst/>
                <a:ea typeface="Times New Roman" panose="02020603050405020304" pitchFamily="18" charset="0"/>
              </a:rPr>
              <a:t>consists</a:t>
            </a:r>
            <a:r>
              <a:rPr lang="en-US" sz="1800" spc="-5" dirty="0">
                <a:effectLst/>
                <a:ea typeface="Times New Roman" panose="02020603050405020304" pitchFamily="18" charset="0"/>
              </a:rPr>
              <a:t> </a:t>
            </a:r>
            <a:r>
              <a:rPr lang="en-US" sz="1800" dirty="0">
                <a:effectLst/>
                <a:ea typeface="Times New Roman" panose="02020603050405020304" pitchFamily="18" charset="0"/>
              </a:rPr>
              <a:t>of</a:t>
            </a:r>
            <a:r>
              <a:rPr lang="en-US" sz="1800" spc="-5" dirty="0">
                <a:effectLst/>
                <a:ea typeface="Times New Roman" panose="02020603050405020304" pitchFamily="18" charset="0"/>
              </a:rPr>
              <a:t> </a:t>
            </a:r>
            <a:r>
              <a:rPr lang="en-US" sz="1800" dirty="0">
                <a:effectLst/>
                <a:ea typeface="Times New Roman" panose="02020603050405020304" pitchFamily="18" charset="0"/>
              </a:rPr>
              <a:t>the</a:t>
            </a:r>
            <a:r>
              <a:rPr lang="en-US" sz="1800" spc="-5" dirty="0">
                <a:effectLst/>
                <a:ea typeface="Times New Roman" panose="02020603050405020304" pitchFamily="18" charset="0"/>
              </a:rPr>
              <a:t> </a:t>
            </a:r>
            <a:r>
              <a:rPr lang="en-US" sz="1800" dirty="0">
                <a:effectLst/>
                <a:ea typeface="Times New Roman" panose="02020603050405020304" pitchFamily="18" charset="0"/>
              </a:rPr>
              <a:t>several</a:t>
            </a:r>
            <a:r>
              <a:rPr lang="en-US" sz="1800" spc="-5" dirty="0">
                <a:effectLst/>
                <a:ea typeface="Times New Roman" panose="02020603050405020304" pitchFamily="18" charset="0"/>
              </a:rPr>
              <a:t> </a:t>
            </a:r>
            <a:r>
              <a:rPr lang="en-US" sz="1800" dirty="0">
                <a:effectLst/>
                <a:ea typeface="Times New Roman" panose="02020603050405020304" pitchFamily="18" charset="0"/>
              </a:rPr>
              <a:t>variables</a:t>
            </a:r>
            <a:r>
              <a:rPr lang="en-US" sz="1800" spc="-5" dirty="0">
                <a:effectLst/>
                <a:ea typeface="Times New Roman" panose="02020603050405020304" pitchFamily="18" charset="0"/>
              </a:rPr>
              <a:t> </a:t>
            </a:r>
            <a:r>
              <a:rPr lang="en-US" sz="1800" dirty="0">
                <a:effectLst/>
                <a:ea typeface="Times New Roman" panose="02020603050405020304" pitchFamily="18" charset="0"/>
              </a:rPr>
              <a:t>providing</a:t>
            </a:r>
            <a:r>
              <a:rPr lang="en-US" sz="1800" spc="5" dirty="0">
                <a:effectLst/>
                <a:ea typeface="Times New Roman" panose="02020603050405020304" pitchFamily="18" charset="0"/>
              </a:rPr>
              <a:t> </a:t>
            </a:r>
            <a:r>
              <a:rPr lang="en-US" sz="1800" dirty="0">
                <a:effectLst/>
                <a:ea typeface="Times New Roman" panose="02020603050405020304" pitchFamily="18" charset="0"/>
              </a:rPr>
              <a:t>information about</a:t>
            </a:r>
            <a:r>
              <a:rPr lang="en-US" sz="1800" spc="-5" dirty="0">
                <a:effectLst/>
                <a:ea typeface="Times New Roman" panose="02020603050405020304" pitchFamily="18" charset="0"/>
              </a:rPr>
              <a:t> </a:t>
            </a:r>
            <a:r>
              <a:rPr lang="en-US" sz="1800" dirty="0">
                <a:effectLst/>
                <a:ea typeface="Times New Roman" panose="02020603050405020304" pitchFamily="18" charset="0"/>
              </a:rPr>
              <a:t>the</a:t>
            </a:r>
            <a:r>
              <a:rPr lang="en-US" sz="1800" spc="-10" dirty="0">
                <a:effectLst/>
                <a:ea typeface="Times New Roman" panose="02020603050405020304" pitchFamily="18" charset="0"/>
              </a:rPr>
              <a:t> </a:t>
            </a:r>
            <a:r>
              <a:rPr lang="en-US" sz="1800" dirty="0">
                <a:effectLst/>
                <a:ea typeface="Times New Roman" panose="02020603050405020304" pitchFamily="18" charset="0"/>
              </a:rPr>
              <a:t>sales.</a:t>
            </a:r>
            <a:endParaRPr lang="en-IN" sz="1800" dirty="0">
              <a:effectLst/>
              <a:ea typeface="Times New Roman" panose="02020603050405020304" pitchFamily="18" charset="0"/>
            </a:endParaRPr>
          </a:p>
          <a:p>
            <a:pPr lvl="0" indent="0">
              <a:lnSpc>
                <a:spcPct val="150000"/>
              </a:lnSpc>
              <a:spcBef>
                <a:spcPts val="175"/>
              </a:spcBef>
              <a:spcAft>
                <a:spcPts val="0"/>
              </a:spcAft>
              <a:buFont typeface="Symbol" panose="05050102010706020507" pitchFamily="18" charset="2"/>
              <a:buNone/>
              <a:tabLst>
                <a:tab pos="978535" algn="l"/>
              </a:tabLst>
            </a:pPr>
            <a:r>
              <a:rPr lang="en-US" sz="1800" b="1" dirty="0">
                <a:effectLst/>
                <a:ea typeface="Times New Roman" panose="02020603050405020304" pitchFamily="18" charset="0"/>
              </a:rPr>
              <a:t>Independent Variables</a:t>
            </a:r>
            <a:r>
              <a:rPr lang="en-IN" altLang="en-US" sz="1800" b="1" dirty="0">
                <a:effectLst/>
                <a:ea typeface="Times New Roman" panose="02020603050405020304" pitchFamily="18" charset="0"/>
              </a:rPr>
              <a:t>:</a:t>
            </a:r>
            <a:endParaRPr lang="en-US" sz="1800" b="1" dirty="0">
              <a:effectLst/>
              <a:ea typeface="Times New Roman" panose="02020603050405020304" pitchFamily="18" charset="0"/>
            </a:endParaRPr>
          </a:p>
          <a:p>
            <a:pPr marL="800100" lvl="1" indent="-342900">
              <a:lnSpc>
                <a:spcPct val="150000"/>
              </a:lnSpc>
              <a:spcBef>
                <a:spcPts val="175"/>
              </a:spcBef>
              <a:spcAft>
                <a:spcPts val="0"/>
              </a:spcAft>
              <a:buFont typeface="Symbol" panose="05050102010706020507" pitchFamily="18" charset="2"/>
              <a:buChar char=""/>
              <a:tabLst>
                <a:tab pos="978535" algn="l"/>
              </a:tabLst>
            </a:pPr>
            <a:r>
              <a:rPr lang="en-US" sz="1800" dirty="0">
                <a:effectLst/>
                <a:ea typeface="Times New Roman" panose="02020603050405020304" pitchFamily="18" charset="0"/>
              </a:rPr>
              <a:t>Numerical Columns – </a:t>
            </a:r>
            <a:r>
              <a:rPr lang="en-US" sz="1800" b="1" dirty="0">
                <a:effectLst/>
                <a:ea typeface="Times New Roman" panose="02020603050405020304" pitchFamily="18" charset="0"/>
              </a:rPr>
              <a:t>14</a:t>
            </a:r>
            <a:endParaRPr lang="en-US" sz="1800" b="1" dirty="0">
              <a:effectLst/>
              <a:ea typeface="Times New Roman" panose="02020603050405020304" pitchFamily="18" charset="0"/>
            </a:endParaRPr>
          </a:p>
          <a:p>
            <a:pPr marL="800100" lvl="1" indent="-342900">
              <a:lnSpc>
                <a:spcPct val="150000"/>
              </a:lnSpc>
              <a:spcBef>
                <a:spcPts val="175"/>
              </a:spcBef>
              <a:spcAft>
                <a:spcPts val="0"/>
              </a:spcAft>
              <a:buFont typeface="Symbol" panose="05050102010706020507" pitchFamily="18" charset="2"/>
              <a:buChar char=""/>
              <a:tabLst>
                <a:tab pos="978535" algn="l"/>
              </a:tabLst>
            </a:pPr>
            <a:r>
              <a:rPr lang="en-US" sz="1800" dirty="0">
                <a:effectLst/>
                <a:ea typeface="Times New Roman" panose="02020603050405020304" pitchFamily="18" charset="0"/>
              </a:rPr>
              <a:t>Categorical Columns – </a:t>
            </a:r>
            <a:r>
              <a:rPr lang="en-US" sz="1800" b="1" dirty="0">
                <a:effectLst/>
                <a:ea typeface="Times New Roman" panose="02020603050405020304" pitchFamily="18" charset="0"/>
              </a:rPr>
              <a:t>8</a:t>
            </a:r>
            <a:endParaRPr lang="en-US" sz="1800" b="1" dirty="0">
              <a:effectLst/>
              <a:ea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2400"/>
            <a:ext cx="4191000" cy="398780"/>
          </a:xfrm>
          <a:prstGeom prst="rect">
            <a:avLst/>
          </a:prstGeom>
          <a:noFill/>
        </p:spPr>
        <p:txBody>
          <a:bodyPr wrap="square" rtlCol="0">
            <a:spAutoFit/>
          </a:bodyPr>
          <a:lstStyle/>
          <a:p>
            <a:r>
              <a:rPr lang="en-US" sz="2000" dirty="0">
                <a:solidFill>
                  <a:srgbClr val="FF0000"/>
                </a:solidFill>
                <a:effectLst/>
                <a:latin typeface="+mj-lt"/>
                <a:ea typeface="Times New Roman" panose="02020603050405020304" pitchFamily="18" charset="0"/>
                <a:cs typeface="+mj-lt"/>
              </a:rPr>
              <a:t>INDEPENDENT</a:t>
            </a:r>
            <a:r>
              <a:rPr lang="en-US" sz="2000" spc="-30" dirty="0">
                <a:solidFill>
                  <a:srgbClr val="FF0000"/>
                </a:solidFill>
                <a:effectLst/>
                <a:latin typeface="+mj-lt"/>
                <a:ea typeface="Times New Roman" panose="02020603050405020304" pitchFamily="18" charset="0"/>
                <a:cs typeface="+mj-lt"/>
              </a:rPr>
              <a:t> </a:t>
            </a:r>
            <a:r>
              <a:rPr lang="en-US" sz="2000" dirty="0">
                <a:solidFill>
                  <a:srgbClr val="FF0000"/>
                </a:solidFill>
                <a:effectLst/>
                <a:latin typeface="+mj-lt"/>
                <a:ea typeface="Times New Roman" panose="02020603050405020304" pitchFamily="18" charset="0"/>
                <a:cs typeface="+mj-lt"/>
              </a:rPr>
              <a:t>VARIABLES:</a:t>
            </a:r>
            <a:endParaRPr lang="en-US" sz="2000" dirty="0">
              <a:solidFill>
                <a:srgbClr val="FF0000"/>
              </a:solidFill>
              <a:effectLst/>
              <a:latin typeface="+mj-lt"/>
              <a:ea typeface="Times New Roman" panose="02020603050405020304" pitchFamily="18" charset="0"/>
              <a:cs typeface="+mj-lt"/>
            </a:endParaRPr>
          </a:p>
        </p:txBody>
      </p:sp>
      <p:graphicFrame>
        <p:nvGraphicFramePr>
          <p:cNvPr id="5" name="Table 4"/>
          <p:cNvGraphicFramePr>
            <a:graphicFrameLocks noGrp="1"/>
          </p:cNvGraphicFramePr>
          <p:nvPr/>
        </p:nvGraphicFramePr>
        <p:xfrm>
          <a:off x="685800" y="597932"/>
          <a:ext cx="7924800" cy="5022215"/>
        </p:xfrm>
        <a:graphic>
          <a:graphicData uri="http://schemas.openxmlformats.org/drawingml/2006/table">
            <a:tbl>
              <a:tblPr firstRow="1" firstCol="1" lastRow="1" lastCol="1" bandRow="1" bandCol="1">
                <a:tableStyleId>{5C22544A-7EE6-4342-B048-85BDC9FD1C3A}</a:tableStyleId>
              </a:tblPr>
              <a:tblGrid>
                <a:gridCol w="2707416"/>
                <a:gridCol w="5217384"/>
              </a:tblGrid>
              <a:tr h="286385">
                <a:tc>
                  <a:txBody>
                    <a:bodyPr/>
                    <a:lstStyle/>
                    <a:p>
                      <a:pPr marL="17780" algn="ctr">
                        <a:lnSpc>
                          <a:spcPts val="1230"/>
                        </a:lnSpc>
                        <a:spcBef>
                          <a:spcPts val="50"/>
                        </a:spcBef>
                      </a:pPr>
                      <a:r>
                        <a:rPr lang="en-US" sz="1000" dirty="0">
                          <a:effectLst/>
                        </a:rPr>
                        <a:t> </a:t>
                      </a:r>
                      <a:endParaRPr lang="en-IN" sz="1000" dirty="0">
                        <a:effectLst/>
                      </a:endParaRPr>
                    </a:p>
                    <a:p>
                      <a:pPr marL="78740" marR="74930" algn="ctr">
                        <a:lnSpc>
                          <a:spcPts val="1230"/>
                        </a:lnSpc>
                        <a:spcAft>
                          <a:spcPts val="0"/>
                        </a:spcAft>
                      </a:pPr>
                      <a:r>
                        <a:rPr lang="en-US" sz="1000" dirty="0">
                          <a:effectLst/>
                        </a:rPr>
                        <a:t>Variable</a:t>
                      </a:r>
                      <a:r>
                        <a:rPr lang="en-US" sz="1000" spc="-15" dirty="0">
                          <a:effectLst/>
                        </a:rPr>
                        <a:t> </a:t>
                      </a:r>
                      <a:r>
                        <a:rPr lang="en-US" sz="1000" dirty="0">
                          <a:effectLst/>
                        </a:rPr>
                        <a:t>Name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50"/>
                        </a:spcBef>
                      </a:pPr>
                      <a:r>
                        <a:rPr lang="en-US" sz="1000">
                          <a:effectLst/>
                        </a:rPr>
                        <a:t> </a:t>
                      </a:r>
                      <a:endParaRPr lang="en-IN" sz="1000">
                        <a:effectLst/>
                      </a:endParaRPr>
                    </a:p>
                    <a:p>
                      <a:pPr marL="370205" marR="365125" algn="ctr">
                        <a:lnSpc>
                          <a:spcPts val="1230"/>
                        </a:lnSpc>
                        <a:spcAft>
                          <a:spcPts val="0"/>
                        </a:spcAft>
                      </a:pPr>
                      <a:r>
                        <a:rPr lang="en-US" sz="1000">
                          <a:effectLst/>
                        </a:rPr>
                        <a:t>Variable</a:t>
                      </a:r>
                      <a:r>
                        <a:rPr lang="en-US" sz="1000" spc="-20">
                          <a:effectLst/>
                        </a:rPr>
                        <a:t> </a:t>
                      </a:r>
                      <a:r>
                        <a:rPr lang="en-US" sz="1000">
                          <a:effectLst/>
                        </a:rPr>
                        <a:t>Descriptions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315341">
                <a:tc>
                  <a:txBody>
                    <a:bodyPr/>
                    <a:lstStyle/>
                    <a:p>
                      <a:pPr marL="17780" algn="ctr">
                        <a:lnSpc>
                          <a:spcPts val="1230"/>
                        </a:lnSpc>
                        <a:spcBef>
                          <a:spcPts val="50"/>
                        </a:spcBef>
                      </a:pPr>
                      <a:r>
                        <a:rPr lang="en-US" sz="1000" dirty="0">
                          <a:effectLst/>
                        </a:rPr>
                        <a:t> </a:t>
                      </a:r>
                      <a:endParaRPr lang="en-IN" sz="1000" dirty="0">
                        <a:effectLst/>
                      </a:endParaRPr>
                    </a:p>
                    <a:p>
                      <a:pPr marL="80010" marR="74295" algn="ctr">
                        <a:lnSpc>
                          <a:spcPts val="1285"/>
                        </a:lnSpc>
                        <a:spcAft>
                          <a:spcPts val="0"/>
                        </a:spcAft>
                      </a:pPr>
                      <a:r>
                        <a:rPr lang="en-US" sz="1000" dirty="0">
                          <a:effectLst/>
                        </a:rPr>
                        <a:t>date/time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50"/>
                        </a:spcBef>
                      </a:pPr>
                      <a:r>
                        <a:rPr lang="en-US" sz="1000">
                          <a:effectLst/>
                        </a:rPr>
                        <a:t> </a:t>
                      </a:r>
                      <a:endParaRPr lang="en-IN" sz="1000">
                        <a:effectLst/>
                      </a:endParaRPr>
                    </a:p>
                    <a:p>
                      <a:pPr marL="368300" marR="365125" algn="ctr">
                        <a:lnSpc>
                          <a:spcPts val="1285"/>
                        </a:lnSpc>
                        <a:spcAft>
                          <a:spcPts val="0"/>
                        </a:spcAft>
                      </a:pPr>
                      <a:r>
                        <a:rPr lang="en-US" sz="1000">
                          <a:effectLst/>
                        </a:rPr>
                        <a:t>Date and</a:t>
                      </a:r>
                      <a:r>
                        <a:rPr lang="en-US" sz="1000" spc="-5">
                          <a:effectLst/>
                        </a:rPr>
                        <a:t> </a:t>
                      </a:r>
                      <a:r>
                        <a:rPr lang="en-US" sz="1000">
                          <a:effectLst/>
                        </a:rPr>
                        <a:t>time</a:t>
                      </a:r>
                      <a:r>
                        <a:rPr lang="en-US" sz="1000" spc="-10">
                          <a:effectLst/>
                        </a:rPr>
                        <a:t> </a:t>
                      </a:r>
                      <a:r>
                        <a:rPr lang="en-US" sz="1000">
                          <a:effectLst/>
                        </a:rPr>
                        <a:t>in</a:t>
                      </a:r>
                      <a:r>
                        <a:rPr lang="en-US" sz="1000" spc="-20">
                          <a:effectLst/>
                        </a:rPr>
                        <a:t> </a:t>
                      </a:r>
                      <a:r>
                        <a:rPr lang="en-US" sz="1000">
                          <a:effectLst/>
                        </a:rPr>
                        <a:t>UTC</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315341">
                <a:tc>
                  <a:txBody>
                    <a:bodyPr/>
                    <a:lstStyle/>
                    <a:p>
                      <a:pPr marL="17780" algn="ctr">
                        <a:lnSpc>
                          <a:spcPts val="1230"/>
                        </a:lnSpc>
                        <a:spcBef>
                          <a:spcPts val="45"/>
                        </a:spcBef>
                      </a:pPr>
                      <a:r>
                        <a:rPr lang="en-US" sz="1000" dirty="0">
                          <a:effectLst/>
                        </a:rPr>
                        <a:t> </a:t>
                      </a:r>
                      <a:endParaRPr lang="en-IN" sz="1000" dirty="0">
                        <a:effectLst/>
                      </a:endParaRPr>
                    </a:p>
                    <a:p>
                      <a:pPr marL="80010" marR="74295" algn="ctr">
                        <a:lnSpc>
                          <a:spcPts val="1280"/>
                        </a:lnSpc>
                        <a:spcAft>
                          <a:spcPts val="0"/>
                        </a:spcAft>
                      </a:pPr>
                      <a:r>
                        <a:rPr lang="en-US" sz="1000" dirty="0">
                          <a:effectLst/>
                        </a:rPr>
                        <a:t>Settlement</a:t>
                      </a:r>
                      <a:r>
                        <a:rPr lang="en-US" sz="1000" spc="-15" dirty="0">
                          <a:effectLst/>
                        </a:rPr>
                        <a:t> </a:t>
                      </a:r>
                      <a:r>
                        <a:rPr lang="en-US" sz="1000" dirty="0">
                          <a:effectLst/>
                        </a:rPr>
                        <a:t>id</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dirty="0">
                          <a:effectLst/>
                        </a:rPr>
                        <a:t> </a:t>
                      </a:r>
                      <a:endParaRPr lang="en-IN" sz="1000" dirty="0">
                        <a:effectLst/>
                      </a:endParaRPr>
                    </a:p>
                    <a:p>
                      <a:pPr marL="370205" marR="365125" algn="ctr">
                        <a:lnSpc>
                          <a:spcPts val="1280"/>
                        </a:lnSpc>
                        <a:spcAft>
                          <a:spcPts val="0"/>
                        </a:spcAft>
                      </a:pPr>
                      <a:r>
                        <a:rPr lang="en-US" sz="1000" dirty="0">
                          <a:effectLst/>
                        </a:rPr>
                        <a:t>Id of</a:t>
                      </a:r>
                      <a:r>
                        <a:rPr lang="en-US" sz="1000" spc="-15" dirty="0">
                          <a:effectLst/>
                        </a:rPr>
                        <a:t> </a:t>
                      </a:r>
                      <a:r>
                        <a:rPr lang="en-US" sz="1000" dirty="0">
                          <a:effectLst/>
                        </a:rPr>
                        <a:t>the settlement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tabLst>
                          <a:tab pos="692150" algn="l"/>
                        </a:tabLst>
                      </a:pPr>
                      <a:r>
                        <a:rPr lang="en-US" sz="1000" dirty="0">
                          <a:effectLst/>
                        </a:rPr>
                        <a:t>Type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dirty="0">
                          <a:effectLst/>
                        </a:rPr>
                        <a:t>Type of Order</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256728">
                <a:tc>
                  <a:txBody>
                    <a:bodyPr/>
                    <a:lstStyle/>
                    <a:p>
                      <a:pPr marL="17780" algn="ctr">
                        <a:lnSpc>
                          <a:spcPts val="1230"/>
                        </a:lnSpc>
                        <a:spcBef>
                          <a:spcPts val="45"/>
                        </a:spcBef>
                      </a:pPr>
                      <a:r>
                        <a:rPr lang="en-US" sz="1000" dirty="0">
                          <a:effectLst/>
                        </a:rPr>
                        <a:t>Order id</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dirty="0">
                          <a:effectLst/>
                        </a:rPr>
                        <a:t>Indicates unique identity number for the orders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a:effectLst/>
                        </a:rPr>
                        <a:t>Brand Name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Name of the Brand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err="1">
                          <a:effectLst/>
                        </a:rPr>
                        <a:t>Sku</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Stock Keeping Units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303948">
                <a:tc>
                  <a:txBody>
                    <a:bodyPr/>
                    <a:lstStyle/>
                    <a:p>
                      <a:pPr marL="17780" algn="ctr">
                        <a:lnSpc>
                          <a:spcPts val="1230"/>
                        </a:lnSpc>
                        <a:spcBef>
                          <a:spcPts val="45"/>
                        </a:spcBef>
                      </a:pPr>
                      <a:r>
                        <a:rPr lang="en-US" sz="1000" dirty="0">
                          <a:effectLst/>
                        </a:rPr>
                        <a:t>Description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dirty="0">
                          <a:effectLst/>
                        </a:rPr>
                        <a:t>Overview of the Product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217153">
                <a:tc>
                  <a:txBody>
                    <a:bodyPr/>
                    <a:lstStyle/>
                    <a:p>
                      <a:pPr marL="17780" algn="ctr">
                        <a:lnSpc>
                          <a:spcPts val="1230"/>
                        </a:lnSpc>
                        <a:spcBef>
                          <a:spcPts val="45"/>
                        </a:spcBef>
                      </a:pPr>
                      <a:r>
                        <a:rPr lang="en-US" sz="1000" dirty="0">
                          <a:effectLst/>
                        </a:rPr>
                        <a:t>Quantity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dirty="0">
                          <a:effectLst/>
                        </a:rPr>
                        <a:t>Number of ordered quantity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a:effectLst/>
                        </a:rPr>
                        <a:t>Account Type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Mode of Transaction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a:effectLst/>
                        </a:rPr>
                        <a:t>Fulfillment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Amazon or Merchant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249871">
                <a:tc>
                  <a:txBody>
                    <a:bodyPr/>
                    <a:lstStyle/>
                    <a:p>
                      <a:pPr marL="17780" algn="ctr">
                        <a:lnSpc>
                          <a:spcPts val="1230"/>
                        </a:lnSpc>
                        <a:spcBef>
                          <a:spcPts val="45"/>
                        </a:spcBef>
                      </a:pPr>
                      <a:r>
                        <a:rPr lang="en-IN" sz="1000" dirty="0">
                          <a:effectLst/>
                        </a:rPr>
                        <a:t>Order state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State of Order placed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a:effectLst/>
                        </a:rPr>
                        <a:t>Order postal</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Postal code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a:effectLst/>
                        </a:rPr>
                        <a:t>Amazon sales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Sales in Amazon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a:effectLst/>
                        </a:rPr>
                        <a:t>Shipping Credits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Shipping Charges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a:effectLst/>
                        </a:rPr>
                        <a:t>Promotional Rebates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Promotional or discounted Price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311128">
                <a:tc>
                  <a:txBody>
                    <a:bodyPr/>
                    <a:lstStyle/>
                    <a:p>
                      <a:pPr marL="17780" algn="ctr">
                        <a:lnSpc>
                          <a:spcPts val="1230"/>
                        </a:lnSpc>
                        <a:spcBef>
                          <a:spcPts val="45"/>
                        </a:spcBef>
                      </a:pPr>
                      <a:r>
                        <a:rPr lang="en-IN" sz="1000" dirty="0">
                          <a:effectLst/>
                        </a:rPr>
                        <a:t>Total sales tax liable (GST before adjusting TCS)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Total</a:t>
                      </a:r>
                      <a:r>
                        <a:rPr lang="en-US" sz="1000" spc="-20">
                          <a:effectLst/>
                        </a:rPr>
                        <a:t> </a:t>
                      </a:r>
                      <a:r>
                        <a:rPr lang="en-US" sz="1000">
                          <a:effectLst/>
                        </a:rPr>
                        <a:t>GST</a:t>
                      </a:r>
                      <a:r>
                        <a:rPr lang="en-US" sz="1000" spc="-15">
                          <a:effectLst/>
                        </a:rPr>
                        <a:t> </a:t>
                      </a:r>
                      <a:r>
                        <a:rPr lang="en-US" sz="1000">
                          <a:effectLst/>
                        </a:rPr>
                        <a:t>before</a:t>
                      </a:r>
                      <a:r>
                        <a:rPr lang="en-US" sz="1000" spc="10">
                          <a:effectLst/>
                        </a:rPr>
                        <a:t> </a:t>
                      </a:r>
                      <a:r>
                        <a:rPr lang="en-US" sz="1000">
                          <a:effectLst/>
                        </a:rPr>
                        <a:t>TCS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IN" sz="1000" dirty="0">
                          <a:effectLst/>
                        </a:rPr>
                        <a:t>TCS-CGST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Central Goods and Service Tax</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IN" sz="1000" dirty="0">
                          <a:effectLst/>
                        </a:rPr>
                        <a:t>TCS-SGST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State Goods and Service Tax</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55564">
                <a:tc>
                  <a:txBody>
                    <a:bodyPr/>
                    <a:lstStyle/>
                    <a:p>
                      <a:pPr marL="17780" algn="ctr">
                        <a:lnSpc>
                          <a:spcPts val="1230"/>
                        </a:lnSpc>
                        <a:spcBef>
                          <a:spcPts val="45"/>
                        </a:spcBef>
                      </a:pPr>
                      <a:r>
                        <a:rPr lang="en-IN" sz="1000">
                          <a:effectLst/>
                        </a:rPr>
                        <a:t>TCS-IGST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Integrated Goods and Service Tax</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IN" sz="1000" dirty="0">
                          <a:effectLst/>
                        </a:rPr>
                        <a:t>Selling Fees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Selling charges to the company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err="1">
                          <a:effectLst/>
                        </a:rPr>
                        <a:t>Fba</a:t>
                      </a:r>
                      <a:r>
                        <a:rPr lang="en-US" sz="1000" dirty="0">
                          <a:effectLst/>
                        </a:rPr>
                        <a:t> Fees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Fulfillment Charges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1761">
                <a:tc>
                  <a:txBody>
                    <a:bodyPr/>
                    <a:lstStyle/>
                    <a:p>
                      <a:pPr marL="17780" algn="ctr">
                        <a:lnSpc>
                          <a:spcPts val="1230"/>
                        </a:lnSpc>
                        <a:spcBef>
                          <a:spcPts val="45"/>
                        </a:spcBef>
                      </a:pPr>
                      <a:r>
                        <a:rPr lang="en-US" sz="1000" dirty="0">
                          <a:effectLst/>
                        </a:rPr>
                        <a:t>Other Transaction Fees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a:effectLst/>
                        </a:rPr>
                        <a:t>Transaction Charges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r h="172085">
                <a:tc>
                  <a:txBody>
                    <a:bodyPr/>
                    <a:lstStyle/>
                    <a:p>
                      <a:pPr marL="17780" algn="ctr">
                        <a:lnSpc>
                          <a:spcPts val="1230"/>
                        </a:lnSpc>
                        <a:spcBef>
                          <a:spcPts val="45"/>
                        </a:spcBef>
                      </a:pPr>
                      <a:r>
                        <a:rPr lang="en-US" sz="1000" dirty="0">
                          <a:effectLst/>
                        </a:rPr>
                        <a:t>Total Payment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7780" algn="ctr">
                        <a:lnSpc>
                          <a:spcPts val="1230"/>
                        </a:lnSpc>
                        <a:spcBef>
                          <a:spcPts val="45"/>
                        </a:spcBef>
                      </a:pPr>
                      <a:r>
                        <a:rPr lang="en-US" sz="1000" dirty="0">
                          <a:effectLst/>
                        </a:rPr>
                        <a:t>Total amount of Amazon sales with the Fees and Tax</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r>
            </a:tbl>
          </a:graphicData>
        </a:graphic>
      </p:graphicFrame>
      <p:sp>
        <p:nvSpPr>
          <p:cNvPr id="6" name="TextBox 5"/>
          <p:cNvSpPr txBox="1"/>
          <p:nvPr/>
        </p:nvSpPr>
        <p:spPr>
          <a:xfrm>
            <a:off x="381000" y="5715000"/>
            <a:ext cx="7840345" cy="706755"/>
          </a:xfrm>
          <a:prstGeom prst="rect">
            <a:avLst/>
          </a:prstGeom>
          <a:noFill/>
        </p:spPr>
        <p:txBody>
          <a:bodyPr wrap="square" rtlCol="0">
            <a:spAutoFit/>
          </a:bodyPr>
          <a:lstStyle/>
          <a:p>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DEPENDENT</a:t>
            </a:r>
            <a:r>
              <a:rPr lang="en-US" sz="2000" spc="-3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VARIABLE</a:t>
            </a:r>
            <a:r>
              <a:rPr lang="en-US" sz="2000" spc="-15"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(TARGET</a:t>
            </a:r>
            <a:r>
              <a:rPr lang="en-US" sz="2000" spc="-3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VARIABLE):</a:t>
            </a:r>
            <a:endParaRPr lang="en-IN"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TextBox 6"/>
          <p:cNvSpPr txBox="1"/>
          <p:nvPr/>
        </p:nvSpPr>
        <p:spPr>
          <a:xfrm>
            <a:off x="457200" y="6098976"/>
            <a:ext cx="8305800" cy="738664"/>
          </a:xfrm>
          <a:prstGeom prst="rect">
            <a:avLst/>
          </a:prstGeom>
          <a:noFill/>
        </p:spPr>
        <p:txBody>
          <a:bodyPr wrap="square" rtlCol="0">
            <a:spAutoFit/>
          </a:bodyPr>
          <a:lstStyle/>
          <a:p>
            <a:r>
              <a:rPr lang="en-US" sz="1400" b="1" dirty="0">
                <a:effectLst/>
                <a:ea typeface="Times New Roman" panose="02020603050405020304" pitchFamily="18" charset="0"/>
              </a:rPr>
              <a:t>Total Payment –</a:t>
            </a:r>
            <a:r>
              <a:rPr lang="en-US" sz="1400" dirty="0">
                <a:effectLst/>
                <a:ea typeface="Times New Roman" panose="02020603050405020304" pitchFamily="18" charset="0"/>
              </a:rPr>
              <a:t> Total Payment is the amount that is made by the customers after tallying with the GST, Shipping Credits, Selling Fees and Other Transaction Fees.  </a:t>
            </a:r>
            <a:r>
              <a:rPr lang="en-US" sz="1400" spc="-5" dirty="0">
                <a:effectLst/>
                <a:ea typeface="Times New Roman" panose="02020603050405020304" pitchFamily="18" charset="0"/>
              </a:rPr>
              <a:t> </a:t>
            </a:r>
            <a:endParaRPr lang="en-IN" sz="1400" dirty="0">
              <a:effectLst/>
              <a:ea typeface="Times New Roman" panose="02020603050405020304" pitchFamily="18" charset="0"/>
            </a:endParaRPr>
          </a:p>
          <a:p>
            <a:endParaRPr lang="en-IN" sz="1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6096000" cy="829945"/>
          </a:xfrm>
          <a:prstGeom prst="rect">
            <a:avLst/>
          </a:prstGeom>
          <a:noFill/>
        </p:spPr>
        <p:txBody>
          <a:bodyPr wrap="square" rtlCol="0">
            <a:spAutoFit/>
          </a:bodyPr>
          <a:lstStyle/>
          <a:p>
            <a:r>
              <a:rPr lang="en-US"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DATA</a:t>
            </a:r>
            <a:r>
              <a:rPr lang="en-US" sz="2400" kern="0" spc="-5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PRE-PROCESSING:</a:t>
            </a:r>
            <a:endParaRPr lang="en-IN"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 name="TextBox 4"/>
          <p:cNvSpPr txBox="1"/>
          <p:nvPr/>
        </p:nvSpPr>
        <p:spPr>
          <a:xfrm>
            <a:off x="304800" y="838200"/>
            <a:ext cx="8685530" cy="5967095"/>
          </a:xfrm>
          <a:prstGeom prst="rect">
            <a:avLst/>
          </a:prstGeom>
          <a:noFill/>
        </p:spPr>
        <p:txBody>
          <a:bodyPr wrap="square" rtlCol="0">
            <a:spAutoFit/>
          </a:bodyPr>
          <a:lstStyle/>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r>
              <a:rPr lang="en-US" sz="1400">
                <a:solidFill>
                  <a:srgbClr val="1F2023"/>
                </a:solidFill>
                <a:effectLst/>
                <a:ea typeface="Times New Roman" panose="02020603050405020304" pitchFamily="18" charset="0"/>
              </a:rPr>
              <a:t>We checked for the dtypes of the dataset and found that the date time column is in object so we changed that column dtype as datetime</a:t>
            </a:r>
            <a:endParaRPr lang="en-US" sz="1400">
              <a:solidFill>
                <a:srgbClr val="1F2023"/>
              </a:solidFill>
              <a:effectLst/>
              <a:ea typeface="Times New Roman" panose="02020603050405020304" pitchFamily="18" charset="0"/>
            </a:endParaRPr>
          </a:p>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r>
              <a:rPr lang="en-US" sz="1400">
                <a:solidFill>
                  <a:srgbClr val="1F2023"/>
                </a:solidFill>
                <a:effectLst/>
                <a:ea typeface="Times New Roman" panose="02020603050405020304" pitchFamily="18" charset="0"/>
              </a:rPr>
              <a:t>In our dataset, we had around 111 duplicated records and we removed it for further analysis.</a:t>
            </a:r>
            <a:endParaRPr lang="en-US" sz="1400">
              <a:solidFill>
                <a:srgbClr val="1F2023"/>
              </a:solidFill>
              <a:effectLst/>
              <a:ea typeface="Times New Roman" panose="02020603050405020304" pitchFamily="18" charset="0"/>
            </a:endParaRPr>
          </a:p>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r>
              <a:rPr lang="en-US" sz="1400">
                <a:solidFill>
                  <a:srgbClr val="1F2023"/>
                </a:solidFill>
                <a:effectLst/>
                <a:ea typeface="Times New Roman" panose="02020603050405020304" pitchFamily="18" charset="0"/>
              </a:rPr>
              <a:t>Segregated Date and Time from Date Time variable and created new column as Date and Time separately.</a:t>
            </a:r>
            <a:endParaRPr lang="en-US" sz="1400">
              <a:solidFill>
                <a:srgbClr val="1F2023"/>
              </a:solidFill>
              <a:effectLst/>
              <a:ea typeface="Times New Roman" panose="02020603050405020304" pitchFamily="18" charset="0"/>
            </a:endParaRPr>
          </a:p>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r>
              <a:rPr lang="en-US" sz="1400">
                <a:solidFill>
                  <a:srgbClr val="1F2023"/>
                </a:solidFill>
                <a:effectLst/>
                <a:ea typeface="Times New Roman" panose="02020603050405020304" pitchFamily="18" charset="0"/>
              </a:rPr>
              <a:t>The Columns Order State and Order Postal has </a:t>
            </a:r>
            <a:r>
              <a:rPr lang="en-IN" altLang="en-US" sz="1400">
                <a:solidFill>
                  <a:srgbClr val="1F2023"/>
                </a:solidFill>
                <a:effectLst/>
                <a:ea typeface="Times New Roman" panose="02020603050405020304" pitchFamily="18" charset="0"/>
              </a:rPr>
              <a:t>998</a:t>
            </a:r>
            <a:r>
              <a:rPr lang="en-US" sz="1400">
                <a:solidFill>
                  <a:srgbClr val="1F2023"/>
                </a:solidFill>
                <a:effectLst/>
                <a:ea typeface="Times New Roman" panose="02020603050405020304" pitchFamily="18" charset="0"/>
              </a:rPr>
              <a:t> null values and Order id has 2</a:t>
            </a:r>
            <a:r>
              <a:rPr lang="en-IN" altLang="en-US" sz="1400">
                <a:solidFill>
                  <a:srgbClr val="1F2023"/>
                </a:solidFill>
                <a:effectLst/>
                <a:ea typeface="Times New Roman" panose="02020603050405020304" pitchFamily="18" charset="0"/>
              </a:rPr>
              <a:t>2</a:t>
            </a:r>
            <a:r>
              <a:rPr lang="en-US" sz="1400">
                <a:solidFill>
                  <a:srgbClr val="1F2023"/>
                </a:solidFill>
                <a:effectLst/>
                <a:ea typeface="Times New Roman" panose="02020603050405020304" pitchFamily="18" charset="0"/>
              </a:rPr>
              <a:t> null values and Fulfillment had </a:t>
            </a:r>
            <a:r>
              <a:rPr lang="en-IN" altLang="en-US" sz="1400">
                <a:solidFill>
                  <a:srgbClr val="1F2023"/>
                </a:solidFill>
                <a:effectLst/>
                <a:ea typeface="Times New Roman" panose="02020603050405020304" pitchFamily="18" charset="0"/>
              </a:rPr>
              <a:t>978</a:t>
            </a:r>
            <a:r>
              <a:rPr lang="en-US" sz="1400">
                <a:solidFill>
                  <a:srgbClr val="1F2023"/>
                </a:solidFill>
                <a:effectLst/>
                <a:ea typeface="Times New Roman" panose="02020603050405020304" pitchFamily="18" charset="0"/>
              </a:rPr>
              <a:t> null values.</a:t>
            </a:r>
            <a:endParaRPr lang="en-US" sz="1400">
              <a:solidFill>
                <a:srgbClr val="1F2023"/>
              </a:solidFill>
              <a:effectLst/>
              <a:ea typeface="Times New Roman" panose="02020603050405020304" pitchFamily="18" charset="0"/>
            </a:endParaRPr>
          </a:p>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r>
              <a:rPr lang="en-US" sz="1400">
                <a:solidFill>
                  <a:srgbClr val="1F2023"/>
                </a:solidFill>
                <a:effectLst/>
                <a:ea typeface="Times New Roman" panose="02020603050405020304" pitchFamily="18" charset="0"/>
              </a:rPr>
              <a:t>We separated the data wherever we had null values in Order state and Order Postal and did analysis on it.</a:t>
            </a:r>
            <a:endParaRPr lang="en-US" sz="1400">
              <a:solidFill>
                <a:srgbClr val="1F2023"/>
              </a:solidFill>
              <a:effectLst/>
              <a:ea typeface="Times New Roman" panose="02020603050405020304" pitchFamily="18" charset="0"/>
            </a:endParaRPr>
          </a:p>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r>
              <a:rPr lang="en-US" sz="1400">
                <a:solidFill>
                  <a:srgbClr val="1F2023"/>
                </a:solidFill>
                <a:effectLst/>
                <a:ea typeface="Times New Roman" panose="02020603050405020304" pitchFamily="18" charset="0"/>
              </a:rPr>
              <a:t>Extracted the number of pieces from the Sku code and created a new column as ‘</a:t>
            </a:r>
            <a:r>
              <a:rPr lang="en-IN" altLang="en-US" sz="1400">
                <a:solidFill>
                  <a:srgbClr val="1F2023"/>
                </a:solidFill>
                <a:effectLst/>
                <a:ea typeface="Times New Roman" panose="02020603050405020304" pitchFamily="18" charset="0"/>
              </a:rPr>
              <a:t>No. of </a:t>
            </a:r>
            <a:r>
              <a:rPr lang="en-US" sz="1400">
                <a:solidFill>
                  <a:srgbClr val="1F2023"/>
                </a:solidFill>
                <a:effectLst/>
                <a:ea typeface="Times New Roman" panose="02020603050405020304" pitchFamily="18" charset="0"/>
              </a:rPr>
              <a:t>Pieces’</a:t>
            </a:r>
            <a:endParaRPr lang="en-US" sz="1400">
              <a:solidFill>
                <a:srgbClr val="1F2023"/>
              </a:solidFill>
              <a:effectLst/>
              <a:ea typeface="Times New Roman" panose="02020603050405020304" pitchFamily="18" charset="0"/>
            </a:endParaRPr>
          </a:p>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r>
              <a:rPr lang="en-US" sz="1400">
                <a:solidFill>
                  <a:srgbClr val="1F2023"/>
                </a:solidFill>
                <a:effectLst/>
                <a:ea typeface="Times New Roman" panose="02020603050405020304" pitchFamily="18" charset="0"/>
              </a:rPr>
              <a:t>We merged Shipping Credits, Promotional Rebates, Total Sales Tax Liable (GST before adj TCS), TCS_CGST, TCS_SGST, TCS_IGST, Selling Fees, Fba Fees, Other Transaction Fees these variables as charges of the order into one variable to avoid multicollinearity.</a:t>
            </a:r>
            <a:endParaRPr lang="en-US" sz="1400">
              <a:solidFill>
                <a:srgbClr val="1F2023"/>
              </a:solidFill>
              <a:effectLst/>
              <a:ea typeface="Times New Roman" panose="02020603050405020304" pitchFamily="18" charset="0"/>
            </a:endParaRPr>
          </a:p>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r>
              <a:rPr lang="en-US" sz="1400">
                <a:solidFill>
                  <a:srgbClr val="1F2023"/>
                </a:solidFill>
                <a:effectLst/>
                <a:ea typeface="Times New Roman" panose="02020603050405020304" pitchFamily="18" charset="0"/>
              </a:rPr>
              <a:t>Created a new variable based on the Sku and transformed with five</a:t>
            </a:r>
            <a:r>
              <a:rPr lang="en-IN" altLang="en-US" sz="1400">
                <a:solidFill>
                  <a:srgbClr val="1F2023"/>
                </a:solidFill>
                <a:effectLst/>
                <a:ea typeface="Times New Roman" panose="02020603050405020304" pitchFamily="18" charset="0"/>
              </a:rPr>
              <a:t> point</a:t>
            </a:r>
            <a:r>
              <a:rPr lang="en-US" sz="1400">
                <a:solidFill>
                  <a:srgbClr val="1F2023"/>
                </a:solidFill>
                <a:effectLst/>
                <a:ea typeface="Times New Roman" panose="02020603050405020304" pitchFamily="18" charset="0"/>
              </a:rPr>
              <a:t> summary statistics and saved it in new columns.</a:t>
            </a:r>
            <a:endParaRPr lang="en-US" sz="1400">
              <a:solidFill>
                <a:srgbClr val="1F2023"/>
              </a:solidFill>
              <a:effectLst/>
              <a:ea typeface="Times New Roman" panose="02020603050405020304" pitchFamily="18" charset="0"/>
            </a:endParaRPr>
          </a:p>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r>
              <a:rPr lang="en-IN" altLang="en-US" sz="1400">
                <a:solidFill>
                  <a:srgbClr val="1F2023"/>
                </a:solidFill>
                <a:effectLst/>
                <a:ea typeface="Times New Roman" panose="02020603050405020304" pitchFamily="18" charset="0"/>
              </a:rPr>
              <a:t>Now the shape of data is </a:t>
            </a:r>
            <a:r>
              <a:rPr lang="en-US" sz="1600" b="1">
                <a:solidFill>
                  <a:srgbClr val="1F2023"/>
                </a:solidFill>
                <a:effectLst/>
                <a:ea typeface="Times New Roman" panose="02020603050405020304" pitchFamily="18" charset="0"/>
              </a:rPr>
              <a:t>(</a:t>
            </a:r>
            <a:r>
              <a:rPr lang="en-IN" altLang="en-US" sz="1600" b="1">
                <a:solidFill>
                  <a:srgbClr val="1F2023"/>
                </a:solidFill>
                <a:effectLst/>
                <a:ea typeface="Times New Roman" panose="02020603050405020304" pitchFamily="18" charset="0"/>
              </a:rPr>
              <a:t>30827 Rows and</a:t>
            </a:r>
            <a:r>
              <a:rPr lang="en-US" sz="1600" b="1">
                <a:solidFill>
                  <a:srgbClr val="1F2023"/>
                </a:solidFill>
                <a:effectLst/>
                <a:ea typeface="Times New Roman" panose="02020603050405020304" pitchFamily="18" charset="0"/>
              </a:rPr>
              <a:t> </a:t>
            </a:r>
            <a:r>
              <a:rPr lang="en-IN" altLang="en-US" sz="1600" b="1">
                <a:solidFill>
                  <a:srgbClr val="1F2023"/>
                </a:solidFill>
                <a:effectLst/>
                <a:ea typeface="Times New Roman" panose="02020603050405020304" pitchFamily="18" charset="0"/>
              </a:rPr>
              <a:t>34 Columns</a:t>
            </a:r>
            <a:r>
              <a:rPr lang="en-US" sz="1600" b="1">
                <a:solidFill>
                  <a:srgbClr val="1F2023"/>
                </a:solidFill>
                <a:effectLst/>
                <a:ea typeface="Times New Roman" panose="02020603050405020304" pitchFamily="18" charset="0"/>
              </a:rPr>
              <a:t>)</a:t>
            </a:r>
            <a:endParaRPr lang="en-US" sz="1600" b="1">
              <a:solidFill>
                <a:srgbClr val="1F2023"/>
              </a:solidFill>
              <a:effectLst/>
              <a:ea typeface="Times New Roman" panose="02020603050405020304" pitchFamily="18" charset="0"/>
            </a:endParaRPr>
          </a:p>
          <a:p>
            <a:pPr marR="1129665" lvl="0" indent="0" algn="just">
              <a:lnSpc>
                <a:spcPct val="150000"/>
              </a:lnSpc>
              <a:spcBef>
                <a:spcPts val="10"/>
              </a:spcBef>
              <a:spcAft>
                <a:spcPts val="0"/>
              </a:spcAft>
              <a:buFont typeface="Symbol" panose="05050102010706020507" pitchFamily="18" charset="2"/>
              <a:buNone/>
              <a:tabLst>
                <a:tab pos="977900" algn="l"/>
                <a:tab pos="978535" algn="l"/>
              </a:tabLst>
            </a:pPr>
            <a:endParaRPr lang="en-US" sz="1400">
              <a:solidFill>
                <a:srgbClr val="1F2023"/>
              </a:solidFill>
              <a:effectLst/>
              <a:ea typeface="Times New Roman" panose="02020603050405020304" pitchFamily="18" charset="0"/>
            </a:endParaRPr>
          </a:p>
          <a:p>
            <a:pPr marL="342900" marR="1129665" lvl="0" indent="-342900" algn="just">
              <a:lnSpc>
                <a:spcPct val="150000"/>
              </a:lnSpc>
              <a:spcBef>
                <a:spcPts val="10"/>
              </a:spcBef>
              <a:spcAft>
                <a:spcPts val="0"/>
              </a:spcAft>
              <a:buFont typeface="Symbol" panose="05050102010706020507" pitchFamily="18" charset="2"/>
              <a:buChar char=""/>
              <a:tabLst>
                <a:tab pos="977900" algn="l"/>
                <a:tab pos="978535" algn="l"/>
              </a:tabLst>
            </a:pPr>
            <a:endParaRPr lang="en-US" sz="1400">
              <a:solidFill>
                <a:srgbClr val="1F2023"/>
              </a:solidFill>
              <a:effectLst/>
              <a:ea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57200"/>
            <a:ext cx="6341745" cy="829945"/>
          </a:xfrm>
          <a:prstGeom prst="rect">
            <a:avLst/>
          </a:prstGeom>
          <a:noFill/>
        </p:spPr>
        <p:txBody>
          <a:bodyPr wrap="square" rtlCol="0">
            <a:spAutoFit/>
          </a:bodyPr>
          <a:lstStyle/>
          <a:p>
            <a:r>
              <a:rPr lang="en-US"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EXPLORATORY</a:t>
            </a:r>
            <a:r>
              <a:rPr lang="en-US" sz="2400" kern="0" spc="-5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DATA</a:t>
            </a:r>
            <a:r>
              <a:rPr lang="en-US" sz="2400" kern="0" spc="-25"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ANALYSIS</a:t>
            </a:r>
            <a:r>
              <a:rPr lang="en-US" sz="2400" kern="0" spc="-1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(EDA):</a:t>
            </a:r>
            <a:endParaRPr lang="en-IN"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sz="24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 name="TextBox 4"/>
          <p:cNvSpPr txBox="1"/>
          <p:nvPr/>
        </p:nvSpPr>
        <p:spPr>
          <a:xfrm>
            <a:off x="402590" y="980420"/>
            <a:ext cx="4191000" cy="461665"/>
          </a:xfrm>
          <a:prstGeom prst="rect">
            <a:avLst/>
          </a:prstGeom>
          <a:noFill/>
        </p:spPr>
        <p:txBody>
          <a:bodyPr wrap="square" rtlCol="0">
            <a:spAutoFit/>
          </a:bodyPr>
          <a:lstStyle/>
          <a:p>
            <a:r>
              <a:rPr lang="en-US" sz="1200" b="1" dirty="0">
                <a:effectLst/>
                <a:latin typeface="Times New Roman" panose="02020603050405020304" pitchFamily="18" charset="0"/>
                <a:ea typeface="Times New Roman" panose="02020603050405020304" pitchFamily="18" charset="0"/>
              </a:rPr>
              <a:t>Univariate</a:t>
            </a:r>
            <a:r>
              <a:rPr lang="en-US" sz="1200" b="1" spc="-3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Analysis</a:t>
            </a:r>
            <a:r>
              <a:rPr lang="en-US" sz="1200" b="1" spc="-4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on</a:t>
            </a:r>
            <a:r>
              <a:rPr lang="en-US" sz="1200" b="1" spc="-2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Numerical</a:t>
            </a:r>
            <a:r>
              <a:rPr lang="en-US" sz="1200" b="1" spc="-2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Variables:</a:t>
            </a:r>
            <a:endParaRPr lang="en-IN" sz="1200" dirty="0">
              <a:effectLst/>
              <a:latin typeface="Times New Roman" panose="02020603050405020304" pitchFamily="18" charset="0"/>
              <a:ea typeface="Times New Roman" panose="02020603050405020304" pitchFamily="18" charset="0"/>
            </a:endParaRPr>
          </a:p>
          <a:p>
            <a:endParaRPr lang="en-IN" sz="12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000" y="1336312"/>
            <a:ext cx="8001000" cy="3573145"/>
          </a:xfrm>
          <a:prstGeom prst="rect">
            <a:avLst/>
          </a:prstGeom>
        </p:spPr>
      </p:pic>
      <p:sp>
        <p:nvSpPr>
          <p:cNvPr id="7" name="TextBox 6"/>
          <p:cNvSpPr txBox="1"/>
          <p:nvPr/>
        </p:nvSpPr>
        <p:spPr>
          <a:xfrm>
            <a:off x="402771" y="5072896"/>
            <a:ext cx="8458200" cy="1783715"/>
          </a:xfrm>
          <a:prstGeom prst="rect">
            <a:avLst/>
          </a:prstGeom>
          <a:noFill/>
        </p:spPr>
        <p:txBody>
          <a:bodyPr wrap="square" rtlCol="0">
            <a:spAutoFit/>
          </a:bodyPr>
          <a:lstStyle/>
          <a:p>
            <a:pPr marL="63500">
              <a:spcBef>
                <a:spcPts val="450"/>
              </a:spcBef>
              <a:spcAft>
                <a:spcPts val="0"/>
              </a:spcAft>
            </a:pPr>
            <a:r>
              <a:rPr lang="en-US" sz="1100" b="1" dirty="0">
                <a:effectLst/>
                <a:ea typeface="Times New Roman" panose="02020603050405020304" pitchFamily="18" charset="0"/>
              </a:rPr>
              <a:t>Inference:</a:t>
            </a:r>
            <a:endParaRPr lang="en-IN" sz="1100" b="1" dirty="0">
              <a:effectLst/>
              <a:ea typeface="Times New Roman" panose="02020603050405020304" pitchFamily="18" charset="0"/>
            </a:endParaRPr>
          </a:p>
          <a:p>
            <a:r>
              <a:rPr lang="en-US" sz="1100" dirty="0">
                <a:effectLst/>
                <a:ea typeface="Times New Roman" panose="02020603050405020304" pitchFamily="18" charset="0"/>
              </a:rPr>
              <a:t> </a:t>
            </a:r>
            <a:endParaRPr lang="en-IN" sz="1100" dirty="0">
              <a:effectLst/>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100" dirty="0">
                <a:solidFill>
                  <a:srgbClr val="000000"/>
                </a:solidFill>
                <a:effectLst/>
                <a:ea typeface="Times New Roman" panose="02020603050405020304" pitchFamily="18" charset="0"/>
              </a:rPr>
              <a:t>Quantity is highly skewed towards right most of the orders ordered are 1 quantity.</a:t>
            </a:r>
            <a:endParaRPr lang="en-IN" sz="1100" dirty="0">
              <a:effectLst/>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100" dirty="0">
                <a:solidFill>
                  <a:srgbClr val="000000"/>
                </a:solidFill>
                <a:effectLst/>
                <a:ea typeface="Times New Roman" panose="02020603050405020304" pitchFamily="18" charset="0"/>
              </a:rPr>
              <a:t>These below columns are symmetrically skewed Amazon sales, Shipping Credits, Promotional Rebates, Total Sales Tax Liable (GST before adjusting TCS), TCS-CGST, TCS-SGST, TCS-IGST, </a:t>
            </a:r>
            <a:r>
              <a:rPr lang="en-IN" sz="1100" dirty="0" err="1">
                <a:solidFill>
                  <a:srgbClr val="000000"/>
                </a:solidFill>
                <a:effectLst/>
                <a:ea typeface="Times New Roman" panose="02020603050405020304" pitchFamily="18" charset="0"/>
              </a:rPr>
              <a:t>Fba</a:t>
            </a:r>
            <a:r>
              <a:rPr lang="en-IN" sz="1100" dirty="0">
                <a:solidFill>
                  <a:srgbClr val="000000"/>
                </a:solidFill>
                <a:effectLst/>
                <a:ea typeface="Times New Roman" panose="02020603050405020304" pitchFamily="18" charset="0"/>
              </a:rPr>
              <a:t> Fees, Other Transaction Fees, Total Fees.</a:t>
            </a:r>
            <a:endParaRPr lang="en-IN" sz="1100" dirty="0">
              <a:solidFill>
                <a:srgbClr val="000000"/>
              </a:solidFill>
              <a:effectLst/>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100" dirty="0">
                <a:solidFill>
                  <a:srgbClr val="000000"/>
                </a:solidFill>
                <a:effectLst/>
                <a:ea typeface="Times New Roman" panose="02020603050405020304" pitchFamily="18" charset="0"/>
              </a:rPr>
              <a:t>The Selling Fees is slightly left skewed</a:t>
            </a:r>
            <a:endParaRPr lang="en-IN" sz="1100" dirty="0">
              <a:solidFill>
                <a:srgbClr val="000000"/>
              </a:solidFill>
              <a:effectLst/>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1100" dirty="0">
              <a:solidFill>
                <a:srgbClr val="000000"/>
              </a:solidFill>
              <a:effectLst/>
              <a:ea typeface="Times New Roman" panose="02020603050405020304" pitchFamily="18" charset="0"/>
            </a:endParaRPr>
          </a:p>
          <a:p>
            <a:pPr marL="342900" indent="-342900">
              <a:buSzPts val="1000"/>
              <a:buFont typeface="Symbol" panose="05050102010706020507" pitchFamily="18" charset="2"/>
              <a:buChar char=""/>
              <a:tabLst>
                <a:tab pos="457200" algn="l"/>
              </a:tabLst>
            </a:pPr>
            <a:endParaRPr lang="en-IN" sz="1100" dirty="0">
              <a:effectLst/>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1100" dirty="0">
              <a:effectLst/>
              <a:ea typeface="Times New Roman" panose="02020603050405020304" pitchFamily="18" charset="0"/>
            </a:endParaRPr>
          </a:p>
          <a:p>
            <a:endParaRPr lang="en-IN" sz="11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338455"/>
            <a:ext cx="5020945" cy="437515"/>
          </a:xfrm>
        </p:spPr>
        <p:txBody>
          <a:bodyPr>
            <a:normAutofit fontScale="90000"/>
          </a:bodyPr>
          <a:p>
            <a:br>
              <a:rPr lang="en-US" sz="2000" b="1" dirty="0">
                <a:effectLst/>
                <a:latin typeface="Times New Roman" panose="02020603050405020304" pitchFamily="18" charset="0"/>
                <a:ea typeface="Times New Roman" panose="02020603050405020304" pitchFamily="18" charset="0"/>
                <a:sym typeface="+mn-ea"/>
              </a:rPr>
            </a:br>
            <a:br>
              <a:rPr lang="en-US" sz="2000" b="1" dirty="0">
                <a:effectLst/>
                <a:latin typeface="Times New Roman" panose="02020603050405020304" pitchFamily="18" charset="0"/>
                <a:ea typeface="Times New Roman" panose="02020603050405020304" pitchFamily="18" charset="0"/>
                <a:sym typeface="+mn-ea"/>
              </a:rPr>
            </a:br>
            <a:br>
              <a:rPr lang="en-US" sz="2000" b="1" dirty="0">
                <a:effectLst/>
                <a:latin typeface="Times New Roman" panose="02020603050405020304" pitchFamily="18" charset="0"/>
                <a:ea typeface="Times New Roman" panose="02020603050405020304" pitchFamily="18" charset="0"/>
                <a:sym typeface="+mn-ea"/>
              </a:rPr>
            </a:br>
            <a:r>
              <a:rPr lang="en-US" sz="1800" b="1" dirty="0">
                <a:effectLst/>
                <a:latin typeface="Times New Roman" panose="02020603050405020304" pitchFamily="18" charset="0"/>
                <a:ea typeface="Times New Roman" panose="02020603050405020304" pitchFamily="18" charset="0"/>
                <a:sym typeface="+mn-ea"/>
              </a:rPr>
              <a:t>Univariate</a:t>
            </a:r>
            <a:r>
              <a:rPr lang="en-US" sz="1800" b="1" spc="-30" dirty="0">
                <a:effectLst/>
                <a:latin typeface="Times New Roman" panose="02020603050405020304" pitchFamily="18" charset="0"/>
                <a:ea typeface="Times New Roman" panose="02020603050405020304" pitchFamily="18" charset="0"/>
                <a:sym typeface="+mn-ea"/>
              </a:rPr>
              <a:t> </a:t>
            </a:r>
            <a:r>
              <a:rPr lang="en-US" sz="1800" b="1" dirty="0">
                <a:effectLst/>
                <a:latin typeface="Times New Roman" panose="02020603050405020304" pitchFamily="18" charset="0"/>
                <a:ea typeface="Times New Roman" panose="02020603050405020304" pitchFamily="18" charset="0"/>
                <a:sym typeface="+mn-ea"/>
              </a:rPr>
              <a:t>Analysis</a:t>
            </a:r>
            <a:r>
              <a:rPr lang="en-US" sz="1800" b="1" spc="-40" dirty="0">
                <a:effectLst/>
                <a:latin typeface="Times New Roman" panose="02020603050405020304" pitchFamily="18" charset="0"/>
                <a:ea typeface="Times New Roman" panose="02020603050405020304" pitchFamily="18" charset="0"/>
                <a:sym typeface="+mn-ea"/>
              </a:rPr>
              <a:t> </a:t>
            </a:r>
            <a:r>
              <a:rPr lang="en-US" sz="1800" b="1" dirty="0">
                <a:effectLst/>
                <a:latin typeface="Times New Roman" panose="02020603050405020304" pitchFamily="18" charset="0"/>
                <a:ea typeface="Times New Roman" panose="02020603050405020304" pitchFamily="18" charset="0"/>
                <a:sym typeface="+mn-ea"/>
              </a:rPr>
              <a:t>on</a:t>
            </a:r>
            <a:r>
              <a:rPr lang="en-US" sz="1800" b="1" spc="-25" dirty="0">
                <a:effectLst/>
                <a:latin typeface="Times New Roman" panose="02020603050405020304" pitchFamily="18" charset="0"/>
                <a:ea typeface="Times New Roman" panose="02020603050405020304" pitchFamily="18" charset="0"/>
                <a:sym typeface="+mn-ea"/>
              </a:rPr>
              <a:t> </a:t>
            </a:r>
            <a:r>
              <a:rPr lang="en-IN" altLang="en-US" sz="1800" b="1" dirty="0">
                <a:effectLst/>
                <a:latin typeface="Times New Roman" panose="02020603050405020304" pitchFamily="18" charset="0"/>
                <a:ea typeface="Times New Roman" panose="02020603050405020304" pitchFamily="18" charset="0"/>
                <a:sym typeface="+mn-ea"/>
              </a:rPr>
              <a:t>Caterigorical </a:t>
            </a:r>
            <a:r>
              <a:rPr lang="en-US" sz="1800" b="1" dirty="0">
                <a:effectLst/>
                <a:latin typeface="Times New Roman" panose="02020603050405020304" pitchFamily="18" charset="0"/>
                <a:ea typeface="Times New Roman" panose="02020603050405020304" pitchFamily="18" charset="0"/>
                <a:sym typeface="+mn-ea"/>
              </a:rPr>
              <a:t>Variables:</a:t>
            </a:r>
            <a:br>
              <a:rPr lang="en-IN" sz="1800" dirty="0">
                <a:effectLst/>
                <a:latin typeface="Times New Roman" panose="02020603050405020304" pitchFamily="18" charset="0"/>
                <a:ea typeface="Times New Roman" panose="02020603050405020304" pitchFamily="18" charset="0"/>
                <a:sym typeface="+mn-ea"/>
              </a:rPr>
            </a:br>
            <a:br>
              <a:rPr lang="en-IN" sz="2000" dirty="0">
                <a:sym typeface="+mn-ea"/>
              </a:rPr>
            </a:br>
            <a:br>
              <a:rPr lang="en-US" sz="2000"/>
            </a:br>
            <a:endParaRPr lang="en-US" sz="2000"/>
          </a:p>
        </p:txBody>
      </p:sp>
      <p:pic>
        <p:nvPicPr>
          <p:cNvPr id="32" name="Picture 32"/>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55625" y="838200"/>
            <a:ext cx="5687060" cy="2903220"/>
          </a:xfrm>
          <a:prstGeom prst="rect">
            <a:avLst/>
          </a:prstGeom>
        </p:spPr>
      </p:pic>
      <p:pic>
        <p:nvPicPr>
          <p:cNvPr id="34" name="Picture 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30835" y="3886200"/>
            <a:ext cx="4469765" cy="2159000"/>
          </a:xfrm>
          <a:prstGeom prst="rect">
            <a:avLst/>
          </a:prstGeom>
          <a:noFill/>
          <a:ln>
            <a:noFill/>
          </a:ln>
        </p:spPr>
      </p:pic>
      <p:pic>
        <p:nvPicPr>
          <p:cNvPr id="11"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886200"/>
            <a:ext cx="4122420" cy="2535555"/>
          </a:xfrm>
          <a:prstGeom prst="rect">
            <a:avLst/>
          </a:prstGeom>
        </p:spPr>
      </p:pic>
      <p:sp>
        <p:nvSpPr>
          <p:cNvPr id="5" name="Rectangles 4"/>
          <p:cNvSpPr/>
          <p:nvPr/>
        </p:nvSpPr>
        <p:spPr>
          <a:xfrm>
            <a:off x="6248400" y="838200"/>
            <a:ext cx="2743200" cy="28194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400800" y="1371600"/>
            <a:ext cx="2348230" cy="1168400"/>
          </a:xfrm>
          <a:prstGeom prst="rect">
            <a:avLst/>
          </a:prstGeom>
          <a:noFill/>
        </p:spPr>
        <p:txBody>
          <a:bodyPr wrap="square" rtlCol="0">
            <a:spAutoFit/>
          </a:bodyPr>
          <a:p>
            <a:pPr>
              <a:lnSpc>
                <a:spcPct val="100000"/>
              </a:lnSpc>
            </a:pPr>
            <a:r>
              <a:rPr lang="en-IN" altLang="en-US" sz="1000" b="1"/>
              <a:t>Inferences</a:t>
            </a:r>
            <a:r>
              <a:rPr lang="en-IN" altLang="en-US" sz="1000"/>
              <a:t>:</a:t>
            </a:r>
            <a:endParaRPr lang="en-IN" altLang="en-US" sz="1000"/>
          </a:p>
          <a:p>
            <a:pPr>
              <a:lnSpc>
                <a:spcPct val="100000"/>
              </a:lnSpc>
            </a:pPr>
            <a:endParaRPr lang="en-IN" altLang="en-US" sz="1000"/>
          </a:p>
          <a:p>
            <a:pPr marL="171450" indent="-171450" algn="just">
              <a:lnSpc>
                <a:spcPct val="100000"/>
              </a:lnSpc>
              <a:buFont typeface="Arial" panose="020B0604020202020204" pitchFamily="34" charset="0"/>
              <a:buChar char="•"/>
            </a:pPr>
            <a:r>
              <a:rPr lang="en-IN" altLang="en-US" sz="1000"/>
              <a:t>Rusabl and Cinagro Products are high number of selling products</a:t>
            </a:r>
            <a:endParaRPr lang="en-IN" altLang="en-US" sz="1000"/>
          </a:p>
          <a:p>
            <a:pPr marL="171450" indent="-171450" algn="just">
              <a:lnSpc>
                <a:spcPct val="100000"/>
              </a:lnSpc>
              <a:buFont typeface="Arial" panose="020B0604020202020204" pitchFamily="34" charset="0"/>
              <a:buChar char="•"/>
            </a:pPr>
            <a:r>
              <a:rPr lang="en-IN" altLang="en-US" sz="1000"/>
              <a:t>Electronic Transactions are more preferrable</a:t>
            </a:r>
            <a:endParaRPr lang="en-IN" altLang="en-US" sz="1000"/>
          </a:p>
          <a:p>
            <a:pPr marL="171450" indent="-171450" algn="just">
              <a:lnSpc>
                <a:spcPct val="100000"/>
              </a:lnSpc>
              <a:buFont typeface="Arial" panose="020B0604020202020204" pitchFamily="34" charset="0"/>
              <a:buChar char="•"/>
            </a:pPr>
            <a:r>
              <a:rPr lang="en-IN" altLang="en-US" sz="1000"/>
              <a:t>Most of the Sales are done by Amazon.</a:t>
            </a:r>
            <a:endParaRPr lang="en-IN" altLang="en-US" sz="1000"/>
          </a:p>
        </p:txBody>
      </p:sp>
      <p:sp>
        <p:nvSpPr>
          <p:cNvPr id="8" name="Text Box 7"/>
          <p:cNvSpPr txBox="1"/>
          <p:nvPr/>
        </p:nvSpPr>
        <p:spPr>
          <a:xfrm>
            <a:off x="457200" y="6172200"/>
            <a:ext cx="4185920" cy="553085"/>
          </a:xfrm>
          <a:prstGeom prst="rect">
            <a:avLst/>
          </a:prstGeom>
          <a:noFill/>
        </p:spPr>
        <p:txBody>
          <a:bodyPr wrap="square" rtlCol="0">
            <a:spAutoFit/>
          </a:bodyPr>
          <a:p>
            <a:pPr algn="l"/>
            <a:r>
              <a:rPr lang="en-US" sz="1000" b="1"/>
              <a:t>Inferences</a:t>
            </a:r>
            <a:r>
              <a:rPr lang="en-US" sz="1000"/>
              <a:t>:</a:t>
            </a:r>
            <a:endParaRPr lang="en-US" sz="1000"/>
          </a:p>
          <a:p>
            <a:pPr marL="171450" indent="-171450" algn="l">
              <a:buFont typeface="Arial" panose="020B0604020202020204" pitchFamily="34" charset="0"/>
              <a:buChar char="•"/>
            </a:pPr>
            <a:r>
              <a:rPr lang="en-US" sz="1000"/>
              <a:t>The Products Rusabl and Cinagro have high number of sales.</a:t>
            </a:r>
            <a:endParaRPr lang="en-US" sz="1000"/>
          </a:p>
          <a:p>
            <a:pPr marL="171450" indent="-171450" algn="l">
              <a:buFont typeface="Arial" panose="020B0604020202020204" pitchFamily="34" charset="0"/>
              <a:buChar char="•"/>
            </a:pPr>
            <a:r>
              <a:rPr lang="en-US" sz="1000"/>
              <a:t>The Products Senego and Rolid has low number of sales.</a:t>
            </a:r>
            <a:endParaRPr lang="en-US" sz="1000"/>
          </a:p>
        </p:txBody>
      </p:sp>
      <p:sp>
        <p:nvSpPr>
          <p:cNvPr id="9" name="Text Box 8"/>
          <p:cNvSpPr txBox="1"/>
          <p:nvPr/>
        </p:nvSpPr>
        <p:spPr>
          <a:xfrm>
            <a:off x="5361305" y="6248400"/>
            <a:ext cx="3512820" cy="506730"/>
          </a:xfrm>
          <a:prstGeom prst="rect">
            <a:avLst/>
          </a:prstGeom>
          <a:noFill/>
        </p:spPr>
        <p:txBody>
          <a:bodyPr wrap="square" rtlCol="0">
            <a:spAutoFit/>
          </a:bodyPr>
          <a:p>
            <a:pPr algn="l"/>
            <a:r>
              <a:rPr lang="en-US" sz="900" b="1"/>
              <a:t>Inferences</a:t>
            </a:r>
            <a:r>
              <a:rPr lang="en-US" sz="900"/>
              <a:t>:</a:t>
            </a:r>
            <a:endParaRPr lang="en-US" sz="900"/>
          </a:p>
          <a:p>
            <a:pPr marL="171450" indent="-171450" algn="l">
              <a:buFont typeface="Arial" panose="020B0604020202020204" pitchFamily="34" charset="0"/>
              <a:buChar char="•"/>
            </a:pPr>
            <a:r>
              <a:rPr lang="en-US" sz="900"/>
              <a:t>Most of the Sales happened in Karnataka and Maharashtra</a:t>
            </a:r>
            <a:endParaRPr lang="en-US" sz="900"/>
          </a:p>
          <a:p>
            <a:pPr marL="171450" indent="-171450" algn="l">
              <a:buFont typeface="Arial" panose="020B0604020202020204" pitchFamily="34" charset="0"/>
              <a:buChar char="•"/>
            </a:pPr>
            <a:r>
              <a:rPr lang="en-US" sz="900"/>
              <a:t>The States Daman &amp; Diu and Ladakh are having low sales</a:t>
            </a:r>
            <a:endParaRPr lang="en-US" sz="9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56565"/>
            <a:ext cx="3491230" cy="234315"/>
          </a:xfrm>
        </p:spPr>
        <p:txBody>
          <a:bodyPr>
            <a:noAutofit/>
          </a:bodyPr>
          <a:p>
            <a:r>
              <a:rPr lang="en-IN" sz="1400" b="1" dirty="0">
                <a:solidFill>
                  <a:srgbClr val="000000"/>
                </a:solidFill>
                <a:effectLst/>
                <a:latin typeface="Times New Roman" panose="02020603050405020304" pitchFamily="18" charset="0"/>
                <a:ea typeface="Times New Roman" panose="02020603050405020304" pitchFamily="18" charset="0"/>
                <a:sym typeface="+mn-ea"/>
              </a:rPr>
              <a:t>Bivariate Analysis on Numerical Variables:</a:t>
            </a:r>
            <a:br>
              <a:rPr lang="en-IN" sz="1400" dirty="0">
                <a:effectLst/>
                <a:latin typeface="Times New Roman" panose="02020603050405020304" pitchFamily="18" charset="0"/>
                <a:ea typeface="Times New Roman" panose="02020603050405020304" pitchFamily="18" charset="0"/>
              </a:rPr>
            </a:br>
            <a:endParaRPr lang="en-IN" sz="1400" dirty="0">
              <a:effectLst/>
              <a:latin typeface="Times New Roman" panose="02020603050405020304" pitchFamily="18" charset="0"/>
              <a:ea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914400" y="762000"/>
            <a:ext cx="6789420" cy="5034280"/>
          </a:xfrm>
          <a:prstGeom prst="rect">
            <a:avLst/>
          </a:prstGeom>
        </p:spPr>
      </p:pic>
      <p:sp>
        <p:nvSpPr>
          <p:cNvPr id="6" name="Text Box 5"/>
          <p:cNvSpPr txBox="1"/>
          <p:nvPr/>
        </p:nvSpPr>
        <p:spPr>
          <a:xfrm>
            <a:off x="3352800" y="5105400"/>
            <a:ext cx="5581015" cy="1245235"/>
          </a:xfrm>
          <a:prstGeom prst="rect">
            <a:avLst/>
          </a:prstGeom>
          <a:noFill/>
        </p:spPr>
        <p:txBody>
          <a:bodyPr wrap="square" rtlCol="0">
            <a:spAutoFit/>
          </a:bodyPr>
          <a:p>
            <a:pPr indent="0" algn="just">
              <a:lnSpc>
                <a:spcPct val="150000"/>
              </a:lnSpc>
              <a:buFont typeface="Arial" panose="020B0604020202020204" pitchFamily="34" charset="0"/>
              <a:buNone/>
            </a:pPr>
            <a:r>
              <a:rPr lang="en-US" sz="1000" b="1"/>
              <a:t>Inferences</a:t>
            </a:r>
            <a:r>
              <a:rPr lang="en-US" sz="1000"/>
              <a:t>:</a:t>
            </a:r>
            <a:endParaRPr lang="en-US" sz="1000"/>
          </a:p>
          <a:p>
            <a:pPr marL="171450" indent="-171450" algn="just">
              <a:lnSpc>
                <a:spcPct val="150000"/>
              </a:lnSpc>
              <a:buFont typeface="Arial" panose="020B0604020202020204" pitchFamily="34" charset="0"/>
              <a:buChar char="•"/>
            </a:pPr>
            <a:r>
              <a:rPr lang="en-US" sz="1000"/>
              <a:t>Total_Payment and 'Amazon Sales', 'Total_Sales_Tax_Liable (GST before adj TCS)' has linear relationship with each other.</a:t>
            </a:r>
            <a:endParaRPr lang="en-US" sz="1000"/>
          </a:p>
          <a:p>
            <a:pPr marL="171450" indent="-171450" algn="just">
              <a:lnSpc>
                <a:spcPct val="150000"/>
              </a:lnSpc>
              <a:buFont typeface="Arial" panose="020B0604020202020204" pitchFamily="34" charset="0"/>
              <a:buChar char="•"/>
            </a:pPr>
            <a:r>
              <a:rPr lang="en-US" sz="1000"/>
              <a:t>TCS_CGST, TCS_SGST, TCS_IGST and Total_Payment has negative linear relationship with each other.</a:t>
            </a:r>
            <a:endParaRPr lang="en-US" sz="1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62255"/>
            <a:ext cx="3648075" cy="539750"/>
          </a:xfrm>
        </p:spPr>
        <p:txBody>
          <a:bodyPr/>
          <a:p>
            <a:r>
              <a:rPr lang="en-US" sz="1800"/>
              <a:t>Hourly trend analysis for each day:</a:t>
            </a:r>
            <a:endParaRPr lang="en-US" sz="1800"/>
          </a:p>
        </p:txBody>
      </p:sp>
      <p:pic>
        <p:nvPicPr>
          <p:cNvPr id="46" name="Picture 46"/>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57200" y="762000"/>
            <a:ext cx="5052695" cy="2545080"/>
          </a:xfrm>
          <a:prstGeom prst="rect">
            <a:avLst/>
          </a:prstGeom>
          <a:noFill/>
          <a:ln>
            <a:noFill/>
          </a:ln>
        </p:spPr>
      </p:pic>
      <p:sp>
        <p:nvSpPr>
          <p:cNvPr id="4" name="Text Box 3"/>
          <p:cNvSpPr txBox="1"/>
          <p:nvPr/>
        </p:nvSpPr>
        <p:spPr>
          <a:xfrm>
            <a:off x="5562600" y="1371600"/>
            <a:ext cx="3333750" cy="645160"/>
          </a:xfrm>
          <a:prstGeom prst="rect">
            <a:avLst/>
          </a:prstGeom>
          <a:noFill/>
        </p:spPr>
        <p:txBody>
          <a:bodyPr wrap="square" rtlCol="0">
            <a:spAutoFit/>
          </a:bodyPr>
          <a:p>
            <a:r>
              <a:rPr lang="en-US" sz="1200" b="1"/>
              <a:t>Inferences</a:t>
            </a:r>
            <a:r>
              <a:rPr lang="en-US" sz="1200"/>
              <a:t>:</a:t>
            </a:r>
            <a:endParaRPr lang="en-US"/>
          </a:p>
          <a:p>
            <a:pPr marL="171450" indent="-171450" algn="just">
              <a:buFont typeface="Arial" panose="020B0604020202020204" pitchFamily="34" charset="0"/>
              <a:buChar char="•"/>
            </a:pPr>
            <a:r>
              <a:rPr lang="en-US" sz="1200"/>
              <a:t>Most of the orders take place during the Noon hours of the Day</a:t>
            </a:r>
            <a:endParaRPr lang="en-US" sz="1200"/>
          </a:p>
        </p:txBody>
      </p:sp>
      <p:sp>
        <p:nvSpPr>
          <p:cNvPr id="5" name="TextBox 4"/>
          <p:cNvSpPr txBox="1"/>
          <p:nvPr/>
        </p:nvSpPr>
        <p:spPr>
          <a:xfrm>
            <a:off x="609600" y="3429000"/>
            <a:ext cx="4528185" cy="583565"/>
          </a:xfrm>
          <a:prstGeom prst="rect">
            <a:avLst/>
          </a:prstGeom>
          <a:noFill/>
        </p:spPr>
        <p:txBody>
          <a:bodyPr wrap="square" rtlCol="0">
            <a:spAutoFit/>
          </a:bodyPr>
          <a:p>
            <a:r>
              <a:rPr lang="en-IN" sz="1600" b="1" dirty="0">
                <a:solidFill>
                  <a:srgbClr val="000000"/>
                </a:solidFill>
                <a:effectLst/>
                <a:latin typeface="Times New Roman" panose="02020603050405020304" pitchFamily="18" charset="0"/>
                <a:ea typeface="Times New Roman" panose="02020603050405020304" pitchFamily="18" charset="0"/>
              </a:rPr>
              <a:t>Bivariate Analysis on Categorical Variables:</a:t>
            </a:r>
            <a:endParaRPr lang="en-IN" sz="1600" dirty="0">
              <a:effectLst/>
              <a:latin typeface="Times New Roman" panose="02020603050405020304" pitchFamily="18" charset="0"/>
              <a:ea typeface="Times New Roman" panose="02020603050405020304" pitchFamily="18" charset="0"/>
            </a:endParaRPr>
          </a:p>
          <a:p>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41750"/>
            <a:ext cx="5499735" cy="2913380"/>
          </a:xfrm>
          <a:prstGeom prst="rect">
            <a:avLst/>
          </a:prstGeom>
          <a:noFill/>
          <a:ln>
            <a:noFill/>
          </a:ln>
        </p:spPr>
      </p:pic>
      <p:sp>
        <p:nvSpPr>
          <p:cNvPr id="7" name="TextBox 6"/>
          <p:cNvSpPr txBox="1"/>
          <p:nvPr/>
        </p:nvSpPr>
        <p:spPr>
          <a:xfrm>
            <a:off x="6013450" y="3962400"/>
            <a:ext cx="3130550" cy="2430145"/>
          </a:xfrm>
          <a:prstGeom prst="rect">
            <a:avLst/>
          </a:prstGeom>
          <a:noFill/>
        </p:spPr>
        <p:txBody>
          <a:bodyPr wrap="square" rtlCol="0">
            <a:spAutoFit/>
          </a:bodyPr>
          <a:p>
            <a:pPr algn="just"/>
            <a:r>
              <a:rPr lang="en-IN" sz="1200" b="1" dirty="0">
                <a:solidFill>
                  <a:srgbClr val="000000"/>
                </a:solidFill>
                <a:effectLst/>
                <a:ea typeface="Times New Roman" panose="02020603050405020304" pitchFamily="18" charset="0"/>
              </a:rPr>
              <a:t>Inferences</a:t>
            </a:r>
            <a:r>
              <a:rPr lang="en-IN" sz="1000" b="1" dirty="0">
                <a:solidFill>
                  <a:srgbClr val="000000"/>
                </a:solidFill>
                <a:effectLst/>
                <a:ea typeface="Times New Roman" panose="02020603050405020304" pitchFamily="18" charset="0"/>
              </a:rPr>
              <a:t>:</a:t>
            </a:r>
            <a:endParaRPr lang="en-IN" sz="1000" b="1" dirty="0">
              <a:solidFill>
                <a:srgbClr val="000000"/>
              </a:solidFill>
              <a:effectLst/>
              <a:ea typeface="Times New Roman" panose="02020603050405020304" pitchFamily="18" charset="0"/>
            </a:endParaRPr>
          </a:p>
          <a:p>
            <a:pPr algn="just"/>
            <a:endParaRPr lang="en-IN" sz="1000" dirty="0">
              <a:effectLst/>
              <a:ea typeface="Times New Roman" panose="02020603050405020304" pitchFamily="18" charset="0"/>
            </a:endParaRPr>
          </a:p>
          <a:p>
            <a:pPr marL="171450" lvl="0" indent="-171450" algn="just">
              <a:buSzPts val="1000"/>
              <a:buFont typeface="Arial" panose="020B0604020202020204" pitchFamily="34" charset="0"/>
              <a:buChar char="•"/>
              <a:tabLst>
                <a:tab pos="457200" algn="l"/>
              </a:tabLst>
            </a:pPr>
            <a:r>
              <a:rPr lang="en-IN" sz="1000" dirty="0">
                <a:solidFill>
                  <a:srgbClr val="000000"/>
                </a:solidFill>
                <a:effectLst/>
                <a:ea typeface="Times New Roman" panose="02020603050405020304" pitchFamily="18" charset="0"/>
              </a:rPr>
              <a:t>The </a:t>
            </a:r>
            <a:r>
              <a:rPr lang="en-IN" sz="1000" dirty="0" err="1">
                <a:solidFill>
                  <a:srgbClr val="000000"/>
                </a:solidFill>
                <a:effectLst/>
                <a:ea typeface="Times New Roman" panose="02020603050405020304" pitchFamily="18" charset="0"/>
              </a:rPr>
              <a:t>Total_Payment</a:t>
            </a:r>
            <a:r>
              <a:rPr lang="en-IN" sz="1000" dirty="0">
                <a:solidFill>
                  <a:srgbClr val="000000"/>
                </a:solidFill>
                <a:effectLst/>
                <a:ea typeface="Times New Roman" panose="02020603050405020304" pitchFamily="18" charset="0"/>
              </a:rPr>
              <a:t> for Type Reimbursements are highly spent and the Refund type has negative spent of </a:t>
            </a:r>
            <a:r>
              <a:rPr lang="en-IN" sz="1000" dirty="0" err="1">
                <a:solidFill>
                  <a:srgbClr val="000000"/>
                </a:solidFill>
                <a:effectLst/>
                <a:ea typeface="Times New Roman" panose="02020603050405020304" pitchFamily="18" charset="0"/>
              </a:rPr>
              <a:t>Total_Payments</a:t>
            </a:r>
            <a:r>
              <a:rPr lang="en-IN" sz="1000" dirty="0">
                <a:solidFill>
                  <a:srgbClr val="000000"/>
                </a:solidFill>
                <a:effectLst/>
                <a:ea typeface="Times New Roman" panose="02020603050405020304" pitchFamily="18" charset="0"/>
              </a:rPr>
              <a:t> because those payments are refunded from the amazon to the customers.</a:t>
            </a:r>
            <a:endParaRPr lang="en-IN" sz="1000" dirty="0">
              <a:solidFill>
                <a:srgbClr val="000000"/>
              </a:solidFill>
              <a:effectLs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sz="1000" dirty="0">
              <a:solidFill>
                <a:srgbClr val="000000"/>
              </a:solidFill>
              <a:effectLst/>
              <a:ea typeface="Times New Roman" panose="02020603050405020304" pitchFamily="18" charset="0"/>
            </a:endParaRPr>
          </a:p>
          <a:p>
            <a:pPr marL="171450" lvl="0" indent="-171450" algn="just">
              <a:buSzPts val="1000"/>
              <a:buFont typeface="Arial" panose="020B0604020202020204" pitchFamily="34" charset="0"/>
              <a:buChar char="•"/>
              <a:tabLst>
                <a:tab pos="457200" algn="l"/>
              </a:tabLst>
            </a:pPr>
            <a:r>
              <a:rPr lang="en-IN" sz="1000" dirty="0">
                <a:solidFill>
                  <a:srgbClr val="000000"/>
                </a:solidFill>
                <a:effectLst/>
                <a:ea typeface="Times New Roman" panose="02020603050405020304" pitchFamily="18" charset="0"/>
              </a:rPr>
              <a:t>Electric Transactions have high </a:t>
            </a:r>
            <a:r>
              <a:rPr lang="en-IN" sz="1000" dirty="0" err="1">
                <a:solidFill>
                  <a:srgbClr val="000000"/>
                </a:solidFill>
                <a:effectLst/>
                <a:ea typeface="Times New Roman" panose="02020603050405020304" pitchFamily="18" charset="0"/>
              </a:rPr>
              <a:t>Total_Payment</a:t>
            </a:r>
            <a:r>
              <a:rPr lang="en-IN" sz="1000" dirty="0">
                <a:solidFill>
                  <a:srgbClr val="000000"/>
                </a:solidFill>
                <a:effectLst/>
                <a:ea typeface="Times New Roman" panose="02020603050405020304" pitchFamily="18" charset="0"/>
              </a:rPr>
              <a:t> amount preferred by the customers compared to Cash on Delivery.</a:t>
            </a:r>
            <a:endParaRPr lang="en-IN" sz="1000" dirty="0">
              <a:solidFill>
                <a:srgbClr val="000000"/>
              </a:solidFill>
              <a:effectLs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sz="1000" dirty="0">
              <a:solidFill>
                <a:srgbClr val="000000"/>
              </a:solidFill>
              <a:effectLst/>
              <a:ea typeface="Times New Roman" panose="02020603050405020304" pitchFamily="18" charset="0"/>
            </a:endParaRPr>
          </a:p>
          <a:p>
            <a:pPr marL="171450" lvl="0" indent="-171450" algn="just">
              <a:buSzPts val="1000"/>
              <a:buFont typeface="Arial" panose="020B0604020202020204" pitchFamily="34" charset="0"/>
              <a:buChar char="•"/>
              <a:tabLst>
                <a:tab pos="457200" algn="l"/>
              </a:tabLst>
            </a:pPr>
            <a:r>
              <a:rPr lang="en-IN" sz="1000" dirty="0">
                <a:solidFill>
                  <a:srgbClr val="000000"/>
                </a:solidFill>
                <a:effectLst/>
                <a:ea typeface="Times New Roman" panose="02020603050405020304" pitchFamily="18" charset="0"/>
              </a:rPr>
              <a:t>Merchant got the highest amount of </a:t>
            </a:r>
            <a:r>
              <a:rPr lang="en-IN" sz="1000" dirty="0" err="1">
                <a:solidFill>
                  <a:srgbClr val="000000"/>
                </a:solidFill>
                <a:effectLst/>
                <a:ea typeface="Times New Roman" panose="02020603050405020304" pitchFamily="18" charset="0"/>
              </a:rPr>
              <a:t>Total_Payment</a:t>
            </a:r>
            <a:r>
              <a:rPr lang="en-IN" sz="1000" dirty="0">
                <a:solidFill>
                  <a:srgbClr val="000000"/>
                </a:solidFill>
                <a:effectLst/>
                <a:ea typeface="Times New Roman" panose="02020603050405020304" pitchFamily="18" charset="0"/>
              </a:rPr>
              <a:t>.</a:t>
            </a:r>
            <a:endParaRPr lang="en-IN" sz="1000" dirty="0">
              <a:solidFill>
                <a:srgbClr val="000000"/>
              </a:solidFill>
              <a:effectLs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IN" sz="1000" dirty="0">
              <a:solidFill>
                <a:srgbClr val="000000"/>
              </a:solidFill>
              <a:effectLst/>
              <a:ea typeface="Times New Roman" panose="02020603050405020304" pitchFamily="18" charset="0"/>
            </a:endParaRPr>
          </a:p>
          <a:p>
            <a:pPr marL="171450" lvl="0" indent="-171450" algn="just">
              <a:buSzPts val="1000"/>
              <a:buFont typeface="Arial" panose="020B0604020202020204" pitchFamily="34" charset="0"/>
              <a:buChar char="•"/>
              <a:tabLst>
                <a:tab pos="457200" algn="l"/>
              </a:tabLst>
            </a:pPr>
            <a:r>
              <a:rPr lang="en-IN" sz="1000" dirty="0">
                <a:solidFill>
                  <a:srgbClr val="000000"/>
                </a:solidFill>
                <a:effectLst/>
                <a:ea typeface="Times New Roman" panose="02020603050405020304" pitchFamily="18" charset="0"/>
              </a:rPr>
              <a:t>The Quantity of 10 has highest </a:t>
            </a:r>
            <a:r>
              <a:rPr lang="en-IN" sz="1000" dirty="0" err="1">
                <a:solidFill>
                  <a:srgbClr val="000000"/>
                </a:solidFill>
                <a:effectLst/>
                <a:ea typeface="Times New Roman" panose="02020603050405020304" pitchFamily="18" charset="0"/>
              </a:rPr>
              <a:t>Total_Payment</a:t>
            </a:r>
            <a:r>
              <a:rPr lang="en-IN" sz="1000" dirty="0">
                <a:solidFill>
                  <a:srgbClr val="000000"/>
                </a:solidFill>
                <a:effectLst/>
                <a:ea typeface="Times New Roman" panose="02020603050405020304" pitchFamily="18" charset="0"/>
              </a:rPr>
              <a:t>.</a:t>
            </a:r>
            <a:endParaRPr lang="en-IN" sz="1000" dirty="0">
              <a:solidFill>
                <a:srgbClr val="000000"/>
              </a:solidFill>
              <a:effectLst/>
              <a:ea typeface="Times New Roman" panose="02020603050405020304" pitchFamily="18" charset="0"/>
            </a:endParaRPr>
          </a:p>
          <a:p>
            <a:pPr marL="171450" indent="-171450" algn="just"/>
            <a:endParaRPr lang="en-IN" sz="1000" dirty="0">
              <a:solidFill>
                <a:srgbClr val="000000"/>
              </a:solidFill>
              <a:effectLst/>
              <a:ea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11699</Words>
  <Application>WPS Presentation</Application>
  <PresentationFormat>On-screen Show (4:3)</PresentationFormat>
  <Paragraphs>389</Paragraphs>
  <Slides>18</Slides>
  <Notes>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18</vt:i4>
      </vt:variant>
    </vt:vector>
  </HeadingPairs>
  <TitlesOfParts>
    <vt:vector size="47" baseType="lpstr">
      <vt:lpstr>Arial</vt:lpstr>
      <vt:lpstr>SimSun</vt:lpstr>
      <vt:lpstr>Wingdings</vt:lpstr>
      <vt:lpstr>Times New Roman</vt:lpstr>
      <vt:lpstr>굴림</vt:lpstr>
      <vt:lpstr>Malgun Gothic</vt:lpstr>
      <vt:lpstr>Calibri</vt:lpstr>
      <vt:lpstr>Symbol</vt:lpstr>
      <vt:lpstr>Symbol</vt:lpstr>
      <vt:lpstr>Microsoft YaHei</vt:lpstr>
      <vt:lpstr>Arial Unicode MS</vt:lpstr>
      <vt:lpstr>Brush Script MT</vt:lpstr>
      <vt:lpstr>Cambria Math</vt:lpstr>
      <vt:lpstr>Chiller</vt:lpstr>
      <vt:lpstr>Copperplate Gothic Bold</vt:lpstr>
      <vt:lpstr>Cooper Black</vt:lpstr>
      <vt:lpstr>Ebrima</vt:lpstr>
      <vt:lpstr>Elephant</vt:lpstr>
      <vt:lpstr>Edwardian Script ITC</vt:lpstr>
      <vt:lpstr>Dubai Light</vt:lpstr>
      <vt:lpstr>Dubai</vt:lpstr>
      <vt:lpstr>Curlz MT</vt:lpstr>
      <vt:lpstr>Eras Demi ITC</vt:lpstr>
      <vt:lpstr>Eras Bold ITC</vt:lpstr>
      <vt:lpstr>Felix Titling</vt:lpstr>
      <vt:lpstr>Font Awesome 5 Free Regular</vt:lpstr>
      <vt:lpstr>Franklin Gothic Demi</vt:lpstr>
      <vt:lpstr>Forte</vt:lpstr>
      <vt:lpstr>Office Theme</vt:lpstr>
      <vt:lpstr>PowerPoint 演示文稿</vt:lpstr>
      <vt:lpstr>PowerPoint 演示文稿</vt:lpstr>
      <vt:lpstr>PowerPoint 演示文稿</vt:lpstr>
      <vt:lpstr>PowerPoint 演示文稿</vt:lpstr>
      <vt:lpstr>PowerPoint 演示文稿</vt:lpstr>
      <vt:lpstr>PowerPoint 演示文稿</vt:lpstr>
      <vt:lpstr>   Univariate Analysis on Caterigorical Variables:   </vt:lpstr>
      <vt:lpstr>Bivariate Analysis on Numerical Variables: </vt:lpstr>
      <vt:lpstr>Hourly trend analysis for each day:</vt:lpstr>
      <vt:lpstr>PowerPoint 演示文稿</vt:lpstr>
      <vt:lpstr>Analysis of records where Order State and Order Postal has Null Values:</vt:lpstr>
      <vt:lpstr>Heatmap:</vt:lpstr>
      <vt:lpstr>PowerPoint 演示文稿</vt:lpstr>
      <vt:lpstr>SCALING: </vt:lpstr>
      <vt:lpstr>PowerPoint 演示文稿</vt:lpstr>
      <vt:lpstr>PowerPoint 演示文稿</vt:lpstr>
      <vt:lpstr>MODEL BUILDING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91741</cp:lastModifiedBy>
  <cp:revision>310</cp:revision>
  <dcterms:created xsi:type="dcterms:W3CDTF">2017-03-30T12:09:00Z</dcterms:created>
  <dcterms:modified xsi:type="dcterms:W3CDTF">2022-12-22T07:42:02Z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7C901E8533C44E74A637C136128FABFF</vt:lpwstr>
  </property>
  <property fmtid="{D5CDD505-2E9C-101B-9397-08002B2CF9AE}" pid="3" name="KSOProductBuildVer">
    <vt:lpwstr>1033-11.2.0.11440</vt:lpwstr>
  </property>
</Properties>
</file>