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96" r:id="rId2"/>
    <p:sldId id="288" r:id="rId3"/>
    <p:sldId id="297" r:id="rId4"/>
    <p:sldId id="298" r:id="rId5"/>
    <p:sldId id="299" r:id="rId6"/>
    <p:sldId id="300" r:id="rId7"/>
    <p:sldId id="301" r:id="rId8"/>
    <p:sldId id="260" r:id="rId9"/>
    <p:sldId id="302" r:id="rId10"/>
    <p:sldId id="306" r:id="rId11"/>
    <p:sldId id="307" r:id="rId12"/>
    <p:sldId id="308" r:id="rId13"/>
    <p:sldId id="309" r:id="rId14"/>
    <p:sldId id="310" r:id="rId15"/>
    <p:sldId id="304" r:id="rId16"/>
    <p:sldId id="305" r:id="rId17"/>
    <p:sldId id="261" r:id="rId18"/>
    <p:sldId id="311" r:id="rId19"/>
  </p:sldIdLst>
  <p:sldSz cx="9144000" cy="5143500" type="screen16x9"/>
  <p:notesSz cx="6858000" cy="9144000"/>
  <p:embeddedFontLst>
    <p:embeddedFont>
      <p:font typeface="Barlow" charset="0"/>
      <p:regular r:id="rId21"/>
      <p:bold r:id="rId22"/>
      <p:italic r:id="rId23"/>
      <p:boldItalic r:id="rId24"/>
    </p:embeddedFont>
    <p:embeddedFont>
      <p:font typeface="Barlow Light" charset="0"/>
      <p:regular r:id="rId25"/>
      <p:bold r:id="rId26"/>
      <p:italic r:id="rId27"/>
      <p:boldItalic r:id="rId28"/>
    </p:embeddedFont>
    <p:embeddedFont>
      <p:font typeface="Miriam Libre" charset="-79"/>
      <p:regular r:id="rId29"/>
      <p:bold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Rockwell Extra Bold" pitchFamily="18" charset="0"/>
      <p:bold r:id="rId35"/>
    </p:embeddedFont>
    <p:embeddedFont>
      <p:font typeface="Bahnschrift" pitchFamily="34" charset="0"/>
      <p:regular r:id="rId36"/>
      <p:bold r:id="rId37"/>
    </p:embeddedFont>
    <p:embeddedFont>
      <p:font typeface="Arial Black" pitchFamily="34" charset="0"/>
      <p:bold r:id="rId38"/>
    </p:embeddedFont>
    <p:embeddedFont>
      <p:font typeface="Tahoma" pitchFamily="34" charset="0"/>
      <p:regular r:id="rId39"/>
      <p:bold r:id="rId40"/>
    </p:embeddedFont>
    <p:embeddedFont>
      <p:font typeface="Montserrat" charset="0"/>
      <p:regular r:id="rId41"/>
      <p:bold r:id="rId42"/>
      <p:italic r:id="rId43"/>
      <p:boldItalic r:id="rId44"/>
    </p:embeddedFont>
    <p:embeddedFont>
      <p:font typeface="Work Sans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634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7725" y="74295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APLIKASI EDUKASI BERKENDARA DAN DIAGNOSA KERUSAKAN SEPEDA MOTOR MATIC BERBASIS ANDROID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94977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Pemateri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:</a:t>
            </a:r>
            <a:endParaRPr lang="en-US" b="1" dirty="0"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599" y="3343275"/>
            <a:ext cx="3419475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Arifan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Firdausi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Ridho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|| E31180724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599" y="3867150"/>
            <a:ext cx="345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Program </a:t>
            </a:r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Studi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Manajemen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Informatika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6515" y="4174927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Jurusan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Teknologi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Informasi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 descr="F:\Xtgem\Logo\Politeknik Negeri Jember.png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164E33-06B3-40DE-8BCD-E03C4E9C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896" y="1984773"/>
            <a:ext cx="1010857" cy="10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255430" y="475255"/>
            <a:ext cx="3962400" cy="7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Miriam Libre"/>
                <a:cs typeface="Miriam Libre"/>
                <a:sym typeface="Miriam Libre"/>
              </a:rPr>
              <a:t>MENU EDUKASI BERKENDARA SEPEDA MOTOR</a:t>
            </a:r>
            <a:endParaRPr sz="28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02" y="782197"/>
            <a:ext cx="2029968" cy="35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255430" y="475255"/>
            <a:ext cx="3962400" cy="7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Miriam Libre"/>
                <a:cs typeface="Miriam Libre"/>
                <a:sym typeface="Miriam Libre"/>
              </a:rPr>
              <a:t>MENU DIAGNOSA KERUSAKAN MOTOR MATIC</a:t>
            </a:r>
            <a:endParaRPr sz="28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43" y="789524"/>
            <a:ext cx="2030657" cy="35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255430" y="475255"/>
            <a:ext cx="3962400" cy="7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Miriam Libre"/>
                <a:cs typeface="Miriam Libre"/>
                <a:sym typeface="Miriam Libre"/>
              </a:rPr>
              <a:t>MENU PERAWATAN SEPEDA MOTOR</a:t>
            </a:r>
            <a:endParaRPr sz="28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65" y="747909"/>
            <a:ext cx="1978015" cy="3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255430" y="475255"/>
            <a:ext cx="3962400" cy="7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Miriam Libre"/>
                <a:cs typeface="Miriam Libre"/>
                <a:sym typeface="Miriam Libre"/>
              </a:rPr>
              <a:t>MENU RAMBU LALU LINTAS</a:t>
            </a:r>
            <a:endParaRPr sz="28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42" y="733417"/>
            <a:ext cx="1996287" cy="36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255430" y="475255"/>
            <a:ext cx="3962400" cy="7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Miriam Libre"/>
                <a:cs typeface="Miriam Libre"/>
                <a:sym typeface="Miriam Libre"/>
              </a:rPr>
              <a:t>MENU NOMOR TELEPON DARURAT</a:t>
            </a:r>
            <a:endParaRPr sz="28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14" y="757469"/>
            <a:ext cx="2002743" cy="36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09550"/>
            <a:ext cx="8686800" cy="4724400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514350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KESIMPULAN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1543050"/>
            <a:ext cx="2590800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Rancangan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implementasi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Edukasi</a:t>
            </a:r>
            <a:r>
              <a:rPr lang="en-US" sz="1200" dirty="0"/>
              <a:t> </a:t>
            </a:r>
            <a:r>
              <a:rPr lang="en-US" sz="1200" dirty="0" err="1"/>
              <a:t>Berkendara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Diagnosa</a:t>
            </a:r>
            <a:r>
              <a:rPr lang="en-US" sz="1200" dirty="0"/>
              <a:t> </a:t>
            </a:r>
            <a:r>
              <a:rPr lang="en-US" sz="1200" dirty="0" err="1"/>
              <a:t>Kerusakan</a:t>
            </a:r>
            <a:r>
              <a:rPr lang="en-US" sz="1200" dirty="0"/>
              <a:t> </a:t>
            </a:r>
            <a:r>
              <a:rPr lang="en-US" sz="1200" dirty="0" err="1"/>
              <a:t>Sepeda</a:t>
            </a:r>
            <a:r>
              <a:rPr lang="en-US" sz="1200" dirty="0"/>
              <a:t> Motor </a:t>
            </a:r>
            <a:r>
              <a:rPr lang="en-US" sz="1200" i="1" dirty="0" err="1"/>
              <a:t>Matic</a:t>
            </a:r>
            <a:r>
              <a:rPr lang="en-US" sz="1200" dirty="0"/>
              <a:t> yang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sedemikian</a:t>
            </a:r>
            <a:r>
              <a:rPr lang="en-US" sz="1200" dirty="0"/>
              <a:t> </a:t>
            </a:r>
            <a:r>
              <a:rPr lang="en-US" sz="1200" dirty="0" err="1"/>
              <a:t>rupa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membentuk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bekerja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normal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error.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00838" y="1543050"/>
            <a:ext cx="2618961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Hasil</a:t>
            </a:r>
            <a:r>
              <a:rPr lang="en-US" sz="1050" dirty="0"/>
              <a:t> </a:t>
            </a:r>
            <a:r>
              <a:rPr lang="en-US" sz="1050" dirty="0" err="1"/>
              <a:t>Diagnosa</a:t>
            </a:r>
            <a:r>
              <a:rPr lang="en-US" sz="1050" dirty="0"/>
              <a:t> </a:t>
            </a:r>
            <a:r>
              <a:rPr lang="en-US" sz="1050" dirty="0" err="1"/>
              <a:t>Kerusakan</a:t>
            </a:r>
            <a:r>
              <a:rPr lang="en-US" sz="1050" dirty="0"/>
              <a:t> </a:t>
            </a:r>
            <a:r>
              <a:rPr lang="en-US" sz="1050" dirty="0" err="1"/>
              <a:t>Sepeda</a:t>
            </a:r>
            <a:r>
              <a:rPr lang="en-US" sz="1050" dirty="0"/>
              <a:t> Motor </a:t>
            </a:r>
            <a:r>
              <a:rPr lang="en-US" sz="1050" i="1" dirty="0" err="1"/>
              <a:t>Matic</a:t>
            </a:r>
            <a:r>
              <a:rPr lang="en-US" sz="1050" i="1" dirty="0"/>
              <a:t> </a:t>
            </a:r>
            <a:r>
              <a:rPr lang="en-US" sz="1050" dirty="0" err="1"/>
              <a:t>telah</a:t>
            </a:r>
            <a:r>
              <a:rPr lang="en-US" sz="1050" dirty="0"/>
              <a:t> </a:t>
            </a:r>
            <a:r>
              <a:rPr lang="en-US" sz="1050" dirty="0" err="1"/>
              <a:t>diimplementasikan</a:t>
            </a:r>
            <a:r>
              <a:rPr lang="en-US" sz="1050" dirty="0"/>
              <a:t> </a:t>
            </a:r>
            <a:r>
              <a:rPr lang="en-US" sz="1050" dirty="0" err="1"/>
              <a:t>sesuai</a:t>
            </a:r>
            <a:r>
              <a:rPr lang="en-US" sz="1050" dirty="0"/>
              <a:t> </a:t>
            </a:r>
            <a:r>
              <a:rPr lang="en-US" sz="1050" dirty="0" err="1"/>
              <a:t>metode</a:t>
            </a:r>
            <a:r>
              <a:rPr lang="en-US" sz="1050" dirty="0"/>
              <a:t> </a:t>
            </a:r>
            <a:r>
              <a:rPr lang="en-US" sz="1050" i="1" dirty="0"/>
              <a:t>Forward Chaining </a:t>
            </a:r>
            <a:r>
              <a:rPr lang="en-US" sz="1050" dirty="0" err="1" smtClean="0"/>
              <a:t>yaitu</a:t>
            </a:r>
            <a:r>
              <a:rPr lang="en-US" sz="1050" dirty="0" smtClean="0"/>
              <a:t> </a:t>
            </a:r>
            <a:r>
              <a:rPr lang="en-US" sz="1050" dirty="0" err="1" smtClean="0"/>
              <a:t>menggunakan</a:t>
            </a:r>
            <a:r>
              <a:rPr lang="en-US" sz="1050" dirty="0" smtClean="0"/>
              <a:t> </a:t>
            </a:r>
            <a:r>
              <a:rPr lang="en-US" sz="1050" i="1" dirty="0"/>
              <a:t>rule</a:t>
            </a:r>
            <a:r>
              <a:rPr lang="en-US" sz="1050" dirty="0"/>
              <a:t> IF-THEN </a:t>
            </a:r>
            <a:r>
              <a:rPr lang="en-US" sz="1050" dirty="0" err="1"/>
              <a:t>hingga</a:t>
            </a:r>
            <a:r>
              <a:rPr lang="en-US" sz="1050" dirty="0"/>
              <a:t> </a:t>
            </a:r>
            <a:r>
              <a:rPr lang="en-US" sz="1050" dirty="0" err="1"/>
              <a:t>membentuk</a:t>
            </a:r>
            <a:r>
              <a:rPr lang="en-US" sz="1050" dirty="0"/>
              <a:t> </a:t>
            </a:r>
            <a:r>
              <a:rPr lang="en-US" sz="1050" dirty="0" err="1"/>
              <a:t>sebuah</a:t>
            </a:r>
            <a:r>
              <a:rPr lang="en-US" sz="1050" dirty="0"/>
              <a:t> diagnosis </a:t>
            </a:r>
            <a:r>
              <a:rPr lang="en-US" sz="1050" dirty="0" err="1" smtClean="0"/>
              <a:t>melalui</a:t>
            </a:r>
            <a:r>
              <a:rPr lang="en-US" sz="1050" dirty="0" smtClean="0"/>
              <a:t> </a:t>
            </a:r>
            <a:r>
              <a:rPr lang="en-US" sz="1050" dirty="0" err="1" smtClean="0"/>
              <a:t>gejala</a:t>
            </a:r>
            <a:r>
              <a:rPr lang="en-US" sz="1050" dirty="0" smtClean="0"/>
              <a:t> yang </a:t>
            </a:r>
            <a:r>
              <a:rPr lang="en-US" sz="1050" dirty="0" err="1" smtClean="0"/>
              <a:t>dipilih</a:t>
            </a:r>
            <a:r>
              <a:rPr lang="en-US" sz="1050" dirty="0" smtClean="0"/>
              <a:t> </a:t>
            </a:r>
            <a:r>
              <a:rPr lang="en-US" sz="1050" dirty="0" err="1" smtClean="0"/>
              <a:t>hingga</a:t>
            </a:r>
            <a:r>
              <a:rPr lang="en-US" sz="1050" dirty="0" smtClean="0"/>
              <a:t> </a:t>
            </a:r>
            <a:r>
              <a:rPr lang="en-US" sz="1050" dirty="0" err="1" smtClean="0"/>
              <a:t>menghasilkan</a:t>
            </a:r>
            <a:r>
              <a:rPr lang="en-US" sz="1050" dirty="0" smtClean="0"/>
              <a:t> </a:t>
            </a:r>
            <a:r>
              <a:rPr lang="en-US" sz="1050" dirty="0" err="1" smtClean="0"/>
              <a:t>kerusakan</a:t>
            </a:r>
            <a:r>
              <a:rPr lang="en-US" sz="1050" dirty="0" smtClean="0"/>
              <a:t> </a:t>
            </a:r>
            <a:r>
              <a:rPr lang="en-US" sz="1050" dirty="0" err="1"/>
              <a:t>dan</a:t>
            </a:r>
            <a:r>
              <a:rPr lang="en-US" sz="1050" dirty="0"/>
              <a:t> </a:t>
            </a:r>
            <a:r>
              <a:rPr lang="en-US" sz="1050" dirty="0" err="1"/>
              <a:t>solusinya</a:t>
            </a:r>
            <a:r>
              <a:rPr lang="en-US" sz="1050" i="1" dirty="0"/>
              <a:t>.</a:t>
            </a:r>
            <a:r>
              <a:rPr lang="en-US" sz="1050" dirty="0"/>
              <a:t> </a:t>
            </a:r>
            <a:r>
              <a:rPr lang="en-US" sz="1050" dirty="0" err="1"/>
              <a:t>H</a:t>
            </a:r>
            <a:r>
              <a:rPr lang="en-US" sz="1050" dirty="0" err="1" smtClean="0"/>
              <a:t>asil</a:t>
            </a:r>
            <a:r>
              <a:rPr lang="en-US" sz="1050" dirty="0" smtClean="0"/>
              <a:t> </a:t>
            </a:r>
            <a:r>
              <a:rPr lang="en-US" sz="1050" dirty="0" err="1" smtClean="0"/>
              <a:t>diagnosa</a:t>
            </a:r>
            <a:r>
              <a:rPr lang="en-US" sz="1050" dirty="0" smtClean="0"/>
              <a:t> </a:t>
            </a:r>
            <a:r>
              <a:rPr lang="en-US" sz="1050" dirty="0" err="1"/>
              <a:t>juga</a:t>
            </a:r>
            <a:r>
              <a:rPr lang="en-US" sz="1050" dirty="0"/>
              <a:t> </a:t>
            </a:r>
            <a:r>
              <a:rPr lang="en-US" sz="1050" dirty="0" err="1"/>
              <a:t>telah</a:t>
            </a:r>
            <a:r>
              <a:rPr lang="en-US" sz="1050" dirty="0"/>
              <a:t> </a:t>
            </a:r>
            <a:r>
              <a:rPr lang="en-US" sz="1050" dirty="0" err="1"/>
              <a:t>melalui</a:t>
            </a:r>
            <a:r>
              <a:rPr lang="en-US" sz="1050" dirty="0"/>
              <a:t> </a:t>
            </a:r>
            <a:r>
              <a:rPr lang="en-US" sz="1050" dirty="0" err="1"/>
              <a:t>uji</a:t>
            </a:r>
            <a:r>
              <a:rPr lang="en-US" sz="1050" dirty="0"/>
              <a:t> </a:t>
            </a:r>
            <a:r>
              <a:rPr lang="en-US" sz="1050" dirty="0" err="1"/>
              <a:t>coba</a:t>
            </a:r>
            <a:r>
              <a:rPr lang="en-US" sz="1050" dirty="0"/>
              <a:t> </a:t>
            </a:r>
            <a:r>
              <a:rPr lang="en-US" sz="1050" dirty="0" err="1" smtClean="0"/>
              <a:t>dengan</a:t>
            </a:r>
            <a:r>
              <a:rPr lang="en-US" sz="1050" dirty="0" smtClean="0"/>
              <a:t> </a:t>
            </a:r>
            <a:r>
              <a:rPr lang="en-US" sz="1050" dirty="0" err="1"/>
              <a:t>P</a:t>
            </a:r>
            <a:r>
              <a:rPr lang="en-US" sz="1050" dirty="0" err="1" smtClean="0"/>
              <a:t>akar</a:t>
            </a:r>
            <a:r>
              <a:rPr lang="en-US" sz="1050" dirty="0" smtClean="0"/>
              <a:t> </a:t>
            </a:r>
            <a:r>
              <a:rPr lang="en-US" sz="1050" dirty="0" err="1" smtClean="0"/>
              <a:t>apakah</a:t>
            </a:r>
            <a:r>
              <a:rPr lang="en-US" sz="1050" dirty="0" smtClean="0"/>
              <a:t> </a:t>
            </a:r>
            <a:r>
              <a:rPr lang="en-US" sz="1050" dirty="0" err="1"/>
              <a:t>hasil</a:t>
            </a:r>
            <a:r>
              <a:rPr lang="en-US" sz="1050" dirty="0"/>
              <a:t> </a:t>
            </a:r>
            <a:r>
              <a:rPr lang="en-US" sz="1050" dirty="0" err="1"/>
              <a:t>diagnosa</a:t>
            </a:r>
            <a:r>
              <a:rPr lang="en-US" sz="1050" dirty="0"/>
              <a:t> </a:t>
            </a:r>
            <a:r>
              <a:rPr lang="en-US" sz="1050" dirty="0" err="1"/>
              <a:t>sudah</a:t>
            </a:r>
            <a:r>
              <a:rPr lang="en-US" sz="1050" dirty="0"/>
              <a:t> </a:t>
            </a:r>
            <a:r>
              <a:rPr lang="en-US" sz="1050" dirty="0" err="1" smtClean="0"/>
              <a:t>benar</a:t>
            </a:r>
            <a:r>
              <a:rPr lang="en-US" sz="1050" dirty="0" smtClean="0"/>
              <a:t>. </a:t>
            </a:r>
            <a:r>
              <a:rPr lang="en-US" sz="1050" dirty="0" err="1"/>
              <a:t>Presentase</a:t>
            </a:r>
            <a:r>
              <a:rPr lang="en-US" sz="1050" dirty="0"/>
              <a:t> </a:t>
            </a:r>
            <a:r>
              <a:rPr lang="en-US" sz="1050" dirty="0" err="1"/>
              <a:t>kesesuaian</a:t>
            </a:r>
            <a:r>
              <a:rPr lang="en-US" sz="1050" dirty="0"/>
              <a:t> </a:t>
            </a:r>
            <a:r>
              <a:rPr lang="en-US" sz="1050" dirty="0" err="1"/>
              <a:t>pada</a:t>
            </a:r>
            <a:r>
              <a:rPr lang="en-US" sz="1050" dirty="0"/>
              <a:t> menu </a:t>
            </a:r>
            <a:r>
              <a:rPr lang="en-US" sz="1050" dirty="0" err="1"/>
              <a:t>Diagnosa</a:t>
            </a:r>
            <a:r>
              <a:rPr lang="en-US" sz="1050" dirty="0"/>
              <a:t> </a:t>
            </a:r>
            <a:r>
              <a:rPr lang="en-US" sz="1050" dirty="0" err="1"/>
              <a:t>Kerusakan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mencapai</a:t>
            </a:r>
            <a:r>
              <a:rPr lang="en-US" sz="1050" dirty="0"/>
              <a:t> 95% </a:t>
            </a:r>
            <a:r>
              <a:rPr lang="en-US" sz="1050" dirty="0" err="1"/>
              <a:t>dengan</a:t>
            </a:r>
            <a:r>
              <a:rPr lang="en-US" sz="1050" dirty="0"/>
              <a:t> 19 </a:t>
            </a:r>
            <a:r>
              <a:rPr lang="en-US" sz="1050" dirty="0" err="1"/>
              <a:t>hasil</a:t>
            </a:r>
            <a:r>
              <a:rPr lang="en-US" sz="1050" dirty="0"/>
              <a:t> </a:t>
            </a:r>
            <a:r>
              <a:rPr lang="en-US" sz="1050" dirty="0" err="1"/>
              <a:t>diagnosa</a:t>
            </a:r>
            <a:r>
              <a:rPr lang="en-US" sz="1050" dirty="0"/>
              <a:t> yang </a:t>
            </a:r>
            <a:r>
              <a:rPr lang="en-US" sz="1050" dirty="0" err="1"/>
              <a:t>benar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20 </a:t>
            </a:r>
            <a:r>
              <a:rPr lang="en-US" sz="1050" dirty="0" err="1"/>
              <a:t>pernyataan</a:t>
            </a:r>
            <a:r>
              <a:rPr lang="en-US" sz="1050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4600" y="1543050"/>
            <a:ext cx="2362200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Edukasi</a:t>
            </a:r>
            <a:r>
              <a:rPr lang="en-US" sz="1200" dirty="0"/>
              <a:t> </a:t>
            </a:r>
            <a:r>
              <a:rPr lang="en-US" sz="1200" dirty="0" err="1"/>
              <a:t>Berkendara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Diagnosa</a:t>
            </a:r>
            <a:r>
              <a:rPr lang="en-US" sz="1200" dirty="0"/>
              <a:t> </a:t>
            </a:r>
            <a:r>
              <a:rPr lang="en-US" sz="1200" dirty="0" err="1"/>
              <a:t>Kerusakan</a:t>
            </a:r>
            <a:r>
              <a:rPr lang="en-US" sz="1200" dirty="0"/>
              <a:t> </a:t>
            </a:r>
            <a:r>
              <a:rPr lang="en-US" sz="1200" dirty="0" err="1"/>
              <a:t>Sepeda</a:t>
            </a:r>
            <a:r>
              <a:rPr lang="en-US" sz="1200" dirty="0"/>
              <a:t> Motor </a:t>
            </a:r>
            <a:r>
              <a:rPr lang="en-US" sz="1200" i="1" dirty="0" err="1"/>
              <a:t>Matic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i="1" dirty="0"/>
              <a:t>Black Box.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04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1240" y="59055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SARAN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7255" y="1962150"/>
            <a:ext cx="3886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Pembuatan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aplikasi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berhasil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dibuat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berjalan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baik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sesuai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sasaran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Kedepannya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diharapkan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pengembangan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aplikasi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diantaranya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seperti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membuat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versi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Web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platform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lainnya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membuatnya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jenis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kendaraan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lainnya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6" name="Google Shape;897;p48"/>
          <p:cNvGrpSpPr/>
          <p:nvPr/>
        </p:nvGrpSpPr>
        <p:grpSpPr>
          <a:xfrm>
            <a:off x="6858000" y="3943350"/>
            <a:ext cx="1436856" cy="1142979"/>
            <a:chOff x="9925050" y="4203700"/>
            <a:chExt cx="2267050" cy="1803375"/>
          </a:xfrm>
        </p:grpSpPr>
        <p:sp>
          <p:nvSpPr>
            <p:cNvPr id="7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892;p48"/>
          <p:cNvGrpSpPr/>
          <p:nvPr/>
        </p:nvGrpSpPr>
        <p:grpSpPr>
          <a:xfrm flipH="1">
            <a:off x="7087421" y="-19050"/>
            <a:ext cx="1436785" cy="1111812"/>
            <a:chOff x="9598025" y="882650"/>
            <a:chExt cx="2266938" cy="1754200"/>
          </a:xfrm>
        </p:grpSpPr>
        <p:sp>
          <p:nvSpPr>
            <p:cNvPr id="20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5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19400" y="590550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berprasangka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SWT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dialami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diri-Nya</a:t>
            </a:r>
            <a:r>
              <a:rPr lang="en-US" dirty="0"/>
              <a:t> yang tau </a:t>
            </a:r>
            <a:r>
              <a:rPr lang="en-US" dirty="0" err="1"/>
              <a:t>betul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umatnya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4" name="Google Shape;274;p18"/>
          <p:cNvSpPr txBox="1">
            <a:spLocks/>
          </p:cNvSpPr>
          <p:nvPr/>
        </p:nvSpPr>
        <p:spPr>
          <a:xfrm>
            <a:off x="2819400" y="3609975"/>
            <a:ext cx="3447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600" dirty="0"/>
              <a:t>~</a:t>
            </a:r>
            <a:r>
              <a:rPr lang="en-US" sz="1600" dirty="0" err="1" smtClean="0"/>
              <a:t>Arifan</a:t>
            </a:r>
            <a:r>
              <a:rPr lang="en-US" sz="1600" dirty="0" smtClean="0"/>
              <a:t> </a:t>
            </a:r>
            <a:r>
              <a:rPr lang="en-US" sz="1600" dirty="0"/>
              <a:t>Firdausi </a:t>
            </a:r>
            <a:r>
              <a:rPr lang="en-US" sz="1600" dirty="0" err="1"/>
              <a:t>Ridho</a:t>
            </a:r>
            <a:r>
              <a:rPr lang="en-US" sz="1600" dirty="0"/>
              <a:t>, 2021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2"/>
          <p:cNvSpPr txBox="1"/>
          <p:nvPr/>
        </p:nvSpPr>
        <p:spPr>
          <a:xfrm>
            <a:off x="1106100" y="1962150"/>
            <a:ext cx="6931800" cy="66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434343"/>
                </a:solidFill>
                <a:latin typeface="Rockwell Extra Bold" pitchFamily="18" charset="0"/>
                <a:ea typeface="Montserrat"/>
                <a:cs typeface="Montserrat"/>
                <a:sym typeface="Montserrat"/>
              </a:rPr>
              <a:t>TERIMA KASIH</a:t>
            </a:r>
            <a:endParaRPr sz="4400" b="1" dirty="0">
              <a:solidFill>
                <a:srgbClr val="434343"/>
              </a:solidFill>
              <a:latin typeface="Rockwell Extra Bold" pitchFamily="18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4759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1386956" y="285750"/>
            <a:ext cx="6248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 PANELIS DAN PEMBIMBING</a:t>
            </a:r>
            <a:endParaRPr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3" name="Google Shape;703;p45"/>
          <p:cNvSpPr txBox="1"/>
          <p:nvPr/>
        </p:nvSpPr>
        <p:spPr>
          <a:xfrm>
            <a:off x="720708" y="3638550"/>
            <a:ext cx="2209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Nanik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Anita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Mukhlisoh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S.ST, MT</a:t>
            </a:r>
            <a:r>
              <a:rPr lang="en-US" sz="12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" dirty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endParaRPr lang="fr-FR" sz="12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r>
              <a:rPr lang="fr-FR" sz="1200" dirty="0" err="1" smtClean="0">
                <a:latin typeface="Barlow"/>
                <a:ea typeface="Barlow"/>
                <a:cs typeface="Barlow"/>
                <a:sym typeface="Barlow"/>
              </a:rPr>
              <a:t>Dosen</a:t>
            </a:r>
            <a:r>
              <a:rPr lang="fr-FR" sz="12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fr-FR" sz="1200" dirty="0" err="1" smtClean="0">
                <a:latin typeface="Barlow"/>
                <a:ea typeface="Barlow"/>
                <a:cs typeface="Barlow"/>
                <a:sym typeface="Barlow"/>
              </a:rPr>
              <a:t>Pembimbing</a:t>
            </a:r>
            <a:endParaRPr lang="fr-FR" sz="12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28367"/>
            <a:ext cx="1517616" cy="15176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92923"/>
            <a:ext cx="1554712" cy="15547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94" y="1678592"/>
            <a:ext cx="1567391" cy="15673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Google Shape;703;p45"/>
          <p:cNvSpPr txBox="1"/>
          <p:nvPr/>
        </p:nvSpPr>
        <p:spPr>
          <a:xfrm>
            <a:off x="3124200" y="3629025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Dwi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Putro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Sarwo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Setyohadi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S.Kom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M.Kom</a:t>
            </a:r>
            <a:r>
              <a:rPr lang="en-US" sz="12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" dirty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endParaRPr lang="fr-FR" sz="12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r>
              <a:rPr lang="fr-FR" sz="1200" dirty="0" err="1" smtClean="0">
                <a:latin typeface="Barlow"/>
                <a:ea typeface="Barlow"/>
                <a:cs typeface="Barlow"/>
                <a:sym typeface="Barlow"/>
              </a:rPr>
              <a:t>Ketua</a:t>
            </a:r>
            <a:r>
              <a:rPr lang="fr-FR" sz="12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fr-FR" sz="1200" dirty="0" err="1" smtClean="0">
                <a:latin typeface="Barlow"/>
                <a:ea typeface="Barlow"/>
                <a:cs typeface="Barlow"/>
                <a:sym typeface="Barlow"/>
              </a:rPr>
              <a:t>Penguji</a:t>
            </a:r>
            <a:endParaRPr lang="fr-FR" sz="12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" name="Google Shape;703;p45"/>
          <p:cNvSpPr txBox="1"/>
          <p:nvPr/>
        </p:nvSpPr>
        <p:spPr>
          <a:xfrm>
            <a:off x="6248400" y="3629025"/>
            <a:ext cx="2209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Hermawan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Arief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P, ST, MT</a:t>
            </a:r>
            <a:r>
              <a:rPr lang="en-US" sz="12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" dirty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endParaRPr lang="fr-FR" sz="12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r>
              <a:rPr lang="fr-FR" sz="1200" dirty="0" err="1" smtClean="0">
                <a:latin typeface="Barlow"/>
                <a:ea typeface="Barlow"/>
                <a:cs typeface="Barlow"/>
                <a:sym typeface="Barlow"/>
              </a:rPr>
              <a:t>Anggota</a:t>
            </a:r>
            <a:r>
              <a:rPr lang="fr-FR" sz="1200" dirty="0" smtClean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fr-FR" sz="1200" dirty="0" err="1" smtClean="0">
                <a:latin typeface="Barlow"/>
                <a:ea typeface="Barlow"/>
                <a:cs typeface="Barlow"/>
                <a:sym typeface="Barlow"/>
              </a:rPr>
              <a:t>Penguji</a:t>
            </a:r>
            <a:endParaRPr lang="fr-FR" sz="12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algn="ctr"/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85750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19150"/>
            <a:ext cx="472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Sejak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awal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September 2019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hingga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banyak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kasus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kecelakaan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lalu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lintas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terjadi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Kecelakaan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umumnya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disebabkan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karena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faktor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kelalaian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pengemudi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kemudian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berlanjut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faktor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teknis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kendaraan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(Kompas.com, 2019).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Perawatan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kendaraan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kiranya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bisa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dilakukan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sendiri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serta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tanpa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harus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datang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bengkel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membawa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kendaraan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sangat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membantu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sekali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khususnya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orang - orang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awam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tentang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otomotif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mempunyai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waktu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datang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bengkel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menunggu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sampai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kendaraannya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selesai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direparasi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Wiguna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2017)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sv-SE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sv-SE" dirty="0" smtClean="0">
                <a:solidFill>
                  <a:schemeClr val="accent6">
                    <a:lumMod val="50000"/>
                  </a:schemeClr>
                </a:solidFill>
              </a:rPr>
              <a:t>Sepeda Motor </a:t>
            </a: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matic yang saat ini merupakan jenis kendaraan yang paling di minati banyak pengendara karena mudah untuk di kendarai, ekonomis dan nyaman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digunkan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Wiguna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2017).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8" y="2571750"/>
            <a:ext cx="134801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F:\Xtgem\Logo\Politeknik Negeri Jember.png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164E33-06B3-40DE-8BCD-E03C4E9C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5600"/>
            <a:ext cx="821563" cy="81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438150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TUJUAN 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8152" y="438150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PENELITIAN</a:t>
            </a: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F:\Xtgem\Logo\Politeknik Negeri Jember.png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164E33-06B3-40DE-8BCD-E03C4E9C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0120"/>
            <a:ext cx="821563" cy="81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353475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Merancang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membuat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aplikasi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edukasi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berkendara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diagnosa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kerusakan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sepeda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motor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matic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berbasis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android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199" y="2343950"/>
            <a:ext cx="3552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Mengimplementasikan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metode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forward chaining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dalam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fitur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diagnosa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kerusakan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sepeda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motor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matic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498;p50"/>
          <p:cNvGrpSpPr/>
          <p:nvPr/>
        </p:nvGrpSpPr>
        <p:grpSpPr>
          <a:xfrm>
            <a:off x="807876" y="2885946"/>
            <a:ext cx="1233812" cy="1152004"/>
            <a:chOff x="6506504" y="937343"/>
            <a:chExt cx="744273" cy="793950"/>
          </a:xfrm>
        </p:grpSpPr>
        <p:sp>
          <p:nvSpPr>
            <p:cNvPr id="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19404" y="819150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MANFAAT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PENELITIAN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9000" y="1217109"/>
            <a:ext cx="510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Memberikan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informasi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berupa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edukasi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berkendara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dengan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benar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sesuai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peraturan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yang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berlaku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agar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pengendara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sepeda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motor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menjadi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pengendara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yang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taat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peraturan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berlalu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lintas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serta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mengetahui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tentang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kerusakan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pada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sepeda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motor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matic</a:t>
            </a: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melalui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diagnosa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dari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gejala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kerusakan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yang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dialami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Dengan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begitu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resiko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kecelakaan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menjadi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lebih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kecil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Selain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itu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penelitian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ini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juga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dapat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dijadikan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sebagai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id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r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eferensi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pada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penelitian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selanjutnya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yang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berhubungan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dengan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penelitian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ini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1000" y="1076325"/>
            <a:ext cx="1981200" cy="37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1133475"/>
            <a:ext cx="1828800" cy="828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Sofiana</a:t>
            </a:r>
            <a:r>
              <a:rPr lang="en-US" dirty="0"/>
              <a:t>, S., </a:t>
            </a:r>
            <a:r>
              <a:rPr lang="en-US" i="1" dirty="0"/>
              <a:t>et </a:t>
            </a:r>
            <a:r>
              <a:rPr lang="en-US" i="1" dirty="0" smtClean="0"/>
              <a:t>al.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4752" y="438150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TINJAUAN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PUSTAKA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2195468"/>
            <a:ext cx="1676400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Edukasi</a:t>
            </a:r>
            <a:r>
              <a:rPr lang="en-US" sz="1100" dirty="0"/>
              <a:t> </a:t>
            </a:r>
            <a:r>
              <a:rPr lang="en-US" sz="1100" dirty="0" err="1"/>
              <a:t>Rambu</a:t>
            </a:r>
            <a:r>
              <a:rPr lang="en-US" sz="1100" dirty="0"/>
              <a:t> </a:t>
            </a:r>
            <a:r>
              <a:rPr lang="en-US" sz="1100" dirty="0" err="1"/>
              <a:t>Lalu</a:t>
            </a:r>
            <a:r>
              <a:rPr lang="en-US" sz="1100" dirty="0"/>
              <a:t> </a:t>
            </a:r>
            <a:r>
              <a:rPr lang="en-US" sz="1100" dirty="0" err="1"/>
              <a:t>Lintas</a:t>
            </a:r>
            <a:r>
              <a:rPr lang="en-US" sz="1100" dirty="0"/>
              <a:t> </a:t>
            </a:r>
            <a:r>
              <a:rPr lang="en-US" sz="1100" dirty="0" err="1"/>
              <a:t>Berbasis</a:t>
            </a:r>
            <a:r>
              <a:rPr lang="en-US" sz="1100" dirty="0"/>
              <a:t> Android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lc="http://schemas.openxmlformats.org/drawingml/2006/lockedCanvas" xmlns="" xmlns:a16="http://schemas.microsoft.com/office/drawing/2014/main" id="{257C8936-342A-400F-B400-E0AF5C22BDEC}"/>
              </a:ext>
            </a:extLst>
          </p:cNvPr>
          <p:cNvSpPr txBox="1"/>
          <p:nvPr/>
        </p:nvSpPr>
        <p:spPr>
          <a:xfrm>
            <a:off x="523875" y="2919412"/>
            <a:ext cx="1676400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713203"/>
            <a:r>
              <a:rPr lang="en-US" sz="1100" dirty="0">
                <a:solidFill>
                  <a:prstClr val="black"/>
                </a:solidFill>
                <a:latin typeface="Ubuntu" panose="020B0604020202020204" charset="0"/>
              </a:rPr>
              <a:t>Unified Model Language</a:t>
            </a:r>
            <a:endParaRPr lang="en-US" sz="900" dirty="0">
              <a:solidFill>
                <a:prstClr val="black">
                  <a:lumMod val="75000"/>
                  <a:lumOff val="25000"/>
                </a:prstClr>
              </a:solidFill>
              <a:latin typeface="Ubuntu" panose="020B060402020202020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7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6260D72-37E7-4B05-B160-490AE8AE1376}"/>
              </a:ext>
            </a:extLst>
          </p:cNvPr>
          <p:cNvSpPr txBox="1"/>
          <p:nvPr/>
        </p:nvSpPr>
        <p:spPr>
          <a:xfrm>
            <a:off x="533400" y="3292473"/>
            <a:ext cx="1685925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-</a:t>
            </a:r>
          </a:p>
        </p:txBody>
      </p:sp>
      <p:sp>
        <p:nvSpPr>
          <p:cNvPr id="16" name="TextBox 77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5F5C3E-7642-421E-9A54-432827688207}"/>
              </a:ext>
            </a:extLst>
          </p:cNvPr>
          <p:cNvSpPr txBox="1"/>
          <p:nvPr/>
        </p:nvSpPr>
        <p:spPr>
          <a:xfrm>
            <a:off x="566521" y="3673467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id-ID" dirty="0"/>
              <a:t>Java</a:t>
            </a:r>
            <a:endParaRPr lang="en-US" dirty="0"/>
          </a:p>
        </p:txBody>
      </p:sp>
      <p:sp>
        <p:nvSpPr>
          <p:cNvPr id="17" name="TextBox 80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8A5C7F-9224-4156-AB51-E5ADCBE463E5}"/>
              </a:ext>
            </a:extLst>
          </p:cNvPr>
          <p:cNvSpPr txBox="1"/>
          <p:nvPr/>
        </p:nvSpPr>
        <p:spPr>
          <a:xfrm>
            <a:off x="561758" y="4035411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id-ID" dirty="0"/>
              <a:t>Android</a:t>
            </a:r>
            <a:endParaRPr lang="en-US" dirty="0"/>
          </a:p>
        </p:txBody>
      </p:sp>
      <p:sp>
        <p:nvSpPr>
          <p:cNvPr id="18" name="TextBox 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74DB6C5-940A-4263-B912-9591F09A84A8}"/>
              </a:ext>
            </a:extLst>
          </p:cNvPr>
          <p:cNvSpPr txBox="1"/>
          <p:nvPr/>
        </p:nvSpPr>
        <p:spPr>
          <a:xfrm>
            <a:off x="571500" y="4400550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ID" dirty="0"/>
              <a:t>2020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514600" y="1047750"/>
            <a:ext cx="1981200" cy="37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90800" y="1104900"/>
            <a:ext cx="1828800" cy="857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Fauzy</a:t>
            </a:r>
            <a:r>
              <a:rPr lang="en-US" dirty="0"/>
              <a:t>, D. A., </a:t>
            </a:r>
            <a:r>
              <a:rPr lang="en-US" i="1" dirty="0"/>
              <a:t>et </a:t>
            </a:r>
            <a:r>
              <a:rPr lang="en-US" i="1" dirty="0" smtClean="0"/>
              <a:t>al.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90801" y="2070304"/>
            <a:ext cx="1828800" cy="71834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050" dirty="0" err="1"/>
              <a:t>Aplikasi</a:t>
            </a:r>
            <a:r>
              <a:rPr lang="en-US" sz="1050" dirty="0"/>
              <a:t> </a:t>
            </a:r>
            <a:r>
              <a:rPr lang="en-US" sz="1050" dirty="0" err="1"/>
              <a:t>Bengkel</a:t>
            </a:r>
            <a:r>
              <a:rPr lang="en-US" sz="1050" dirty="0"/>
              <a:t> Motor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Sistem</a:t>
            </a:r>
            <a:r>
              <a:rPr lang="en-US" sz="1050" dirty="0"/>
              <a:t> </a:t>
            </a:r>
            <a:r>
              <a:rPr lang="en-US" sz="1050" dirty="0" err="1"/>
              <a:t>Pakar</a:t>
            </a:r>
            <a:r>
              <a:rPr lang="en-US" sz="1050" dirty="0"/>
              <a:t> </a:t>
            </a:r>
            <a:r>
              <a:rPr lang="en-US" sz="1050" dirty="0" err="1"/>
              <a:t>Menggunakan</a:t>
            </a:r>
            <a:r>
              <a:rPr lang="en-US" sz="1050" dirty="0"/>
              <a:t> </a:t>
            </a:r>
            <a:r>
              <a:rPr lang="en-US" sz="1050" dirty="0" err="1"/>
              <a:t>Metode</a:t>
            </a:r>
            <a:r>
              <a:rPr lang="en-US" sz="1050" dirty="0"/>
              <a:t> Forward Chaining</a:t>
            </a:r>
          </a:p>
        </p:txBody>
      </p:sp>
      <p:sp>
        <p:nvSpPr>
          <p:cNvPr id="31" name="TextBox 7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6260D72-37E7-4B05-B160-490AE8AE1376}"/>
              </a:ext>
            </a:extLst>
          </p:cNvPr>
          <p:cNvSpPr txBox="1"/>
          <p:nvPr/>
        </p:nvSpPr>
        <p:spPr>
          <a:xfrm>
            <a:off x="2667000" y="3181350"/>
            <a:ext cx="1685925" cy="41057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kerusakan</a:t>
            </a:r>
            <a:endParaRPr lang="en-US" dirty="0"/>
          </a:p>
        </p:txBody>
      </p:sp>
      <p:sp>
        <p:nvSpPr>
          <p:cNvPr id="32" name="TextBox 77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5F5C3E-7642-421E-9A54-432827688207}"/>
              </a:ext>
            </a:extLst>
          </p:cNvPr>
          <p:cNvSpPr txBox="1"/>
          <p:nvPr/>
        </p:nvSpPr>
        <p:spPr>
          <a:xfrm>
            <a:off x="2700121" y="3644892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id-ID" dirty="0"/>
              <a:t>Java</a:t>
            </a:r>
            <a:r>
              <a:rPr lang="en-US" dirty="0"/>
              <a:t> &amp; PHP</a:t>
            </a:r>
          </a:p>
        </p:txBody>
      </p:sp>
      <p:sp>
        <p:nvSpPr>
          <p:cNvPr id="33" name="TextBox 80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8A5C7F-9224-4156-AB51-E5ADCBE463E5}"/>
              </a:ext>
            </a:extLst>
          </p:cNvPr>
          <p:cNvSpPr txBox="1"/>
          <p:nvPr/>
        </p:nvSpPr>
        <p:spPr>
          <a:xfrm>
            <a:off x="2695358" y="4006836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id-ID" dirty="0"/>
              <a:t>Android</a:t>
            </a:r>
            <a:r>
              <a:rPr lang="en-US" dirty="0"/>
              <a:t> &amp; Web</a:t>
            </a:r>
          </a:p>
        </p:txBody>
      </p:sp>
      <p:sp>
        <p:nvSpPr>
          <p:cNvPr id="34" name="TextBox 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74DB6C5-940A-4263-B912-9591F09A84A8}"/>
              </a:ext>
            </a:extLst>
          </p:cNvPr>
          <p:cNvSpPr txBox="1"/>
          <p:nvPr/>
        </p:nvSpPr>
        <p:spPr>
          <a:xfrm>
            <a:off x="2705100" y="4371975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ID" dirty="0"/>
              <a:t>2020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638675" y="1047750"/>
            <a:ext cx="1981200" cy="37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724400" y="1104900"/>
            <a:ext cx="1828800" cy="857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Maulana</a:t>
            </a:r>
            <a:r>
              <a:rPr lang="en-US" dirty="0"/>
              <a:t>, A. A.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0600" y="2166893"/>
            <a:ext cx="1676400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</a:t>
            </a:r>
          </a:p>
        </p:txBody>
      </p:sp>
      <p:sp>
        <p:nvSpPr>
          <p:cNvPr id="38" name="TextBox 55">
            <a:extLst>
              <a:ext uri="{FF2B5EF4-FFF2-40B4-BE49-F238E27FC236}">
                <a16:creationId xmlns:lc="http://schemas.openxmlformats.org/drawingml/2006/lockedCanvas" xmlns="" xmlns:a16="http://schemas.microsoft.com/office/drawing/2014/main" id="{257C8936-342A-400F-B400-E0AF5C22BDEC}"/>
              </a:ext>
            </a:extLst>
          </p:cNvPr>
          <p:cNvSpPr txBox="1"/>
          <p:nvPr/>
        </p:nvSpPr>
        <p:spPr>
          <a:xfrm>
            <a:off x="4791075" y="2890837"/>
            <a:ext cx="1676400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Waterfall</a:t>
            </a:r>
          </a:p>
        </p:txBody>
      </p:sp>
      <p:sp>
        <p:nvSpPr>
          <p:cNvPr id="39" name="TextBox 7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6260D72-37E7-4B05-B160-490AE8AE1376}"/>
              </a:ext>
            </a:extLst>
          </p:cNvPr>
          <p:cNvSpPr txBox="1"/>
          <p:nvPr/>
        </p:nvSpPr>
        <p:spPr>
          <a:xfrm>
            <a:off x="4800600" y="3181350"/>
            <a:ext cx="1685925" cy="41057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</p:txBody>
      </p:sp>
      <p:sp>
        <p:nvSpPr>
          <p:cNvPr id="40" name="TextBox 77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5F5C3E-7642-421E-9A54-432827688207}"/>
              </a:ext>
            </a:extLst>
          </p:cNvPr>
          <p:cNvSpPr txBox="1"/>
          <p:nvPr/>
        </p:nvSpPr>
        <p:spPr>
          <a:xfrm>
            <a:off x="4833721" y="3644892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PHP &amp; MySQL</a:t>
            </a:r>
          </a:p>
        </p:txBody>
      </p:sp>
      <p:sp>
        <p:nvSpPr>
          <p:cNvPr id="41" name="TextBox 80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8A5C7F-9224-4156-AB51-E5ADCBE463E5}"/>
              </a:ext>
            </a:extLst>
          </p:cNvPr>
          <p:cNvSpPr txBox="1"/>
          <p:nvPr/>
        </p:nvSpPr>
        <p:spPr>
          <a:xfrm>
            <a:off x="4828958" y="4006836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Web</a:t>
            </a:r>
          </a:p>
        </p:txBody>
      </p:sp>
      <p:sp>
        <p:nvSpPr>
          <p:cNvPr id="42" name="TextBox 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74DB6C5-940A-4263-B912-9591F09A84A8}"/>
              </a:ext>
            </a:extLst>
          </p:cNvPr>
          <p:cNvSpPr txBox="1"/>
          <p:nvPr/>
        </p:nvSpPr>
        <p:spPr>
          <a:xfrm>
            <a:off x="4838700" y="4371975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ID" dirty="0"/>
              <a:t>2016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81800" y="1047750"/>
            <a:ext cx="1981200" cy="374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58000" y="1104900"/>
            <a:ext cx="1828800" cy="8572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Arifan</a:t>
            </a:r>
            <a:r>
              <a:rPr lang="en-US" dirty="0" smtClean="0"/>
              <a:t> Firdausi </a:t>
            </a:r>
            <a:r>
              <a:rPr lang="en-US" dirty="0" err="1" smtClean="0"/>
              <a:t>Ridho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34200" y="2070304"/>
            <a:ext cx="1676400" cy="68757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000" dirty="0" err="1"/>
              <a:t>Aplikasi</a:t>
            </a:r>
            <a:r>
              <a:rPr lang="en-US" sz="1000" dirty="0"/>
              <a:t> </a:t>
            </a:r>
            <a:r>
              <a:rPr lang="en-US" sz="1000" dirty="0" err="1"/>
              <a:t>Edukasi</a:t>
            </a:r>
            <a:r>
              <a:rPr lang="en-US" sz="1000" dirty="0"/>
              <a:t> </a:t>
            </a:r>
            <a:r>
              <a:rPr lang="en-US" sz="1000" dirty="0" err="1"/>
              <a:t>Berkendara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Diagnosa</a:t>
            </a:r>
            <a:r>
              <a:rPr lang="en-US" sz="1000" dirty="0"/>
              <a:t> </a:t>
            </a:r>
            <a:r>
              <a:rPr lang="en-US" sz="1000" dirty="0" err="1"/>
              <a:t>Kerusakan</a:t>
            </a:r>
            <a:r>
              <a:rPr lang="en-US" sz="1000" dirty="0"/>
              <a:t> </a:t>
            </a:r>
            <a:r>
              <a:rPr lang="en-US" sz="1000" dirty="0" err="1"/>
              <a:t>Sepeda</a:t>
            </a:r>
            <a:r>
              <a:rPr lang="en-US" sz="1000" dirty="0"/>
              <a:t> Motor </a:t>
            </a:r>
            <a:r>
              <a:rPr lang="en-US" sz="1000" dirty="0" err="1"/>
              <a:t>Matic</a:t>
            </a:r>
            <a:r>
              <a:rPr lang="en-US" sz="1000" dirty="0"/>
              <a:t> </a:t>
            </a:r>
            <a:r>
              <a:rPr lang="en-US" sz="1000" dirty="0" err="1"/>
              <a:t>Berbasis</a:t>
            </a:r>
            <a:r>
              <a:rPr lang="en-US" sz="1000" dirty="0"/>
              <a:t> Android</a:t>
            </a:r>
          </a:p>
        </p:txBody>
      </p:sp>
      <p:sp>
        <p:nvSpPr>
          <p:cNvPr id="46" name="TextBox 55">
            <a:extLst>
              <a:ext uri="{FF2B5EF4-FFF2-40B4-BE49-F238E27FC236}">
                <a16:creationId xmlns:lc="http://schemas.openxmlformats.org/drawingml/2006/lockedCanvas" xmlns="" xmlns:a16="http://schemas.microsoft.com/office/drawing/2014/main" id="{257C8936-342A-400F-B400-E0AF5C22BDEC}"/>
              </a:ext>
            </a:extLst>
          </p:cNvPr>
          <p:cNvSpPr txBox="1"/>
          <p:nvPr/>
        </p:nvSpPr>
        <p:spPr>
          <a:xfrm>
            <a:off x="6924675" y="2890837"/>
            <a:ext cx="1676400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Waterfall</a:t>
            </a:r>
          </a:p>
        </p:txBody>
      </p:sp>
      <p:sp>
        <p:nvSpPr>
          <p:cNvPr id="47" name="TextBox 7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6260D72-37E7-4B05-B160-490AE8AE1376}"/>
              </a:ext>
            </a:extLst>
          </p:cNvPr>
          <p:cNvSpPr txBox="1"/>
          <p:nvPr/>
        </p:nvSpPr>
        <p:spPr>
          <a:xfrm>
            <a:off x="6934200" y="3181350"/>
            <a:ext cx="1685925" cy="41057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penggerak</a:t>
            </a:r>
            <a:endParaRPr lang="en-US" dirty="0"/>
          </a:p>
        </p:txBody>
      </p:sp>
      <p:sp>
        <p:nvSpPr>
          <p:cNvPr id="48" name="TextBox 77">
            <a:extLst>
              <a:ext uri="{FF2B5EF4-FFF2-40B4-BE49-F238E27FC236}">
                <a16:creationId xmlns:lc="http://schemas.openxmlformats.org/drawingml/2006/lockedCanvas" xmlns="" xmlns:a16="http://schemas.microsoft.com/office/drawing/2014/main" id="{1B5F5C3E-7642-421E-9A54-432827688207}"/>
              </a:ext>
            </a:extLst>
          </p:cNvPr>
          <p:cNvSpPr txBox="1"/>
          <p:nvPr/>
        </p:nvSpPr>
        <p:spPr>
          <a:xfrm>
            <a:off x="6967321" y="3644892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id-ID" dirty="0"/>
              <a:t>Java</a:t>
            </a:r>
            <a:endParaRPr lang="en-US" dirty="0"/>
          </a:p>
        </p:txBody>
      </p:sp>
      <p:sp>
        <p:nvSpPr>
          <p:cNvPr id="49" name="TextBox 80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8A5C7F-9224-4156-AB51-E5ADCBE463E5}"/>
              </a:ext>
            </a:extLst>
          </p:cNvPr>
          <p:cNvSpPr txBox="1"/>
          <p:nvPr/>
        </p:nvSpPr>
        <p:spPr>
          <a:xfrm>
            <a:off x="6962558" y="4006836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id-ID" dirty="0"/>
              <a:t>Android</a:t>
            </a:r>
            <a:endParaRPr lang="en-US" dirty="0"/>
          </a:p>
        </p:txBody>
      </p:sp>
      <p:sp>
        <p:nvSpPr>
          <p:cNvPr id="50" name="TextBox 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74DB6C5-940A-4263-B912-9591F09A84A8}"/>
              </a:ext>
            </a:extLst>
          </p:cNvPr>
          <p:cNvSpPr txBox="1"/>
          <p:nvPr/>
        </p:nvSpPr>
        <p:spPr>
          <a:xfrm>
            <a:off x="6972300" y="4371975"/>
            <a:ext cx="1610158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ID" dirty="0"/>
              <a:t>2021</a:t>
            </a:r>
            <a:endParaRPr lang="en-US" dirty="0"/>
          </a:p>
        </p:txBody>
      </p:sp>
      <p:sp>
        <p:nvSpPr>
          <p:cNvPr id="51" name="TextBox 55">
            <a:extLst>
              <a:ext uri="{FF2B5EF4-FFF2-40B4-BE49-F238E27FC236}">
                <a16:creationId xmlns:lc="http://schemas.openxmlformats.org/drawingml/2006/lockedCanvas" xmlns="" xmlns:a16="http://schemas.microsoft.com/office/drawing/2014/main" id="{257C8936-342A-400F-B400-E0AF5C22BDEC}"/>
              </a:ext>
            </a:extLst>
          </p:cNvPr>
          <p:cNvSpPr txBox="1"/>
          <p:nvPr/>
        </p:nvSpPr>
        <p:spPr>
          <a:xfrm>
            <a:off x="2662237" y="2876550"/>
            <a:ext cx="1676400" cy="24129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1320" tIns="35661" rIns="71320" bIns="3566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 defTabSz="713203">
              <a:defRPr sz="1100">
                <a:solidFill>
                  <a:prstClr val="black"/>
                </a:solidFill>
                <a:latin typeface="Ubuntu" panose="020B0604020202020204" charset="0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Unified Model Language</a:t>
            </a:r>
          </a:p>
        </p:txBody>
      </p:sp>
    </p:spTree>
    <p:extLst>
      <p:ext uri="{BB962C8B-B14F-4D97-AF65-F5344CB8AC3E}">
        <p14:creationId xmlns:p14="http://schemas.microsoft.com/office/powerpoint/2010/main" val="30967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1200150"/>
            <a:ext cx="76962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438150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METODE PENELITIAN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 Black" pitchFamily="34" charset="0"/>
            </a:endParaRPr>
          </a:p>
        </p:txBody>
      </p:sp>
      <p:pic>
        <p:nvPicPr>
          <p:cNvPr id="2051" name="Picture 3" descr="D:\ARIFAN\Baru\1. SEMPRO dan TA\Baru\TA\waterfall-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01" y="1636287"/>
            <a:ext cx="6248400" cy="263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2600" y="1816298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Ian </a:t>
            </a:r>
            <a:r>
              <a:rPr lang="en-US" dirty="0" err="1" smtClean="0"/>
              <a:t>Sommerville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21739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IMPLEMENTASI APLIKASI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255430" y="819150"/>
            <a:ext cx="3962400" cy="7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Miriam Libre"/>
                <a:cs typeface="Miriam Libre"/>
                <a:sym typeface="Miriam Libre"/>
              </a:rPr>
              <a:t>HALAMAN UTAMA</a:t>
            </a:r>
            <a:endParaRPr sz="28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5" y="755657"/>
            <a:ext cx="2025161" cy="36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600</Words>
  <Application>Microsoft Office PowerPoint</Application>
  <PresentationFormat>On-screen Show (16:9)</PresentationFormat>
  <Paragraphs>76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Ubuntu</vt:lpstr>
      <vt:lpstr>Barlow</vt:lpstr>
      <vt:lpstr>Barlow Light</vt:lpstr>
      <vt:lpstr>Miriam Libre</vt:lpstr>
      <vt:lpstr>Calibri</vt:lpstr>
      <vt:lpstr>Rockwell Extra Bold</vt:lpstr>
      <vt:lpstr>Bahnschrift</vt:lpstr>
      <vt:lpstr>Arial Black</vt:lpstr>
      <vt:lpstr>Wingdings</vt:lpstr>
      <vt:lpstr>Tahoma</vt:lpstr>
      <vt:lpstr>Montserrat</vt:lpstr>
      <vt:lpstr>Work Sans</vt:lpstr>
      <vt:lpstr>Roderigo template</vt:lpstr>
      <vt:lpstr>PowerPoint Presentation</vt:lpstr>
      <vt:lpstr>TIM PANELIS DAN PEMBIMBING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IMPLEMENTASI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ARIFAN</cp:lastModifiedBy>
  <cp:revision>35</cp:revision>
  <dcterms:modified xsi:type="dcterms:W3CDTF">2021-07-22T12:15:14Z</dcterms:modified>
</cp:coreProperties>
</file>