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5D55-F4DD-6394-F004-5A708C608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1E04D-64A1-8170-75E5-F21077960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6324C-B60A-70E5-E8C8-77FA09119056}"/>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E6F3E05A-1558-13BB-B92A-15567E9F1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9A223-61E5-88AE-ACCB-7827B9179C38}"/>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48936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61FB-102F-24CF-4E89-63AFD1ADFF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AE3B11-00E8-1996-B402-43C2B5838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2F0BB-5B8F-A7E3-F003-44D63A4093ED}"/>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49ED9D59-E88D-9A83-6CCD-82F16DB00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D49E6-1DBB-F5A7-3EC4-72069978686F}"/>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57313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AD582-4AF0-3C42-DF2D-09D2643DA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873C1-94F4-C21F-0826-9B8754177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355D7-54FB-C3AC-DA52-75DC8443CC83}"/>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B8CEB969-3F4F-F07F-B62F-F73F4A539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3F488-6C74-758C-3C13-5F3F329D158D}"/>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348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0CA-86DF-DA4F-8D1B-EE418E611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DB184-C97A-CBBE-0B0A-44C50BAAD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3474F-80B1-1C2A-A8A8-089E80011490}"/>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328B0950-993D-3893-9491-54019E0C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0AFA1-1B3C-9E1A-8EAD-1972B0637C62}"/>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110118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5E88-08F4-AFDE-E8DB-7136F0DAC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EBDEDC-4A31-B21C-E1AC-C870C9E6D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5BD957-772C-AC03-F9CE-FF3C89060EEB}"/>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7DFEF491-96E2-CF37-001A-B5633D0FC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CBD0E-36DA-E6C7-20F3-949F863C533C}"/>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13546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B917-9806-9284-B11C-7400D7AC4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D1C719-AC27-E8E7-E81C-3F7C005415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A92F46-200D-0D1F-9F1F-5EC19BA7B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845AF8-7BFD-8891-3C65-0396CAB3DA0E}"/>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6" name="Footer Placeholder 5">
            <a:extLst>
              <a:ext uri="{FF2B5EF4-FFF2-40B4-BE49-F238E27FC236}">
                <a16:creationId xmlns:a16="http://schemas.microsoft.com/office/drawing/2014/main" id="{0D6F4C62-1BB4-3957-C4E8-08C8A4BE5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39C7E-3CCF-9707-784C-ADC2281838E6}"/>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20777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DF81-4575-76A3-D148-5E4BC2585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BFF5D-DC10-6A57-2BB2-E687EE46F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76A73-E0B9-B3F4-D531-1DC1FE5F3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B59BF-411A-83FF-04ED-E2CD97200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266AD-9B40-AF0A-9ED0-8A59475F82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402EA-AED6-9B88-E834-1E50E6AACD10}"/>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8" name="Footer Placeholder 7">
            <a:extLst>
              <a:ext uri="{FF2B5EF4-FFF2-40B4-BE49-F238E27FC236}">
                <a16:creationId xmlns:a16="http://schemas.microsoft.com/office/drawing/2014/main" id="{64A35FB0-899B-26F1-F114-BBC7DAF31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CDAACF-A2FC-48FD-4910-D3D1ED2AA28C}"/>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345358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1391-82AF-93D6-D24C-E387C1345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B9632D-A9EA-145A-106A-7D34CE4A1AEC}"/>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4" name="Footer Placeholder 3">
            <a:extLst>
              <a:ext uri="{FF2B5EF4-FFF2-40B4-BE49-F238E27FC236}">
                <a16:creationId xmlns:a16="http://schemas.microsoft.com/office/drawing/2014/main" id="{93E8F8C6-852E-499C-D35C-7C2D19B6B9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49C57-F8C5-A4A3-1FCC-DDF21E52345D}"/>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218766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DB016-4F5F-BF05-2F5F-1B434FC45453}"/>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3" name="Footer Placeholder 2">
            <a:extLst>
              <a:ext uri="{FF2B5EF4-FFF2-40B4-BE49-F238E27FC236}">
                <a16:creationId xmlns:a16="http://schemas.microsoft.com/office/drawing/2014/main" id="{C28A18E8-4351-4A92-1FFA-C8567CD252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F049C1-6F8E-378E-101F-C420439A854B}"/>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270704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0DEA-47C4-97B3-62CA-1A3DBD9C2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10A365-55EE-92DB-6F17-1168C7746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DB9B8-CE16-773D-8327-EDD994605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5FDC1-B636-40EE-E54E-1D1372A4FF66}"/>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6" name="Footer Placeholder 5">
            <a:extLst>
              <a:ext uri="{FF2B5EF4-FFF2-40B4-BE49-F238E27FC236}">
                <a16:creationId xmlns:a16="http://schemas.microsoft.com/office/drawing/2014/main" id="{FDE66D65-CF4E-0576-4766-5C770AFA6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9EE33-3DB9-942E-2429-97FB3B8E0761}"/>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119164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DB66-9001-2D72-01A9-5A3353F4E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BBC866-7FEF-EAB3-2F19-5B50512C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99D56-07D5-24B9-FD3D-67CE52758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9AA7C-60E6-10A3-4293-B65B16D14B35}"/>
              </a:ext>
            </a:extLst>
          </p:cNvPr>
          <p:cNvSpPr>
            <a:spLocks noGrp="1"/>
          </p:cNvSpPr>
          <p:nvPr>
            <p:ph type="dt" sz="half" idx="10"/>
          </p:nvPr>
        </p:nvSpPr>
        <p:spPr/>
        <p:txBody>
          <a:bodyPr/>
          <a:lstStyle/>
          <a:p>
            <a:fld id="{158891D4-AE2C-46D6-A12A-12C5923BE3AC}" type="datetimeFigureOut">
              <a:rPr lang="en-US" smtClean="0"/>
              <a:t>6/13/2024</a:t>
            </a:fld>
            <a:endParaRPr lang="en-US"/>
          </a:p>
        </p:txBody>
      </p:sp>
      <p:sp>
        <p:nvSpPr>
          <p:cNvPr id="6" name="Footer Placeholder 5">
            <a:extLst>
              <a:ext uri="{FF2B5EF4-FFF2-40B4-BE49-F238E27FC236}">
                <a16:creationId xmlns:a16="http://schemas.microsoft.com/office/drawing/2014/main" id="{B40A35F8-837B-11D3-9DDF-DFC574864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DD1F8-ACB7-516B-2306-21C8A82AC15E}"/>
              </a:ext>
            </a:extLst>
          </p:cNvPr>
          <p:cNvSpPr>
            <a:spLocks noGrp="1"/>
          </p:cNvSpPr>
          <p:nvPr>
            <p:ph type="sldNum" sz="quarter" idx="12"/>
          </p:nvPr>
        </p:nvSpPr>
        <p:spPr/>
        <p:txBody>
          <a:bodyPr/>
          <a:lstStyle/>
          <a:p>
            <a:fld id="{2DF82C8B-93A6-404B-82BE-DB2AF0B4E976}" type="slidenum">
              <a:rPr lang="en-US" smtClean="0"/>
              <a:t>‹#›</a:t>
            </a:fld>
            <a:endParaRPr lang="en-US"/>
          </a:p>
        </p:txBody>
      </p:sp>
    </p:spTree>
    <p:extLst>
      <p:ext uri="{BB962C8B-B14F-4D97-AF65-F5344CB8AC3E}">
        <p14:creationId xmlns:p14="http://schemas.microsoft.com/office/powerpoint/2010/main" val="359555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10017-3032-CFD8-0653-6C4CF2281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07EF20-57BC-8797-1E54-ABD80D234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9F25D-87F7-9FF9-D14A-EC59CC3C8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891D4-AE2C-46D6-A12A-12C5923BE3AC}" type="datetimeFigureOut">
              <a:rPr lang="en-US" smtClean="0"/>
              <a:t>6/13/2024</a:t>
            </a:fld>
            <a:endParaRPr lang="en-US"/>
          </a:p>
        </p:txBody>
      </p:sp>
      <p:sp>
        <p:nvSpPr>
          <p:cNvPr id="5" name="Footer Placeholder 4">
            <a:extLst>
              <a:ext uri="{FF2B5EF4-FFF2-40B4-BE49-F238E27FC236}">
                <a16:creationId xmlns:a16="http://schemas.microsoft.com/office/drawing/2014/main" id="{229E4950-0161-1C72-91E8-BD02DA9DE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731F87-760A-108E-BC82-CF5B0ACD5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82C8B-93A6-404B-82BE-DB2AF0B4E976}" type="slidenum">
              <a:rPr lang="en-US" smtClean="0"/>
              <a:t>‹#›</a:t>
            </a:fld>
            <a:endParaRPr lang="en-US"/>
          </a:p>
        </p:txBody>
      </p:sp>
    </p:spTree>
    <p:extLst>
      <p:ext uri="{BB962C8B-B14F-4D97-AF65-F5344CB8AC3E}">
        <p14:creationId xmlns:p14="http://schemas.microsoft.com/office/powerpoint/2010/main" val="143109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CFDDCC-C27E-C493-819F-5672910953C7}"/>
              </a:ext>
            </a:extLst>
          </p:cNvPr>
          <p:cNvSpPr/>
          <p:nvPr/>
        </p:nvSpPr>
        <p:spPr>
          <a:xfrm>
            <a:off x="0" y="0"/>
            <a:ext cx="12192000" cy="6858000"/>
          </a:xfrm>
          <a:prstGeom prst="rect">
            <a:avLst/>
          </a:prstGeom>
          <a:solidFill>
            <a:schemeClr val="tx1">
              <a:alpha val="6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200" b="1" dirty="0">
              <a:effectLst>
                <a:outerShdw blurRad="38100" dist="38100" dir="2700000" algn="tl">
                  <a:srgbClr val="000000">
                    <a:alpha val="43137"/>
                  </a:srgbClr>
                </a:outerShdw>
              </a:effectLst>
              <a:latin typeface="Tw Cen MT" panose="020B0602020104020603" pitchFamily="34" charset="0"/>
            </a:endParaRPr>
          </a:p>
        </p:txBody>
      </p:sp>
      <p:sp>
        <p:nvSpPr>
          <p:cNvPr id="6" name="TextBox 5">
            <a:extLst>
              <a:ext uri="{FF2B5EF4-FFF2-40B4-BE49-F238E27FC236}">
                <a16:creationId xmlns:a16="http://schemas.microsoft.com/office/drawing/2014/main" id="{EA911F89-E61D-30E8-0314-F1D2618090FE}"/>
              </a:ext>
            </a:extLst>
          </p:cNvPr>
          <p:cNvSpPr txBox="1"/>
          <p:nvPr/>
        </p:nvSpPr>
        <p:spPr>
          <a:xfrm>
            <a:off x="1036839" y="3013501"/>
            <a:ext cx="10118322" cy="830997"/>
          </a:xfrm>
          <a:prstGeom prst="rect">
            <a:avLst/>
          </a:prstGeom>
          <a:noFill/>
        </p:spPr>
        <p:txBody>
          <a:bodyPr wrap="square" rtlCol="0">
            <a:spAutoFit/>
          </a:bodyPr>
          <a:lstStyle/>
          <a:p>
            <a:r>
              <a:rPr lang="en-US" sz="4800" b="1" dirty="0">
                <a:solidFill>
                  <a:schemeClr val="bg1"/>
                </a:solidFill>
                <a:effectLst>
                  <a:outerShdw blurRad="38100" dist="38100" dir="2700000" algn="tl">
                    <a:srgbClr val="000000">
                      <a:alpha val="43137"/>
                    </a:srgbClr>
                  </a:outerShdw>
                </a:effectLst>
                <a:latin typeface="Tw Cen MT" panose="020B0602020104020603" pitchFamily="34" charset="0"/>
              </a:rPr>
              <a:t>SUPER SHOP MANAGEMENT SYSTEM</a:t>
            </a:r>
          </a:p>
        </p:txBody>
      </p:sp>
      <p:sp>
        <p:nvSpPr>
          <p:cNvPr id="7" name="TextBox 6">
            <a:extLst>
              <a:ext uri="{FF2B5EF4-FFF2-40B4-BE49-F238E27FC236}">
                <a16:creationId xmlns:a16="http://schemas.microsoft.com/office/drawing/2014/main" id="{5F302A1C-A838-2DF3-8688-ACDED139C0D1}"/>
              </a:ext>
            </a:extLst>
          </p:cNvPr>
          <p:cNvSpPr txBox="1"/>
          <p:nvPr/>
        </p:nvSpPr>
        <p:spPr>
          <a:xfrm>
            <a:off x="10186417" y="6102550"/>
            <a:ext cx="1755648" cy="369332"/>
          </a:xfrm>
          <a:prstGeom prst="rect">
            <a:avLst/>
          </a:prstGeom>
          <a:noFill/>
        </p:spPr>
        <p:txBody>
          <a:bodyPr wrap="square" rtlCol="0">
            <a:spAutoFit/>
          </a:bodyPr>
          <a:lstStyle/>
          <a:p>
            <a:r>
              <a:rPr lang="en-US" b="1" spc="600" dirty="0">
                <a:solidFill>
                  <a:schemeClr val="bg1"/>
                </a:solidFill>
              </a:rPr>
              <a:t>- CSE 310</a:t>
            </a:r>
          </a:p>
        </p:txBody>
      </p:sp>
      <p:sp>
        <p:nvSpPr>
          <p:cNvPr id="2" name="TextBox 1">
            <a:extLst>
              <a:ext uri="{FF2B5EF4-FFF2-40B4-BE49-F238E27FC236}">
                <a16:creationId xmlns:a16="http://schemas.microsoft.com/office/drawing/2014/main" id="{17A5E14E-D688-DA51-B836-B9DF4716B1B2}"/>
              </a:ext>
            </a:extLst>
          </p:cNvPr>
          <p:cNvSpPr txBox="1"/>
          <p:nvPr/>
        </p:nvSpPr>
        <p:spPr>
          <a:xfrm>
            <a:off x="3856531" y="3844498"/>
            <a:ext cx="4478938" cy="584775"/>
          </a:xfrm>
          <a:prstGeom prst="rect">
            <a:avLst/>
          </a:prstGeom>
          <a:noFill/>
        </p:spPr>
        <p:txBody>
          <a:bodyPr wrap="square" rtlCol="0">
            <a:spAutoFit/>
          </a:bodyPr>
          <a:lstStyle/>
          <a:p>
            <a:r>
              <a:rPr lang="en-US" sz="3200" b="1" dirty="0">
                <a:solidFill>
                  <a:schemeClr val="bg1"/>
                </a:solidFill>
                <a:effectLst>
                  <a:outerShdw blurRad="38100" dist="38100" dir="2700000" algn="tl">
                    <a:srgbClr val="000000">
                      <a:alpha val="43137"/>
                    </a:srgbClr>
                  </a:outerShdw>
                </a:effectLst>
                <a:latin typeface="Tw Cen MT" panose="020B0602020104020603" pitchFamily="34" charset="0"/>
              </a:rPr>
              <a:t>OPERATING SYSTEM LAB</a:t>
            </a:r>
          </a:p>
        </p:txBody>
      </p:sp>
    </p:spTree>
    <p:extLst>
      <p:ext uri="{BB962C8B-B14F-4D97-AF65-F5344CB8AC3E}">
        <p14:creationId xmlns:p14="http://schemas.microsoft.com/office/powerpoint/2010/main" val="62421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05731"/>
            <a:ext cx="9829800" cy="646331"/>
          </a:xfrm>
          <a:prstGeom prst="rect">
            <a:avLst/>
          </a:prstGeom>
          <a:noFill/>
        </p:spPr>
        <p:txBody>
          <a:bodyPr wrap="square" rtlCol="0">
            <a:spAutoFit/>
          </a:bodyPr>
          <a:lstStyle/>
          <a:p>
            <a:r>
              <a:rPr lang="en-US" dirty="0">
                <a:latin typeface="Tw Cen MT" panose="020B0602020104020603" pitchFamily="34" charset="0"/>
              </a:rPr>
              <a:t>5. After going through all the previous correctly, you get this page with total amount of price you need to pay and confirm button to proceed. After confirm this step you will go back to the main menu.</a:t>
            </a:r>
          </a:p>
        </p:txBody>
      </p:sp>
      <p:pic>
        <p:nvPicPr>
          <p:cNvPr id="7" name="Picture 6">
            <a:extLst>
              <a:ext uri="{FF2B5EF4-FFF2-40B4-BE49-F238E27FC236}">
                <a16:creationId xmlns:a16="http://schemas.microsoft.com/office/drawing/2014/main" id="{0A51778D-6DB9-1B03-91E5-76555B0E884F}"/>
              </a:ext>
            </a:extLst>
          </p:cNvPr>
          <p:cNvPicPr>
            <a:picLocks noChangeAspect="1"/>
          </p:cNvPicPr>
          <p:nvPr/>
        </p:nvPicPr>
        <p:blipFill>
          <a:blip r:embed="rId3"/>
          <a:stretch>
            <a:fillRect/>
          </a:stretch>
        </p:blipFill>
        <p:spPr>
          <a:xfrm>
            <a:off x="2907169" y="3429000"/>
            <a:ext cx="6611735" cy="3252799"/>
          </a:xfrm>
          <a:prstGeom prst="rect">
            <a:avLst/>
          </a:prstGeom>
        </p:spPr>
      </p:pic>
      <p:sp>
        <p:nvSpPr>
          <p:cNvPr id="8" name="TextBox 7">
            <a:extLst>
              <a:ext uri="{FF2B5EF4-FFF2-40B4-BE49-F238E27FC236}">
                <a16:creationId xmlns:a16="http://schemas.microsoft.com/office/drawing/2014/main" id="{52986784-A63A-5D34-3234-4B29DF1C3483}"/>
              </a:ext>
            </a:extLst>
          </p:cNvPr>
          <p:cNvSpPr txBox="1"/>
          <p:nvPr/>
        </p:nvSpPr>
        <p:spPr>
          <a:xfrm>
            <a:off x="11087133" y="530352"/>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90753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05731"/>
            <a:ext cx="9829800" cy="369332"/>
          </a:xfrm>
          <a:prstGeom prst="rect">
            <a:avLst/>
          </a:prstGeom>
          <a:noFill/>
        </p:spPr>
        <p:txBody>
          <a:bodyPr wrap="square" rtlCol="0">
            <a:spAutoFit/>
          </a:bodyPr>
          <a:lstStyle/>
          <a:p>
            <a:r>
              <a:rPr lang="en-US" dirty="0">
                <a:latin typeface="Tw Cen MT" panose="020B0602020104020603" pitchFamily="34" charset="0"/>
              </a:rPr>
              <a:t>6. Anytime you can exit the app by choosing this option.</a:t>
            </a:r>
          </a:p>
        </p:txBody>
      </p:sp>
      <p:pic>
        <p:nvPicPr>
          <p:cNvPr id="6" name="Picture 5">
            <a:extLst>
              <a:ext uri="{FF2B5EF4-FFF2-40B4-BE49-F238E27FC236}">
                <a16:creationId xmlns:a16="http://schemas.microsoft.com/office/drawing/2014/main" id="{41BE34B2-3400-5285-6F97-779C44254B39}"/>
              </a:ext>
            </a:extLst>
          </p:cNvPr>
          <p:cNvPicPr>
            <a:picLocks noChangeAspect="1"/>
          </p:cNvPicPr>
          <p:nvPr/>
        </p:nvPicPr>
        <p:blipFill>
          <a:blip r:embed="rId3"/>
          <a:stretch>
            <a:fillRect/>
          </a:stretch>
        </p:blipFill>
        <p:spPr>
          <a:xfrm>
            <a:off x="2762440" y="3409819"/>
            <a:ext cx="6637591" cy="3278054"/>
          </a:xfrm>
          <a:prstGeom prst="rect">
            <a:avLst/>
          </a:prstGeom>
        </p:spPr>
      </p:pic>
      <p:sp>
        <p:nvSpPr>
          <p:cNvPr id="8" name="TextBox 7">
            <a:extLst>
              <a:ext uri="{FF2B5EF4-FFF2-40B4-BE49-F238E27FC236}">
                <a16:creationId xmlns:a16="http://schemas.microsoft.com/office/drawing/2014/main" id="{72B2132F-40CE-A344-2849-BDB49BDC268F}"/>
              </a:ext>
            </a:extLst>
          </p:cNvPr>
          <p:cNvSpPr txBox="1"/>
          <p:nvPr/>
        </p:nvSpPr>
        <p:spPr>
          <a:xfrm>
            <a:off x="11087133" y="530352"/>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00567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Live Demo</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05731"/>
            <a:ext cx="9829800" cy="369332"/>
          </a:xfrm>
          <a:prstGeom prst="rect">
            <a:avLst/>
          </a:prstGeom>
          <a:noFill/>
        </p:spPr>
        <p:txBody>
          <a:bodyPr wrap="square" rtlCol="0">
            <a:spAutoFit/>
          </a:bodyPr>
          <a:lstStyle/>
          <a:p>
            <a:r>
              <a:rPr lang="en-US" dirty="0">
                <a:latin typeface="Tw Cen MT" panose="020B0602020104020603" pitchFamily="34" charset="0"/>
              </a:rPr>
              <a:t>Now I am going to show the app and functionally to you. With the permission of our honorable teacher. </a:t>
            </a:r>
          </a:p>
        </p:txBody>
      </p:sp>
      <p:sp>
        <p:nvSpPr>
          <p:cNvPr id="4" name="TextBox 3">
            <a:extLst>
              <a:ext uri="{FF2B5EF4-FFF2-40B4-BE49-F238E27FC236}">
                <a16:creationId xmlns:a16="http://schemas.microsoft.com/office/drawing/2014/main" id="{6162AD54-B2AA-7D59-BB05-1EA8D9FE5889}"/>
              </a:ext>
            </a:extLst>
          </p:cNvPr>
          <p:cNvSpPr txBox="1"/>
          <p:nvPr/>
        </p:nvSpPr>
        <p:spPr>
          <a:xfrm>
            <a:off x="11087133" y="530352"/>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358311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Future Goal</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05731"/>
            <a:ext cx="9829800" cy="2540696"/>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w Cen MT" panose="020B0602020104020603" pitchFamily="34" charset="0"/>
              </a:rPr>
              <a:t>Implement of online payment System</a:t>
            </a:r>
          </a:p>
          <a:p>
            <a:pPr marL="285750" indent="-285750">
              <a:lnSpc>
                <a:spcPct val="150000"/>
              </a:lnSpc>
              <a:buFont typeface="Courier New" panose="02070309020205020404" pitchFamily="49" charset="0"/>
              <a:buChar char="o"/>
            </a:pPr>
            <a:r>
              <a:rPr lang="en-US" dirty="0">
                <a:latin typeface="Tw Cen MT" panose="020B0602020104020603" pitchFamily="34" charset="0"/>
              </a:rPr>
              <a:t>Add more product category</a:t>
            </a:r>
          </a:p>
          <a:p>
            <a:pPr marL="285750" indent="-285750">
              <a:lnSpc>
                <a:spcPct val="150000"/>
              </a:lnSpc>
              <a:buFont typeface="Courier New" panose="02070309020205020404" pitchFamily="49" charset="0"/>
              <a:buChar char="o"/>
            </a:pPr>
            <a:r>
              <a:rPr lang="en-US" dirty="0">
                <a:latin typeface="Tw Cen MT" panose="020B0602020104020603" pitchFamily="34" charset="0"/>
              </a:rPr>
              <a:t>Add product from other source (e.g. csv)</a:t>
            </a:r>
          </a:p>
          <a:p>
            <a:pPr marL="285750" indent="-285750">
              <a:lnSpc>
                <a:spcPct val="150000"/>
              </a:lnSpc>
              <a:buFont typeface="Courier New" panose="02070309020205020404" pitchFamily="49" charset="0"/>
              <a:buChar char="o"/>
            </a:pPr>
            <a:r>
              <a:rPr lang="en-US" dirty="0">
                <a:latin typeface="Tw Cen MT" panose="020B0602020104020603" pitchFamily="34" charset="0"/>
              </a:rPr>
              <a:t>Proper inventory management</a:t>
            </a:r>
          </a:p>
          <a:p>
            <a:pPr marL="285750" indent="-285750">
              <a:lnSpc>
                <a:spcPct val="150000"/>
              </a:lnSpc>
              <a:buFont typeface="Courier New" panose="02070309020205020404" pitchFamily="49" charset="0"/>
              <a:buChar char="o"/>
            </a:pPr>
            <a:r>
              <a:rPr lang="en-US" dirty="0">
                <a:latin typeface="Tw Cen MT" panose="020B0602020104020603" pitchFamily="34" charset="0"/>
              </a:rPr>
              <a:t>Multilevel user support (</a:t>
            </a:r>
            <a:r>
              <a:rPr lang="en-US" dirty="0" err="1">
                <a:latin typeface="Tw Cen MT" panose="020B0602020104020603" pitchFamily="34" charset="0"/>
              </a:rPr>
              <a:t>e.g</a:t>
            </a:r>
            <a:r>
              <a:rPr lang="en-US" dirty="0">
                <a:latin typeface="Tw Cen MT" panose="020B0602020104020603" pitchFamily="34" charset="0"/>
              </a:rPr>
              <a:t>, admin, manager, shopper)</a:t>
            </a:r>
          </a:p>
          <a:p>
            <a:pPr marL="285750" indent="-285750">
              <a:lnSpc>
                <a:spcPct val="150000"/>
              </a:lnSpc>
              <a:buFont typeface="Courier New" panose="02070309020205020404" pitchFamily="49" charset="0"/>
              <a:buChar char="o"/>
            </a:pPr>
            <a:r>
              <a:rPr lang="en-US" dirty="0">
                <a:latin typeface="Tw Cen MT" panose="020B0602020104020603" pitchFamily="34" charset="0"/>
              </a:rPr>
              <a:t>More user authentication system</a:t>
            </a:r>
          </a:p>
        </p:txBody>
      </p:sp>
      <p:sp>
        <p:nvSpPr>
          <p:cNvPr id="4" name="TextBox 3">
            <a:extLst>
              <a:ext uri="{FF2B5EF4-FFF2-40B4-BE49-F238E27FC236}">
                <a16:creationId xmlns:a16="http://schemas.microsoft.com/office/drawing/2014/main" id="{CBCF5B46-9D29-9CD7-2D85-DBBD4C65D718}"/>
              </a:ext>
            </a:extLst>
          </p:cNvPr>
          <p:cNvSpPr txBox="1"/>
          <p:nvPr/>
        </p:nvSpPr>
        <p:spPr>
          <a:xfrm>
            <a:off x="11087133" y="53035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2753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Conclusion</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05731"/>
            <a:ext cx="9829800" cy="1709699"/>
          </a:xfrm>
          <a:prstGeom prst="rect">
            <a:avLst/>
          </a:prstGeom>
          <a:noFill/>
        </p:spPr>
        <p:txBody>
          <a:bodyPr wrap="square" rtlCol="0">
            <a:spAutoFit/>
          </a:bodyPr>
          <a:lstStyle/>
          <a:p>
            <a:pPr>
              <a:lnSpc>
                <a:spcPct val="150000"/>
              </a:lnSpc>
            </a:pPr>
            <a:r>
              <a:rPr lang="en-US">
                <a:latin typeface="Tw Cen MT" panose="020B0602020104020603" pitchFamily="34" charset="0"/>
              </a:rPr>
              <a:t>The Super Shop Management System implemented using a Bash script provides an efficient and user-friendly way for retail shopkeepers to manage their day-to-day operations. This lightweight solution allows for the easy addition and updating of inventory, processing sales transactions, and generating crucial reports to monitor shop performance. </a:t>
            </a:r>
            <a:endParaRPr lang="en-US" dirty="0">
              <a:latin typeface="Tw Cen MT" panose="020B0602020104020603" pitchFamily="34" charset="0"/>
            </a:endParaRPr>
          </a:p>
        </p:txBody>
      </p:sp>
      <p:sp>
        <p:nvSpPr>
          <p:cNvPr id="4" name="TextBox 3">
            <a:extLst>
              <a:ext uri="{FF2B5EF4-FFF2-40B4-BE49-F238E27FC236}">
                <a16:creationId xmlns:a16="http://schemas.microsoft.com/office/drawing/2014/main" id="{1E507981-A9B3-A943-2654-F841BB61ADFE}"/>
              </a:ext>
            </a:extLst>
          </p:cNvPr>
          <p:cNvSpPr txBox="1"/>
          <p:nvPr/>
        </p:nvSpPr>
        <p:spPr>
          <a:xfrm>
            <a:off x="11087133" y="530352"/>
            <a:ext cx="418704"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29977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52144" y="2898648"/>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Presented By </a:t>
            </a:r>
          </a:p>
        </p:txBody>
      </p:sp>
      <p:sp>
        <p:nvSpPr>
          <p:cNvPr id="3" name="TextBox 2">
            <a:extLst>
              <a:ext uri="{FF2B5EF4-FFF2-40B4-BE49-F238E27FC236}">
                <a16:creationId xmlns:a16="http://schemas.microsoft.com/office/drawing/2014/main" id="{FA6DBC7E-D7AC-CADC-488A-8711B66447BF}"/>
              </a:ext>
            </a:extLst>
          </p:cNvPr>
          <p:cNvSpPr txBox="1"/>
          <p:nvPr/>
        </p:nvSpPr>
        <p:spPr>
          <a:xfrm>
            <a:off x="1225296" y="3621024"/>
            <a:ext cx="3401568" cy="923330"/>
          </a:xfrm>
          <a:prstGeom prst="rect">
            <a:avLst/>
          </a:prstGeom>
          <a:noFill/>
        </p:spPr>
        <p:txBody>
          <a:bodyPr wrap="square" rtlCol="0">
            <a:spAutoFit/>
          </a:bodyPr>
          <a:lstStyle/>
          <a:p>
            <a:r>
              <a:rPr lang="en-US" b="1" dirty="0">
                <a:latin typeface="Tw Cen MT" panose="020B0602020104020603" pitchFamily="34" charset="0"/>
              </a:rPr>
              <a:t>Name</a:t>
            </a:r>
            <a:r>
              <a:rPr lang="en-US" dirty="0">
                <a:latin typeface="Tw Cen MT" panose="020B0602020104020603" pitchFamily="34" charset="0"/>
              </a:rPr>
              <a:t>	: </a:t>
            </a:r>
            <a:r>
              <a:rPr lang="en-US" dirty="0" err="1">
                <a:latin typeface="Tw Cen MT" panose="020B0602020104020603" pitchFamily="34" charset="0"/>
              </a:rPr>
              <a:t>Raysha</a:t>
            </a:r>
            <a:r>
              <a:rPr lang="en-US" dirty="0">
                <a:latin typeface="Tw Cen MT" panose="020B0602020104020603" pitchFamily="34" charset="0"/>
              </a:rPr>
              <a:t> Rahman</a:t>
            </a:r>
          </a:p>
          <a:p>
            <a:r>
              <a:rPr lang="en-US" b="1" dirty="0">
                <a:latin typeface="Tw Cen MT" panose="020B0602020104020603" pitchFamily="34" charset="0"/>
              </a:rPr>
              <a:t>Roll</a:t>
            </a:r>
            <a:r>
              <a:rPr lang="en-US" dirty="0">
                <a:latin typeface="Tw Cen MT" panose="020B0602020104020603" pitchFamily="34" charset="0"/>
              </a:rPr>
              <a:t>	: 221002533</a:t>
            </a:r>
          </a:p>
          <a:p>
            <a:r>
              <a:rPr lang="en-US" b="1" dirty="0">
                <a:latin typeface="Tw Cen MT" panose="020B0602020104020603" pitchFamily="34" charset="0"/>
              </a:rPr>
              <a:t>Section</a:t>
            </a:r>
            <a:r>
              <a:rPr lang="en-US" dirty="0">
                <a:latin typeface="Tw Cen MT" panose="020B0602020104020603" pitchFamily="34" charset="0"/>
              </a:rPr>
              <a:t>	: D25</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6" name="TextBox 5">
            <a:extLst>
              <a:ext uri="{FF2B5EF4-FFF2-40B4-BE49-F238E27FC236}">
                <a16:creationId xmlns:a16="http://schemas.microsoft.com/office/drawing/2014/main" id="{F8AF3D50-8501-8C44-5325-ACACD23BAB82}"/>
              </a:ext>
            </a:extLst>
          </p:cNvPr>
          <p:cNvSpPr txBox="1"/>
          <p:nvPr/>
        </p:nvSpPr>
        <p:spPr>
          <a:xfrm>
            <a:off x="8334443" y="2898648"/>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Presented To </a:t>
            </a:r>
          </a:p>
        </p:txBody>
      </p:sp>
      <p:sp>
        <p:nvSpPr>
          <p:cNvPr id="7" name="TextBox 6">
            <a:extLst>
              <a:ext uri="{FF2B5EF4-FFF2-40B4-BE49-F238E27FC236}">
                <a16:creationId xmlns:a16="http://schemas.microsoft.com/office/drawing/2014/main" id="{EE9C0B70-A232-0A5C-7018-9760F223CDCC}"/>
              </a:ext>
            </a:extLst>
          </p:cNvPr>
          <p:cNvSpPr txBox="1"/>
          <p:nvPr/>
        </p:nvSpPr>
        <p:spPr>
          <a:xfrm>
            <a:off x="8407595" y="3621024"/>
            <a:ext cx="3401568" cy="1200329"/>
          </a:xfrm>
          <a:prstGeom prst="rect">
            <a:avLst/>
          </a:prstGeom>
          <a:noFill/>
        </p:spPr>
        <p:txBody>
          <a:bodyPr wrap="square" rtlCol="0">
            <a:spAutoFit/>
          </a:bodyPr>
          <a:lstStyle/>
          <a:p>
            <a:pPr algn="l"/>
            <a:r>
              <a:rPr lang="en-US" b="1" i="0" dirty="0" err="1">
                <a:solidFill>
                  <a:srgbClr val="1C1E21"/>
                </a:solidFill>
                <a:effectLst/>
                <a:highlight>
                  <a:srgbClr val="FFFFFF"/>
                </a:highlight>
                <a:latin typeface="Tw Cen MT" panose="020B0602020104020603" pitchFamily="34" charset="0"/>
              </a:rPr>
              <a:t>Muhaimen</a:t>
            </a:r>
            <a:r>
              <a:rPr lang="en-US" b="1" i="0" dirty="0">
                <a:solidFill>
                  <a:srgbClr val="1C1E21"/>
                </a:solidFill>
                <a:effectLst/>
                <a:highlight>
                  <a:srgbClr val="FFFFFF"/>
                </a:highlight>
                <a:latin typeface="Tw Cen MT" panose="020B0602020104020603" pitchFamily="34" charset="0"/>
              </a:rPr>
              <a:t> Khan</a:t>
            </a:r>
          </a:p>
          <a:p>
            <a:r>
              <a:rPr lang="en-US" dirty="0">
                <a:latin typeface="Tw Cen MT" panose="020B0602020104020603" pitchFamily="34" charset="0"/>
              </a:rPr>
              <a:t>Lecturer,</a:t>
            </a:r>
          </a:p>
          <a:p>
            <a:r>
              <a:rPr lang="en-US" dirty="0">
                <a:latin typeface="Tw Cen MT" panose="020B0602020104020603" pitchFamily="34" charset="0"/>
              </a:rPr>
              <a:t>Dept of CSE,</a:t>
            </a:r>
          </a:p>
          <a:p>
            <a:r>
              <a:rPr lang="en-US" dirty="0">
                <a:latin typeface="Tw Cen MT" panose="020B0602020104020603" pitchFamily="34" charset="0"/>
              </a:rPr>
              <a:t>Green University of Bangladesh</a:t>
            </a:r>
          </a:p>
        </p:txBody>
      </p:sp>
    </p:spTree>
    <p:extLst>
      <p:ext uri="{BB962C8B-B14F-4D97-AF65-F5344CB8AC3E}">
        <p14:creationId xmlns:p14="http://schemas.microsoft.com/office/powerpoint/2010/main" val="147331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70432" y="1919156"/>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Index</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4" name="TextBox 3">
            <a:extLst>
              <a:ext uri="{FF2B5EF4-FFF2-40B4-BE49-F238E27FC236}">
                <a16:creationId xmlns:a16="http://schemas.microsoft.com/office/drawing/2014/main" id="{6792A076-E15F-E056-6B6A-386FF20B63B7}"/>
              </a:ext>
            </a:extLst>
          </p:cNvPr>
          <p:cNvSpPr txBox="1"/>
          <p:nvPr/>
        </p:nvSpPr>
        <p:spPr>
          <a:xfrm>
            <a:off x="1243584" y="2495228"/>
            <a:ext cx="4087368" cy="2540696"/>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w Cen MT" panose="020B0602020104020603" pitchFamily="34" charset="0"/>
              </a:rPr>
              <a:t>Overview</a:t>
            </a:r>
          </a:p>
          <a:p>
            <a:pPr marL="285750" indent="-285750">
              <a:lnSpc>
                <a:spcPct val="150000"/>
              </a:lnSpc>
              <a:buFont typeface="Courier New" panose="02070309020205020404" pitchFamily="49" charset="0"/>
              <a:buChar char="o"/>
            </a:pPr>
            <a:r>
              <a:rPr lang="en-US" dirty="0">
                <a:latin typeface="Tw Cen MT" panose="020B0602020104020603" pitchFamily="34" charset="0"/>
              </a:rPr>
              <a:t>Features</a:t>
            </a:r>
          </a:p>
          <a:p>
            <a:pPr marL="285750" indent="-285750">
              <a:lnSpc>
                <a:spcPct val="150000"/>
              </a:lnSpc>
              <a:buFont typeface="Courier New" panose="02070309020205020404" pitchFamily="49" charset="0"/>
              <a:buChar char="o"/>
            </a:pPr>
            <a:r>
              <a:rPr lang="en-US" dirty="0">
                <a:latin typeface="Tw Cen MT" panose="020B0602020104020603" pitchFamily="34" charset="0"/>
              </a:rPr>
              <a:t>Working Process</a:t>
            </a:r>
          </a:p>
          <a:p>
            <a:pPr marL="285750" indent="-285750">
              <a:lnSpc>
                <a:spcPct val="150000"/>
              </a:lnSpc>
              <a:buFont typeface="Courier New" panose="02070309020205020404" pitchFamily="49" charset="0"/>
              <a:buChar char="o"/>
            </a:pPr>
            <a:r>
              <a:rPr lang="en-US" dirty="0">
                <a:latin typeface="Tw Cen MT" panose="020B0602020104020603" pitchFamily="34" charset="0"/>
              </a:rPr>
              <a:t>Live Demo</a:t>
            </a:r>
          </a:p>
          <a:p>
            <a:pPr marL="285750" indent="-285750">
              <a:lnSpc>
                <a:spcPct val="150000"/>
              </a:lnSpc>
              <a:buFont typeface="Courier New" panose="02070309020205020404" pitchFamily="49" charset="0"/>
              <a:buChar char="o"/>
            </a:pPr>
            <a:r>
              <a:rPr lang="en-US" dirty="0">
                <a:latin typeface="Tw Cen MT" panose="020B0602020104020603" pitchFamily="34" charset="0"/>
              </a:rPr>
              <a:t>Future Goal</a:t>
            </a:r>
          </a:p>
          <a:p>
            <a:pPr marL="285750" indent="-285750">
              <a:lnSpc>
                <a:spcPct val="150000"/>
              </a:lnSpc>
              <a:buFont typeface="Courier New" panose="02070309020205020404" pitchFamily="49" charset="0"/>
              <a:buChar char="o"/>
            </a:pPr>
            <a:r>
              <a:rPr lang="en-US" dirty="0">
                <a:latin typeface="Tw Cen MT" panose="020B0602020104020603" pitchFamily="34" charset="0"/>
              </a:rPr>
              <a:t>Conclusion</a:t>
            </a:r>
          </a:p>
        </p:txBody>
      </p:sp>
    </p:spTree>
    <p:extLst>
      <p:ext uri="{BB962C8B-B14F-4D97-AF65-F5344CB8AC3E}">
        <p14:creationId xmlns:p14="http://schemas.microsoft.com/office/powerpoint/2010/main" val="63189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Overview</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4" name="TextBox 3">
            <a:extLst>
              <a:ext uri="{FF2B5EF4-FFF2-40B4-BE49-F238E27FC236}">
                <a16:creationId xmlns:a16="http://schemas.microsoft.com/office/drawing/2014/main" id="{6792A076-E15F-E056-6B6A-386FF20B63B7}"/>
              </a:ext>
            </a:extLst>
          </p:cNvPr>
          <p:cNvSpPr txBox="1"/>
          <p:nvPr/>
        </p:nvSpPr>
        <p:spPr>
          <a:xfrm>
            <a:off x="1188720" y="2569464"/>
            <a:ext cx="10049256" cy="1294200"/>
          </a:xfrm>
          <a:prstGeom prst="rect">
            <a:avLst/>
          </a:prstGeom>
          <a:noFill/>
        </p:spPr>
        <p:txBody>
          <a:bodyPr wrap="square" rtlCol="0">
            <a:spAutoFit/>
          </a:bodyPr>
          <a:lstStyle/>
          <a:p>
            <a:pPr>
              <a:lnSpc>
                <a:spcPct val="150000"/>
              </a:lnSpc>
            </a:pPr>
            <a:r>
              <a:rPr lang="en-US" dirty="0">
                <a:latin typeface="Tw Cen MT" panose="020B0602020104020603" pitchFamily="34" charset="0"/>
              </a:rPr>
              <a:t>The Super Shop Management System is designed to handle basic operations for a retail shop, including inventory management, sales tracking, and reporting. It provides a text-based interface for shopkeepers to manage products, process sales, and generate simple reports.</a:t>
            </a:r>
          </a:p>
        </p:txBody>
      </p:sp>
      <p:sp>
        <p:nvSpPr>
          <p:cNvPr id="3" name="TextBox 2">
            <a:extLst>
              <a:ext uri="{FF2B5EF4-FFF2-40B4-BE49-F238E27FC236}">
                <a16:creationId xmlns:a16="http://schemas.microsoft.com/office/drawing/2014/main" id="{00F30E4E-5A27-87E9-8927-EE0E88201949}"/>
              </a:ext>
            </a:extLst>
          </p:cNvPr>
          <p:cNvSpPr txBox="1"/>
          <p:nvPr/>
        </p:nvSpPr>
        <p:spPr>
          <a:xfrm>
            <a:off x="11087133" y="530352"/>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13534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Features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4" name="TextBox 3">
            <a:extLst>
              <a:ext uri="{FF2B5EF4-FFF2-40B4-BE49-F238E27FC236}">
                <a16:creationId xmlns:a16="http://schemas.microsoft.com/office/drawing/2014/main" id="{6792A076-E15F-E056-6B6A-386FF20B63B7}"/>
              </a:ext>
            </a:extLst>
          </p:cNvPr>
          <p:cNvSpPr txBox="1"/>
          <p:nvPr/>
        </p:nvSpPr>
        <p:spPr>
          <a:xfrm>
            <a:off x="1188720" y="2569464"/>
            <a:ext cx="10049256" cy="2540696"/>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latin typeface="Tw Cen MT" panose="020B0602020104020603" pitchFamily="34" charset="0"/>
              </a:rPr>
              <a:t>User Authentication</a:t>
            </a:r>
          </a:p>
          <a:p>
            <a:pPr marL="285750" indent="-285750">
              <a:lnSpc>
                <a:spcPct val="150000"/>
              </a:lnSpc>
              <a:buFont typeface="Courier New" panose="02070309020205020404" pitchFamily="49" charset="0"/>
              <a:buChar char="o"/>
            </a:pPr>
            <a:r>
              <a:rPr lang="en-US" dirty="0">
                <a:latin typeface="Tw Cen MT" panose="020B0602020104020603" pitchFamily="34" charset="0"/>
              </a:rPr>
              <a:t>Inventory Management</a:t>
            </a:r>
          </a:p>
          <a:p>
            <a:pPr marL="285750" indent="-285750">
              <a:lnSpc>
                <a:spcPct val="150000"/>
              </a:lnSpc>
              <a:buFont typeface="Courier New" panose="02070309020205020404" pitchFamily="49" charset="0"/>
              <a:buChar char="o"/>
            </a:pPr>
            <a:r>
              <a:rPr lang="en-US" dirty="0">
                <a:latin typeface="Tw Cen MT" panose="020B0602020104020603" pitchFamily="34" charset="0"/>
              </a:rPr>
              <a:t>Product Sales</a:t>
            </a:r>
          </a:p>
          <a:p>
            <a:pPr marL="285750" indent="-285750">
              <a:lnSpc>
                <a:spcPct val="150000"/>
              </a:lnSpc>
              <a:buFont typeface="Courier New" panose="02070309020205020404" pitchFamily="49" charset="0"/>
              <a:buChar char="o"/>
            </a:pPr>
            <a:r>
              <a:rPr lang="en-US" dirty="0">
                <a:latin typeface="Tw Cen MT" panose="020B0602020104020603" pitchFamily="34" charset="0"/>
              </a:rPr>
              <a:t>Product Management</a:t>
            </a:r>
          </a:p>
          <a:p>
            <a:pPr marL="285750" indent="-285750">
              <a:lnSpc>
                <a:spcPct val="150000"/>
              </a:lnSpc>
              <a:buFont typeface="Courier New" panose="02070309020205020404" pitchFamily="49" charset="0"/>
              <a:buChar char="o"/>
            </a:pPr>
            <a:r>
              <a:rPr lang="en-US" dirty="0">
                <a:latin typeface="Tw Cen MT" panose="020B0602020104020603" pitchFamily="34" charset="0"/>
              </a:rPr>
              <a:t>Multiple Product Option</a:t>
            </a:r>
          </a:p>
          <a:p>
            <a:pPr marL="285750" indent="-285750">
              <a:lnSpc>
                <a:spcPct val="150000"/>
              </a:lnSpc>
              <a:buFont typeface="Courier New" panose="02070309020205020404" pitchFamily="49" charset="0"/>
              <a:buChar char="o"/>
            </a:pPr>
            <a:r>
              <a:rPr lang="en-US" dirty="0">
                <a:latin typeface="Tw Cen MT" panose="020B0602020104020603" pitchFamily="34" charset="0"/>
              </a:rPr>
              <a:t>Intuitive GUI</a:t>
            </a:r>
          </a:p>
        </p:txBody>
      </p:sp>
      <p:sp>
        <p:nvSpPr>
          <p:cNvPr id="3" name="TextBox 2">
            <a:extLst>
              <a:ext uri="{FF2B5EF4-FFF2-40B4-BE49-F238E27FC236}">
                <a16:creationId xmlns:a16="http://schemas.microsoft.com/office/drawing/2014/main" id="{960B8402-4DAB-ADD1-BF8A-2F150D585FF2}"/>
              </a:ext>
            </a:extLst>
          </p:cNvPr>
          <p:cNvSpPr txBox="1"/>
          <p:nvPr/>
        </p:nvSpPr>
        <p:spPr>
          <a:xfrm>
            <a:off x="11087133" y="530352"/>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1465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298448" y="2572696"/>
            <a:ext cx="7137018" cy="369332"/>
          </a:xfrm>
          <a:prstGeom prst="rect">
            <a:avLst/>
          </a:prstGeom>
          <a:noFill/>
        </p:spPr>
        <p:txBody>
          <a:bodyPr wrap="none" rtlCol="0">
            <a:spAutoFit/>
          </a:bodyPr>
          <a:lstStyle/>
          <a:p>
            <a:r>
              <a:rPr lang="en-US" dirty="0">
                <a:latin typeface="Tw Cen MT" panose="020B0602020104020603" pitchFamily="34" charset="0"/>
              </a:rPr>
              <a:t>1. First of all you have to enter your name and password to log in the shop</a:t>
            </a:r>
          </a:p>
        </p:txBody>
      </p:sp>
      <p:pic>
        <p:nvPicPr>
          <p:cNvPr id="7" name="Picture 6">
            <a:extLst>
              <a:ext uri="{FF2B5EF4-FFF2-40B4-BE49-F238E27FC236}">
                <a16:creationId xmlns:a16="http://schemas.microsoft.com/office/drawing/2014/main" id="{F2C318EA-03E7-E736-27FE-E43C8D9891B9}"/>
              </a:ext>
            </a:extLst>
          </p:cNvPr>
          <p:cNvPicPr>
            <a:picLocks noChangeAspect="1"/>
          </p:cNvPicPr>
          <p:nvPr/>
        </p:nvPicPr>
        <p:blipFill>
          <a:blip r:embed="rId3"/>
          <a:stretch>
            <a:fillRect/>
          </a:stretch>
        </p:blipFill>
        <p:spPr>
          <a:xfrm>
            <a:off x="2783323" y="3108597"/>
            <a:ext cx="6625353" cy="3237672"/>
          </a:xfrm>
          <a:prstGeom prst="rect">
            <a:avLst/>
          </a:prstGeom>
        </p:spPr>
      </p:pic>
      <p:sp>
        <p:nvSpPr>
          <p:cNvPr id="8" name="TextBox 7">
            <a:extLst>
              <a:ext uri="{FF2B5EF4-FFF2-40B4-BE49-F238E27FC236}">
                <a16:creationId xmlns:a16="http://schemas.microsoft.com/office/drawing/2014/main" id="{61DC1C6D-1C42-1652-E566-A34CD04542F0}"/>
              </a:ext>
            </a:extLst>
          </p:cNvPr>
          <p:cNvSpPr txBox="1"/>
          <p:nvPr/>
        </p:nvSpPr>
        <p:spPr>
          <a:xfrm>
            <a:off x="11087133" y="530352"/>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11714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280160" y="2645932"/>
            <a:ext cx="9829800" cy="646331"/>
          </a:xfrm>
          <a:prstGeom prst="rect">
            <a:avLst/>
          </a:prstGeom>
          <a:noFill/>
        </p:spPr>
        <p:txBody>
          <a:bodyPr wrap="square" rtlCol="0">
            <a:spAutoFit/>
          </a:bodyPr>
          <a:lstStyle/>
          <a:p>
            <a:r>
              <a:rPr lang="en-US" dirty="0">
                <a:latin typeface="Tw Cen MT" panose="020B0602020104020603" pitchFamily="34" charset="0"/>
              </a:rPr>
              <a:t>2. After correctly entering your username and password you will landed In this page where you can select      category for your shopping</a:t>
            </a:r>
          </a:p>
        </p:txBody>
      </p:sp>
      <p:pic>
        <p:nvPicPr>
          <p:cNvPr id="6" name="Picture 5">
            <a:extLst>
              <a:ext uri="{FF2B5EF4-FFF2-40B4-BE49-F238E27FC236}">
                <a16:creationId xmlns:a16="http://schemas.microsoft.com/office/drawing/2014/main" id="{DAC77848-5C7C-BEBF-8255-3D19DD7E8BC5}"/>
              </a:ext>
            </a:extLst>
          </p:cNvPr>
          <p:cNvPicPr>
            <a:picLocks noChangeAspect="1"/>
          </p:cNvPicPr>
          <p:nvPr/>
        </p:nvPicPr>
        <p:blipFill>
          <a:blip r:embed="rId3"/>
          <a:stretch>
            <a:fillRect/>
          </a:stretch>
        </p:blipFill>
        <p:spPr>
          <a:xfrm>
            <a:off x="2873345" y="3429000"/>
            <a:ext cx="6355080" cy="3126627"/>
          </a:xfrm>
          <a:prstGeom prst="rect">
            <a:avLst/>
          </a:prstGeom>
        </p:spPr>
      </p:pic>
      <p:sp>
        <p:nvSpPr>
          <p:cNvPr id="8" name="TextBox 7">
            <a:extLst>
              <a:ext uri="{FF2B5EF4-FFF2-40B4-BE49-F238E27FC236}">
                <a16:creationId xmlns:a16="http://schemas.microsoft.com/office/drawing/2014/main" id="{F97DD322-D0F5-AE9D-839B-E1005004B045}"/>
              </a:ext>
            </a:extLst>
          </p:cNvPr>
          <p:cNvSpPr txBox="1"/>
          <p:nvPr/>
        </p:nvSpPr>
        <p:spPr>
          <a:xfrm>
            <a:off x="11077989" y="530352"/>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279883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298447" y="2668970"/>
            <a:ext cx="9829800" cy="369332"/>
          </a:xfrm>
          <a:prstGeom prst="rect">
            <a:avLst/>
          </a:prstGeom>
          <a:noFill/>
        </p:spPr>
        <p:txBody>
          <a:bodyPr wrap="square" rtlCol="0">
            <a:spAutoFit/>
          </a:bodyPr>
          <a:lstStyle/>
          <a:p>
            <a:r>
              <a:rPr lang="en-US" dirty="0">
                <a:latin typeface="Tw Cen MT" panose="020B0602020104020603" pitchFamily="34" charset="0"/>
              </a:rPr>
              <a:t>3. After selecting the category, you have to select the products.</a:t>
            </a:r>
          </a:p>
        </p:txBody>
      </p:sp>
      <p:pic>
        <p:nvPicPr>
          <p:cNvPr id="7" name="Picture 6">
            <a:extLst>
              <a:ext uri="{FF2B5EF4-FFF2-40B4-BE49-F238E27FC236}">
                <a16:creationId xmlns:a16="http://schemas.microsoft.com/office/drawing/2014/main" id="{7443D737-AD1C-27AB-C4FE-4C9A7F1CE424}"/>
              </a:ext>
            </a:extLst>
          </p:cNvPr>
          <p:cNvPicPr>
            <a:picLocks noChangeAspect="1"/>
          </p:cNvPicPr>
          <p:nvPr/>
        </p:nvPicPr>
        <p:blipFill>
          <a:blip r:embed="rId3"/>
          <a:stretch>
            <a:fillRect/>
          </a:stretch>
        </p:blipFill>
        <p:spPr>
          <a:xfrm>
            <a:off x="2831401" y="3252216"/>
            <a:ext cx="6763893" cy="3356423"/>
          </a:xfrm>
          <a:prstGeom prst="rect">
            <a:avLst/>
          </a:prstGeom>
        </p:spPr>
      </p:pic>
      <p:sp>
        <p:nvSpPr>
          <p:cNvPr id="8" name="TextBox 7">
            <a:extLst>
              <a:ext uri="{FF2B5EF4-FFF2-40B4-BE49-F238E27FC236}">
                <a16:creationId xmlns:a16="http://schemas.microsoft.com/office/drawing/2014/main" id="{AE5DA5BD-C5BB-89C9-304F-394754C58F0F}"/>
              </a:ext>
            </a:extLst>
          </p:cNvPr>
          <p:cNvSpPr txBox="1"/>
          <p:nvPr/>
        </p:nvSpPr>
        <p:spPr>
          <a:xfrm>
            <a:off x="11087133" y="530352"/>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41116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3DC51-971B-B2BF-88B8-04BBE3639A79}"/>
              </a:ext>
            </a:extLst>
          </p:cNvPr>
          <p:cNvSpPr txBox="1"/>
          <p:nvPr/>
        </p:nvSpPr>
        <p:spPr>
          <a:xfrm>
            <a:off x="1115568" y="1993392"/>
            <a:ext cx="2542032" cy="46166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atin typeface="Tw Cen MT" panose="020B0602020104020603" pitchFamily="34" charset="0"/>
              </a:rPr>
              <a:t>Working Process</a:t>
            </a:r>
          </a:p>
        </p:txBody>
      </p:sp>
      <p:pic>
        <p:nvPicPr>
          <p:cNvPr id="5" name="Picture 4">
            <a:extLst>
              <a:ext uri="{FF2B5EF4-FFF2-40B4-BE49-F238E27FC236}">
                <a16:creationId xmlns:a16="http://schemas.microsoft.com/office/drawing/2014/main" id="{6238620C-F988-CBD7-2C77-69917E9BA4D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299101" y="1919156"/>
            <a:ext cx="3503569" cy="3403735"/>
          </a:xfrm>
          <a:prstGeom prst="rect">
            <a:avLst/>
          </a:prstGeom>
        </p:spPr>
      </p:pic>
      <p:sp>
        <p:nvSpPr>
          <p:cNvPr id="3" name="TextBox 2">
            <a:extLst>
              <a:ext uri="{FF2B5EF4-FFF2-40B4-BE49-F238E27FC236}">
                <a16:creationId xmlns:a16="http://schemas.microsoft.com/office/drawing/2014/main" id="{B348551E-672F-4E3C-61BE-E1A1C474A81A}"/>
              </a:ext>
            </a:extLst>
          </p:cNvPr>
          <p:cNvSpPr txBox="1"/>
          <p:nvPr/>
        </p:nvSpPr>
        <p:spPr>
          <a:xfrm>
            <a:off x="1307592" y="2714417"/>
            <a:ext cx="9829800" cy="369332"/>
          </a:xfrm>
          <a:prstGeom prst="rect">
            <a:avLst/>
          </a:prstGeom>
          <a:noFill/>
        </p:spPr>
        <p:txBody>
          <a:bodyPr wrap="square" rtlCol="0">
            <a:spAutoFit/>
          </a:bodyPr>
          <a:lstStyle/>
          <a:p>
            <a:r>
              <a:rPr lang="en-US" dirty="0">
                <a:latin typeface="Tw Cen MT" panose="020B0602020104020603" pitchFamily="34" charset="0"/>
              </a:rPr>
              <a:t>4. Now you have to provide the quantity of product you need to buy.</a:t>
            </a:r>
          </a:p>
        </p:txBody>
      </p:sp>
      <p:pic>
        <p:nvPicPr>
          <p:cNvPr id="6" name="Picture 5">
            <a:extLst>
              <a:ext uri="{FF2B5EF4-FFF2-40B4-BE49-F238E27FC236}">
                <a16:creationId xmlns:a16="http://schemas.microsoft.com/office/drawing/2014/main" id="{4687444D-CB61-9317-0E0D-0287E3086386}"/>
              </a:ext>
            </a:extLst>
          </p:cNvPr>
          <p:cNvPicPr>
            <a:picLocks noChangeAspect="1"/>
          </p:cNvPicPr>
          <p:nvPr/>
        </p:nvPicPr>
        <p:blipFill>
          <a:blip r:embed="rId3"/>
          <a:stretch>
            <a:fillRect/>
          </a:stretch>
        </p:blipFill>
        <p:spPr>
          <a:xfrm>
            <a:off x="2732978" y="3343109"/>
            <a:ext cx="6635813" cy="3289761"/>
          </a:xfrm>
          <a:prstGeom prst="rect">
            <a:avLst/>
          </a:prstGeom>
        </p:spPr>
      </p:pic>
      <p:sp>
        <p:nvSpPr>
          <p:cNvPr id="8" name="TextBox 7">
            <a:extLst>
              <a:ext uri="{FF2B5EF4-FFF2-40B4-BE49-F238E27FC236}">
                <a16:creationId xmlns:a16="http://schemas.microsoft.com/office/drawing/2014/main" id="{80FB26CB-D1C8-F8D2-98C7-C4F037730781}"/>
              </a:ext>
            </a:extLst>
          </p:cNvPr>
          <p:cNvSpPr txBox="1"/>
          <p:nvPr/>
        </p:nvSpPr>
        <p:spPr>
          <a:xfrm>
            <a:off x="11087133" y="530352"/>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232336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377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Mainul Islam Sunvi</dc:creator>
  <cp:lastModifiedBy>Mainul Islam Sunvi</cp:lastModifiedBy>
  <cp:revision>4</cp:revision>
  <dcterms:created xsi:type="dcterms:W3CDTF">2024-06-12T15:01:10Z</dcterms:created>
  <dcterms:modified xsi:type="dcterms:W3CDTF">2024-06-13T04:44:47Z</dcterms:modified>
</cp:coreProperties>
</file>