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2" r:id="rId4"/>
    <p:sldId id="293" r:id="rId5"/>
    <p:sldId id="294" r:id="rId6"/>
    <p:sldId id="302" r:id="rId7"/>
    <p:sldId id="296" r:id="rId8"/>
    <p:sldId id="297" r:id="rId9"/>
    <p:sldId id="304" r:id="rId10"/>
    <p:sldId id="303" r:id="rId11"/>
    <p:sldId id="305" r:id="rId12"/>
    <p:sldId id="306"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F7815C5-AB3E-445D-B7EA-04978E4EBBFD}">
          <p14:sldIdLst>
            <p14:sldId id="262"/>
            <p14:sldId id="293"/>
            <p14:sldId id="294"/>
            <p14:sldId id="302"/>
            <p14:sldId id="296"/>
            <p14:sldId id="297"/>
            <p14:sldId id="304"/>
            <p14:sldId id="256"/>
            <p14:sldId id="303"/>
            <p14:sldId id="305"/>
            <p14:sldId id="306"/>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25" autoAdjust="0"/>
    <p:restoredTop sz="94660"/>
  </p:normalViewPr>
  <p:slideViewPr>
    <p:cSldViewPr snapToGrid="0">
      <p:cViewPr>
        <p:scale>
          <a:sx n="66" d="100"/>
          <a:sy n="66" d="100"/>
        </p:scale>
        <p:origin x="-1000" y="-132"/>
      </p:cViewPr>
      <p:guideLst>
        <p:guide orient="horz" pos="217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BB02557A-7053-4340-A874-8AB926A8EDA1}" type="datetimeFigureOut">
              <a:rPr lang="en-US" smtClean="0"/>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FAEF9944-A4F6-4C59-AEBD-678D6480B8EA}"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smtClean="0"/>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smtClean="0"/>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smtClean="0"/>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fld>
            <a:endParaRPr lang="en-US" dirty="0"/>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smtClean="0"/>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smtClean="0"/>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BB02557A-7053-4340-A874-8AB926A8EDA1}" type="datetimeFigureOut">
              <a:rPr lang="en-US" smtClean="0"/>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FAEF9944-A4F6-4C59-AEBD-678D6480B8EA}" type="slidenum">
              <a:rPr lang="en-US" smtClean="0"/>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58545" y="1023867"/>
            <a:ext cx="4156488" cy="2150407"/>
          </a:xfrm>
        </p:spPr>
        <p:txBody>
          <a:bodyPr>
            <a:normAutofit/>
          </a:bodyPr>
          <a:lstStyle/>
          <a:p>
            <a:pPr algn="ctr"/>
            <a:r>
              <a:rPr lang="en-US" sz="3200" b="1" dirty="0" smtClean="0">
                <a:latin typeface="Adobe Garamond Pro" pitchFamily="18" charset="0"/>
              </a:rPr>
              <a:t>Tugas-2</a:t>
            </a:r>
            <a:br>
              <a:rPr lang="en-US" sz="3200" b="1" dirty="0" smtClean="0">
                <a:latin typeface="Adobe Garamond Pro" pitchFamily="18" charset="0"/>
              </a:rPr>
            </a:br>
            <a:r>
              <a:rPr lang="en-US" sz="3200" b="1" dirty="0" err="1" smtClean="0">
                <a:latin typeface="Adobe Garamond Pro" pitchFamily="18" charset="0"/>
              </a:rPr>
              <a:t>Kecerdasan</a:t>
            </a:r>
            <a:r>
              <a:rPr lang="en-US" sz="3200" b="1" dirty="0" smtClean="0">
                <a:latin typeface="Adobe Garamond Pro" pitchFamily="18" charset="0"/>
              </a:rPr>
              <a:t> </a:t>
            </a:r>
            <a:r>
              <a:rPr lang="en-US" sz="3200" b="1" dirty="0" err="1" smtClean="0">
                <a:latin typeface="Adobe Garamond Pro" pitchFamily="18" charset="0"/>
              </a:rPr>
              <a:t>Buatan</a:t>
            </a:r>
            <a:br>
              <a:rPr lang="en-US" sz="3200" b="1" dirty="0" smtClean="0">
                <a:latin typeface="Adobe Garamond Pro" pitchFamily="18" charset="0"/>
              </a:rPr>
            </a:br>
            <a:r>
              <a:rPr lang="en-US" sz="3200" b="1" dirty="0" smtClean="0">
                <a:latin typeface="Adobe Garamond Pro" pitchFamily="18" charset="0"/>
              </a:rPr>
              <a:t>54605</a:t>
            </a:r>
            <a:endParaRPr lang="id-ID" sz="3200" b="1" dirty="0">
              <a:latin typeface="Adobe Garamond Pro" pitchFamily="18" charset="0"/>
            </a:endParaRPr>
          </a:p>
        </p:txBody>
      </p:sp>
      <p:sp>
        <p:nvSpPr>
          <p:cNvPr id="4" name="TextBox 3"/>
          <p:cNvSpPr txBox="1"/>
          <p:nvPr/>
        </p:nvSpPr>
        <p:spPr>
          <a:xfrm>
            <a:off x="7920752" y="4795523"/>
            <a:ext cx="3994281" cy="584775"/>
          </a:xfrm>
          <a:prstGeom prst="rect">
            <a:avLst/>
          </a:prstGeom>
          <a:noFill/>
        </p:spPr>
        <p:txBody>
          <a:bodyPr wrap="square" rtlCol="0">
            <a:spAutoFit/>
          </a:bodyPr>
          <a:lstStyle/>
          <a:p>
            <a:endParaRPr lang="en-US" sz="1600" dirty="0" smtClean="0">
              <a:latin typeface="Comic Sans MS" panose="030F0702030302020204" pitchFamily="66" charset="0"/>
            </a:endParaRPr>
          </a:p>
          <a:p>
            <a:endParaRPr lang="id-ID" sz="1600" dirty="0" smtClean="0">
              <a:latin typeface="Comic Sans MS" panose="030F0702030302020204" pitchFamily="66" charset="0"/>
            </a:endParaRPr>
          </a:p>
        </p:txBody>
      </p:sp>
      <p:sp>
        <p:nvSpPr>
          <p:cNvPr id="5" name="Content Placeholder 7"/>
          <p:cNvSpPr txBox="1"/>
          <p:nvPr/>
        </p:nvSpPr>
        <p:spPr>
          <a:xfrm>
            <a:off x="220897" y="5891349"/>
            <a:ext cx="6206029" cy="574765"/>
          </a:xfrm>
          <a:prstGeom prst="rect">
            <a:avLst/>
          </a:prstGeom>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accent1">
                    <a:lumMod val="40000"/>
                    <a:lumOff val="60000"/>
                  </a:schemeClr>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bg2">
                    <a:lumMod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bg2">
                    <a:lumMod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bg2">
                    <a:lumMod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bg2">
                    <a:lumMod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endParaRPr lang="id-ID" sz="2400" dirty="0" smtClean="0">
              <a:latin typeface="Comic Sans MS" panose="030F0702030302020204" pitchFamily="66" charset="0"/>
            </a:endParaRPr>
          </a:p>
          <a:p>
            <a:endParaRPr lang="id-ID" sz="2400" dirty="0" smtClean="0"/>
          </a:p>
          <a:p>
            <a:endParaRPr lang="id-ID"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06700" y="568325"/>
            <a:ext cx="8897620" cy="1243965"/>
          </a:xfrm>
        </p:spPr>
        <p:txBody>
          <a:bodyPr>
            <a:noAutofit/>
          </a:bodyPr>
          <a:p>
            <a:r>
              <a:rPr lang="en-US" sz="3200" b="1" dirty="0" err="1">
                <a:sym typeface="+mn-ea"/>
              </a:rPr>
              <a:t>Dibawah</a:t>
            </a:r>
            <a:r>
              <a:rPr lang="en-US" sz="3200" b="1" dirty="0">
                <a:sym typeface="+mn-ea"/>
              </a:rPr>
              <a:t> </a:t>
            </a:r>
            <a:r>
              <a:rPr lang="en-US" sz="3200" b="1" dirty="0" err="1">
                <a:sym typeface="+mn-ea"/>
              </a:rPr>
              <a:t>ini</a:t>
            </a:r>
            <a:r>
              <a:rPr lang="en-US" sz="3200" b="1" dirty="0">
                <a:sym typeface="+mn-ea"/>
              </a:rPr>
              <a:t> </a:t>
            </a:r>
            <a:r>
              <a:rPr lang="en-US" sz="3200" b="1" dirty="0" err="1">
                <a:sym typeface="+mn-ea"/>
              </a:rPr>
              <a:t>hasil dari program sebelumnya dan cara menggunakan sistem dari 2 metode</a:t>
            </a:r>
            <a:endParaRPr lang="en-US" sz="3200" b="1" dirty="0"/>
          </a:p>
        </p:txBody>
      </p:sp>
      <p:pic>
        <p:nvPicPr>
          <p:cNvPr id="4" name="Content Placeholder 3"/>
          <p:cNvPicPr>
            <a:picLocks noChangeAspect="1"/>
          </p:cNvPicPr>
          <p:nvPr>
            <p:ph idx="1"/>
          </p:nvPr>
        </p:nvPicPr>
        <p:blipFill>
          <a:blip r:embed="rId1"/>
          <a:stretch>
            <a:fillRect/>
          </a:stretch>
        </p:blipFill>
        <p:spPr>
          <a:xfrm>
            <a:off x="4538345" y="2438400"/>
            <a:ext cx="5560060" cy="3651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06700" y="568325"/>
            <a:ext cx="8897620" cy="1243965"/>
          </a:xfrm>
        </p:spPr>
        <p:txBody>
          <a:bodyPr>
            <a:noAutofit/>
          </a:bodyPr>
          <a:p>
            <a:r>
              <a:rPr lang="en-US" sz="2400" b="1" dirty="0"/>
              <a:t>Program bisa di Download lewat </a:t>
            </a:r>
            <a:br>
              <a:rPr lang="en-US" sz="2400" b="1" dirty="0"/>
            </a:br>
            <a:br>
              <a:rPr lang="en-US" sz="2400" b="1" dirty="0"/>
            </a:br>
            <a:r>
              <a:rPr lang="en-US" sz="2400" b="1" dirty="0"/>
              <a:t>https://github.com/arifcahyapranannda123/jalur-peta-jateng</a:t>
            </a:r>
            <a:endParaRPr lang="en-US" sz="2400" b="1" dirty="0"/>
          </a:p>
        </p:txBody>
      </p:sp>
      <p:sp>
        <p:nvSpPr>
          <p:cNvPr id="2" name="Content Placeholder 1"/>
          <p:cNvSpPr/>
          <p:nvPr>
            <p:ph idx="1"/>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3318" y="3447220"/>
            <a:ext cx="8770571" cy="2050868"/>
          </a:xfrm>
        </p:spPr>
        <p:txBody>
          <a:bodyPr>
            <a:normAutofit/>
          </a:bodyPr>
          <a:lstStyle/>
          <a:p>
            <a:pPr marL="0" indent="0" algn="ctr">
              <a:buNone/>
            </a:pPr>
            <a:r>
              <a:rPr lang="en-US" sz="2800" dirty="0" smtClean="0">
                <a:latin typeface="Comic Sans MS" panose="030F0702030302020204" pitchFamily="66" charset="0"/>
                <a:sym typeface="Wingdings" panose="05000000000000000000" pitchFamily="2" charset="2"/>
              </a:rPr>
              <a:t> </a:t>
            </a:r>
            <a:r>
              <a:rPr lang="id-ID" sz="2800" dirty="0" smtClean="0">
                <a:latin typeface="Comic Sans MS" panose="030F0702030302020204" pitchFamily="66" charset="0"/>
              </a:rPr>
              <a:t>TERIMA KASIH </a:t>
            </a:r>
            <a:r>
              <a:rPr lang="en-US" sz="2800" dirty="0" smtClean="0">
                <a:latin typeface="Comic Sans MS" panose="030F0702030302020204" pitchFamily="66" charset="0"/>
                <a:sym typeface="Wingdings" panose="05000000000000000000" pitchFamily="2" charset="2"/>
              </a:rPr>
              <a:t></a:t>
            </a:r>
            <a:endParaRPr lang="id-ID" sz="2800" dirty="0">
              <a:latin typeface="Comic Sans MS" panose="030F0702030302020204"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77465" y="1892935"/>
            <a:ext cx="6998335" cy="2964180"/>
          </a:xfrm>
        </p:spPr>
        <p:txBody>
          <a:bodyPr/>
          <a:lstStyle/>
          <a:p>
            <a:pPr lvl="2" algn="just"/>
            <a:r>
              <a:rPr lang="en-US" sz="2800" b="1" dirty="0" err="1" smtClean="0">
                <a:solidFill>
                  <a:schemeClr val="accent1">
                    <a:lumMod val="75000"/>
                  </a:schemeClr>
                </a:solidFill>
                <a:latin typeface="Times New Roman" panose="02020603050405020304" charset="0"/>
                <a:cs typeface="Times New Roman" panose="02020603050405020304" charset="0"/>
              </a:rPr>
              <a:t>Nama</a:t>
            </a:r>
            <a:r>
              <a:rPr lang="en-US" sz="2800" b="1" dirty="0" smtClean="0">
                <a:solidFill>
                  <a:schemeClr val="accent1">
                    <a:lumMod val="75000"/>
                  </a:schemeClr>
                </a:solidFill>
                <a:latin typeface="Times New Roman" panose="02020603050405020304" charset="0"/>
                <a:cs typeface="Times New Roman" panose="02020603050405020304" charset="0"/>
              </a:rPr>
              <a:t> :  Arif Cahya Prananda</a:t>
            </a:r>
            <a:endParaRPr lang="en-US" sz="2800" b="1" dirty="0" smtClean="0">
              <a:solidFill>
                <a:schemeClr val="accent1">
                  <a:lumMod val="75000"/>
                </a:schemeClr>
              </a:solidFill>
              <a:latin typeface="Times New Roman" panose="02020603050405020304" charset="0"/>
              <a:cs typeface="Times New Roman" panose="02020603050405020304" charset="0"/>
            </a:endParaRPr>
          </a:p>
          <a:p>
            <a:pPr lvl="2" algn="just"/>
            <a:r>
              <a:rPr lang="en-US" sz="2800" b="1" dirty="0" err="1" smtClean="0">
                <a:solidFill>
                  <a:schemeClr val="accent1">
                    <a:lumMod val="75000"/>
                  </a:schemeClr>
                </a:solidFill>
                <a:latin typeface="Times New Roman" panose="02020603050405020304" charset="0"/>
                <a:cs typeface="Times New Roman" panose="02020603050405020304" charset="0"/>
              </a:rPr>
              <a:t>Nim</a:t>
            </a:r>
            <a:r>
              <a:rPr lang="en-US" sz="2800" b="1" dirty="0" smtClean="0">
                <a:solidFill>
                  <a:schemeClr val="accent1">
                    <a:lumMod val="75000"/>
                  </a:schemeClr>
                </a:solidFill>
                <a:latin typeface="Times New Roman" panose="02020603050405020304" charset="0"/>
                <a:cs typeface="Times New Roman" panose="02020603050405020304" charset="0"/>
              </a:rPr>
              <a:t> 	:  A11.2017.10132</a:t>
            </a:r>
            <a:endParaRPr lang="en-US" sz="2800" b="1" dirty="0" smtClean="0">
              <a:solidFill>
                <a:schemeClr val="accent1">
                  <a:lumMod val="75000"/>
                </a:schemeClr>
              </a:solidFill>
              <a:latin typeface="Times New Roman" panose="02020603050405020304" charset="0"/>
              <a:cs typeface="Times New Roman" panose="02020603050405020304" charset="0"/>
            </a:endParaRPr>
          </a:p>
          <a:p>
            <a:pPr lvl="2" algn="just"/>
            <a:r>
              <a:rPr lang="en-US" sz="2800" b="1" dirty="0" err="1" smtClean="0">
                <a:solidFill>
                  <a:schemeClr val="accent1">
                    <a:lumMod val="75000"/>
                  </a:schemeClr>
                </a:solidFill>
                <a:latin typeface="Times New Roman" panose="02020603050405020304" charset="0"/>
                <a:cs typeface="Times New Roman" panose="02020603050405020304" charset="0"/>
              </a:rPr>
              <a:t>Kelas</a:t>
            </a:r>
            <a:r>
              <a:rPr lang="en-US" sz="2800" b="1" dirty="0" smtClean="0">
                <a:solidFill>
                  <a:schemeClr val="accent1">
                    <a:lumMod val="75000"/>
                  </a:schemeClr>
                </a:solidFill>
                <a:latin typeface="Times New Roman" panose="02020603050405020304" charset="0"/>
                <a:cs typeface="Times New Roman" panose="02020603050405020304" charset="0"/>
              </a:rPr>
              <a:t> 	:  A11-4612</a:t>
            </a:r>
            <a:endParaRPr lang="en-US" sz="2800" b="1" dirty="0" smtClean="0">
              <a:solidFill>
                <a:schemeClr val="accent1">
                  <a:lumMod val="50000"/>
                </a:schemeClr>
              </a:solidFill>
              <a:latin typeface="Times New Roman" panose="02020603050405020304" charset="0"/>
              <a:cs typeface="Times New Roman" panose="02020603050405020304" charset="0"/>
            </a:endParaRPr>
          </a:p>
          <a:p>
            <a:endParaRPr lang="en-US" sz="2800" b="1" dirty="0" smtClean="0">
              <a:solidFill>
                <a:schemeClr val="accent1">
                  <a:lumMod val="50000"/>
                </a:schemeClr>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40130" y="892810"/>
            <a:ext cx="9359265" cy="534035"/>
          </a:xfrm>
          <a:prstGeom prst="rect">
            <a:avLst/>
          </a:prstGeom>
        </p:spPr>
        <p:txBody>
          <a:bodyPr wrap="square">
            <a:spAutoFit/>
          </a:bodyPr>
          <a:lstStyle/>
          <a:p>
            <a:pPr indent="0" eaLnBrk="1" hangingPunct="1">
              <a:lnSpc>
                <a:spcPct val="90000"/>
              </a:lnSpc>
              <a:spcBef>
                <a:spcPts val="600"/>
              </a:spcBef>
              <a:buClr>
                <a:srgbClr val="000000"/>
              </a:buClr>
              <a:buSzPct val="100000"/>
              <a:buFont typeface="Arial" panose="020B0604020202020204" pitchFamily="34" charset="0"/>
              <a:buNone/>
              <a:tabLst>
                <a:tab pos="331470" algn="l"/>
                <a:tab pos="788670" algn="l"/>
                <a:tab pos="1245870" algn="l"/>
                <a:tab pos="1703070" algn="l"/>
                <a:tab pos="2160270" algn="l"/>
                <a:tab pos="2617470" algn="l"/>
                <a:tab pos="3074670" algn="l"/>
                <a:tab pos="3531870" algn="l"/>
                <a:tab pos="3989070" algn="l"/>
                <a:tab pos="4446270" algn="l"/>
                <a:tab pos="4903470" algn="l"/>
                <a:tab pos="5360670" algn="l"/>
                <a:tab pos="5817870" algn="l"/>
                <a:tab pos="6275070" algn="l"/>
                <a:tab pos="6732270" algn="l"/>
                <a:tab pos="7189470" algn="l"/>
                <a:tab pos="7646670" algn="l"/>
                <a:tab pos="8103870" algn="l"/>
                <a:tab pos="8561070" algn="l"/>
                <a:tab pos="9018270" algn="l"/>
                <a:tab pos="9475470" algn="l"/>
              </a:tabLst>
            </a:pPr>
            <a:r>
              <a:rPr lang="en-US" altLang="en-US" sz="3200" b="1" dirty="0" err="1" smtClean="0">
                <a:solidFill>
                  <a:srgbClr val="000000"/>
                </a:solidFill>
                <a:sym typeface="+mn-ea"/>
              </a:rPr>
              <a:t>Program ini menggunakan 2 metode yang berbeda</a:t>
            </a:r>
            <a:endParaRPr lang="en-US" altLang="en-US" sz="3200" b="1" dirty="0" err="1" smtClean="0">
              <a:solidFill>
                <a:srgbClr val="000000"/>
              </a:solidFill>
              <a:latin typeface="Calibri" panose="020F0502020204030204" pitchFamily="34" charset="0"/>
              <a:cs typeface="Calibri" panose="020F0502020204030204" pitchFamily="34" charset="0"/>
              <a:sym typeface="+mn-ea"/>
            </a:endParaRPr>
          </a:p>
        </p:txBody>
      </p:sp>
      <p:sp>
        <p:nvSpPr>
          <p:cNvPr id="4" name="Text Box 2"/>
          <p:cNvSpPr txBox="1">
            <a:spLocks noChangeArrowheads="1"/>
          </p:cNvSpPr>
          <p:nvPr/>
        </p:nvSpPr>
        <p:spPr bwMode="auto">
          <a:xfrm>
            <a:off x="1325418" y="1559347"/>
            <a:ext cx="8229600" cy="3000396"/>
          </a:xfrm>
          <a:prstGeom prst="rect">
            <a:avLst/>
          </a:prstGeom>
          <a:noFill/>
          <a:ln w="9525">
            <a:noFill/>
            <a:round/>
          </a:ln>
          <a:effectLst/>
        </p:spPr>
        <p:txBody>
          <a:bodyPr lIns="90000" tIns="46800" rIns="90000" bIns="46800"/>
          <a:lstStyle>
            <a:defPPr>
              <a:defRPr lang="en-GB"/>
            </a:defPPr>
            <a:lvl1pPr algn="l" defTabSz="457200" rtl="0" eaLnBrk="0" fontAlgn="base" hangingPunct="0">
              <a:spcBef>
                <a:spcPct val="0"/>
              </a:spcBef>
              <a:spcAft>
                <a:spcPct val="0"/>
              </a:spcAft>
              <a:defRPr kern="1200">
                <a:solidFill>
                  <a:schemeClr val="bg1"/>
                </a:solidFill>
                <a:latin typeface="Calibri" panose="020F0502020204030204" pitchFamily="34" charset="0"/>
                <a:ea typeface="DejaVu Sans" charset="0"/>
                <a:cs typeface="DejaVu Sans" charset="0"/>
              </a:defRPr>
            </a:lvl1pPr>
            <a:lvl2pPr marL="742950" indent="-285750" algn="l" defTabSz="457200" rtl="0" eaLnBrk="0" fontAlgn="base" hangingPunct="0">
              <a:spcBef>
                <a:spcPct val="0"/>
              </a:spcBef>
              <a:spcAft>
                <a:spcPct val="0"/>
              </a:spcAft>
              <a:defRPr kern="1200">
                <a:solidFill>
                  <a:schemeClr val="bg1"/>
                </a:solidFill>
                <a:latin typeface="Calibri" panose="020F0502020204030204" pitchFamily="34" charset="0"/>
                <a:ea typeface="DejaVu Sans" charset="0"/>
                <a:cs typeface="DejaVu Sans" charset="0"/>
              </a:defRPr>
            </a:lvl2pPr>
            <a:lvl3pPr marL="1143000" indent="-228600" algn="l" defTabSz="457200" rtl="0" eaLnBrk="0" fontAlgn="base" hangingPunct="0">
              <a:spcBef>
                <a:spcPct val="0"/>
              </a:spcBef>
              <a:spcAft>
                <a:spcPct val="0"/>
              </a:spcAft>
              <a:defRPr kern="1200">
                <a:solidFill>
                  <a:schemeClr val="bg1"/>
                </a:solidFill>
                <a:latin typeface="Calibri" panose="020F0502020204030204" pitchFamily="34" charset="0"/>
                <a:ea typeface="DejaVu Sans" charset="0"/>
                <a:cs typeface="DejaVu Sans" charset="0"/>
              </a:defRPr>
            </a:lvl3pPr>
            <a:lvl4pPr marL="1600200" indent="-228600" algn="l" defTabSz="457200" rtl="0" eaLnBrk="0" fontAlgn="base" hangingPunct="0">
              <a:spcBef>
                <a:spcPct val="0"/>
              </a:spcBef>
              <a:spcAft>
                <a:spcPct val="0"/>
              </a:spcAft>
              <a:defRPr kern="1200">
                <a:solidFill>
                  <a:schemeClr val="bg1"/>
                </a:solidFill>
                <a:latin typeface="Calibri" panose="020F0502020204030204" pitchFamily="34" charset="0"/>
                <a:ea typeface="DejaVu Sans" charset="0"/>
                <a:cs typeface="DejaVu Sans" charset="0"/>
              </a:defRPr>
            </a:lvl4pPr>
            <a:lvl5pPr marL="2057400" indent="-228600" algn="l" defTabSz="457200" rtl="0" eaLnBrk="0" fontAlgn="base" hangingPunct="0">
              <a:spcBef>
                <a:spcPct val="0"/>
              </a:spcBef>
              <a:spcAft>
                <a:spcPct val="0"/>
              </a:spcAft>
              <a:defRPr kern="1200">
                <a:solidFill>
                  <a:schemeClr val="bg1"/>
                </a:solidFill>
                <a:latin typeface="Calibri" panose="020F0502020204030204" pitchFamily="34" charset="0"/>
                <a:ea typeface="DejaVu Sans" charset="0"/>
                <a:cs typeface="DejaVu Sans" charset="0"/>
              </a:defRPr>
            </a:lvl5pPr>
            <a:lvl6pPr marL="2286000" algn="l" defTabSz="914400" rtl="0" eaLnBrk="1" latinLnBrk="0" hangingPunct="1">
              <a:defRPr kern="1200">
                <a:solidFill>
                  <a:schemeClr val="bg1"/>
                </a:solidFill>
                <a:latin typeface="Calibri" panose="020F0502020204030204" pitchFamily="34" charset="0"/>
                <a:ea typeface="DejaVu Sans" charset="0"/>
                <a:cs typeface="DejaVu Sans" charset="0"/>
              </a:defRPr>
            </a:lvl6pPr>
            <a:lvl7pPr marL="2743200" algn="l" defTabSz="914400" rtl="0" eaLnBrk="1" latinLnBrk="0" hangingPunct="1">
              <a:defRPr kern="1200">
                <a:solidFill>
                  <a:schemeClr val="bg1"/>
                </a:solidFill>
                <a:latin typeface="Calibri" panose="020F0502020204030204" pitchFamily="34" charset="0"/>
                <a:ea typeface="DejaVu Sans" charset="0"/>
                <a:cs typeface="DejaVu Sans" charset="0"/>
              </a:defRPr>
            </a:lvl7pPr>
            <a:lvl8pPr marL="3200400" algn="l" defTabSz="914400" rtl="0" eaLnBrk="1" latinLnBrk="0" hangingPunct="1">
              <a:defRPr kern="1200">
                <a:solidFill>
                  <a:schemeClr val="bg1"/>
                </a:solidFill>
                <a:latin typeface="Calibri" panose="020F0502020204030204" pitchFamily="34" charset="0"/>
                <a:ea typeface="DejaVu Sans" charset="0"/>
                <a:cs typeface="DejaVu Sans" charset="0"/>
              </a:defRPr>
            </a:lvl8pPr>
            <a:lvl9pPr marL="3657600" algn="l" defTabSz="914400" rtl="0" eaLnBrk="1" latinLnBrk="0" hangingPunct="1">
              <a:defRPr kern="1200">
                <a:solidFill>
                  <a:schemeClr val="bg1"/>
                </a:solidFill>
                <a:latin typeface="Calibri" panose="020F0502020204030204" pitchFamily="34" charset="0"/>
                <a:ea typeface="DejaVu Sans" charset="0"/>
                <a:cs typeface="DejaVu Sans" charset="0"/>
              </a:defRPr>
            </a:lvl9pPr>
          </a:lstStyle>
          <a:p>
            <a:pPr marL="732155" lvl="1" indent="-274955" eaLnBrk="1" hangingPunct="1">
              <a:spcBef>
                <a:spcPts val="600"/>
              </a:spcBef>
              <a:buClr>
                <a:srgbClr val="000000"/>
              </a:buClr>
              <a:buSzPct val="100000"/>
              <a:buFont typeface="Arial" panose="020B0604020202020204" pitchFamily="34" charset="0"/>
              <a:buChar char="–"/>
              <a:tabLst>
                <a:tab pos="331470" algn="l"/>
                <a:tab pos="788670" algn="l"/>
                <a:tab pos="1245870" algn="l"/>
                <a:tab pos="1703070" algn="l"/>
                <a:tab pos="2160270" algn="l"/>
                <a:tab pos="2617470" algn="l"/>
                <a:tab pos="3074670" algn="l"/>
                <a:tab pos="3531870" algn="l"/>
                <a:tab pos="3989070" algn="l"/>
                <a:tab pos="4446270" algn="l"/>
                <a:tab pos="4903470" algn="l"/>
                <a:tab pos="5360670" algn="l"/>
                <a:tab pos="5817870" algn="l"/>
                <a:tab pos="6275070" algn="l"/>
                <a:tab pos="6732270" algn="l"/>
                <a:tab pos="7189470" algn="l"/>
                <a:tab pos="7646670" algn="l"/>
                <a:tab pos="8103870" algn="l"/>
                <a:tab pos="8561070" algn="l"/>
                <a:tab pos="9018270" algn="l"/>
                <a:tab pos="9475470" algn="l"/>
              </a:tabLst>
            </a:pPr>
            <a:r>
              <a:rPr lang="en-US" altLang="en-US" sz="2800" dirty="0" err="1" smtClean="0">
                <a:solidFill>
                  <a:srgbClr val="000000"/>
                </a:solidFill>
              </a:rPr>
              <a:t>Pencarian</a:t>
            </a:r>
            <a:r>
              <a:rPr lang="en-US" altLang="en-US" sz="2800" dirty="0" smtClean="0">
                <a:solidFill>
                  <a:srgbClr val="000000"/>
                </a:solidFill>
              </a:rPr>
              <a:t> </a:t>
            </a:r>
            <a:r>
              <a:rPr lang="en-US" altLang="en-US" sz="2800" dirty="0" err="1" smtClean="0">
                <a:solidFill>
                  <a:srgbClr val="000000"/>
                </a:solidFill>
              </a:rPr>
              <a:t>melebar</a:t>
            </a:r>
            <a:r>
              <a:rPr lang="en-US" altLang="en-US" sz="2800" dirty="0" smtClean="0">
                <a:solidFill>
                  <a:srgbClr val="000000"/>
                </a:solidFill>
              </a:rPr>
              <a:t> </a:t>
            </a:r>
            <a:r>
              <a:rPr lang="en-US" altLang="en-US" sz="2800" dirty="0" err="1" smtClean="0">
                <a:solidFill>
                  <a:srgbClr val="000000"/>
                </a:solidFill>
              </a:rPr>
              <a:t>pertama</a:t>
            </a:r>
            <a:r>
              <a:rPr lang="en-US" altLang="en-US" sz="2800" dirty="0" smtClean="0">
                <a:solidFill>
                  <a:srgbClr val="000000"/>
                </a:solidFill>
              </a:rPr>
              <a:t> (Breadth – First Search)  </a:t>
            </a:r>
            <a:endParaRPr lang="en-US" altLang="en-US" sz="2800" dirty="0" smtClean="0">
              <a:solidFill>
                <a:srgbClr val="000000"/>
              </a:solidFill>
            </a:endParaRPr>
          </a:p>
          <a:p>
            <a:pPr marL="732155" lvl="1" indent="-274955" eaLnBrk="1" hangingPunct="1">
              <a:spcBef>
                <a:spcPts val="600"/>
              </a:spcBef>
              <a:buClr>
                <a:srgbClr val="000000"/>
              </a:buClr>
              <a:buSzPct val="100000"/>
              <a:buFont typeface="Arial" panose="020B0604020202020204" pitchFamily="34" charset="0"/>
              <a:buChar char="–"/>
              <a:tabLst>
                <a:tab pos="331470" algn="l"/>
                <a:tab pos="788670" algn="l"/>
                <a:tab pos="1245870" algn="l"/>
                <a:tab pos="1703070" algn="l"/>
                <a:tab pos="2160270" algn="l"/>
                <a:tab pos="2617470" algn="l"/>
                <a:tab pos="3074670" algn="l"/>
                <a:tab pos="3531870" algn="l"/>
                <a:tab pos="3989070" algn="l"/>
                <a:tab pos="4446270" algn="l"/>
                <a:tab pos="4903470" algn="l"/>
                <a:tab pos="5360670" algn="l"/>
                <a:tab pos="5817870" algn="l"/>
                <a:tab pos="6275070" algn="l"/>
                <a:tab pos="6732270" algn="l"/>
                <a:tab pos="7189470" algn="l"/>
                <a:tab pos="7646670" algn="l"/>
                <a:tab pos="8103870" algn="l"/>
                <a:tab pos="8561070" algn="l"/>
                <a:tab pos="9018270" algn="l"/>
                <a:tab pos="9475470" algn="l"/>
              </a:tabLst>
            </a:pPr>
            <a:r>
              <a:rPr lang="en-US" altLang="en-US" sz="2800" dirty="0" err="1" smtClean="0">
                <a:solidFill>
                  <a:srgbClr val="000000"/>
                </a:solidFill>
              </a:rPr>
              <a:t>Pencarian</a:t>
            </a:r>
            <a:r>
              <a:rPr lang="en-US" altLang="en-US" sz="2800" dirty="0" smtClean="0">
                <a:solidFill>
                  <a:srgbClr val="000000"/>
                </a:solidFill>
              </a:rPr>
              <a:t> </a:t>
            </a:r>
            <a:r>
              <a:rPr lang="en-US" altLang="en-US" sz="2800" dirty="0" err="1" smtClean="0">
                <a:solidFill>
                  <a:srgbClr val="000000"/>
                </a:solidFill>
              </a:rPr>
              <a:t>mendalam</a:t>
            </a:r>
            <a:r>
              <a:rPr lang="en-US" altLang="en-US" sz="2800" dirty="0" smtClean="0">
                <a:solidFill>
                  <a:srgbClr val="000000"/>
                </a:solidFill>
              </a:rPr>
              <a:t> </a:t>
            </a:r>
            <a:r>
              <a:rPr lang="en-US" altLang="en-US" sz="2800" dirty="0" err="1" smtClean="0">
                <a:solidFill>
                  <a:srgbClr val="000000"/>
                </a:solidFill>
              </a:rPr>
              <a:t>pertama</a:t>
            </a:r>
            <a:r>
              <a:rPr lang="en-US" altLang="en-US" sz="2800" dirty="0" smtClean="0">
                <a:solidFill>
                  <a:srgbClr val="000000"/>
                </a:solidFill>
              </a:rPr>
              <a:t> (Depth – First Search) </a:t>
            </a:r>
            <a:endParaRPr lang="en-US" altLang="en-US" sz="2800" dirty="0" smtClean="0">
              <a:solidFill>
                <a:srgbClr val="000000"/>
              </a:solidFill>
            </a:endParaRPr>
          </a:p>
          <a:p>
            <a:pPr marL="332105" indent="-332105" eaLnBrk="1" hangingPunct="1">
              <a:lnSpc>
                <a:spcPct val="90000"/>
              </a:lnSpc>
              <a:spcBef>
                <a:spcPts val="600"/>
              </a:spcBef>
              <a:buClr>
                <a:srgbClr val="000000"/>
              </a:buClr>
              <a:buSzPct val="100000"/>
              <a:tabLst>
                <a:tab pos="331470" algn="l"/>
                <a:tab pos="788670" algn="l"/>
                <a:tab pos="1245870" algn="l"/>
                <a:tab pos="1703070" algn="l"/>
                <a:tab pos="2160270" algn="l"/>
                <a:tab pos="2617470" algn="l"/>
                <a:tab pos="3074670" algn="l"/>
                <a:tab pos="3531870" algn="l"/>
                <a:tab pos="3989070" algn="l"/>
                <a:tab pos="4446270" algn="l"/>
                <a:tab pos="4903470" algn="l"/>
                <a:tab pos="5360670" algn="l"/>
                <a:tab pos="5817870" algn="l"/>
                <a:tab pos="6275070" algn="l"/>
                <a:tab pos="6732270" algn="l"/>
                <a:tab pos="7189470" algn="l"/>
                <a:tab pos="7646670" algn="l"/>
                <a:tab pos="8103870" algn="l"/>
                <a:tab pos="8561070" algn="l"/>
                <a:tab pos="9018270" algn="l"/>
                <a:tab pos="9475470" algn="l"/>
              </a:tabLst>
            </a:pPr>
            <a:endParaRPr lang="en-US" altLang="en-US" sz="2800" dirty="0" smtClean="0">
              <a:solidFill>
                <a:srgbClr val="000000"/>
              </a:solidFill>
            </a:endParaRPr>
          </a:p>
          <a:p>
            <a:pPr marL="332105" indent="-332105" eaLnBrk="1" hangingPunct="1">
              <a:lnSpc>
                <a:spcPct val="90000"/>
              </a:lnSpc>
              <a:spcBef>
                <a:spcPts val="600"/>
              </a:spcBef>
              <a:buClr>
                <a:srgbClr val="000000"/>
              </a:buClr>
              <a:buSzPct val="100000"/>
              <a:buFont typeface="Arial" panose="020B0604020202020204" pitchFamily="34" charset="0"/>
              <a:buChar char="•"/>
              <a:tabLst>
                <a:tab pos="331470" algn="l"/>
                <a:tab pos="788670" algn="l"/>
                <a:tab pos="1245870" algn="l"/>
                <a:tab pos="1703070" algn="l"/>
                <a:tab pos="2160270" algn="l"/>
                <a:tab pos="2617470" algn="l"/>
                <a:tab pos="3074670" algn="l"/>
                <a:tab pos="3531870" algn="l"/>
                <a:tab pos="3989070" algn="l"/>
                <a:tab pos="4446270" algn="l"/>
                <a:tab pos="4903470" algn="l"/>
                <a:tab pos="5360670" algn="l"/>
                <a:tab pos="5817870" algn="l"/>
                <a:tab pos="6275070" algn="l"/>
                <a:tab pos="6732270" algn="l"/>
                <a:tab pos="7189470" algn="l"/>
                <a:tab pos="7646670" algn="l"/>
                <a:tab pos="8103870" algn="l"/>
                <a:tab pos="8561070" algn="l"/>
                <a:tab pos="9018270" algn="l"/>
                <a:tab pos="9475470" algn="l"/>
              </a:tabLst>
            </a:pPr>
            <a:endParaRPr lang="en-US" altLang="en-US" sz="2800" dirty="0" smtClean="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0728" y="1674805"/>
            <a:ext cx="9108657" cy="4758088"/>
          </a:xfrm>
        </p:spPr>
        <p:txBody>
          <a:bodyPr>
            <a:normAutofit/>
          </a:bodyPr>
          <a:lstStyle/>
          <a:p>
            <a:pPr marL="0" indent="0" algn="just">
              <a:buNone/>
            </a:pPr>
            <a:r>
              <a:rPr lang="en-US"/>
              <a:t>Merupakan algoritma yang melakukan pencarian secara melebar yang mengunjungi simpul secara preorder yaitu mengunjungi suatu simpul kemudian mengunjungi semua simpul yang bertetangga dengan simpul tersebut terlebih dahulu. Selanjutnya, simpul yang belum dikunjungi dan bertetangga dengan simpul-simpul yang tadi dikunjungi, demikian seterusnya. algoritma BFS menggunakan graf sebagai media representasi persoalan, tidak sulit untuk mengaplikasikan algoritma ini dalam persoalan-persoalan teori graf.</a:t>
            </a:r>
            <a:endParaRPr lang="en-US"/>
          </a:p>
        </p:txBody>
      </p:sp>
      <p:sp>
        <p:nvSpPr>
          <p:cNvPr id="5" name="Content Placeholder 2"/>
          <p:cNvSpPr txBox="1"/>
          <p:nvPr/>
        </p:nvSpPr>
        <p:spPr>
          <a:xfrm>
            <a:off x="823010" y="968946"/>
            <a:ext cx="10436944" cy="773228"/>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None/>
            </a:pPr>
            <a:r>
              <a:rPr lang="en-US" b="1">
                <a:sym typeface="+mn-ea"/>
              </a:rPr>
              <a:t>Breadth First Search(BFS)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0728" y="1674805"/>
            <a:ext cx="9108657" cy="4758088"/>
          </a:xfrm>
        </p:spPr>
        <p:txBody>
          <a:bodyPr>
            <a:normAutofit/>
          </a:bodyPr>
          <a:lstStyle/>
          <a:p>
            <a:pPr marL="0" indent="0" algn="just">
              <a:buNone/>
            </a:pPr>
            <a:r>
              <a:rPr lang="en-US"/>
              <a:t>Pencarian dilakukan pada satu node dalam setiap level dari yang paling kiri. Jika pada level yang paling dalam, solusi belum ditemukan, maka pencarian dilanjutkan pada node sebelah kanan. Node yang kiri dapat dihapus dari memori. Jika pada level yang paling dalam tidak ditemukan solusi, maka pencarian dilanjutkan pada level sebelumnya. Demikian seterusnya sampai ditemukan solusi. Jika solusi  ditemukan maka tidak diperlukan proses backtracking (penelusuran balik untuk mendapatkan jalur yang dinginkan).</a:t>
            </a:r>
            <a:endParaRPr lang="en-US"/>
          </a:p>
        </p:txBody>
      </p:sp>
      <p:sp>
        <p:nvSpPr>
          <p:cNvPr id="5" name="Content Placeholder 2"/>
          <p:cNvSpPr txBox="1"/>
          <p:nvPr/>
        </p:nvSpPr>
        <p:spPr>
          <a:xfrm>
            <a:off x="823010" y="968946"/>
            <a:ext cx="10436944" cy="773228"/>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None/>
            </a:pPr>
            <a:r>
              <a:rPr lang="en-US" b="1">
                <a:sym typeface="+mn-ea"/>
              </a:rPr>
              <a:t>Depth-First Search (DFS)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11475" y="568325"/>
            <a:ext cx="8792845" cy="1560830"/>
          </a:xfrm>
        </p:spPr>
        <p:txBody>
          <a:bodyPr>
            <a:noAutofit/>
          </a:bodyPr>
          <a:p>
            <a:r>
              <a:rPr lang="en-US" sz="3200" b="1" dirty="0" err="1">
                <a:sym typeface="+mn-ea"/>
              </a:rPr>
              <a:t>Berikut</a:t>
            </a:r>
            <a:r>
              <a:rPr lang="en-US" sz="3200" b="1" dirty="0">
                <a:sym typeface="+mn-ea"/>
              </a:rPr>
              <a:t> </a:t>
            </a:r>
            <a:r>
              <a:rPr lang="en-US" sz="3200" b="1" dirty="0" err="1">
                <a:sym typeface="+mn-ea"/>
              </a:rPr>
              <a:t>gambar</a:t>
            </a:r>
            <a:r>
              <a:rPr lang="en-US" sz="3200" b="1" dirty="0">
                <a:sym typeface="+mn-ea"/>
              </a:rPr>
              <a:t> </a:t>
            </a:r>
            <a:r>
              <a:rPr lang="en-US" sz="3200" b="1" dirty="0" err="1">
                <a:sym typeface="+mn-ea"/>
              </a:rPr>
              <a:t>graf</a:t>
            </a:r>
            <a:r>
              <a:rPr lang="en-US" sz="3200" b="1" dirty="0">
                <a:sym typeface="+mn-ea"/>
              </a:rPr>
              <a:t> yang menggunakan metode </a:t>
            </a:r>
            <a:r>
              <a:rPr lang="en-US" sz="3200" b="1" dirty="0" smtClean="0">
                <a:sym typeface="+mn-ea"/>
              </a:rPr>
              <a:t>BFS dan DFS </a:t>
            </a:r>
            <a:r>
              <a:rPr lang="en-US" sz="3200" b="1" dirty="0">
                <a:sym typeface="+mn-ea"/>
              </a:rPr>
              <a:t>:</a:t>
            </a:r>
            <a:endParaRPr lang="en-US" sz="3200" b="1" dirty="0">
              <a:sym typeface="+mn-ea"/>
            </a:endParaRPr>
          </a:p>
        </p:txBody>
      </p:sp>
      <p:pic>
        <p:nvPicPr>
          <p:cNvPr id="2" name="Content Placeholder 1"/>
          <p:cNvPicPr>
            <a:picLocks noChangeAspect="1"/>
          </p:cNvPicPr>
          <p:nvPr>
            <p:ph idx="1"/>
          </p:nvPr>
        </p:nvPicPr>
        <p:blipFill>
          <a:blip r:embed="rId1"/>
          <a:stretch>
            <a:fillRect/>
          </a:stretch>
        </p:blipFill>
        <p:spPr>
          <a:xfrm>
            <a:off x="4231640" y="2408555"/>
            <a:ext cx="6152515" cy="3651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06700" y="568325"/>
            <a:ext cx="8897620" cy="1243965"/>
          </a:xfrm>
        </p:spPr>
        <p:txBody>
          <a:bodyPr>
            <a:noAutofit/>
          </a:bodyPr>
          <a:p>
            <a:r>
              <a:rPr lang="en-US" sz="3200" b="1" dirty="0" err="1">
                <a:sym typeface="+mn-ea"/>
              </a:rPr>
              <a:t>Dibawah</a:t>
            </a:r>
            <a:r>
              <a:rPr lang="en-US" sz="3200" b="1" dirty="0">
                <a:sym typeface="+mn-ea"/>
              </a:rPr>
              <a:t> </a:t>
            </a:r>
            <a:r>
              <a:rPr lang="en-US" sz="3200" b="1" dirty="0" err="1">
                <a:sym typeface="+mn-ea"/>
              </a:rPr>
              <a:t>ini</a:t>
            </a:r>
            <a:r>
              <a:rPr lang="en-US" sz="3200" b="1" dirty="0">
                <a:sym typeface="+mn-ea"/>
              </a:rPr>
              <a:t> </a:t>
            </a:r>
            <a:r>
              <a:rPr lang="en-US" sz="3200" b="1" dirty="0" err="1">
                <a:sym typeface="+mn-ea"/>
              </a:rPr>
              <a:t>merupakan</a:t>
            </a:r>
            <a:r>
              <a:rPr lang="en-US" sz="3200" b="1" dirty="0">
                <a:sym typeface="+mn-ea"/>
              </a:rPr>
              <a:t> </a:t>
            </a:r>
            <a:r>
              <a:rPr lang="en-US" sz="3200" b="1" dirty="0" err="1">
                <a:sym typeface="+mn-ea"/>
              </a:rPr>
              <a:t>Program data kota kota se-Jawa Tengah</a:t>
            </a:r>
            <a:br>
              <a:rPr lang="en-US" sz="3200" b="1" dirty="0"/>
            </a:br>
            <a:endParaRPr lang="en-US" sz="3200" b="1" dirty="0"/>
          </a:p>
        </p:txBody>
      </p:sp>
      <p:pic>
        <p:nvPicPr>
          <p:cNvPr id="2" name="Content Placeholder 1"/>
          <p:cNvPicPr>
            <a:picLocks noChangeAspect="1"/>
          </p:cNvPicPr>
          <p:nvPr>
            <p:ph idx="1"/>
          </p:nvPr>
        </p:nvPicPr>
        <p:blipFill>
          <a:blip r:embed="rId1"/>
          <a:stretch>
            <a:fillRect/>
          </a:stretch>
        </p:blipFill>
        <p:spPr>
          <a:xfrm>
            <a:off x="5085080" y="2498725"/>
            <a:ext cx="4885055" cy="3651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06700" y="568325"/>
            <a:ext cx="8897620" cy="1243965"/>
          </a:xfrm>
        </p:spPr>
        <p:txBody>
          <a:bodyPr>
            <a:noAutofit/>
          </a:bodyPr>
          <a:p>
            <a:r>
              <a:rPr lang="en-US" sz="3200" b="1" dirty="0" err="1">
                <a:sym typeface="+mn-ea"/>
              </a:rPr>
              <a:t>Dibawah</a:t>
            </a:r>
            <a:r>
              <a:rPr lang="en-US" sz="3200" b="1" dirty="0">
                <a:sym typeface="+mn-ea"/>
              </a:rPr>
              <a:t> </a:t>
            </a:r>
            <a:r>
              <a:rPr lang="en-US" sz="3200" b="1" dirty="0" err="1">
                <a:sym typeface="+mn-ea"/>
              </a:rPr>
              <a:t>ini</a:t>
            </a:r>
            <a:r>
              <a:rPr lang="en-US" sz="3200" b="1" dirty="0">
                <a:sym typeface="+mn-ea"/>
              </a:rPr>
              <a:t> </a:t>
            </a:r>
            <a:r>
              <a:rPr lang="en-US" sz="3200" b="1" dirty="0" err="1">
                <a:sym typeface="+mn-ea"/>
              </a:rPr>
              <a:t>merupakan</a:t>
            </a:r>
            <a:r>
              <a:rPr lang="en-US" sz="3200" b="1" dirty="0">
                <a:sym typeface="+mn-ea"/>
              </a:rPr>
              <a:t> </a:t>
            </a:r>
            <a:r>
              <a:rPr lang="en-US" sz="3200" b="1" dirty="0" err="1">
                <a:sym typeface="+mn-ea"/>
              </a:rPr>
              <a:t>Program Dengan Metode BFS</a:t>
            </a:r>
            <a:br>
              <a:rPr lang="en-US" sz="3200" b="1" dirty="0"/>
            </a:br>
            <a:endParaRPr lang="en-US" sz="3200" b="1" dirty="0"/>
          </a:p>
        </p:txBody>
      </p:sp>
      <p:pic>
        <p:nvPicPr>
          <p:cNvPr id="5" name="Content Placeholder 4"/>
          <p:cNvPicPr>
            <a:picLocks noChangeAspect="1"/>
          </p:cNvPicPr>
          <p:nvPr>
            <p:ph idx="1"/>
          </p:nvPr>
        </p:nvPicPr>
        <p:blipFill>
          <a:blip r:embed="rId1"/>
          <a:stretch>
            <a:fillRect/>
          </a:stretch>
        </p:blipFill>
        <p:spPr>
          <a:xfrm>
            <a:off x="5044440" y="2438400"/>
            <a:ext cx="4548505" cy="3651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06700" y="568325"/>
            <a:ext cx="8897620" cy="1243965"/>
          </a:xfrm>
        </p:spPr>
        <p:txBody>
          <a:bodyPr>
            <a:noAutofit/>
          </a:bodyPr>
          <a:p>
            <a:r>
              <a:rPr lang="en-US" sz="3200" b="1" dirty="0" err="1">
                <a:sym typeface="+mn-ea"/>
              </a:rPr>
              <a:t>Dibawah</a:t>
            </a:r>
            <a:r>
              <a:rPr lang="en-US" sz="3200" b="1" dirty="0">
                <a:sym typeface="+mn-ea"/>
              </a:rPr>
              <a:t> </a:t>
            </a:r>
            <a:r>
              <a:rPr lang="en-US" sz="3200" b="1" dirty="0" err="1">
                <a:sym typeface="+mn-ea"/>
              </a:rPr>
              <a:t>ini</a:t>
            </a:r>
            <a:r>
              <a:rPr lang="en-US" sz="3200" b="1" dirty="0">
                <a:sym typeface="+mn-ea"/>
              </a:rPr>
              <a:t> </a:t>
            </a:r>
            <a:r>
              <a:rPr lang="en-US" sz="3200" b="1" dirty="0" err="1">
                <a:sym typeface="+mn-ea"/>
              </a:rPr>
              <a:t>merupakan</a:t>
            </a:r>
            <a:r>
              <a:rPr lang="en-US" sz="3200" b="1" dirty="0">
                <a:sym typeface="+mn-ea"/>
              </a:rPr>
              <a:t> </a:t>
            </a:r>
            <a:r>
              <a:rPr lang="en-US" sz="3200" b="1" dirty="0" err="1">
                <a:sym typeface="+mn-ea"/>
              </a:rPr>
              <a:t>P</a:t>
            </a:r>
            <a:r>
              <a:rPr lang="en-US" sz="3200" b="1" dirty="0" err="1">
                <a:sym typeface="+mn-ea"/>
              </a:rPr>
              <a:t>rogram Dengan Metode DFS</a:t>
            </a:r>
            <a:br>
              <a:rPr lang="en-US" sz="3200" b="1" dirty="0">
                <a:sym typeface="+mn-ea"/>
              </a:rPr>
            </a:br>
            <a:endParaRPr lang="en-US" sz="3200" b="1" dirty="0"/>
          </a:p>
        </p:txBody>
      </p:sp>
      <p:pic>
        <p:nvPicPr>
          <p:cNvPr id="5" name="Content Placeholder 4"/>
          <p:cNvPicPr>
            <a:picLocks noChangeAspect="1"/>
          </p:cNvPicPr>
          <p:nvPr>
            <p:ph idx="1"/>
          </p:nvPr>
        </p:nvPicPr>
        <p:blipFill>
          <a:blip r:embed="rId1"/>
          <a:stretch>
            <a:fillRect/>
          </a:stretch>
        </p:blipFill>
        <p:spPr>
          <a:xfrm>
            <a:off x="5039360" y="2438400"/>
            <a:ext cx="4558665" cy="3651250"/>
          </a:xfrm>
          <a:prstGeom prst="rect">
            <a:avLst/>
          </a:prstGeom>
        </p:spPr>
      </p:pic>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0</TotalTime>
  <Words>1704</Words>
  <Application>WPS Presentation</Application>
  <PresentationFormat>Custom</PresentationFormat>
  <Paragraphs>41</Paragraphs>
  <Slides>12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SimSun</vt:lpstr>
      <vt:lpstr>Wingdings</vt:lpstr>
      <vt:lpstr>Corbel</vt:lpstr>
      <vt:lpstr>Adobe Garamond Pro</vt:lpstr>
      <vt:lpstr>Garamond</vt:lpstr>
      <vt:lpstr>Comic Sans MS</vt:lpstr>
      <vt:lpstr>Adobe Devanagari</vt:lpstr>
      <vt:lpstr>Segoe Print</vt:lpstr>
      <vt:lpstr>Calibri</vt:lpstr>
      <vt:lpstr>DejaVu Sans</vt:lpstr>
      <vt:lpstr>Microsoft YaHei</vt:lpstr>
      <vt:lpstr>Arial Unicode MS</vt:lpstr>
      <vt:lpstr>Century Schoolbook</vt:lpstr>
      <vt:lpstr>Century</vt:lpstr>
      <vt:lpstr>Times New Roman</vt:lpstr>
      <vt:lpstr>Feathered</vt:lpstr>
      <vt:lpstr>Tugas-2 Kecerdasan Buatan 54605</vt:lpstr>
      <vt:lpstr>PowerPoint 演示文稿</vt:lpstr>
      <vt:lpstr>PowerPoint 演示文稿</vt:lpstr>
      <vt:lpstr>PowerPoint 演示文稿</vt:lpstr>
      <vt:lpstr>PowerPoint 演示文稿</vt:lpstr>
      <vt:lpstr>PowerPoint 演示文稿</vt:lpstr>
      <vt:lpstr>PowerPoint 演示文稿</vt:lpstr>
      <vt:lpstr>Dibawah ini merupakan Program data kota kota se-Jawa Tengah </vt:lpstr>
      <vt:lpstr>Dibawah ini merupakan Program data kota kota se-Jawa Tengah </vt:lpstr>
      <vt:lpstr>Dibawah ini merupakan PProgram Dengan Metode DFS </vt:lpstr>
      <vt:lpstr>Dibawah ini hasil dari program sebelumnya dan cara menggunakan sistem dari 2 metode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Lenovo</cp:lastModifiedBy>
  <cp:revision>102</cp:revision>
  <dcterms:created xsi:type="dcterms:W3CDTF">2019-05-10T12:17:00Z</dcterms:created>
  <dcterms:modified xsi:type="dcterms:W3CDTF">2020-04-03T17:52:27Z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