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1" r:id="rId3"/>
    <p:sldId id="410" r:id="rId4"/>
    <p:sldId id="408" r:id="rId5"/>
    <p:sldId id="407" r:id="rId6"/>
    <p:sldId id="409" r:id="rId7"/>
    <p:sldId id="463" r:id="rId8"/>
    <p:sldId id="411" r:id="rId9"/>
    <p:sldId id="412" r:id="rId10"/>
    <p:sldId id="413" r:id="rId11"/>
    <p:sldId id="414" r:id="rId12"/>
    <p:sldId id="415" r:id="rId13"/>
    <p:sldId id="416" r:id="rId14"/>
    <p:sldId id="417" r:id="rId15"/>
    <p:sldId id="421" r:id="rId16"/>
    <p:sldId id="420" r:id="rId17"/>
    <p:sldId id="464" r:id="rId18"/>
    <p:sldId id="427" r:id="rId19"/>
    <p:sldId id="422" r:id="rId20"/>
    <p:sldId id="423" r:id="rId21"/>
    <p:sldId id="424" r:id="rId22"/>
    <p:sldId id="425" r:id="rId23"/>
    <p:sldId id="475" r:id="rId24"/>
    <p:sldId id="465" r:id="rId25"/>
    <p:sldId id="419" r:id="rId26"/>
    <p:sldId id="426" r:id="rId27"/>
    <p:sldId id="430" r:id="rId28"/>
    <p:sldId id="486" r:id="rId29"/>
    <p:sldId id="449" r:id="rId30"/>
    <p:sldId id="448" r:id="rId31"/>
    <p:sldId id="418" r:id="rId32"/>
    <p:sldId id="445" r:id="rId33"/>
    <p:sldId id="446" r:id="rId34"/>
    <p:sldId id="447" r:id="rId35"/>
    <p:sldId id="485" r:id="rId36"/>
    <p:sldId id="451" r:id="rId37"/>
    <p:sldId id="436" r:id="rId38"/>
    <p:sldId id="438" r:id="rId39"/>
    <p:sldId id="450" r:id="rId40"/>
    <p:sldId id="453" r:id="rId41"/>
    <p:sldId id="454" r:id="rId42"/>
    <p:sldId id="455" r:id="rId43"/>
    <p:sldId id="458" r:id="rId44"/>
    <p:sldId id="476" r:id="rId45"/>
    <p:sldId id="487" r:id="rId46"/>
    <p:sldId id="488" r:id="rId47"/>
    <p:sldId id="489" r:id="rId48"/>
    <p:sldId id="478" r:id="rId49"/>
    <p:sldId id="462" r:id="rId50"/>
    <p:sldId id="484" r:id="rId51"/>
    <p:sldId id="459" r:id="rId52"/>
    <p:sldId id="457" r:id="rId53"/>
    <p:sldId id="466" r:id="rId54"/>
    <p:sldId id="467" r:id="rId55"/>
    <p:sldId id="468" r:id="rId56"/>
    <p:sldId id="434" r:id="rId57"/>
    <p:sldId id="490" r:id="rId58"/>
    <p:sldId id="439" r:id="rId59"/>
    <p:sldId id="479" r:id="rId60"/>
    <p:sldId id="480" r:id="rId61"/>
    <p:sldId id="470" r:id="rId62"/>
    <p:sldId id="433" r:id="rId63"/>
    <p:sldId id="469" r:id="rId64"/>
    <p:sldId id="471" r:id="rId65"/>
    <p:sldId id="474" r:id="rId66"/>
    <p:sldId id="472" r:id="rId67"/>
    <p:sldId id="483" r:id="rId68"/>
    <p:sldId id="461" r:id="rId69"/>
    <p:sldId id="482" r:id="rId70"/>
    <p:sldId id="473" r:id="rId71"/>
    <p:sldId id="429" r:id="rId72"/>
    <p:sldId id="432"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63"/>
    <a:srgbClr val="3E9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p:cViewPr varScale="1">
        <p:scale>
          <a:sx n="90" d="100"/>
          <a:sy n="90" d="100"/>
        </p:scale>
        <p:origin x="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C3AD4-503B-4E10-AC3D-02C2B959E91F}" type="doc">
      <dgm:prSet loTypeId="urn:microsoft.com/office/officeart/2005/8/layout/venn2" loCatId="relationship" qsTypeId="urn:microsoft.com/office/officeart/2005/8/quickstyle/simple1" qsCatId="simple" csTypeId="urn:microsoft.com/office/officeart/2005/8/colors/accent5_3" csCatId="accent5" phldr="1"/>
      <dgm:spPr/>
      <dgm:t>
        <a:bodyPr/>
        <a:lstStyle/>
        <a:p>
          <a:endParaRPr lang="en-US"/>
        </a:p>
      </dgm:t>
    </dgm:pt>
    <dgm:pt modelId="{F356AE00-CD51-433A-B5C8-0F40AB2332F6}">
      <dgm:prSet phldrT="[Text]" custT="1"/>
      <dgm:spPr/>
      <dgm:t>
        <a:bodyPr/>
        <a:lstStyle/>
        <a:p>
          <a:r>
            <a:rPr lang="en-US" sz="1200" dirty="0" smtClean="0"/>
            <a:t>UI Test </a:t>
          </a:r>
          <a:r>
            <a:rPr lang="en-US" sz="1200" b="1" dirty="0" smtClean="0"/>
            <a:t>(Manual or Automated Testing)</a:t>
          </a:r>
          <a:endParaRPr lang="en-US" sz="1200" b="1" dirty="0"/>
        </a:p>
      </dgm:t>
    </dgm:pt>
    <dgm:pt modelId="{650E140C-8B9C-42F2-9A24-6479B6C4F6CD}" type="parTrans" cxnId="{18470531-D125-4D7A-B088-76A80773F2A4}">
      <dgm:prSet/>
      <dgm:spPr/>
      <dgm:t>
        <a:bodyPr/>
        <a:lstStyle/>
        <a:p>
          <a:endParaRPr lang="en-US"/>
        </a:p>
      </dgm:t>
    </dgm:pt>
    <dgm:pt modelId="{46C19652-06CA-4C98-886C-AFAA4CB805FF}" type="sibTrans" cxnId="{18470531-D125-4D7A-B088-76A80773F2A4}">
      <dgm:prSet/>
      <dgm:spPr/>
      <dgm:t>
        <a:bodyPr/>
        <a:lstStyle/>
        <a:p>
          <a:endParaRPr lang="en-US"/>
        </a:p>
      </dgm:t>
    </dgm:pt>
    <dgm:pt modelId="{65C3FA88-5E32-48BC-9BC9-D92327429F1B}">
      <dgm:prSet phldrT="[Text]" custT="1"/>
      <dgm:spPr/>
      <dgm:t>
        <a:bodyPr/>
        <a:lstStyle/>
        <a:p>
          <a:r>
            <a:rPr lang="en-US" sz="1200" dirty="0" smtClean="0"/>
            <a:t>Acceptance Test </a:t>
          </a:r>
          <a:r>
            <a:rPr lang="en-US" sz="1200" b="1" dirty="0" smtClean="0">
              <a:solidFill>
                <a:srgbClr val="FFFF00"/>
              </a:solidFill>
            </a:rPr>
            <a:t>(BDD / ATDD)</a:t>
          </a:r>
          <a:endParaRPr lang="en-US" sz="1200" b="1" dirty="0">
            <a:solidFill>
              <a:srgbClr val="FFFF00"/>
            </a:solidFill>
          </a:endParaRPr>
        </a:p>
      </dgm:t>
    </dgm:pt>
    <dgm:pt modelId="{9521C2C7-CE13-485E-9267-7446FA280B68}" type="parTrans" cxnId="{0CFFAA66-D7C0-4966-A626-C63A68199429}">
      <dgm:prSet/>
      <dgm:spPr/>
      <dgm:t>
        <a:bodyPr/>
        <a:lstStyle/>
        <a:p>
          <a:endParaRPr lang="en-US"/>
        </a:p>
      </dgm:t>
    </dgm:pt>
    <dgm:pt modelId="{241314E9-4E3B-478B-AE58-439D5D839E27}" type="sibTrans" cxnId="{0CFFAA66-D7C0-4966-A626-C63A68199429}">
      <dgm:prSet/>
      <dgm:spPr/>
      <dgm:t>
        <a:bodyPr/>
        <a:lstStyle/>
        <a:p>
          <a:endParaRPr lang="en-US"/>
        </a:p>
      </dgm:t>
    </dgm:pt>
    <dgm:pt modelId="{73E88CFE-4D0C-4EF2-B194-6411839B1C76}">
      <dgm:prSet phldrT="[Text]" custT="1"/>
      <dgm:spPr/>
      <dgm:t>
        <a:bodyPr/>
        <a:lstStyle/>
        <a:p>
          <a:r>
            <a:rPr lang="en-US" sz="1200" dirty="0" smtClean="0"/>
            <a:t>Unit Test </a:t>
          </a:r>
          <a:r>
            <a:rPr lang="en-US" sz="1200" dirty="0" smtClean="0">
              <a:solidFill>
                <a:srgbClr val="FFFF00"/>
              </a:solidFill>
            </a:rPr>
            <a:t>(</a:t>
          </a:r>
          <a:r>
            <a:rPr lang="en-US" sz="1200" b="1" dirty="0" smtClean="0">
              <a:solidFill>
                <a:srgbClr val="FFFF00"/>
              </a:solidFill>
            </a:rPr>
            <a:t>TDD)</a:t>
          </a:r>
          <a:endParaRPr lang="en-US" sz="1200" b="1" dirty="0">
            <a:solidFill>
              <a:srgbClr val="FFFF00"/>
            </a:solidFill>
          </a:endParaRPr>
        </a:p>
      </dgm:t>
    </dgm:pt>
    <dgm:pt modelId="{9564EAEA-466F-46CC-BF4C-6A80F8008396}" type="parTrans" cxnId="{A9101725-264E-4467-8A95-730067DFD447}">
      <dgm:prSet/>
      <dgm:spPr/>
      <dgm:t>
        <a:bodyPr/>
        <a:lstStyle/>
        <a:p>
          <a:endParaRPr lang="en-US"/>
        </a:p>
      </dgm:t>
    </dgm:pt>
    <dgm:pt modelId="{3C092015-565D-464E-A187-CCF7F5D9930E}" type="sibTrans" cxnId="{A9101725-264E-4467-8A95-730067DFD447}">
      <dgm:prSet/>
      <dgm:spPr/>
      <dgm:t>
        <a:bodyPr/>
        <a:lstStyle/>
        <a:p>
          <a:endParaRPr lang="en-US"/>
        </a:p>
      </dgm:t>
    </dgm:pt>
    <dgm:pt modelId="{DCFDE608-6EDA-4EC6-A800-7A077258F87A}" type="pres">
      <dgm:prSet presAssocID="{036C3AD4-503B-4E10-AC3D-02C2B959E91F}" presName="Name0" presStyleCnt="0">
        <dgm:presLayoutVars>
          <dgm:chMax val="7"/>
          <dgm:resizeHandles val="exact"/>
        </dgm:presLayoutVars>
      </dgm:prSet>
      <dgm:spPr/>
      <dgm:t>
        <a:bodyPr/>
        <a:lstStyle/>
        <a:p>
          <a:endParaRPr lang="en-US"/>
        </a:p>
      </dgm:t>
    </dgm:pt>
    <dgm:pt modelId="{858CB2FF-1226-41F8-8481-15EF95FADADF}" type="pres">
      <dgm:prSet presAssocID="{036C3AD4-503B-4E10-AC3D-02C2B959E91F}" presName="comp1" presStyleCnt="0"/>
      <dgm:spPr/>
    </dgm:pt>
    <dgm:pt modelId="{66E84E39-9D65-4829-8ADC-38CA3D1D5B0A}" type="pres">
      <dgm:prSet presAssocID="{036C3AD4-503B-4E10-AC3D-02C2B959E91F}" presName="circle1" presStyleLbl="node1" presStyleIdx="0" presStyleCnt="3" custLinFactX="61104" custLinFactNeighborX="100000" custLinFactNeighborY="-8429"/>
      <dgm:spPr/>
      <dgm:t>
        <a:bodyPr/>
        <a:lstStyle/>
        <a:p>
          <a:endParaRPr lang="en-US"/>
        </a:p>
      </dgm:t>
    </dgm:pt>
    <dgm:pt modelId="{47DB9837-F391-4455-8074-23C57E14739A}" type="pres">
      <dgm:prSet presAssocID="{036C3AD4-503B-4E10-AC3D-02C2B959E91F}" presName="c1text" presStyleLbl="node1" presStyleIdx="0" presStyleCnt="3">
        <dgm:presLayoutVars>
          <dgm:bulletEnabled val="1"/>
        </dgm:presLayoutVars>
      </dgm:prSet>
      <dgm:spPr/>
      <dgm:t>
        <a:bodyPr/>
        <a:lstStyle/>
        <a:p>
          <a:endParaRPr lang="en-US"/>
        </a:p>
      </dgm:t>
    </dgm:pt>
    <dgm:pt modelId="{A9DBFBB9-6728-4944-93E7-CCF7F0399D28}" type="pres">
      <dgm:prSet presAssocID="{036C3AD4-503B-4E10-AC3D-02C2B959E91F}" presName="comp2" presStyleCnt="0"/>
      <dgm:spPr/>
    </dgm:pt>
    <dgm:pt modelId="{5F227F1A-1BDE-4820-8716-F562CCBB6DC6}" type="pres">
      <dgm:prSet presAssocID="{036C3AD4-503B-4E10-AC3D-02C2B959E91F}" presName="circle2" presStyleLbl="node1" presStyleIdx="1" presStyleCnt="3" custLinFactNeighborX="-1104" custLinFactNeighborY="-322"/>
      <dgm:spPr/>
      <dgm:t>
        <a:bodyPr/>
        <a:lstStyle/>
        <a:p>
          <a:endParaRPr lang="en-US"/>
        </a:p>
      </dgm:t>
    </dgm:pt>
    <dgm:pt modelId="{3A42A5B2-3DB5-497A-A65D-2F3896BF173E}" type="pres">
      <dgm:prSet presAssocID="{036C3AD4-503B-4E10-AC3D-02C2B959E91F}" presName="c2text" presStyleLbl="node1" presStyleIdx="1" presStyleCnt="3">
        <dgm:presLayoutVars>
          <dgm:bulletEnabled val="1"/>
        </dgm:presLayoutVars>
      </dgm:prSet>
      <dgm:spPr/>
      <dgm:t>
        <a:bodyPr/>
        <a:lstStyle/>
        <a:p>
          <a:endParaRPr lang="en-US"/>
        </a:p>
      </dgm:t>
    </dgm:pt>
    <dgm:pt modelId="{18F3C3C6-B2EA-4936-822A-FABAD01663E6}" type="pres">
      <dgm:prSet presAssocID="{036C3AD4-503B-4E10-AC3D-02C2B959E91F}" presName="comp3" presStyleCnt="0"/>
      <dgm:spPr/>
    </dgm:pt>
    <dgm:pt modelId="{57F1D824-22F3-45C6-A689-510C4FB2A0D8}" type="pres">
      <dgm:prSet presAssocID="{036C3AD4-503B-4E10-AC3D-02C2B959E91F}" presName="circle3" presStyleLbl="node1" presStyleIdx="2" presStyleCnt="3"/>
      <dgm:spPr/>
      <dgm:t>
        <a:bodyPr/>
        <a:lstStyle/>
        <a:p>
          <a:endParaRPr lang="en-US"/>
        </a:p>
      </dgm:t>
    </dgm:pt>
    <dgm:pt modelId="{99FE42D3-7B65-48BD-8963-AAF6F929E7CC}" type="pres">
      <dgm:prSet presAssocID="{036C3AD4-503B-4E10-AC3D-02C2B959E91F}" presName="c3text" presStyleLbl="node1" presStyleIdx="2" presStyleCnt="3">
        <dgm:presLayoutVars>
          <dgm:bulletEnabled val="1"/>
        </dgm:presLayoutVars>
      </dgm:prSet>
      <dgm:spPr/>
      <dgm:t>
        <a:bodyPr/>
        <a:lstStyle/>
        <a:p>
          <a:endParaRPr lang="en-US"/>
        </a:p>
      </dgm:t>
    </dgm:pt>
  </dgm:ptLst>
  <dgm:cxnLst>
    <dgm:cxn modelId="{89070DEA-177A-483B-ACDB-C72CA473F26A}" type="presOf" srcId="{F356AE00-CD51-433A-B5C8-0F40AB2332F6}" destId="{47DB9837-F391-4455-8074-23C57E14739A}" srcOrd="1" destOrd="0" presId="urn:microsoft.com/office/officeart/2005/8/layout/venn2"/>
    <dgm:cxn modelId="{18470531-D125-4D7A-B088-76A80773F2A4}" srcId="{036C3AD4-503B-4E10-AC3D-02C2B959E91F}" destId="{F356AE00-CD51-433A-B5C8-0F40AB2332F6}" srcOrd="0" destOrd="0" parTransId="{650E140C-8B9C-42F2-9A24-6479B6C4F6CD}" sibTransId="{46C19652-06CA-4C98-886C-AFAA4CB805FF}"/>
    <dgm:cxn modelId="{8767A2B3-FBA4-4735-8233-C943F92E0DCA}" type="presOf" srcId="{73E88CFE-4D0C-4EF2-B194-6411839B1C76}" destId="{99FE42D3-7B65-48BD-8963-AAF6F929E7CC}" srcOrd="1" destOrd="0" presId="urn:microsoft.com/office/officeart/2005/8/layout/venn2"/>
    <dgm:cxn modelId="{35D34AFE-C98B-469B-94D4-A7E55847FA00}" type="presOf" srcId="{036C3AD4-503B-4E10-AC3D-02C2B959E91F}" destId="{DCFDE608-6EDA-4EC6-A800-7A077258F87A}" srcOrd="0" destOrd="0" presId="urn:microsoft.com/office/officeart/2005/8/layout/venn2"/>
    <dgm:cxn modelId="{95A40177-A54E-4B18-A8CE-F502A7710716}" type="presOf" srcId="{73E88CFE-4D0C-4EF2-B194-6411839B1C76}" destId="{57F1D824-22F3-45C6-A689-510C4FB2A0D8}" srcOrd="0" destOrd="0" presId="urn:microsoft.com/office/officeart/2005/8/layout/venn2"/>
    <dgm:cxn modelId="{BE9FDA60-9E47-4C13-AC62-6FD2FC06C6E6}" type="presOf" srcId="{65C3FA88-5E32-48BC-9BC9-D92327429F1B}" destId="{5F227F1A-1BDE-4820-8716-F562CCBB6DC6}" srcOrd="0" destOrd="0" presId="urn:microsoft.com/office/officeart/2005/8/layout/venn2"/>
    <dgm:cxn modelId="{A3EDBECB-9921-41C3-AFB6-A5E2D20216C2}" type="presOf" srcId="{65C3FA88-5E32-48BC-9BC9-D92327429F1B}" destId="{3A42A5B2-3DB5-497A-A65D-2F3896BF173E}" srcOrd="1" destOrd="0" presId="urn:microsoft.com/office/officeart/2005/8/layout/venn2"/>
    <dgm:cxn modelId="{511FD1F0-D6B2-4A09-8AF2-9C3EB3ED4E2D}" type="presOf" srcId="{F356AE00-CD51-433A-B5C8-0F40AB2332F6}" destId="{66E84E39-9D65-4829-8ADC-38CA3D1D5B0A}" srcOrd="0" destOrd="0" presId="urn:microsoft.com/office/officeart/2005/8/layout/venn2"/>
    <dgm:cxn modelId="{A9101725-264E-4467-8A95-730067DFD447}" srcId="{036C3AD4-503B-4E10-AC3D-02C2B959E91F}" destId="{73E88CFE-4D0C-4EF2-B194-6411839B1C76}" srcOrd="2" destOrd="0" parTransId="{9564EAEA-466F-46CC-BF4C-6A80F8008396}" sibTransId="{3C092015-565D-464E-A187-CCF7F5D9930E}"/>
    <dgm:cxn modelId="{0CFFAA66-D7C0-4966-A626-C63A68199429}" srcId="{036C3AD4-503B-4E10-AC3D-02C2B959E91F}" destId="{65C3FA88-5E32-48BC-9BC9-D92327429F1B}" srcOrd="1" destOrd="0" parTransId="{9521C2C7-CE13-485E-9267-7446FA280B68}" sibTransId="{241314E9-4E3B-478B-AE58-439D5D839E27}"/>
    <dgm:cxn modelId="{D0C1EF86-8EB3-4342-9095-4042D2022EB7}" type="presParOf" srcId="{DCFDE608-6EDA-4EC6-A800-7A077258F87A}" destId="{858CB2FF-1226-41F8-8481-15EF95FADADF}" srcOrd="0" destOrd="0" presId="urn:microsoft.com/office/officeart/2005/8/layout/venn2"/>
    <dgm:cxn modelId="{7428476B-9ABA-40A8-ACB6-D18CF75209CF}" type="presParOf" srcId="{858CB2FF-1226-41F8-8481-15EF95FADADF}" destId="{66E84E39-9D65-4829-8ADC-38CA3D1D5B0A}" srcOrd="0" destOrd="0" presId="urn:microsoft.com/office/officeart/2005/8/layout/venn2"/>
    <dgm:cxn modelId="{5ABC7E83-9D90-437F-85A1-835FD9513113}" type="presParOf" srcId="{858CB2FF-1226-41F8-8481-15EF95FADADF}" destId="{47DB9837-F391-4455-8074-23C57E14739A}" srcOrd="1" destOrd="0" presId="urn:microsoft.com/office/officeart/2005/8/layout/venn2"/>
    <dgm:cxn modelId="{9F6B0989-E6F5-47E2-90E1-47C0CE8F9ACA}" type="presParOf" srcId="{DCFDE608-6EDA-4EC6-A800-7A077258F87A}" destId="{A9DBFBB9-6728-4944-93E7-CCF7F0399D28}" srcOrd="1" destOrd="0" presId="urn:microsoft.com/office/officeart/2005/8/layout/venn2"/>
    <dgm:cxn modelId="{496A4D00-0404-42C7-8DB5-CCD2DB674D51}" type="presParOf" srcId="{A9DBFBB9-6728-4944-93E7-CCF7F0399D28}" destId="{5F227F1A-1BDE-4820-8716-F562CCBB6DC6}" srcOrd="0" destOrd="0" presId="urn:microsoft.com/office/officeart/2005/8/layout/venn2"/>
    <dgm:cxn modelId="{8E72CB67-8243-4058-8958-11CAC6DF6EA1}" type="presParOf" srcId="{A9DBFBB9-6728-4944-93E7-CCF7F0399D28}" destId="{3A42A5B2-3DB5-497A-A65D-2F3896BF173E}" srcOrd="1" destOrd="0" presId="urn:microsoft.com/office/officeart/2005/8/layout/venn2"/>
    <dgm:cxn modelId="{80F48418-BC40-43C3-808D-2FC255FF3B77}" type="presParOf" srcId="{DCFDE608-6EDA-4EC6-A800-7A077258F87A}" destId="{18F3C3C6-B2EA-4936-822A-FABAD01663E6}" srcOrd="2" destOrd="0" presId="urn:microsoft.com/office/officeart/2005/8/layout/venn2"/>
    <dgm:cxn modelId="{E35EA415-0B57-4BE8-A15F-D7507A9F1D0E}" type="presParOf" srcId="{18F3C3C6-B2EA-4936-822A-FABAD01663E6}" destId="{57F1D824-22F3-45C6-A689-510C4FB2A0D8}" srcOrd="0" destOrd="0" presId="urn:microsoft.com/office/officeart/2005/8/layout/venn2"/>
    <dgm:cxn modelId="{DDDB15AF-3BE8-406B-B806-2E442FB792B8}" type="presParOf" srcId="{18F3C3C6-B2EA-4936-822A-FABAD01663E6}" destId="{99FE42D3-7B65-48BD-8963-AAF6F929E7CC}" srcOrd="1" destOrd="0" presId="urn:microsoft.com/office/officeart/2005/8/layout/ven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84E39-9D65-4829-8ADC-38CA3D1D5B0A}">
      <dsp:nvSpPr>
        <dsp:cNvPr id="0" name=""/>
        <dsp:cNvSpPr/>
      </dsp:nvSpPr>
      <dsp:spPr>
        <a:xfrm>
          <a:off x="0" y="0"/>
          <a:ext cx="3167270" cy="3167270"/>
        </a:xfrm>
        <a:prstGeom prst="ellipse">
          <a:avLst/>
        </a:prstGeom>
        <a:solidFill>
          <a:schemeClr val="accent5">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UI Test </a:t>
          </a:r>
          <a:r>
            <a:rPr lang="en-US" sz="1200" b="1" kern="1200" dirty="0" smtClean="0"/>
            <a:t>(Manual or Automated Testing)</a:t>
          </a:r>
          <a:endParaRPr lang="en-US" sz="1200" b="1" kern="1200" dirty="0"/>
        </a:p>
      </dsp:txBody>
      <dsp:txXfrm>
        <a:off x="1030154" y="158363"/>
        <a:ext cx="1106960" cy="475090"/>
      </dsp:txXfrm>
    </dsp:sp>
    <dsp:sp modelId="{5F227F1A-1BDE-4820-8716-F562CCBB6DC6}">
      <dsp:nvSpPr>
        <dsp:cNvPr id="0" name=""/>
        <dsp:cNvSpPr/>
      </dsp:nvSpPr>
      <dsp:spPr>
        <a:xfrm>
          <a:off x="369683" y="910064"/>
          <a:ext cx="2375452" cy="2375452"/>
        </a:xfrm>
        <a:prstGeom prst="ellipse">
          <a:avLst/>
        </a:prstGeom>
        <a:solidFill>
          <a:schemeClr val="accent5">
            <a:shade val="80000"/>
            <a:hueOff val="-79966"/>
            <a:satOff val="7458"/>
            <a:lumOff val="105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Acceptance Test </a:t>
          </a:r>
          <a:r>
            <a:rPr lang="en-US" sz="1200" b="1" kern="1200" dirty="0" smtClean="0">
              <a:solidFill>
                <a:srgbClr val="FFFF00"/>
              </a:solidFill>
            </a:rPr>
            <a:t>(BDD / ATDD)</a:t>
          </a:r>
          <a:endParaRPr lang="en-US" sz="1200" b="1" kern="1200" dirty="0">
            <a:solidFill>
              <a:srgbClr val="FFFF00"/>
            </a:solidFill>
          </a:endParaRPr>
        </a:p>
      </dsp:txBody>
      <dsp:txXfrm>
        <a:off x="1003929" y="1058529"/>
        <a:ext cx="1106960" cy="445397"/>
      </dsp:txXfrm>
    </dsp:sp>
    <dsp:sp modelId="{57F1D824-22F3-45C6-A689-510C4FB2A0D8}">
      <dsp:nvSpPr>
        <dsp:cNvPr id="0" name=""/>
        <dsp:cNvSpPr/>
      </dsp:nvSpPr>
      <dsp:spPr>
        <a:xfrm>
          <a:off x="791817" y="1709530"/>
          <a:ext cx="1583635" cy="1583635"/>
        </a:xfrm>
        <a:prstGeom prst="ellipse">
          <a:avLst/>
        </a:prstGeom>
        <a:solidFill>
          <a:schemeClr val="accent5">
            <a:shade val="80000"/>
            <a:hueOff val="-159932"/>
            <a:satOff val="14916"/>
            <a:lumOff val="211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Unit Test </a:t>
          </a:r>
          <a:r>
            <a:rPr lang="en-US" sz="1200" kern="1200" dirty="0" smtClean="0">
              <a:solidFill>
                <a:srgbClr val="FFFF00"/>
              </a:solidFill>
            </a:rPr>
            <a:t>(</a:t>
          </a:r>
          <a:r>
            <a:rPr lang="en-US" sz="1200" b="1" kern="1200" dirty="0" smtClean="0">
              <a:solidFill>
                <a:srgbClr val="FFFF00"/>
              </a:solidFill>
            </a:rPr>
            <a:t>TDD)</a:t>
          </a:r>
          <a:endParaRPr lang="en-US" sz="1200" b="1" kern="1200" dirty="0">
            <a:solidFill>
              <a:srgbClr val="FFFF00"/>
            </a:solidFill>
          </a:endParaRPr>
        </a:p>
      </dsp:txBody>
      <dsp:txXfrm>
        <a:off x="1023735" y="2105439"/>
        <a:ext cx="1119799" cy="79181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jrebel.com/blog/unit-testing-in-java" TargetMode="External"/><Relationship Id="rId2" Type="http://schemas.openxmlformats.org/officeDocument/2006/relationships/hyperlink" Target="https://dreamix.eu/blog/java/what-needs-to-be-unit-tested-how-much-code-coverage-is-needed" TargetMode="External"/><Relationship Id="rId1" Type="http://schemas.openxmlformats.org/officeDocument/2006/relationships/slideLayout" Target="../slideLayouts/slideLayout7.xml"/><Relationship Id="rId4" Type="http://schemas.openxmlformats.org/officeDocument/2006/relationships/hyperlink" Target="https://dzone.com/articles/unit-testing-guidelines-what-to-test-and-what-no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ltexsoft.com/blog/business/most-popular-prioritization-techniques-and-methods-moscow-rice-kano-model-walking-skeleton-and-others/"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dzone.com/articles/unit-testing-guidelines-what-to-test-and-what-not"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n.wikipedia.org/wiki/Acceptance_test%E2%80%93driven_development" TargetMode="External"/><Relationship Id="rId7" Type="http://schemas.openxmlformats.org/officeDocument/2006/relationships/diagramColors" Target="../diagrams/colors1.xml"/><Relationship Id="rId2" Type="http://schemas.openxmlformats.org/officeDocument/2006/relationships/hyperlink" Target="https://www.browserstack.com/guide/tdd-vs-bdd-vs-atdd" TargetMode="Externa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Tips/790758/Specification-and-Notification-Patterns" TargetMode="External"/><Relationship Id="rId2" Type="http://schemas.openxmlformats.org/officeDocument/2006/relationships/hyperlink" Target="https://martinfowler.com/articles/replaceThrowWithNotification.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stackoverflow.com/questions/346372/whats-the-difference-between-faking-mocking-and-stubbing/5180286#518028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visualstudio/test/intellitest-manual/getting-started?view=vs-2019" TargetMode="External"/><Relationship Id="rId2" Type="http://schemas.openxmlformats.org/officeDocument/2006/relationships/hyperlink" Target="https://xunit.net/docs/getting-started/netfx/visual-studio" TargetMode="External"/><Relationship Id="rId1" Type="http://schemas.openxmlformats.org/officeDocument/2006/relationships/slideLayout" Target="../slideLayouts/slideLayout7.xml"/><Relationship Id="rId5" Type="http://schemas.openxmlformats.org/officeDocument/2006/relationships/hyperlink" Target="https://docs.microsoft.com/en-us/visualstudio/test/intellitest-manual/test-generation?view=vs-2019" TargetMode="External"/><Relationship Id="rId4" Type="http://schemas.openxmlformats.org/officeDocument/2006/relationships/hyperlink" Target="https://docs.microsoft.com/en-us/visualstudio/test/how-to-create-a-data-driven-unit-test?view=vs-201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unit-testing-guide.html"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hyperlink" Target="https://www.davidyardy.com/blog/xunit%E2%80%93what-is-it-and-why-another-unit-testing-framework/" TargetMode="External"/><Relationship Id="rId3" Type="http://schemas.openxmlformats.org/officeDocument/2006/relationships/hyperlink" Target="https://xunit.net/docs/why-did-we-build-xunit-1.0.html" TargetMode="External"/><Relationship Id="rId7" Type="http://schemas.openxmlformats.org/officeDocument/2006/relationships/hyperlink" Target="https://visualstudiomagazine.com/articles/2018/11/01/net-core-testing.aspx"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6" Type="http://schemas.openxmlformats.org/officeDocument/2006/relationships/hyperlink" Target="https://dev.to/hatsrumandcode/net-core-2-why-xunit-and-not-nunit-or-mstest--aei" TargetMode="External"/><Relationship Id="rId5" Type="http://schemas.openxmlformats.org/officeDocument/2006/relationships/hyperlink" Target="https://dingyuliang.me/unit-testing-frameworks-xunit-vs-nunit-vs-mstest-net-net-core/" TargetMode="External"/><Relationship Id="rId4" Type="http://schemas.openxmlformats.org/officeDocument/2006/relationships/hyperlink" Target="https://devblogs.microsoft.com/visualstudio/test-experience-improvements/" TargetMode="External"/><Relationship Id="rId9" Type="http://schemas.openxmlformats.org/officeDocument/2006/relationships/hyperlink" Target="https://www.clariontech.com/blog/why-should-you-use-xunit-a-unit-testing-framework-for-.net"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hyperlink" Target="https://dingyuliang.me/unit-testing-frameworks-xunit-vs-nunit-vs-mstest-net-net-core/" TargetMode="External"/><Relationship Id="rId2" Type="http://schemas.openxmlformats.org/officeDocument/2006/relationships/hyperlink" Target="https://xunit.net/docs/comparisons"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ocs.microsoft.com/en-us/dotnet/core/testing/unit-testing-best-practice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hyperlink" Target="https://andrewlock.net/creating-parameterised-tests-in-xunit-with-inlinedata-classdata-and-memberdata/" TargetMode="External"/><Relationship Id="rId3" Type="http://schemas.openxmlformats.org/officeDocument/2006/relationships/hyperlink" Target="https://github.com/xunit/samples.xunit/blob/master/SqlDataExample/DatabaseExamples.cs" TargetMode="External"/><Relationship Id="rId7" Type="http://schemas.openxmlformats.org/officeDocument/2006/relationships/hyperlink" Target="https://xunit.net/docs/shared-context" TargetMode="External"/><Relationship Id="rId2" Type="http://schemas.openxmlformats.org/officeDocument/2006/relationships/hyperlink" Target="https://github.com/xunit/samples.xunit" TargetMode="External"/><Relationship Id="rId1" Type="http://schemas.openxmlformats.org/officeDocument/2006/relationships/slideLayout" Target="../slideLayouts/slideLayout7.xml"/><Relationship Id="rId6" Type="http://schemas.openxmlformats.org/officeDocument/2006/relationships/hyperlink" Target="https://xunit.net/docs/running-tests-in-parallel" TargetMode="External"/><Relationship Id="rId5" Type="http://schemas.openxmlformats.org/officeDocument/2006/relationships/hyperlink" Target="https://xunit.net/docs/capturing-output" TargetMode="External"/><Relationship Id="rId4" Type="http://schemas.openxmlformats.org/officeDocument/2006/relationships/hyperlink" Target="https://xunit.net/#documentati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natmarchand.fr/aspnet-dependency-injection-net472/" TargetMode="External"/><Relationship Id="rId7" Type="http://schemas.openxmlformats.org/officeDocument/2006/relationships/hyperlink" Target="https://www.safnet.com/writing/tech/2014/08/unit-test-isolation-for-legacy-net-code.html" TargetMode="External"/><Relationship Id="rId2" Type="http://schemas.openxmlformats.org/officeDocument/2006/relationships/hyperlink" Target="https://www.slideshare.net/StephenFuqua/refactoring-web-forms-for-test-automation" TargetMode="External"/><Relationship Id="rId1" Type="http://schemas.openxmlformats.org/officeDocument/2006/relationships/slideLayout" Target="../slideLayouts/slideLayout7.xml"/><Relationship Id="rId6" Type="http://schemas.openxmlformats.org/officeDocument/2006/relationships/hyperlink" Target="https://devblogs.microsoft.com/aspnet/use-dependency-injection-in-webforms-application/" TargetMode="External"/><Relationship Id="rId5" Type="http://schemas.openxmlformats.org/officeDocument/2006/relationships/hyperlink" Target="https://docs.microsoft.com/en-us/archive/msdn-magazine/2010/september/msdn-magazine-cutting-edge-better-web-forms-with-the-mvp-pattern" TargetMode="External"/><Relationship Id="rId4" Type="http://schemas.openxmlformats.org/officeDocument/2006/relationships/hyperlink" Target="https://vladdaraban.blog/unit-testing-asp-net-legacy-application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zone.com/articles/unit-testing-guidelines-what-to-test-and-what-not" TargetMode="External"/><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devblogs.microsoft.com/aspnet/use-dependency-injection-in-webforms-application/" TargetMode="External"/><Relationship Id="rId2" Type="http://schemas.openxmlformats.org/officeDocument/2006/relationships/hyperlink" Target="https://devblogs.microsoft.com/aspnet/modern-asp-net-web-forms-development-dependency-injection/"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chainding.wordpress.com/2010/02/12/mvc-vs-mvp-vs-mvvm/" TargetMode="External"/><Relationship Id="rId2" Type="http://schemas.openxmlformats.org/officeDocument/2006/relationships/hyperlink" Target="https://mytechnetknowhows.wordpress.com/2014/09/28/mvc-mvp-mvvm-demistified/" TargetMode="Externa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hyperlink" Target="http://arun-architect.blogspot.com/2016/07/mvc-vs-mvp-vs-mvvm.html" TargetMode="External"/><Relationship Id="rId4" Type="http://schemas.openxmlformats.org/officeDocument/2006/relationships/hyperlink" Target="https://stackoverflow.com/questions/19996963/difference-between-asp-net-mvc-and-mvp-are-they-both-same/19997283" TargetMode="Externa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visualstudio/test/isolating-code-under-test-with-microsoft-fakes?view=vs-2019"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aspnet/AspNetCore.Docs/tree/master/aspnetcore/test/integration-tests/samples/3.x/IntegrationTestsSample" TargetMode="External"/><Relationship Id="rId2" Type="http://schemas.openxmlformats.org/officeDocument/2006/relationships/hyperlink" Target="https://docs.microsoft.com/en-us/aspnet/core/test/integration-tests?view=aspnetcore-3.1" TargetMode="External"/><Relationship Id="rId1" Type="http://schemas.openxmlformats.org/officeDocument/2006/relationships/slideLayout" Target="../slideLayouts/slideLayout7.xml"/><Relationship Id="rId6" Type="http://schemas.openxmlformats.org/officeDocument/2006/relationships/hyperlink" Target="https://andrewlock.net/converting-integration-tests-to-net-core-3/" TargetMode="External"/><Relationship Id="rId5" Type="http://schemas.openxmlformats.org/officeDocument/2006/relationships/hyperlink" Target="https://fullstackmark.com/post/20/painless-integration-testing-with-aspnet-core-web-api" TargetMode="External"/><Relationship Id="rId4" Type="http://schemas.openxmlformats.org/officeDocument/2006/relationships/hyperlink" Target="https://docs.microsoft.com/en-us/aspnet/core/mvc/controllers/testing?view=aspnetcore-3.1"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www.codingame.com/playgrounds/35462/creating-web-api-in-asp-net-core-2-0/part-2---unit-tests" TargetMode="External"/><Relationship Id="rId7" Type="http://schemas.openxmlformats.org/officeDocument/2006/relationships/hyperlink" Target="https://fullstackmark.com/post/20/painless-integration-testing-with-aspnet-core-web-api" TargetMode="External"/><Relationship Id="rId2" Type="http://schemas.openxmlformats.org/officeDocument/2006/relationships/hyperlink" Target="https://www.codingame.com/playgrounds/35462/creating-web-api-in-asp-net-core-2-0/part-1---web-api" TargetMode="External"/><Relationship Id="rId1" Type="http://schemas.openxmlformats.org/officeDocument/2006/relationships/slideLayout" Target="../slideLayouts/slideLayout7.xml"/><Relationship Id="rId6" Type="http://schemas.openxmlformats.org/officeDocument/2006/relationships/hyperlink" Target="https://www.norberteder.com/how-to-test-your-web-api-with-net-core/" TargetMode="External"/><Relationship Id="rId5" Type="http://schemas.openxmlformats.org/officeDocument/2006/relationships/hyperlink" Target="https://www.infoq.com/articles/testing-aspnet-core-web-api/" TargetMode="External"/><Relationship Id="rId4" Type="http://schemas.openxmlformats.org/officeDocument/2006/relationships/hyperlink" Target="https://www.codingame.com/playgrounds/35462/creating-web-api-in-asp-net-core-2-0/part-3---integration-tests"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itnext.io/acceptance-test-driven-development-in-net-core-with-specflow-dcb17fb7a893" TargetMode="External"/><Relationship Id="rId2" Type="http://schemas.openxmlformats.org/officeDocument/2006/relationships/hyperlink" Target="https://github.com/LightBDD/LightBD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wikizeroo.org/index.php?q=aHR0cHM6Ly9lbi53aWtpcGVkaWEub3JnL3dpa2kvVW5pdF90ZXN0aW5n"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fluentassertions.com/introduction"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s://github.com/shouldly/shouldly"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fakeiteasy.readthedocs.io/en/stable/quickstart/" TargetMode="External"/><Relationship Id="rId2" Type="http://schemas.openxmlformats.org/officeDocument/2006/relationships/hyperlink" Target="https://weareadaptive.com/2014/09/30/why-nsubstitute/" TargetMode="External"/><Relationship Id="rId1" Type="http://schemas.openxmlformats.org/officeDocument/2006/relationships/slideLayout" Target="../slideLayouts/slideLayout7.xml"/><Relationship Id="rId4" Type="http://schemas.openxmlformats.org/officeDocument/2006/relationships/hyperlink" Target="https://nsubstitute.github.io/"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7" Type="http://schemas.openxmlformats.org/officeDocument/2006/relationships/hyperlink" Target="https://stackoverflow.com/questions/48573586/autofixture-nsubstitute-virtual-methods"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github.com/AutoFixture/AutoFixture/wiki/Cheat-Sheet" TargetMode="External"/><Relationship Id="rId2" Type="http://schemas.openxmlformats.org/officeDocument/2006/relationships/hyperlink" Target="https://github.com/AutoFixture/AutoFixture" TargetMode="External"/><Relationship Id="rId1" Type="http://schemas.openxmlformats.org/officeDocument/2006/relationships/slideLayout" Target="../slideLayouts/slideLayout7.xml"/><Relationship Id="rId6" Type="http://schemas.openxmlformats.org/officeDocument/2006/relationships/hyperlink" Target="https://github.com/MisterJames/GenFu" TargetMode="External"/><Relationship Id="rId5" Type="http://schemas.openxmlformats.org/officeDocument/2006/relationships/hyperlink" Target="https://engineering.thetrainline.com/an-introduction-to-xunit-moq-and-autofixture-995315f656f" TargetMode="External"/><Relationship Id="rId4" Type="http://schemas.openxmlformats.org/officeDocument/2006/relationships/hyperlink" Target="https://stackoverflow.com/questions/21195872/how-to-use-autodata-in-unit-tests-to-supply-n-objects-of-a-type-in-test-argument"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github.com/ivaylokenov/MyTested.AspNetCore.Mvc" TargetMode="External"/><Relationship Id="rId2" Type="http://schemas.openxmlformats.org/officeDocument/2006/relationships/hyperlink" Target="https://mytestedasp.net/" TargetMode="External"/><Relationship Id="rId1" Type="http://schemas.openxmlformats.org/officeDocument/2006/relationships/slideLayout" Target="../slideLayouts/slideLayout7.xml"/><Relationship Id="rId5" Type="http://schemas.openxmlformats.org/officeDocument/2006/relationships/image" Target="../media/image22.gif"/><Relationship Id="rId4" Type="http://schemas.openxmlformats.org/officeDocument/2006/relationships/hyperlink" Target="https://flurl.dev/" TargetMode="External"/></Relationships>
</file>

<file path=ppt/slides/_rels/slide69.xml.rels><?xml version="1.0" encoding="UTF-8" standalone="yes"?>
<Relationships xmlns="http://schemas.openxmlformats.org/package/2006/relationships"><Relationship Id="rId8" Type="http://schemas.openxmlformats.org/officeDocument/2006/relationships/hyperlink" Target="https://github.com/nreco/lambdaparser" TargetMode="External"/><Relationship Id="rId13" Type="http://schemas.openxmlformats.org/officeDocument/2006/relationships/hyperlink" Target="https://github.com/AngleSharp/AngleSharp" TargetMode="External"/><Relationship Id="rId3" Type="http://schemas.openxmlformats.org/officeDocument/2006/relationships/hyperlink" Target="https://github.com/sqlkata/querybuilder" TargetMode="External"/><Relationship Id="rId7" Type="http://schemas.openxmlformats.org/officeDocument/2006/relationships/hyperlink" Target="https://flurl.dev/" TargetMode="External"/><Relationship Id="rId12" Type="http://schemas.openxmlformats.org/officeDocument/2006/relationships/hyperlink" Target="https://github.com/zzzprojects/html-agility-pack" TargetMode="External"/><Relationship Id="rId2" Type="http://schemas.openxmlformats.org/officeDocument/2006/relationships/hyperlink" Target="https://www.codeproject.com/Articles/1079028/Build-Lambda-Expressions-Dynamically" TargetMode="External"/><Relationship Id="rId1" Type="http://schemas.openxmlformats.org/officeDocument/2006/relationships/slideLayout" Target="../slideLayouts/slideLayout7.xml"/><Relationship Id="rId6" Type="http://schemas.openxmlformats.org/officeDocument/2006/relationships/hyperlink" Target="https://github.com/morelinq/MoreLINQ" TargetMode="External"/><Relationship Id="rId11" Type="http://schemas.openxmlformats.org/officeDocument/2006/relationships/hyperlink" Target="https://github.com/danielgerlag/workflow-core" TargetMode="External"/><Relationship Id="rId5" Type="http://schemas.openxmlformats.org/officeDocument/2006/relationships/hyperlink" Target="https://docs.microsoft.com/en-us/dotnet/csharp/programming-guide/concepts/expression-trees/how-to-use-expression-trees-to-build-dynamic-queries" TargetMode="External"/><Relationship Id="rId10" Type="http://schemas.openxmlformats.org/officeDocument/2006/relationships/hyperlink" Target="https://github.com/LightBDD/LightBDD" TargetMode="External"/><Relationship Id="rId4" Type="http://schemas.openxmlformats.org/officeDocument/2006/relationships/hyperlink" Target="https://github.com/dbelmont/ExpressionBuilder" TargetMode="External"/><Relationship Id="rId9" Type="http://schemas.openxmlformats.org/officeDocument/2006/relationships/hyperlink" Target="https://github.com/StefH/System.Linq.Dynamic.Co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visualstudio/test/quick-start-test-driven-development-with-test-explorer?view=vs-2019"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hyperlink" Target="https://www.programmingwithwolfgang.com/xunit-getting-started/" TargetMode="External"/><Relationship Id="rId3" Type="http://schemas.openxmlformats.org/officeDocument/2006/relationships/hyperlink" Target="https://www.guru99.com/unit-testing-guide.html" TargetMode="External"/><Relationship Id="rId7" Type="http://schemas.openxmlformats.org/officeDocument/2006/relationships/hyperlink" Target="https://xunit.net/docs/shared-context" TargetMode="External"/><Relationship Id="rId2" Type="http://schemas.openxmlformats.org/officeDocument/2006/relationships/hyperlink" Target="http://softwaretestingfundamentals.com/unit-testing/" TargetMode="External"/><Relationship Id="rId1" Type="http://schemas.openxmlformats.org/officeDocument/2006/relationships/slideLayout" Target="../slideLayouts/slideLayout7.xml"/><Relationship Id="rId6" Type="http://schemas.openxmlformats.org/officeDocument/2006/relationships/hyperlink" Target="https://www.wikizeroo.org/index.php?q=aHR0cHM6Ly9lbi53aWtpcGVkaWEub3JnL3dpa2kvVW5pdF90ZXN0aW5n" TargetMode="External"/><Relationship Id="rId5" Type="http://schemas.openxmlformats.org/officeDocument/2006/relationships/hyperlink" Target="https://smartbear.com/learn/automated-testing/what-is-unit-testing/" TargetMode="External"/><Relationship Id="rId4" Type="http://schemas.openxmlformats.org/officeDocument/2006/relationships/hyperlink" Target="https://stackify.com/unit-testing-basics-best-practices/" TargetMode="External"/><Relationship Id="rId9" Type="http://schemas.openxmlformats.org/officeDocument/2006/relationships/hyperlink" Target="http://xunitpatterns.com/"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ru99.com/code-coverage.html"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2340" y="268298"/>
            <a:ext cx="4970649" cy="4616648"/>
          </a:xfrm>
          <a:prstGeom prst="rect">
            <a:avLst/>
          </a:prstGeom>
          <a:noFill/>
        </p:spPr>
        <p:txBody>
          <a:bodyPr wrap="square" rtlCol="0">
            <a:spAutoFit/>
          </a:bodyPr>
          <a:lstStyle/>
          <a:p>
            <a:r>
              <a:rPr lang="en-US" sz="1400" b="1" dirty="0" smtClean="0">
                <a:solidFill>
                  <a:srgbClr val="FF0000"/>
                </a:solidFill>
              </a:rPr>
              <a:t>Scalable Web Application Architecture and Tools</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r>
              <a:rPr lang="en-US" sz="1400" b="1" strike="sngStrike" dirty="0" smtClean="0">
                <a:solidFill>
                  <a:srgbClr val="FFFF00"/>
                </a:solidFill>
              </a:rPr>
              <a:t>Scalable Web Application Architecture</a:t>
            </a:r>
          </a:p>
          <a:p>
            <a:pPr marL="342900" indent="-342900">
              <a:buFont typeface="+mj-lt"/>
              <a:buAutoNum type="arabicPeriod"/>
            </a:pPr>
            <a:r>
              <a:rPr lang="en-US" sz="1400" b="1" strike="sngStrike" dirty="0" smtClean="0">
                <a:solidFill>
                  <a:srgbClr val="FFFF00"/>
                </a:solidFill>
              </a:rPr>
              <a:t>Distributed Computation</a:t>
            </a:r>
          </a:p>
          <a:p>
            <a:pPr marL="342900" indent="-342900">
              <a:buFont typeface="+mj-lt"/>
              <a:buAutoNum type="arabicPeriod"/>
            </a:pPr>
            <a:r>
              <a:rPr lang="en-US" sz="1400" b="1" strike="sngStrike" dirty="0" err="1" smtClean="0">
                <a:solidFill>
                  <a:srgbClr val="FFFF00"/>
                </a:solidFill>
              </a:rPr>
              <a:t>Redis</a:t>
            </a:r>
            <a:r>
              <a:rPr lang="en-US" sz="1400" b="1" strike="sngStrike" dirty="0">
                <a:solidFill>
                  <a:srgbClr val="FFFF00"/>
                </a:solidFill>
              </a:rPr>
              <a:t> (in-memory data structure store)</a:t>
            </a:r>
            <a:endParaRPr lang="en-US" sz="1400" b="1" strike="sngStrike" dirty="0" smtClean="0">
              <a:solidFill>
                <a:srgbClr val="FFFF00"/>
              </a:solidFill>
            </a:endParaRPr>
          </a:p>
          <a:p>
            <a:pPr marL="342900" indent="-342900">
              <a:buFont typeface="+mj-lt"/>
              <a:buAutoNum type="arabicPeriod"/>
            </a:pPr>
            <a:r>
              <a:rPr lang="en-US" sz="1400" b="1" strike="sngStrike" dirty="0" smtClean="0">
                <a:solidFill>
                  <a:srgbClr val="FFFF00"/>
                </a:solidFill>
              </a:rPr>
              <a:t>Apache Ignite </a:t>
            </a:r>
            <a:r>
              <a:rPr lang="en-US" sz="1400" b="1" strike="sngStrike" dirty="0">
                <a:solidFill>
                  <a:srgbClr val="FFFF00"/>
                </a:solidFill>
              </a:rPr>
              <a:t>(In-Memory Computing </a:t>
            </a:r>
            <a:r>
              <a:rPr lang="en-US" sz="1400" b="1" strike="sngStrike" dirty="0" smtClean="0">
                <a:solidFill>
                  <a:srgbClr val="FFFF00"/>
                </a:solidFill>
              </a:rPr>
              <a:t>Platform )</a:t>
            </a:r>
          </a:p>
          <a:p>
            <a:pPr marL="342900" indent="-342900">
              <a:buFont typeface="+mj-lt"/>
              <a:buAutoNum type="arabicPeriod"/>
            </a:pPr>
            <a:r>
              <a:rPr lang="en-US" sz="1400" b="1" dirty="0" smtClean="0">
                <a:solidFill>
                  <a:srgbClr val="FFFF00"/>
                </a:solidFill>
              </a:rPr>
              <a:t>Mongo DB (Distributed Document DB) </a:t>
            </a:r>
          </a:p>
          <a:p>
            <a:pPr marL="342900" indent="-342900">
              <a:buFont typeface="+mj-lt"/>
              <a:buAutoNum type="arabicPeriod"/>
            </a:pPr>
            <a:r>
              <a:rPr lang="en-US" sz="1400" b="1" dirty="0" smtClean="0">
                <a:solidFill>
                  <a:srgbClr val="FFFF00"/>
                </a:solidFill>
              </a:rPr>
              <a:t>Object Storage (Distributed Storage) </a:t>
            </a:r>
            <a:br>
              <a:rPr lang="en-US" sz="1400" b="1" dirty="0" smtClean="0">
                <a:solidFill>
                  <a:srgbClr val="FFFF00"/>
                </a:solidFill>
              </a:rPr>
            </a:br>
            <a:r>
              <a:rPr lang="en-US" sz="1400" dirty="0" smtClean="0"/>
              <a:t>Azure Blob, Distributed Cloud Storage</a:t>
            </a:r>
          </a:p>
          <a:p>
            <a:pPr marL="342900" indent="-342900">
              <a:buFont typeface="+mj-lt"/>
              <a:buAutoNum type="arabicPeriod"/>
            </a:pPr>
            <a:r>
              <a:rPr lang="en-US" sz="1400" b="1" dirty="0">
                <a:solidFill>
                  <a:srgbClr val="FFFF00"/>
                </a:solidFill>
              </a:rPr>
              <a:t>Docker Container, Compose, Swarm and Kubernetes</a:t>
            </a:r>
          </a:p>
          <a:p>
            <a:pPr marL="342900" indent="-342900">
              <a:buFont typeface="+mj-lt"/>
              <a:buAutoNum type="arabicPeriod"/>
            </a:pPr>
            <a:r>
              <a:rPr lang="en-US" sz="1400" b="1" dirty="0" smtClean="0">
                <a:solidFill>
                  <a:srgbClr val="FFFF00"/>
                </a:solidFill>
              </a:rPr>
              <a:t>Microservices</a:t>
            </a:r>
          </a:p>
          <a:p>
            <a:pPr marL="342900" indent="-342900">
              <a:buFont typeface="+mj-lt"/>
              <a:buAutoNum type="arabicPeriod"/>
            </a:pPr>
            <a:endParaRPr lang="en-US" sz="1400" b="1" dirty="0" smtClean="0">
              <a:solidFill>
                <a:srgbClr val="FFFF00"/>
              </a:solidFill>
            </a:endParaRPr>
          </a:p>
          <a:p>
            <a:r>
              <a:rPr lang="en-US" sz="1400" b="1" dirty="0" smtClean="0">
                <a:solidFill>
                  <a:srgbClr val="FF0000"/>
                </a:solidFill>
              </a:rPr>
              <a:t>DevOps and Tools</a:t>
            </a:r>
            <a:endParaRPr lang="en-US" sz="1400" dirty="0" smtClean="0">
              <a:solidFill>
                <a:srgbClr val="FF0000"/>
              </a:solidFill>
            </a:endParaRPr>
          </a:p>
          <a:p>
            <a:pPr marL="342900" indent="-342900">
              <a:buFont typeface="+mj-lt"/>
              <a:buAutoNum type="arabicPeriod"/>
            </a:pPr>
            <a:r>
              <a:rPr lang="en-US" sz="1400" b="1" dirty="0" smtClean="0">
                <a:solidFill>
                  <a:srgbClr val="FFFF00"/>
                </a:solidFill>
              </a:rPr>
              <a:t>DevOps</a:t>
            </a:r>
          </a:p>
          <a:p>
            <a:pPr marL="342900" indent="-342900">
              <a:buFont typeface="+mj-lt"/>
              <a:buAutoNum type="arabicPeriod"/>
            </a:pPr>
            <a:r>
              <a:rPr lang="en-US" sz="1400" b="1" dirty="0" smtClean="0">
                <a:solidFill>
                  <a:srgbClr val="FFFF00"/>
                </a:solidFill>
              </a:rPr>
              <a:t>Continuous Delivery (Azure DevOps, Jenkins, Bamboo)</a:t>
            </a:r>
          </a:p>
          <a:p>
            <a:pPr marL="342900" indent="-342900">
              <a:buFont typeface="+mj-lt"/>
              <a:buAutoNum type="arabicPeriod"/>
            </a:pPr>
            <a:r>
              <a:rPr lang="en-US" sz="1400" b="1" dirty="0" smtClean="0">
                <a:solidFill>
                  <a:srgbClr val="FFFF00"/>
                </a:solidFill>
              </a:rPr>
              <a:t>Code as Infrastructure(Chef, </a:t>
            </a:r>
            <a:r>
              <a:rPr lang="en-US" sz="1400" b="1" dirty="0" err="1" smtClean="0">
                <a:solidFill>
                  <a:srgbClr val="FFFF00"/>
                </a:solidFill>
              </a:rPr>
              <a:t>SaltStack</a:t>
            </a:r>
            <a:r>
              <a:rPr lang="en-US" sz="1400" b="1" dirty="0" smtClean="0">
                <a:solidFill>
                  <a:srgbClr val="FFFF00"/>
                </a:solidFill>
              </a:rPr>
              <a:t>, </a:t>
            </a:r>
            <a:r>
              <a:rPr lang="en-US" sz="1400" b="1" dirty="0" err="1" smtClean="0">
                <a:solidFill>
                  <a:srgbClr val="FFFF00"/>
                </a:solidFill>
              </a:rPr>
              <a:t>Ansible</a:t>
            </a:r>
            <a:r>
              <a:rPr lang="en-US" sz="1400" b="1" dirty="0" smtClean="0">
                <a:solidFill>
                  <a:srgbClr val="FFFF00"/>
                </a:solidFill>
              </a:rPr>
              <a:t>)</a:t>
            </a:r>
          </a:p>
          <a:p>
            <a:pPr marL="342900" indent="-342900">
              <a:buFont typeface="+mj-lt"/>
              <a:buAutoNum type="arabicPeriod"/>
            </a:pPr>
            <a:r>
              <a:rPr lang="en-US" sz="1400" b="1" dirty="0" smtClean="0">
                <a:solidFill>
                  <a:schemeClr val="accent5">
                    <a:lumMod val="75000"/>
                  </a:schemeClr>
                </a:solidFill>
              </a:rPr>
              <a:t>Code Quality and Unit Testing</a:t>
            </a:r>
          </a:p>
          <a:p>
            <a:pPr marL="342900" indent="-342900">
              <a:buFont typeface="+mj-lt"/>
              <a:buAutoNum type="arabicPeriod"/>
            </a:pPr>
            <a:endParaRPr lang="en-US" sz="1400" b="1" dirty="0" smtClean="0">
              <a:solidFill>
                <a:srgbClr val="FFFF00"/>
              </a:solidFill>
            </a:endParaRPr>
          </a:p>
          <a:p>
            <a:pPr marL="342900" indent="-342900">
              <a:buFont typeface="+mj-lt"/>
              <a:buAutoNum type="arabicPeriod"/>
            </a:pPr>
            <a:endParaRPr lang="en-US" sz="1400" b="1" dirty="0" smtClean="0">
              <a:solidFill>
                <a:srgbClr val="FFFF00"/>
              </a:solidFill>
            </a:endParaRPr>
          </a:p>
        </p:txBody>
      </p:sp>
      <p:sp>
        <p:nvSpPr>
          <p:cNvPr id="2" name="TextBox 1"/>
          <p:cNvSpPr txBox="1"/>
          <p:nvPr/>
        </p:nvSpPr>
        <p:spPr>
          <a:xfrm>
            <a:off x="5850973" y="268298"/>
            <a:ext cx="5610498" cy="4401205"/>
          </a:xfrm>
          <a:prstGeom prst="rect">
            <a:avLst/>
          </a:prstGeom>
          <a:noFill/>
        </p:spPr>
        <p:txBody>
          <a:bodyPr wrap="square" rtlCol="0">
            <a:spAutoFit/>
          </a:bodyPr>
          <a:lstStyle/>
          <a:p>
            <a:r>
              <a:rPr lang="en-US" sz="1400" b="1" dirty="0" smtClean="0">
                <a:solidFill>
                  <a:srgbClr val="FF0000"/>
                </a:solidFill>
              </a:rPr>
              <a:t>Azure Cloud</a:t>
            </a:r>
          </a:p>
          <a:p>
            <a:endParaRPr lang="en-US" sz="1400" b="1" dirty="0" smtClean="0">
              <a:solidFill>
                <a:srgbClr val="FFFF00"/>
              </a:solidFill>
            </a:endParaRPr>
          </a:p>
          <a:p>
            <a:pPr marL="342900" indent="-342900">
              <a:buFont typeface="+mj-lt"/>
              <a:buAutoNum type="arabicPeriod"/>
            </a:pPr>
            <a:r>
              <a:rPr lang="en-US" sz="1400" b="1" dirty="0" smtClean="0">
                <a:solidFill>
                  <a:srgbClr val="FFFF00"/>
                </a:solidFill>
              </a:rPr>
              <a:t>Cloud </a:t>
            </a:r>
            <a:r>
              <a:rPr lang="en-US" sz="1400" b="1" dirty="0">
                <a:solidFill>
                  <a:srgbClr val="FFFF00"/>
                </a:solidFill>
              </a:rPr>
              <a:t>Basics XaaS </a:t>
            </a:r>
            <a:br>
              <a:rPr lang="en-US" sz="1400" b="1" dirty="0">
                <a:solidFill>
                  <a:srgbClr val="FFFF00"/>
                </a:solidFill>
              </a:rPr>
            </a:br>
            <a:r>
              <a:rPr lang="en-US" sz="1400" dirty="0"/>
              <a:t>IaaS, PaaS, SaaS, </a:t>
            </a:r>
            <a:r>
              <a:rPr lang="en-US" sz="1400" dirty="0" smtClean="0"/>
              <a:t>DBaaS,… </a:t>
            </a:r>
            <a:r>
              <a:rPr lang="en-US" sz="1400" dirty="0" err="1" smtClean="0"/>
              <a:t>etc</a:t>
            </a:r>
            <a:endParaRPr lang="en-US" sz="1400" dirty="0"/>
          </a:p>
          <a:p>
            <a:pPr marL="342900" indent="-342900">
              <a:buFont typeface="+mj-lt"/>
              <a:buAutoNum type="arabicPeriod"/>
            </a:pPr>
            <a:r>
              <a:rPr lang="en-US" sz="1400" b="1" dirty="0">
                <a:solidFill>
                  <a:srgbClr val="FFFF00"/>
                </a:solidFill>
              </a:rPr>
              <a:t>Azure Compute</a:t>
            </a:r>
            <a:br>
              <a:rPr lang="en-US" sz="1400" b="1" dirty="0">
                <a:solidFill>
                  <a:srgbClr val="FFFF00"/>
                </a:solidFill>
              </a:rPr>
            </a:br>
            <a:r>
              <a:rPr lang="en-US" sz="1400" dirty="0"/>
              <a:t>Azure VM, Availability Sets, Connections,  Load Balancer, Application Gateway</a:t>
            </a:r>
          </a:p>
          <a:p>
            <a:pPr marL="342900" indent="-342900">
              <a:buFont typeface="+mj-lt"/>
              <a:buAutoNum type="arabicPeriod"/>
            </a:pPr>
            <a:r>
              <a:rPr lang="en-US" sz="1400" b="1" dirty="0" smtClean="0">
                <a:solidFill>
                  <a:srgbClr val="FFFF00"/>
                </a:solidFill>
              </a:rPr>
              <a:t>Azure Network</a:t>
            </a:r>
            <a:br>
              <a:rPr lang="en-US" sz="1400" b="1" dirty="0" smtClean="0">
                <a:solidFill>
                  <a:srgbClr val="FFFF00"/>
                </a:solidFill>
              </a:rPr>
            </a:br>
            <a:r>
              <a:rPr lang="en-US" sz="1400" dirty="0" smtClean="0"/>
              <a:t>Virtual, Network, Public IP, </a:t>
            </a:r>
            <a:r>
              <a:rPr lang="en-US" sz="1400" dirty="0"/>
              <a:t>Load </a:t>
            </a:r>
            <a:r>
              <a:rPr lang="en-US" sz="1400" dirty="0" smtClean="0"/>
              <a:t>balancers, App Gateway</a:t>
            </a:r>
          </a:p>
          <a:p>
            <a:pPr marL="342900" indent="-342900">
              <a:buFont typeface="+mj-lt"/>
              <a:buAutoNum type="arabicPeriod"/>
            </a:pPr>
            <a:r>
              <a:rPr lang="en-US" sz="1400" b="1" dirty="0" smtClean="0">
                <a:solidFill>
                  <a:srgbClr val="FFFF00"/>
                </a:solidFill>
              </a:rPr>
              <a:t>Azure Databases</a:t>
            </a:r>
            <a:br>
              <a:rPr lang="en-US" sz="1400" b="1" dirty="0" smtClean="0">
                <a:solidFill>
                  <a:srgbClr val="FFFF00"/>
                </a:solidFill>
              </a:rPr>
            </a:br>
            <a:r>
              <a:rPr lang="en-US" sz="1400" dirty="0" smtClean="0"/>
              <a:t>SQL Server, MySQL, Maria DB, SQL Elastic Pools, Cosmos DB</a:t>
            </a:r>
          </a:p>
          <a:p>
            <a:pPr marL="342900" indent="-342900">
              <a:buFont typeface="+mj-lt"/>
              <a:buAutoNum type="arabicPeriod"/>
            </a:pPr>
            <a:endParaRPr lang="en-US" sz="1400" dirty="0"/>
          </a:p>
          <a:p>
            <a:r>
              <a:rPr lang="en-US" sz="1400" b="1" dirty="0" smtClean="0">
                <a:solidFill>
                  <a:srgbClr val="FF0000"/>
                </a:solidFill>
              </a:rPr>
              <a:t>Programming Language</a:t>
            </a:r>
            <a:endParaRPr lang="en-US" sz="1400" b="1" dirty="0">
              <a:solidFill>
                <a:srgbClr val="FF0000"/>
              </a:solidFill>
            </a:endParaRPr>
          </a:p>
          <a:p>
            <a:pPr marL="342900" indent="-342900">
              <a:buFont typeface="+mj-lt"/>
              <a:buAutoNum type="arabicPeriod"/>
            </a:pPr>
            <a:r>
              <a:rPr lang="en-US" sz="1400" b="1" dirty="0">
                <a:solidFill>
                  <a:srgbClr val="FFFF00"/>
                </a:solidFill>
              </a:rPr>
              <a:t>Python</a:t>
            </a:r>
          </a:p>
          <a:p>
            <a:pPr marL="342900" indent="-342900">
              <a:buFont typeface="+mj-lt"/>
              <a:buAutoNum type="arabicPeriod"/>
            </a:pPr>
            <a:r>
              <a:rPr lang="en-US" sz="1400" b="1" dirty="0">
                <a:solidFill>
                  <a:srgbClr val="FFFF00"/>
                </a:solidFill>
              </a:rPr>
              <a:t>Django</a:t>
            </a:r>
          </a:p>
          <a:p>
            <a:pPr marL="342900" indent="-342900">
              <a:buFont typeface="+mj-lt"/>
              <a:buAutoNum type="arabicPeriod"/>
            </a:pPr>
            <a:r>
              <a:rPr lang="en-US" sz="1400" b="1" dirty="0">
                <a:solidFill>
                  <a:srgbClr val="FFFF00"/>
                </a:solidFill>
              </a:rPr>
              <a:t>Go</a:t>
            </a:r>
          </a:p>
          <a:p>
            <a:pPr marL="342900" indent="-342900">
              <a:buFont typeface="+mj-lt"/>
              <a:buAutoNum type="arabicPeriod"/>
            </a:pPr>
            <a:r>
              <a:rPr lang="en-US" sz="1400" b="1" dirty="0">
                <a:solidFill>
                  <a:srgbClr val="FFFF00"/>
                </a:solidFill>
              </a:rPr>
              <a:t>Web Assembly and </a:t>
            </a:r>
            <a:r>
              <a:rPr lang="en-US" sz="1400" b="1" dirty="0" err="1">
                <a:solidFill>
                  <a:srgbClr val="FFFF00"/>
                </a:solidFill>
              </a:rPr>
              <a:t>Blazor</a:t>
            </a:r>
            <a:endParaRPr lang="en-US" sz="1400" b="1" dirty="0">
              <a:solidFill>
                <a:srgbClr val="FFFF00"/>
              </a:solidFill>
            </a:endParaRPr>
          </a:p>
          <a:p>
            <a:pPr marL="342900" indent="-342900">
              <a:buFont typeface="+mj-lt"/>
              <a:buAutoNum type="arabicPeriod"/>
            </a:pPr>
            <a:r>
              <a:rPr lang="en-US" sz="1400" b="1" dirty="0" err="1">
                <a:solidFill>
                  <a:srgbClr val="FFFF00"/>
                </a:solidFill>
              </a:rPr>
              <a:t>Nodejs</a:t>
            </a:r>
            <a:endParaRPr lang="en-US" sz="1400" b="1" dirty="0">
              <a:solidFill>
                <a:srgbClr val="FFFF00"/>
              </a:solidFill>
            </a:endParaRPr>
          </a:p>
          <a:p>
            <a:pPr marL="342900" indent="-342900">
              <a:buFont typeface="+mj-lt"/>
              <a:buAutoNum type="arabicPeriod"/>
            </a:pPr>
            <a:endParaRPr lang="en-US" sz="1400" dirty="0" smtClean="0"/>
          </a:p>
          <a:p>
            <a:pPr marL="342900" indent="-342900">
              <a:buFont typeface="+mj-lt"/>
              <a:buAutoNum type="arabicPeriod"/>
            </a:pPr>
            <a:endParaRPr lang="en-US" sz="1400" dirty="0" smtClean="0"/>
          </a:p>
        </p:txBody>
      </p:sp>
      <p:sp>
        <p:nvSpPr>
          <p:cNvPr id="4" name="Rectangle 3"/>
          <p:cNvSpPr/>
          <p:nvPr/>
        </p:nvSpPr>
        <p:spPr>
          <a:xfrm>
            <a:off x="3072970" y="5602301"/>
            <a:ext cx="5319085" cy="523220"/>
          </a:xfrm>
          <a:prstGeom prst="rect">
            <a:avLst/>
          </a:prstGeom>
        </p:spPr>
        <p:txBody>
          <a:bodyPr wrap="none">
            <a:spAutoFit/>
          </a:bodyPr>
          <a:lstStyle/>
          <a:p>
            <a:r>
              <a:rPr lang="en-US" sz="2800" b="1" dirty="0">
                <a:solidFill>
                  <a:schemeClr val="bg1"/>
                </a:solidFill>
              </a:rPr>
              <a:t>Code Quality and Unit Testing</a:t>
            </a:r>
          </a:p>
        </p:txBody>
      </p:sp>
    </p:spTree>
    <p:extLst>
      <p:ext uri="{BB962C8B-B14F-4D97-AF65-F5344CB8AC3E}">
        <p14:creationId xmlns:p14="http://schemas.microsoft.com/office/powerpoint/2010/main" val="2029002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531145" cy="923330"/>
          </a:xfrm>
          <a:prstGeom prst="rect">
            <a:avLst/>
          </a:prstGeom>
          <a:noFill/>
        </p:spPr>
        <p:txBody>
          <a:bodyPr wrap="square" rtlCol="0">
            <a:spAutoFit/>
          </a:bodyPr>
          <a:lstStyle/>
          <a:p>
            <a:r>
              <a:rPr lang="en-US" dirty="0">
                <a:solidFill>
                  <a:schemeClr val="bg1"/>
                </a:solidFill>
              </a:rPr>
              <a:t>Decision coverage reports the true or false outcomes of each Boolean expression. In this coverage, expressions can sometimes get complicated. Therefore, it is very hard to achieve 100% coverage.</a:t>
            </a:r>
          </a:p>
        </p:txBody>
      </p:sp>
      <p:sp>
        <p:nvSpPr>
          <p:cNvPr id="4" name="TextBox 3"/>
          <p:cNvSpPr txBox="1"/>
          <p:nvPr/>
        </p:nvSpPr>
        <p:spPr>
          <a:xfrm>
            <a:off x="2881923" y="6102230"/>
            <a:ext cx="6770078"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Decision Coverage</a:t>
            </a:r>
            <a:endParaRPr lang="en-US" b="1" dirty="0"/>
          </a:p>
        </p:txBody>
      </p:sp>
      <p:pic>
        <p:nvPicPr>
          <p:cNvPr id="6146" name="Picture 2" descr="https://www.guru99.com/images/1/102518_1122_CodeCoverag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8041" y="436562"/>
            <a:ext cx="5324475" cy="58102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guru99.com/images/1/102518_1122_CodeCoverag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2654" y="2519956"/>
            <a:ext cx="25336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www.guru99.com/images/1/102518_1122_CodeCoverag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2509" y="2483487"/>
            <a:ext cx="2333625" cy="13716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785508421"/>
              </p:ext>
            </p:extLst>
          </p:nvPr>
        </p:nvGraphicFramePr>
        <p:xfrm>
          <a:off x="2975054" y="4228905"/>
          <a:ext cx="8277148" cy="1463040"/>
        </p:xfrm>
        <a:graphic>
          <a:graphicData uri="http://schemas.openxmlformats.org/drawingml/2006/table">
            <a:tbl>
              <a:tblPr/>
              <a:tblGrid>
                <a:gridCol w="2069287">
                  <a:extLst>
                    <a:ext uri="{9D8B030D-6E8A-4147-A177-3AD203B41FA5}">
                      <a16:colId xmlns:a16="http://schemas.microsoft.com/office/drawing/2014/main" val="1396057749"/>
                    </a:ext>
                  </a:extLst>
                </a:gridCol>
                <a:gridCol w="2069287">
                  <a:extLst>
                    <a:ext uri="{9D8B030D-6E8A-4147-A177-3AD203B41FA5}">
                      <a16:colId xmlns:a16="http://schemas.microsoft.com/office/drawing/2014/main" val="289942871"/>
                    </a:ext>
                  </a:extLst>
                </a:gridCol>
                <a:gridCol w="2069287">
                  <a:extLst>
                    <a:ext uri="{9D8B030D-6E8A-4147-A177-3AD203B41FA5}">
                      <a16:colId xmlns:a16="http://schemas.microsoft.com/office/drawing/2014/main" val="543115229"/>
                    </a:ext>
                  </a:extLst>
                </a:gridCol>
                <a:gridCol w="2069287">
                  <a:extLst>
                    <a:ext uri="{9D8B030D-6E8A-4147-A177-3AD203B41FA5}">
                      <a16:colId xmlns:a16="http://schemas.microsoft.com/office/drawing/2014/main" val="1380387689"/>
                    </a:ext>
                  </a:extLst>
                </a:gridCol>
              </a:tblGrid>
              <a:tr h="0">
                <a:tc>
                  <a:txBody>
                    <a:bodyPr/>
                    <a:lstStyle/>
                    <a:p>
                      <a:pPr algn="l" fontAlgn="t"/>
                      <a:r>
                        <a:rPr lang="en-US" dirty="0">
                          <a:solidFill>
                            <a:schemeClr val="bg1"/>
                          </a:solidFill>
                          <a:effectLst/>
                        </a:rPr>
                        <a:t>Test Case</a:t>
                      </a:r>
                    </a:p>
                  </a:txBody>
                  <a:tcPr marL="60960" marR="60960" marT="60960" marB="60960">
                    <a:lnL w="12700" cap="flat" cmpd="sng" algn="ctr">
                      <a:solidFill>
                        <a:srgbClr val="80CD1B"/>
                      </a:solidFill>
                      <a:prstDash val="solid"/>
                      <a:round/>
                      <a:headEnd type="none" w="med" len="med"/>
                      <a:tailEnd type="none" w="med" len="med"/>
                    </a:lnL>
                    <a:lnR w="12700" cap="flat" cmpd="sng" algn="ctr">
                      <a:solidFill>
                        <a:srgbClr val="00CF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Value of A</a:t>
                      </a:r>
                    </a:p>
                  </a:txBody>
                  <a:tcPr marL="60960" marR="60960" marT="60960" marB="60960">
                    <a:lnL w="12700" cap="flat" cmpd="sng" algn="ctr">
                      <a:solidFill>
                        <a:srgbClr val="00CF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Output</a:t>
                      </a:r>
                    </a:p>
                  </a:txBody>
                  <a:tcPr marL="60960" marR="60960" marT="60960" marB="60960">
                    <a:lnL w="12700" cap="flat" cmpd="sng" algn="ctr">
                      <a:solidFill>
                        <a:srgbClr val="E0CA1B"/>
                      </a:solidFill>
                      <a:prstDash val="solid"/>
                      <a:round/>
                      <a:headEnd type="none" w="med" len="med"/>
                      <a:tailEnd type="none" w="med" len="med"/>
                    </a:lnL>
                    <a:lnR w="12700" cap="flat" cmpd="sng" algn="ctr">
                      <a:solidFill>
                        <a:srgbClr val="60C8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60C81B"/>
                      </a:solidFill>
                      <a:prstDash val="solid"/>
                      <a:round/>
                      <a:headEnd type="none" w="med" len="med"/>
                      <a:tailEnd type="none" w="med" len="med"/>
                    </a:lnL>
                    <a:lnR w="12700" cap="flat" cmpd="sng" algn="ctr">
                      <a:solidFill>
                        <a:srgbClr val="E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45225539"/>
                  </a:ext>
                </a:extLst>
              </a:tr>
              <a:tr h="0">
                <a:tc>
                  <a:txBody>
                    <a:bodyPr/>
                    <a:lstStyle/>
                    <a:p>
                      <a:pPr algn="l" fontAlgn="t"/>
                      <a:r>
                        <a:rPr lang="en-US">
                          <a:solidFill>
                            <a:schemeClr val="bg1"/>
                          </a:solidFill>
                          <a:effectLst/>
                        </a:rPr>
                        <a:t>1</a:t>
                      </a:r>
                    </a:p>
                  </a:txBody>
                  <a:tcPr marL="60960" marR="60960" marT="60960" marB="60960">
                    <a:lnL w="12700" cap="flat" cmpd="sng" algn="ctr">
                      <a:solidFill>
                        <a:srgbClr val="C0CE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6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60CC1B"/>
                      </a:solidFill>
                      <a:prstDash val="solid"/>
                      <a:round/>
                      <a:headEnd type="none" w="med" len="med"/>
                      <a:tailEnd type="none" w="med" len="med"/>
                    </a:lnL>
                    <a:lnR w="12700" cap="flat" cmpd="sng" algn="ctr">
                      <a:solidFill>
                        <a:srgbClr val="C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91B"/>
                      </a:solidFill>
                      <a:prstDash val="solid"/>
                      <a:round/>
                      <a:headEnd type="none" w="med" len="med"/>
                      <a:tailEnd type="none" w="med" len="med"/>
                    </a:lnL>
                    <a:lnR w="12700" cap="flat" cmpd="sng" algn="ctr">
                      <a:solidFill>
                        <a:srgbClr val="80CD1B"/>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4615658"/>
                  </a:ext>
                </a:extLst>
              </a:tr>
              <a:tr h="0">
                <a:tc>
                  <a:txBody>
                    <a:bodyPr/>
                    <a:lstStyle/>
                    <a:p>
                      <a:pPr algn="l" fontAlgn="t"/>
                      <a:r>
                        <a:rPr lang="en-US">
                          <a:solidFill>
                            <a:schemeClr val="bg1"/>
                          </a:solidFill>
                          <a:effectLst/>
                        </a:rPr>
                        <a:t>2</a:t>
                      </a:r>
                    </a:p>
                  </a:txBody>
                  <a:tcPr marL="60960" marR="60960" marT="60960" marB="60960">
                    <a:lnL w="12700" cap="flat" cmpd="sng" algn="ctr">
                      <a:solidFill>
                        <a:srgbClr val="A0CB1B"/>
                      </a:solidFill>
                      <a:prstDash val="solid"/>
                      <a:round/>
                      <a:headEnd type="none" w="med" len="med"/>
                      <a:tailEnd type="none" w="med" len="med"/>
                    </a:lnL>
                    <a:lnR w="12700" cap="flat" cmpd="sng" algn="ctr">
                      <a:solidFill>
                        <a:srgbClr val="E0C9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CA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6</a:t>
                      </a:r>
                    </a:p>
                  </a:txBody>
                  <a:tcPr marL="60960" marR="60960" marT="60960" marB="60960">
                    <a:lnL w="12700" cap="flat" cmpd="sng" algn="ctr">
                      <a:solidFill>
                        <a:srgbClr val="E0C91B"/>
                      </a:solidFill>
                      <a:prstDash val="solid"/>
                      <a:round/>
                      <a:headEnd type="none" w="med" len="med"/>
                      <a:tailEnd type="none" w="med" len="med"/>
                    </a:lnL>
                    <a:lnR w="12700" cap="flat" cmpd="sng" algn="ctr">
                      <a:solidFill>
                        <a:srgbClr val="00CC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80CB1B"/>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18</a:t>
                      </a:r>
                    </a:p>
                  </a:txBody>
                  <a:tcPr marL="60960" marR="60960" marT="60960" marB="60960">
                    <a:lnL w="12700" cap="flat" cmpd="sng" algn="ctr">
                      <a:solidFill>
                        <a:srgbClr val="00CC1B"/>
                      </a:solidFill>
                      <a:prstDash val="solid"/>
                      <a:round/>
                      <a:headEnd type="none" w="med" len="med"/>
                      <a:tailEnd type="none" w="med" len="med"/>
                    </a:lnL>
                    <a:lnR w="12700" cap="flat" cmpd="sng" algn="ctr">
                      <a:solidFill>
                        <a:srgbClr val="40CA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E0CB1B"/>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50%</a:t>
                      </a:r>
                    </a:p>
                  </a:txBody>
                  <a:tcPr marL="60960" marR="60960" marT="60960" marB="60960">
                    <a:lnL w="12700" cap="flat" cmpd="sng" algn="ctr">
                      <a:solidFill>
                        <a:srgbClr val="40CA1B"/>
                      </a:solidFill>
                      <a:prstDash val="solid"/>
                      <a:round/>
                      <a:headEnd type="none" w="med" len="med"/>
                      <a:tailEnd type="none" w="med" len="med"/>
                    </a:lnL>
                    <a:lnR w="12700" cap="flat" cmpd="sng" algn="ctr">
                      <a:solidFill>
                        <a:srgbClr val="60CE1B"/>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CB1B"/>
                      </a:solidFill>
                      <a:prstDash val="solid"/>
                      <a:round/>
                      <a:headEnd type="none" w="med" len="med"/>
                      <a:tailEnd type="none" w="med" len="med"/>
                    </a:lnB>
                    <a:solidFill>
                      <a:srgbClr val="F9F9F9"/>
                    </a:solidFill>
                  </a:tcPr>
                </a:tc>
                <a:extLst>
                  <a:ext uri="{0D108BD9-81ED-4DB2-BD59-A6C34878D82A}">
                    <a16:rowId xmlns:a16="http://schemas.microsoft.com/office/drawing/2014/main" val="1386471411"/>
                  </a:ext>
                </a:extLst>
              </a:tr>
            </a:tbl>
          </a:graphicData>
        </a:graphic>
      </p:graphicFrame>
    </p:spTree>
    <p:extLst>
      <p:ext uri="{BB962C8B-B14F-4D97-AF65-F5344CB8AC3E}">
        <p14:creationId xmlns:p14="http://schemas.microsoft.com/office/powerpoint/2010/main" val="3242920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23439"/>
          </a:xfrm>
          <a:prstGeom prst="rect">
            <a:avLst/>
          </a:prstGeom>
          <a:noFill/>
        </p:spPr>
        <p:txBody>
          <a:bodyPr wrap="square" rtlCol="0">
            <a:spAutoFit/>
          </a:bodyPr>
          <a:lstStyle/>
          <a:p>
            <a:r>
              <a:rPr lang="en-US" sz="1600" dirty="0">
                <a:solidFill>
                  <a:schemeClr val="bg1"/>
                </a:solidFill>
              </a:rPr>
              <a:t>In the branch coverage, every outcome from a code module is tested. For example, if the outcomes are binary, you need to test both True and False outcomes.</a:t>
            </a:r>
          </a:p>
          <a:p>
            <a:endParaRPr lang="en-US" sz="1600" dirty="0">
              <a:solidFill>
                <a:schemeClr val="bg1"/>
              </a:solidFill>
            </a:endParaRPr>
          </a:p>
          <a:p>
            <a:r>
              <a:rPr lang="en-US" sz="1600" dirty="0">
                <a:solidFill>
                  <a:schemeClr val="bg1"/>
                </a:solidFill>
              </a:rPr>
              <a:t>It helps you to ensure that every possible branch from each decision condition is executed at least a single time.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Branch Coverage</a:t>
            </a:r>
            <a:endParaRPr lang="en-US" b="1" dirty="0"/>
          </a:p>
        </p:txBody>
      </p:sp>
      <p:pic>
        <p:nvPicPr>
          <p:cNvPr id="7170" name="Picture 2" descr="https://www.guru99.com/images/1/102518_1122_CodeCoverag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645" y="332681"/>
            <a:ext cx="44386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025860" y="2849754"/>
            <a:ext cx="2103231" cy="1402154"/>
          </a:xfrm>
          <a:prstGeom prst="rect">
            <a:avLst/>
          </a:prstGeom>
        </p:spPr>
      </p:pic>
      <p:pic>
        <p:nvPicPr>
          <p:cNvPr id="7172" name="Picture 4" descr="https://www.guru99.com/images/1/102518_1122_CodeCoverag1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5295" y="2417973"/>
            <a:ext cx="4475692" cy="21739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4047761728"/>
              </p:ext>
            </p:extLst>
          </p:nvPr>
        </p:nvGraphicFramePr>
        <p:xfrm>
          <a:off x="3025860" y="4679160"/>
          <a:ext cx="8590405" cy="1463040"/>
        </p:xfrm>
        <a:graphic>
          <a:graphicData uri="http://schemas.openxmlformats.org/drawingml/2006/table">
            <a:tbl>
              <a:tblPr/>
              <a:tblGrid>
                <a:gridCol w="1718081">
                  <a:extLst>
                    <a:ext uri="{9D8B030D-6E8A-4147-A177-3AD203B41FA5}">
                      <a16:colId xmlns:a16="http://schemas.microsoft.com/office/drawing/2014/main" val="922568306"/>
                    </a:ext>
                  </a:extLst>
                </a:gridCol>
                <a:gridCol w="1718081">
                  <a:extLst>
                    <a:ext uri="{9D8B030D-6E8A-4147-A177-3AD203B41FA5}">
                      <a16:colId xmlns:a16="http://schemas.microsoft.com/office/drawing/2014/main" val="586937746"/>
                    </a:ext>
                  </a:extLst>
                </a:gridCol>
                <a:gridCol w="1718081">
                  <a:extLst>
                    <a:ext uri="{9D8B030D-6E8A-4147-A177-3AD203B41FA5}">
                      <a16:colId xmlns:a16="http://schemas.microsoft.com/office/drawing/2014/main" val="2948902988"/>
                    </a:ext>
                  </a:extLst>
                </a:gridCol>
                <a:gridCol w="1718081">
                  <a:extLst>
                    <a:ext uri="{9D8B030D-6E8A-4147-A177-3AD203B41FA5}">
                      <a16:colId xmlns:a16="http://schemas.microsoft.com/office/drawing/2014/main" val="1260120108"/>
                    </a:ext>
                  </a:extLst>
                </a:gridCol>
                <a:gridCol w="1718081">
                  <a:extLst>
                    <a:ext uri="{9D8B030D-6E8A-4147-A177-3AD203B41FA5}">
                      <a16:colId xmlns:a16="http://schemas.microsoft.com/office/drawing/2014/main" val="1122038757"/>
                    </a:ext>
                  </a:extLst>
                </a:gridCol>
              </a:tblGrid>
              <a:tr h="615680">
                <a:tc>
                  <a:txBody>
                    <a:bodyPr/>
                    <a:lstStyle/>
                    <a:p>
                      <a:pPr algn="l" fontAlgn="t"/>
                      <a:r>
                        <a:rPr lang="en-US" dirty="0">
                          <a:solidFill>
                            <a:schemeClr val="bg1"/>
                          </a:solidFill>
                          <a:effectLst/>
                        </a:rPr>
                        <a:t>Test Case</a:t>
                      </a:r>
                    </a:p>
                  </a:txBody>
                  <a:tcPr marL="60960" marR="60960" marT="60960" marB="60960">
                    <a:lnL w="12700" cap="flat" cmpd="sng" algn="ctr">
                      <a:solidFill>
                        <a:srgbClr val="A092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Value of A</a:t>
                      </a:r>
                    </a:p>
                  </a:txBody>
                  <a:tcPr marL="60960" marR="60960" marT="60960" marB="60960">
                    <a:lnL w="12700" cap="flat" cmpd="sng" algn="ctr">
                      <a:solidFill>
                        <a:srgbClr val="20A22C"/>
                      </a:solidFill>
                      <a:prstDash val="solid"/>
                      <a:round/>
                      <a:headEnd type="none" w="med" len="med"/>
                      <a:tailEnd type="none" w="med" len="med"/>
                    </a:lnL>
                    <a:lnR w="12700" cap="flat" cmpd="sng" algn="ctr">
                      <a:solidFill>
                        <a:srgbClr val="C0A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Output</a:t>
                      </a:r>
                    </a:p>
                  </a:txBody>
                  <a:tcPr marL="60960" marR="60960" marT="60960" marB="60960">
                    <a:lnL w="12700" cap="flat" cmpd="sng" algn="ctr">
                      <a:solidFill>
                        <a:srgbClr val="C0A92C"/>
                      </a:solidFill>
                      <a:prstDash val="solid"/>
                      <a:round/>
                      <a:headEnd type="none" w="med" len="med"/>
                      <a:tailEnd type="none" w="med" len="med"/>
                    </a:lnL>
                    <a:lnR w="12700" cap="flat" cmpd="sng" algn="ctr">
                      <a:solidFill>
                        <a:srgbClr val="40AB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Decision Coverage</a:t>
                      </a:r>
                    </a:p>
                  </a:txBody>
                  <a:tcPr marL="60960" marR="60960" marT="60960" marB="60960">
                    <a:lnL w="12700" cap="flat" cmpd="sng" algn="ctr">
                      <a:solidFill>
                        <a:srgbClr val="40AB2C"/>
                      </a:solidFill>
                      <a:prstDash val="solid"/>
                      <a:round/>
                      <a:headEnd type="none" w="med" len="med"/>
                      <a:tailEnd type="none" w="med" len="med"/>
                    </a:lnL>
                    <a:lnR w="12700" cap="flat" cmpd="sng" algn="ctr">
                      <a:solidFill>
                        <a:srgbClr val="00B9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Branch Coverage</a:t>
                      </a:r>
                    </a:p>
                  </a:txBody>
                  <a:tcPr marL="60960" marR="60960" marT="60960" marB="60960">
                    <a:lnL w="12700" cap="flat" cmpd="sng" algn="ctr">
                      <a:solidFill>
                        <a:srgbClr val="00B9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94958684"/>
                  </a:ext>
                </a:extLst>
              </a:tr>
              <a:tr h="363811">
                <a:tc>
                  <a:txBody>
                    <a:bodyPr/>
                    <a:lstStyle/>
                    <a:p>
                      <a:pPr algn="l" fontAlgn="t"/>
                      <a:r>
                        <a:rPr lang="en-US">
                          <a:solidFill>
                            <a:schemeClr val="bg1"/>
                          </a:solidFill>
                          <a:effectLst/>
                        </a:rPr>
                        <a:t>1</a:t>
                      </a:r>
                    </a:p>
                  </a:txBody>
                  <a:tcPr marL="60960" marR="60960" marT="60960" marB="60960">
                    <a:lnL w="12700" cap="flat" cmpd="sng" algn="ctr">
                      <a:solidFill>
                        <a:srgbClr val="80C0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2</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A0C7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2</a:t>
                      </a:r>
                    </a:p>
                  </a:txBody>
                  <a:tcPr marL="60960" marR="60960" marT="60960" marB="60960">
                    <a:lnL w="12700" cap="flat" cmpd="sng" algn="ctr">
                      <a:solidFill>
                        <a:srgbClr val="A0C72C"/>
                      </a:solidFill>
                      <a:prstDash val="solid"/>
                      <a:round/>
                      <a:headEnd type="none" w="med" len="med"/>
                      <a:tailEnd type="none" w="med" len="med"/>
                    </a:lnL>
                    <a:lnR w="12700" cap="flat" cmpd="sng" algn="ctr">
                      <a:solidFill>
                        <a:srgbClr val="C0C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50%</a:t>
                      </a:r>
                    </a:p>
                  </a:txBody>
                  <a:tcPr marL="60960" marR="60960" marT="60960" marB="60960">
                    <a:lnL w="12700" cap="flat" cmpd="sng" algn="ctr">
                      <a:solidFill>
                        <a:srgbClr val="C0C4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b="1">
                          <a:solidFill>
                            <a:schemeClr val="bg1"/>
                          </a:solidFill>
                          <a:effectLst/>
                        </a:rPr>
                        <a:t>33%</a:t>
                      </a:r>
                      <a:endParaRPr lang="en-US">
                        <a:solidFill>
                          <a:schemeClr val="bg1"/>
                        </a:solidFill>
                        <a:effectLst/>
                      </a:endParaRP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00A42C"/>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35653202"/>
                  </a:ext>
                </a:extLst>
              </a:tr>
              <a:tr h="363811">
                <a:tc>
                  <a:txBody>
                    <a:bodyPr/>
                    <a:lstStyle/>
                    <a:p>
                      <a:pPr algn="l" fontAlgn="t"/>
                      <a:r>
                        <a:rPr lang="en-US">
                          <a:solidFill>
                            <a:schemeClr val="bg1"/>
                          </a:solidFill>
                          <a:effectLst/>
                        </a:rPr>
                        <a:t>2</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6</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dirty="0">
                          <a:solidFill>
                            <a:schemeClr val="bg1"/>
                          </a:solidFill>
                          <a:effectLst/>
                        </a:rPr>
                        <a:t>18</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8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50%</a:t>
                      </a:r>
                    </a:p>
                  </a:txBody>
                  <a:tcPr marL="60960" marR="60960" marT="60960" marB="60960">
                    <a:lnL w="12700" cap="flat" cmpd="sng" algn="ctr">
                      <a:solidFill>
                        <a:srgbClr val="C0C82C"/>
                      </a:solidFill>
                      <a:prstDash val="solid"/>
                      <a:round/>
                      <a:headEnd type="none" w="med" len="med"/>
                      <a:tailEnd type="none" w="med" len="med"/>
                    </a:lnL>
                    <a:lnR w="12700" cap="flat" cmpd="sng" algn="ctr">
                      <a:solidFill>
                        <a:srgbClr val="C0C9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tc>
                  <a:txBody>
                    <a:bodyPr/>
                    <a:lstStyle/>
                    <a:p>
                      <a:pPr algn="l" fontAlgn="t"/>
                      <a:r>
                        <a:rPr lang="en-US" b="1" dirty="0">
                          <a:solidFill>
                            <a:schemeClr val="bg1"/>
                          </a:solidFill>
                          <a:effectLst/>
                        </a:rPr>
                        <a:t>67%</a:t>
                      </a:r>
                      <a:endParaRPr lang="en-US" dirty="0">
                        <a:solidFill>
                          <a:schemeClr val="bg1"/>
                        </a:solidFill>
                        <a:effectLst/>
                      </a:endParaRPr>
                    </a:p>
                  </a:txBody>
                  <a:tcPr marL="60960" marR="60960" marT="60960" marB="60960">
                    <a:lnL w="12700" cap="flat" cmpd="sng" algn="ctr">
                      <a:solidFill>
                        <a:srgbClr val="C0C92C"/>
                      </a:solidFill>
                      <a:prstDash val="solid"/>
                      <a:round/>
                      <a:headEnd type="none" w="med" len="med"/>
                      <a:tailEnd type="none" w="med" len="med"/>
                    </a:lnL>
                    <a:lnR w="12700" cap="flat" cmpd="sng" algn="ctr">
                      <a:solidFill>
                        <a:srgbClr val="20A22C"/>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A0BE2C"/>
                      </a:solidFill>
                      <a:prstDash val="solid"/>
                      <a:round/>
                      <a:headEnd type="none" w="med" len="med"/>
                      <a:tailEnd type="none" w="med" len="med"/>
                    </a:lnB>
                    <a:solidFill>
                      <a:srgbClr val="F9F9F9"/>
                    </a:solidFill>
                  </a:tcPr>
                </a:tc>
                <a:extLst>
                  <a:ext uri="{0D108BD9-81ED-4DB2-BD59-A6C34878D82A}">
                    <a16:rowId xmlns:a16="http://schemas.microsoft.com/office/drawing/2014/main" val="4163523238"/>
                  </a:ext>
                </a:extLst>
              </a:tr>
            </a:tbl>
          </a:graphicData>
        </a:graphic>
      </p:graphicFrame>
    </p:spTree>
    <p:extLst>
      <p:ext uri="{BB962C8B-B14F-4D97-AF65-F5344CB8AC3E}">
        <p14:creationId xmlns:p14="http://schemas.microsoft.com/office/powerpoint/2010/main" val="676547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75054" y="1186341"/>
            <a:ext cx="8996813" cy="1384995"/>
          </a:xfrm>
          <a:prstGeom prst="rect">
            <a:avLst/>
          </a:prstGeom>
          <a:noFill/>
        </p:spPr>
        <p:txBody>
          <a:bodyPr wrap="square" rtlCol="0">
            <a:spAutoFit/>
          </a:bodyPr>
          <a:lstStyle/>
          <a:p>
            <a:r>
              <a:rPr lang="en-US" sz="1200" dirty="0">
                <a:solidFill>
                  <a:schemeClr val="bg1"/>
                </a:solidFill>
              </a:rPr>
              <a:t>Conditional coverage or expression coverage will reveal how the variables or subexpressions in the conditional statement are evaluated. In this coverage expressions with logical operands are only considered.</a:t>
            </a:r>
          </a:p>
          <a:p>
            <a:endParaRPr lang="en-US" sz="1200" dirty="0">
              <a:solidFill>
                <a:schemeClr val="bg1"/>
              </a:solidFill>
            </a:endParaRPr>
          </a:p>
          <a:p>
            <a:r>
              <a:rPr lang="en-US" sz="1200" dirty="0">
                <a:solidFill>
                  <a:schemeClr val="bg1"/>
                </a:solidFill>
              </a:rPr>
              <a:t>For example, if an expression has Boolean operations like AND, OR, XOR, which indicated total possibilities.</a:t>
            </a:r>
          </a:p>
          <a:p>
            <a:endParaRPr lang="en-US" sz="1200" dirty="0">
              <a:solidFill>
                <a:schemeClr val="bg1"/>
              </a:solidFill>
            </a:endParaRPr>
          </a:p>
          <a:p>
            <a:r>
              <a:rPr lang="en-US" sz="1200" dirty="0">
                <a:solidFill>
                  <a:schemeClr val="bg1"/>
                </a:solidFill>
              </a:rPr>
              <a:t>Conditional coverage offers better sensitivity to the control flow than decision coverage. Condition coverage does not give a guarantee about full decision coverage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Condition Coverage</a:t>
            </a:r>
            <a:endParaRPr lang="en-US" b="1" dirty="0"/>
          </a:p>
        </p:txBody>
      </p:sp>
      <p:pic>
        <p:nvPicPr>
          <p:cNvPr id="8194" name="Picture 2" descr="https://www.guru99.com/images/1/102518_1122_CodeCoverag1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054" y="330999"/>
            <a:ext cx="4667250" cy="66675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guru99.com/images/1/102518_1122_CodeCoverag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8437" y="2961529"/>
            <a:ext cx="3962400" cy="39052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75054" y="2792986"/>
            <a:ext cx="2614572" cy="1200329"/>
          </a:xfrm>
          <a:prstGeom prst="rect">
            <a:avLst/>
          </a:prstGeom>
        </p:spPr>
        <p:txBody>
          <a:bodyPr wrap="square">
            <a:spAutoFit/>
          </a:bodyPr>
          <a:lstStyle/>
          <a:p>
            <a:r>
              <a:rPr lang="en-US" dirty="0" smtClean="0">
                <a:solidFill>
                  <a:schemeClr val="bg1"/>
                </a:solidFill>
              </a:rPr>
              <a:t>we </a:t>
            </a:r>
            <a:r>
              <a:rPr lang="en-US" dirty="0">
                <a:solidFill>
                  <a:schemeClr val="bg1"/>
                </a:solidFill>
              </a:rPr>
              <a:t>have 4 possible combinations</a:t>
            </a:r>
          </a:p>
          <a:p>
            <a:endParaRPr lang="en-US" dirty="0">
              <a:solidFill>
                <a:schemeClr val="bg1"/>
              </a:solidFill>
            </a:endParaRPr>
          </a:p>
          <a:p>
            <a:r>
              <a:rPr lang="en-US" dirty="0" smtClean="0">
                <a:solidFill>
                  <a:schemeClr val="bg1"/>
                </a:solidFill>
              </a:rPr>
              <a:t>TT – FF – TF - FT</a:t>
            </a:r>
            <a:endParaRPr lang="en-US" dirty="0">
              <a:solidFill>
                <a:schemeClr val="bg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45897568"/>
              </p:ext>
            </p:extLst>
          </p:nvPr>
        </p:nvGraphicFramePr>
        <p:xfrm>
          <a:off x="2975054" y="4463887"/>
          <a:ext cx="8810548" cy="1341120"/>
        </p:xfrm>
        <a:graphic>
          <a:graphicData uri="http://schemas.openxmlformats.org/drawingml/2006/table">
            <a:tbl>
              <a:tblPr/>
              <a:tblGrid>
                <a:gridCol w="2202637">
                  <a:extLst>
                    <a:ext uri="{9D8B030D-6E8A-4147-A177-3AD203B41FA5}">
                      <a16:colId xmlns:a16="http://schemas.microsoft.com/office/drawing/2014/main" val="3222159148"/>
                    </a:ext>
                  </a:extLst>
                </a:gridCol>
                <a:gridCol w="2202637">
                  <a:extLst>
                    <a:ext uri="{9D8B030D-6E8A-4147-A177-3AD203B41FA5}">
                      <a16:colId xmlns:a16="http://schemas.microsoft.com/office/drawing/2014/main" val="3083753723"/>
                    </a:ext>
                  </a:extLst>
                </a:gridCol>
                <a:gridCol w="2202637">
                  <a:extLst>
                    <a:ext uri="{9D8B030D-6E8A-4147-A177-3AD203B41FA5}">
                      <a16:colId xmlns:a16="http://schemas.microsoft.com/office/drawing/2014/main" val="2619247000"/>
                    </a:ext>
                  </a:extLst>
                </a:gridCol>
                <a:gridCol w="2202637">
                  <a:extLst>
                    <a:ext uri="{9D8B030D-6E8A-4147-A177-3AD203B41FA5}">
                      <a16:colId xmlns:a16="http://schemas.microsoft.com/office/drawing/2014/main" val="3914285060"/>
                    </a:ext>
                  </a:extLst>
                </a:gridCol>
              </a:tblGrid>
              <a:tr h="0">
                <a:tc>
                  <a:txBody>
                    <a:bodyPr/>
                    <a:lstStyle/>
                    <a:p>
                      <a:pPr algn="l" fontAlgn="t"/>
                      <a:r>
                        <a:rPr lang="en-US" dirty="0">
                          <a:solidFill>
                            <a:schemeClr val="bg1"/>
                          </a:solidFill>
                          <a:effectLst/>
                        </a:rPr>
                        <a:t>X=3</a:t>
                      </a:r>
                    </a:p>
                    <a:p>
                      <a:pPr algn="l" fontAlgn="t"/>
                      <a:r>
                        <a:rPr lang="en-US" dirty="0">
                          <a:solidFill>
                            <a:schemeClr val="bg1"/>
                          </a:solidFill>
                          <a:effectLst/>
                        </a:rPr>
                        <a:t>Y=4</a:t>
                      </a:r>
                    </a:p>
                  </a:txBody>
                  <a:tcPr marL="60960" marR="60960" marT="60960" marB="60960">
                    <a:lnL w="12700" cap="flat" cmpd="sng" algn="ctr">
                      <a:solidFill>
                        <a:srgbClr val="50D04E"/>
                      </a:solidFill>
                      <a:prstDash val="solid"/>
                      <a:round/>
                      <a:headEnd type="none" w="med" len="med"/>
                      <a:tailEnd type="none" w="med" len="med"/>
                    </a:lnL>
                    <a:lnR w="12700" cap="flat" cmpd="sng" algn="ctr">
                      <a:solidFill>
                        <a:srgbClr val="D0D1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(x&lt;y)</a:t>
                      </a:r>
                    </a:p>
                  </a:txBody>
                  <a:tcPr marL="60960" marR="60960" marT="60960" marB="60960">
                    <a:lnL w="12700" cap="flat" cmpd="sng" algn="ctr">
                      <a:solidFill>
                        <a:srgbClr val="D0D14E"/>
                      </a:solidFill>
                      <a:prstDash val="solid"/>
                      <a:round/>
                      <a:headEnd type="none" w="med" len="med"/>
                      <a:tailEnd type="none" w="med" len="med"/>
                    </a:lnL>
                    <a:lnR w="12700" cap="flat" cmpd="sng" algn="ctr">
                      <a:solidFill>
                        <a:srgbClr val="70D0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TRUE</a:t>
                      </a:r>
                    </a:p>
                  </a:txBody>
                  <a:tcPr marL="60960" marR="60960" marT="60960" marB="60960">
                    <a:lnL w="12700" cap="flat" cmpd="sng" algn="ctr">
                      <a:solidFill>
                        <a:srgbClr val="70D04E"/>
                      </a:solidFill>
                      <a:prstDash val="solid"/>
                      <a:round/>
                      <a:headEnd type="none" w="med" len="med"/>
                      <a:tailEnd type="none" w="med" len="med"/>
                    </a:lnL>
                    <a:lnR w="12700" cap="flat" cmpd="sng" algn="ctr">
                      <a:solidFill>
                        <a:srgbClr val="10CA4E"/>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rowSpan="2">
                  <a:txBody>
                    <a:bodyPr/>
                    <a:lstStyle/>
                    <a:p>
                      <a:pPr algn="l" fontAlgn="t"/>
                      <a:r>
                        <a:rPr lang="en-US">
                          <a:solidFill>
                            <a:schemeClr val="bg1"/>
                          </a:solidFill>
                          <a:effectLst/>
                        </a:rPr>
                        <a:t>Condition Coverage is ¼ = 25%</a:t>
                      </a:r>
                    </a:p>
                  </a:txBody>
                  <a:tcPr marL="60960" marR="60960" marT="60960" marB="60960">
                    <a:lnL w="12700" cap="flat" cmpd="sng" algn="ctr">
                      <a:solidFill>
                        <a:srgbClr val="10CA4E"/>
                      </a:solidFill>
                      <a:prstDash val="solid"/>
                      <a:round/>
                      <a:headEnd type="none" w="med" len="med"/>
                      <a:tailEnd type="none" w="med" len="med"/>
                    </a:lnL>
                    <a:lnR w="12700" cap="flat" cmpd="sng" algn="ctr">
                      <a:solidFill>
                        <a:srgbClr val="7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D14E"/>
                      </a:solidFill>
                      <a:prstDash val="solid"/>
                      <a:round/>
                      <a:headEnd type="none" w="med" len="med"/>
                      <a:tailEnd type="none" w="med" len="med"/>
                    </a:lnB>
                    <a:solidFill>
                      <a:srgbClr val="F9F9F9"/>
                    </a:solidFill>
                  </a:tcPr>
                </a:tc>
                <a:extLst>
                  <a:ext uri="{0D108BD9-81ED-4DB2-BD59-A6C34878D82A}">
                    <a16:rowId xmlns:a16="http://schemas.microsoft.com/office/drawing/2014/main" val="1142028240"/>
                  </a:ext>
                </a:extLst>
              </a:tr>
              <a:tr h="0">
                <a:tc>
                  <a:txBody>
                    <a:bodyPr/>
                    <a:lstStyle/>
                    <a:p>
                      <a:pPr algn="l" fontAlgn="t"/>
                      <a:r>
                        <a:rPr lang="en-US">
                          <a:solidFill>
                            <a:schemeClr val="bg1"/>
                          </a:solidFill>
                          <a:effectLst/>
                        </a:rPr>
                        <a:t>A=3</a:t>
                      </a:r>
                    </a:p>
                    <a:p>
                      <a:pPr algn="l" fontAlgn="t"/>
                      <a:r>
                        <a:rPr lang="en-US">
                          <a:solidFill>
                            <a:schemeClr val="bg1"/>
                          </a:solidFill>
                          <a:effectLst/>
                        </a:rPr>
                        <a:t>B=4</a:t>
                      </a:r>
                    </a:p>
                  </a:txBody>
                  <a:tcPr marL="60960" marR="60960" marT="60960" marB="60960">
                    <a:lnL w="12700" cap="flat" cmpd="sng" algn="ctr">
                      <a:solidFill>
                        <a:srgbClr val="90D14E"/>
                      </a:solidFill>
                      <a:prstDash val="solid"/>
                      <a:round/>
                      <a:headEnd type="none" w="med" len="med"/>
                      <a:tailEnd type="none" w="med" len="med"/>
                    </a:lnL>
                    <a:lnR w="12700" cap="flat" cmpd="sng" algn="ctr">
                      <a:solidFill>
                        <a:srgbClr val="F0D2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D14E"/>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(a&gt;b)</a:t>
                      </a:r>
                    </a:p>
                  </a:txBody>
                  <a:tcPr marL="60960" marR="60960" marT="60960" marB="60960">
                    <a:lnL w="12700" cap="flat" cmpd="sng" algn="ctr">
                      <a:solidFill>
                        <a:srgbClr val="F0D24E"/>
                      </a:solidFill>
                      <a:prstDash val="solid"/>
                      <a:round/>
                      <a:headEnd type="none" w="med" len="med"/>
                      <a:tailEnd type="none" w="med" len="med"/>
                    </a:lnL>
                    <a:lnR w="12700" cap="flat" cmpd="sng" algn="ctr">
                      <a:solidFill>
                        <a:srgbClr val="70D5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50CA4E"/>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FALSE</a:t>
                      </a:r>
                    </a:p>
                  </a:txBody>
                  <a:tcPr marL="60960" marR="60960" marT="60960" marB="60960">
                    <a:lnL w="12700" cap="flat" cmpd="sng" algn="ctr">
                      <a:solidFill>
                        <a:srgbClr val="70D54E"/>
                      </a:solidFill>
                      <a:prstDash val="solid"/>
                      <a:round/>
                      <a:headEnd type="none" w="med" len="med"/>
                      <a:tailEnd type="none" w="med" len="med"/>
                    </a:lnL>
                    <a:lnR w="12700" cap="flat" cmpd="sng" algn="ctr">
                      <a:solidFill>
                        <a:srgbClr val="50CB4E"/>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70CB4E"/>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21501390"/>
                  </a:ext>
                </a:extLst>
              </a:tr>
            </a:tbl>
          </a:graphicData>
        </a:graphic>
      </p:graphicFrame>
    </p:spTree>
    <p:extLst>
      <p:ext uri="{BB962C8B-B14F-4D97-AF65-F5344CB8AC3E}">
        <p14:creationId xmlns:p14="http://schemas.microsoft.com/office/powerpoint/2010/main" val="1212847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17712" y="458095"/>
            <a:ext cx="8996813" cy="1077218"/>
          </a:xfrm>
          <a:prstGeom prst="rect">
            <a:avLst/>
          </a:prstGeom>
          <a:noFill/>
        </p:spPr>
        <p:txBody>
          <a:bodyPr wrap="square" rtlCol="0">
            <a:spAutoFit/>
          </a:bodyPr>
          <a:lstStyle/>
          <a:p>
            <a:r>
              <a:rPr lang="en-US" sz="1600" dirty="0">
                <a:solidFill>
                  <a:schemeClr val="bg1"/>
                </a:solidFill>
              </a:rPr>
              <a:t>Finite state machine coverage is certainly the most complex type of code coverage method. This is because it works on the behavior of the design. In this coverage method, you need to look for how many time-specific states are visited, transited. It also checks how many sequences are included in a finite state machine.</a:t>
            </a:r>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1631216"/>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Finite State Machine Coverage</a:t>
            </a:r>
            <a:endParaRPr lang="en-US" b="1" dirty="0"/>
          </a:p>
        </p:txBody>
      </p:sp>
      <p:pic>
        <p:nvPicPr>
          <p:cNvPr id="9220" name="Picture 4" descr="Coffee machine finite state machin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098" y="1699545"/>
            <a:ext cx="7033848" cy="45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08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915789" y="6296963"/>
            <a:ext cx="6770078" cy="338554"/>
          </a:xfrm>
          <a:prstGeom prst="rect">
            <a:avLst/>
          </a:prstGeom>
          <a:noFill/>
        </p:spPr>
        <p:txBody>
          <a:bodyPr wrap="square" rtlCol="0">
            <a:spAutoFit/>
          </a:bodyPr>
          <a:lstStyle/>
          <a:p>
            <a:r>
              <a:rPr lang="en-US" sz="1600" dirty="0">
                <a:hlinkClick r:id="rId2"/>
              </a:rPr>
              <a:t>https://www.guru99.com/code-coverage.html</a:t>
            </a:r>
            <a:endParaRPr lang="en-US" sz="1600" dirty="0"/>
          </a:p>
        </p:txBody>
      </p:sp>
      <p:sp>
        <p:nvSpPr>
          <p:cNvPr id="5" name="TextBox 4"/>
          <p:cNvSpPr txBox="1"/>
          <p:nvPr/>
        </p:nvSpPr>
        <p:spPr>
          <a:xfrm>
            <a:off x="70338" y="2721113"/>
            <a:ext cx="2286000" cy="800219"/>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1858078145"/>
              </p:ext>
            </p:extLst>
          </p:nvPr>
        </p:nvGraphicFramePr>
        <p:xfrm>
          <a:off x="2915787" y="2089837"/>
          <a:ext cx="8336412" cy="2407920"/>
        </p:xfrm>
        <a:graphic>
          <a:graphicData uri="http://schemas.openxmlformats.org/drawingml/2006/table">
            <a:tbl>
              <a:tblPr/>
              <a:tblGrid>
                <a:gridCol w="4168206">
                  <a:extLst>
                    <a:ext uri="{9D8B030D-6E8A-4147-A177-3AD203B41FA5}">
                      <a16:colId xmlns:a16="http://schemas.microsoft.com/office/drawing/2014/main" val="2109030713"/>
                    </a:ext>
                  </a:extLst>
                </a:gridCol>
                <a:gridCol w="4168206">
                  <a:extLst>
                    <a:ext uri="{9D8B030D-6E8A-4147-A177-3AD203B41FA5}">
                      <a16:colId xmlns:a16="http://schemas.microsoft.com/office/drawing/2014/main" val="3340619760"/>
                    </a:ext>
                  </a:extLst>
                </a:gridCol>
              </a:tblGrid>
              <a:tr h="0">
                <a:tc>
                  <a:txBody>
                    <a:bodyPr/>
                    <a:lstStyle/>
                    <a:p>
                      <a:pPr algn="l" fontAlgn="t"/>
                      <a:r>
                        <a:rPr lang="en-US" b="1">
                          <a:solidFill>
                            <a:schemeClr val="bg1"/>
                          </a:solidFill>
                          <a:effectLst/>
                        </a:rPr>
                        <a:t>Code Coverage</a:t>
                      </a:r>
                      <a:endParaRPr lang="en-US">
                        <a:solidFill>
                          <a:schemeClr val="bg1"/>
                        </a:solidFill>
                        <a:effectLst/>
                      </a:endParaRPr>
                    </a:p>
                  </a:txBody>
                  <a:tcPr marL="60960" marR="60960" marT="60960" marB="60960">
                    <a:lnL w="12700" cap="flat" cmpd="sng" algn="ctr">
                      <a:solidFill>
                        <a:srgbClr val="80072D"/>
                      </a:solidFill>
                      <a:prstDash val="solid"/>
                      <a:round/>
                      <a:headEnd type="none" w="med" len="med"/>
                      <a:tailEnd type="none" w="med" len="med"/>
                    </a:lnL>
                    <a:lnR w="12700" cap="flat" cmpd="sng" algn="ctr">
                      <a:solidFill>
                        <a:srgbClr val="C008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b="1">
                          <a:solidFill>
                            <a:schemeClr val="bg1"/>
                          </a:solidFill>
                          <a:effectLst/>
                        </a:rPr>
                        <a:t>Functional Coverage</a:t>
                      </a:r>
                      <a:endParaRPr lang="en-US">
                        <a:solidFill>
                          <a:schemeClr val="bg1"/>
                        </a:solidFill>
                        <a:effectLst/>
                      </a:endParaRPr>
                    </a:p>
                  </a:txBody>
                  <a:tcPr marL="60960" marR="60960" marT="60960" marB="60960">
                    <a:lnL w="12700" cap="flat" cmpd="sng" algn="ctr">
                      <a:solidFill>
                        <a:srgbClr val="C0082D"/>
                      </a:solidFill>
                      <a:prstDash val="solid"/>
                      <a:round/>
                      <a:headEnd type="none" w="med" len="med"/>
                      <a:tailEnd type="none" w="med" len="med"/>
                    </a:lnL>
                    <a:lnR w="12700" cap="flat" cmpd="sng" algn="ctr">
                      <a:solidFill>
                        <a:srgbClr val="C007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4538404"/>
                  </a:ext>
                </a:extLst>
              </a:tr>
              <a:tr h="0">
                <a:tc>
                  <a:txBody>
                    <a:bodyPr/>
                    <a:lstStyle/>
                    <a:p>
                      <a:pPr algn="l" fontAlgn="t"/>
                      <a:r>
                        <a:rPr lang="en-US">
                          <a:solidFill>
                            <a:schemeClr val="bg1"/>
                          </a:solidFill>
                          <a:effectLst/>
                        </a:rPr>
                        <a:t>Code coverage tells you how well the source code has been exercised by your test bench.</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200E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chemeClr val="bg1"/>
                          </a:solidFill>
                          <a:effectLst/>
                        </a:rPr>
                        <a:t>Functional coverage measures how well the functionality of the design has been covered by your test bench.</a:t>
                      </a:r>
                    </a:p>
                  </a:txBody>
                  <a:tcPr marL="60960" marR="60960" marT="60960" marB="60960">
                    <a:lnL w="12700" cap="flat" cmpd="sng" algn="ctr">
                      <a:solidFill>
                        <a:srgbClr val="200E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79774502"/>
                  </a:ext>
                </a:extLst>
              </a:tr>
              <a:tr h="0">
                <a:tc>
                  <a:txBody>
                    <a:bodyPr/>
                    <a:lstStyle/>
                    <a:p>
                      <a:pPr algn="l" fontAlgn="t"/>
                      <a:r>
                        <a:rPr lang="en-US">
                          <a:solidFill>
                            <a:schemeClr val="bg1"/>
                          </a:solidFill>
                          <a:effectLst/>
                        </a:rPr>
                        <a:t>Never use a design specification</a:t>
                      </a:r>
                    </a:p>
                  </a:txBody>
                  <a:tcPr marL="60960" marR="60960" marT="60960" marB="60960">
                    <a:lnL w="12700" cap="flat" cmpd="sng" algn="ctr">
                      <a:solidFill>
                        <a:srgbClr val="200C2D"/>
                      </a:solidFill>
                      <a:prstDash val="solid"/>
                      <a:round/>
                      <a:headEnd type="none" w="med" len="med"/>
                      <a:tailEnd type="none" w="med" len="med"/>
                    </a:lnL>
                    <a:lnR w="12700" cap="flat" cmpd="sng" algn="ctr">
                      <a:solidFill>
                        <a:srgbClr val="C00F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chemeClr val="bg1"/>
                          </a:solidFill>
                          <a:effectLst/>
                        </a:rPr>
                        <a:t>Use design specification</a:t>
                      </a:r>
                    </a:p>
                  </a:txBody>
                  <a:tcPr marL="60960" marR="60960" marT="60960" marB="60960">
                    <a:lnL w="12700" cap="flat" cmpd="sng" algn="ctr">
                      <a:solidFill>
                        <a:srgbClr val="C00F2D"/>
                      </a:solidFill>
                      <a:prstDash val="solid"/>
                      <a:round/>
                      <a:headEnd type="none" w="med" len="med"/>
                      <a:tailEnd type="none" w="med" len="med"/>
                    </a:lnL>
                    <a:lnR w="12700" cap="flat" cmpd="sng" algn="ctr">
                      <a:solidFill>
                        <a:srgbClr val="60112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185223981"/>
                  </a:ext>
                </a:extLst>
              </a:tr>
              <a:tr h="0">
                <a:tc>
                  <a:txBody>
                    <a:bodyPr/>
                    <a:lstStyle/>
                    <a:p>
                      <a:pPr algn="l" fontAlgn="t"/>
                      <a:r>
                        <a:rPr lang="en-US" dirty="0">
                          <a:solidFill>
                            <a:schemeClr val="bg1"/>
                          </a:solidFill>
                          <a:effectLst/>
                        </a:rPr>
                        <a:t>Done by developers</a:t>
                      </a:r>
                    </a:p>
                  </a:txBody>
                  <a:tcPr marL="60960" marR="60960" marT="60960" marB="60960">
                    <a:lnL w="12700" cap="flat" cmpd="sng" algn="ctr">
                      <a:solidFill>
                        <a:srgbClr val="20102D"/>
                      </a:solidFill>
                      <a:prstDash val="solid"/>
                      <a:round/>
                      <a:headEnd type="none" w="med" len="med"/>
                      <a:tailEnd type="none" w="med" len="med"/>
                    </a:lnL>
                    <a:lnR w="12700" cap="flat" cmpd="sng" algn="ctr">
                      <a:solidFill>
                        <a:srgbClr val="800C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000B2D"/>
                      </a:solidFill>
                      <a:prstDash val="solid"/>
                      <a:round/>
                      <a:headEnd type="none" w="med" len="med"/>
                      <a:tailEnd type="none" w="med" len="med"/>
                    </a:lnB>
                    <a:solidFill>
                      <a:srgbClr val="FFFFFF"/>
                    </a:solidFill>
                  </a:tcPr>
                </a:tc>
                <a:tc>
                  <a:txBody>
                    <a:bodyPr/>
                    <a:lstStyle/>
                    <a:p>
                      <a:pPr algn="l" fontAlgn="t"/>
                      <a:r>
                        <a:rPr lang="en-US" dirty="0">
                          <a:solidFill>
                            <a:schemeClr val="bg1"/>
                          </a:solidFill>
                          <a:effectLst/>
                        </a:rPr>
                        <a:t>Done by Testers</a:t>
                      </a:r>
                    </a:p>
                  </a:txBody>
                  <a:tcPr marL="60960" marR="60960" marT="60960" marB="60960">
                    <a:lnL w="12700" cap="flat" cmpd="sng" algn="ctr">
                      <a:solidFill>
                        <a:srgbClr val="800C2D"/>
                      </a:solidFill>
                      <a:prstDash val="solid"/>
                      <a:round/>
                      <a:headEnd type="none" w="med" len="med"/>
                      <a:tailEnd type="none" w="med" len="med"/>
                    </a:lnL>
                    <a:lnR w="12700" cap="flat" cmpd="sng" algn="ctr">
                      <a:solidFill>
                        <a:srgbClr val="000A2D"/>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C00B2D"/>
                      </a:solidFill>
                      <a:prstDash val="solid"/>
                      <a:round/>
                      <a:headEnd type="none" w="med" len="med"/>
                      <a:tailEnd type="none" w="med" len="med"/>
                    </a:lnB>
                    <a:solidFill>
                      <a:srgbClr val="FFFFFF"/>
                    </a:solidFill>
                  </a:tcPr>
                </a:tc>
                <a:extLst>
                  <a:ext uri="{0D108BD9-81ED-4DB2-BD59-A6C34878D82A}">
                    <a16:rowId xmlns:a16="http://schemas.microsoft.com/office/drawing/2014/main" val="4187907039"/>
                  </a:ext>
                </a:extLst>
              </a:tr>
            </a:tbl>
          </a:graphicData>
        </a:graphic>
      </p:graphicFrame>
      <p:sp>
        <p:nvSpPr>
          <p:cNvPr id="6" name="Rectangle 1"/>
          <p:cNvSpPr>
            <a:spLocks noChangeArrowheads="1"/>
          </p:cNvSpPr>
          <p:nvPr/>
        </p:nvSpPr>
        <p:spPr bwMode="auto">
          <a:xfrm>
            <a:off x="2915789" y="594550"/>
            <a:ext cx="7249477" cy="6617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smtClean="0">
                <a:ln>
                  <a:noFill/>
                </a:ln>
                <a:solidFill>
                  <a:srgbClr val="222222"/>
                </a:solidFill>
                <a:effectLst/>
                <a:latin typeface="Source Sans Pro"/>
              </a:rPr>
              <a:t>Code Coverage vs. Functional Coverage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49012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37933" y="1742702"/>
            <a:ext cx="5461001" cy="461665"/>
          </a:xfrm>
          <a:prstGeom prst="rect">
            <a:avLst/>
          </a:prstGeom>
        </p:spPr>
        <p:txBody>
          <a:bodyPr wrap="square">
            <a:spAutoFit/>
          </a:bodyPr>
          <a:lstStyle/>
          <a:p>
            <a:r>
              <a:rPr lang="en-US" sz="2400" b="1" dirty="0">
                <a:solidFill>
                  <a:schemeClr val="bg1"/>
                </a:solidFill>
              </a:rPr>
              <a:t>What needs to be tested ?</a:t>
            </a:r>
          </a:p>
        </p:txBody>
      </p:sp>
      <p:sp>
        <p:nvSpPr>
          <p:cNvPr id="3" name="Rectangle 2"/>
          <p:cNvSpPr/>
          <p:nvPr/>
        </p:nvSpPr>
        <p:spPr>
          <a:xfrm>
            <a:off x="2743199" y="6119968"/>
            <a:ext cx="9144001" cy="461665"/>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https://www.jrebel.com/blog/unit-testing-in-java</a:t>
            </a:r>
            <a:endParaRPr lang="en-US" sz="1200" dirty="0"/>
          </a:p>
        </p:txBody>
      </p:sp>
      <p:sp>
        <p:nvSpPr>
          <p:cNvPr id="4" name="Rectangle 3"/>
          <p:cNvSpPr/>
          <p:nvPr/>
        </p:nvSpPr>
        <p:spPr>
          <a:xfrm>
            <a:off x="2675466" y="2481703"/>
            <a:ext cx="8144934" cy="1569660"/>
          </a:xfrm>
          <a:prstGeom prst="rect">
            <a:avLst/>
          </a:prstGeom>
        </p:spPr>
        <p:txBody>
          <a:bodyPr wrap="square">
            <a:spAutoFit/>
          </a:bodyPr>
          <a:lstStyle/>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used from a lot of modules</a:t>
            </a:r>
          </a:p>
          <a:p>
            <a:pPr marL="285750" indent="-285750">
              <a:buFont typeface="Arial" panose="020B0604020202020204" pitchFamily="34" charset="0"/>
              <a:buChar char="•"/>
            </a:pPr>
            <a:r>
              <a:rPr lang="en-US" sz="2400" dirty="0" smtClean="0">
                <a:solidFill>
                  <a:schemeClr val="bg1"/>
                </a:solidFill>
              </a:rPr>
              <a:t>Repeatedly </a:t>
            </a:r>
            <a:r>
              <a:rPr lang="en-US" sz="2400" dirty="0">
                <a:solidFill>
                  <a:schemeClr val="bg1"/>
                </a:solidFill>
              </a:rPr>
              <a:t>changed code</a:t>
            </a:r>
          </a:p>
          <a:p>
            <a:pPr marL="285750" indent="-285750">
              <a:buFont typeface="Arial" panose="020B0604020202020204" pitchFamily="34" charset="0"/>
              <a:buChar char="•"/>
            </a:pPr>
            <a:r>
              <a:rPr lang="en-US" sz="2400" dirty="0" smtClean="0">
                <a:solidFill>
                  <a:schemeClr val="bg1"/>
                </a:solidFill>
              </a:rPr>
              <a:t>Code </a:t>
            </a:r>
            <a:r>
              <a:rPr lang="en-US" sz="2400" dirty="0">
                <a:solidFill>
                  <a:schemeClr val="bg1"/>
                </a:solidFill>
              </a:rPr>
              <a:t>that is expected to generate a lot of </a:t>
            </a:r>
            <a:r>
              <a:rPr lang="en-US" sz="2400" dirty="0" smtClean="0">
                <a:solidFill>
                  <a:schemeClr val="bg1"/>
                </a:solidFill>
              </a:rPr>
              <a:t>bugs</a:t>
            </a:r>
          </a:p>
          <a:p>
            <a:pPr marL="285750" indent="-285750">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2129866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09332" y="521900"/>
            <a:ext cx="9211734" cy="369332"/>
          </a:xfrm>
          <a:prstGeom prst="rect">
            <a:avLst/>
          </a:prstGeom>
        </p:spPr>
        <p:txBody>
          <a:bodyPr wrap="square">
            <a:spAutoFit/>
          </a:bodyPr>
          <a:lstStyle/>
          <a:p>
            <a:r>
              <a:rPr lang="en-US" b="1" dirty="0">
                <a:solidFill>
                  <a:schemeClr val="bg1"/>
                </a:solidFill>
              </a:rPr>
              <a:t>What you should assume is working correctly and does not need to be tested ?</a:t>
            </a:r>
          </a:p>
        </p:txBody>
      </p:sp>
      <p:sp>
        <p:nvSpPr>
          <p:cNvPr id="3" name="Rectangle 2"/>
          <p:cNvSpPr/>
          <p:nvPr/>
        </p:nvSpPr>
        <p:spPr>
          <a:xfrm>
            <a:off x="2743199" y="5815168"/>
            <a:ext cx="9144001" cy="646331"/>
          </a:xfrm>
          <a:prstGeom prst="rect">
            <a:avLst/>
          </a:prstGeom>
        </p:spPr>
        <p:txBody>
          <a:bodyPr wrap="square">
            <a:spAutoFit/>
          </a:bodyPr>
          <a:lstStyle/>
          <a:p>
            <a:r>
              <a:rPr lang="en-US" sz="1200" dirty="0">
                <a:hlinkClick r:id="rId2"/>
              </a:rPr>
              <a:t>https://</a:t>
            </a:r>
            <a:r>
              <a:rPr lang="en-US" sz="1200" dirty="0" smtClean="0">
                <a:hlinkClick r:id="rId2"/>
              </a:rPr>
              <a:t>dreamix.eu/blog/java/what-needs-to-be-unit-tested-how-much-code-coverage-is-needed</a:t>
            </a:r>
            <a:r>
              <a:rPr lang="en-US" sz="1200" dirty="0" smtClean="0"/>
              <a:t/>
            </a:r>
            <a:br>
              <a:rPr lang="en-US" sz="1200" dirty="0" smtClean="0"/>
            </a:br>
            <a:r>
              <a:rPr lang="en-US" sz="1200" dirty="0">
                <a:hlinkClick r:id="rId3"/>
              </a:rPr>
              <a:t>https://</a:t>
            </a:r>
            <a:r>
              <a:rPr lang="en-US" sz="1200" dirty="0" smtClean="0">
                <a:hlinkClick r:id="rId3"/>
              </a:rPr>
              <a:t>www.jrebel.com/blog/unit-testing-in-java</a:t>
            </a:r>
            <a:endParaRPr lang="en-US" sz="1200" dirty="0" smtClean="0"/>
          </a:p>
          <a:p>
            <a:r>
              <a:rPr lang="en-US" sz="1200" dirty="0">
                <a:hlinkClick r:id="rId4"/>
              </a:rPr>
              <a:t>https://dzone.com/articles/unit-testing-guidelines-what-to-test-and-what-not</a:t>
            </a:r>
            <a:endParaRPr lang="en-US" sz="1200" dirty="0"/>
          </a:p>
        </p:txBody>
      </p:sp>
      <p:sp>
        <p:nvSpPr>
          <p:cNvPr id="4" name="Rectangle 3"/>
          <p:cNvSpPr/>
          <p:nvPr/>
        </p:nvSpPr>
        <p:spPr>
          <a:xfrm>
            <a:off x="2743199" y="1152597"/>
            <a:ext cx="9017001" cy="3970318"/>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solidFill>
              </a:rPr>
              <a:t>External </a:t>
            </a:r>
            <a:r>
              <a:rPr lang="en-US" sz="1400" dirty="0">
                <a:solidFill>
                  <a:schemeClr val="bg1"/>
                </a:solidFill>
              </a:rPr>
              <a:t>libraries and </a:t>
            </a:r>
            <a:r>
              <a:rPr lang="en-US" sz="1400" dirty="0" smtClean="0">
                <a:solidFill>
                  <a:schemeClr val="bg1"/>
                </a:solidFill>
              </a:rPr>
              <a:t>frameworks</a:t>
            </a:r>
          </a:p>
          <a:p>
            <a:pPr marL="285750" indent="-285750">
              <a:buFont typeface="Arial" panose="020B0604020202020204" pitchFamily="34" charset="0"/>
              <a:buChar char="•"/>
            </a:pPr>
            <a:r>
              <a:rPr lang="en-US" sz="1400" dirty="0" smtClean="0">
                <a:solidFill>
                  <a:schemeClr val="bg1"/>
                </a:solidFill>
              </a:rPr>
              <a:t>Trivial </a:t>
            </a:r>
            <a:r>
              <a:rPr lang="en-US" sz="1400" dirty="0">
                <a:solidFill>
                  <a:schemeClr val="bg1"/>
                </a:solidFill>
              </a:rPr>
              <a:t>code like getters and </a:t>
            </a:r>
            <a:r>
              <a:rPr lang="en-US" sz="1400" dirty="0" smtClean="0">
                <a:solidFill>
                  <a:schemeClr val="bg1"/>
                </a:solidFill>
              </a:rPr>
              <a:t>setters</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works only with the </a:t>
            </a:r>
            <a:r>
              <a:rPr lang="en-US" sz="1400" dirty="0" smtClean="0">
                <a:solidFill>
                  <a:schemeClr val="bg1"/>
                </a:solidFill>
              </a:rPr>
              <a:t>UI</a:t>
            </a:r>
          </a:p>
          <a:p>
            <a:pPr marL="285750" indent="-285750">
              <a:buFont typeface="Arial" panose="020B0604020202020204" pitchFamily="34" charset="0"/>
              <a:buChar char="•"/>
            </a:pPr>
            <a:r>
              <a:rPr lang="en-US" sz="1400" dirty="0" smtClean="0">
                <a:solidFill>
                  <a:schemeClr val="bg1"/>
                </a:solidFill>
              </a:rPr>
              <a:t>Database</a:t>
            </a:r>
          </a:p>
          <a:p>
            <a:pPr marL="285750" indent="-285750">
              <a:buFont typeface="Arial" panose="020B0604020202020204" pitchFamily="34" charset="0"/>
              <a:buChar char="•"/>
            </a:pPr>
            <a:r>
              <a:rPr lang="en-US" sz="1400" dirty="0" smtClean="0">
                <a:solidFill>
                  <a:schemeClr val="bg1"/>
                </a:solidFill>
              </a:rPr>
              <a:t>Code </a:t>
            </a:r>
            <a:r>
              <a:rPr lang="en-US" sz="1400" dirty="0">
                <a:solidFill>
                  <a:schemeClr val="bg1"/>
                </a:solidFill>
              </a:rPr>
              <a:t>that has </a:t>
            </a:r>
            <a:r>
              <a:rPr lang="en-US" sz="1400" b="1" dirty="0">
                <a:solidFill>
                  <a:schemeClr val="bg1"/>
                </a:solidFill>
              </a:rPr>
              <a:t>non deterministic</a:t>
            </a:r>
            <a:r>
              <a:rPr lang="en-US" sz="1400" dirty="0">
                <a:solidFill>
                  <a:schemeClr val="bg1"/>
                </a:solidFill>
              </a:rPr>
              <a:t> results (Think Thread order or random </a:t>
            </a:r>
            <a:r>
              <a:rPr lang="en-US" sz="1400" dirty="0" smtClean="0">
                <a:solidFill>
                  <a:schemeClr val="bg1"/>
                </a:solidFill>
              </a:rPr>
              <a:t>numbers)</a:t>
            </a:r>
          </a:p>
          <a:p>
            <a:pPr marL="285750" indent="-285750">
              <a:buFont typeface="Arial" panose="020B0604020202020204" pitchFamily="34" charset="0"/>
              <a:buChar char="•"/>
            </a:pPr>
            <a:r>
              <a:rPr lang="en-US" sz="1400" dirty="0" smtClean="0">
                <a:solidFill>
                  <a:schemeClr val="bg1"/>
                </a:solidFill>
              </a:rPr>
              <a:t>Constructors </a:t>
            </a:r>
            <a:r>
              <a:rPr lang="en-US" sz="1400" dirty="0">
                <a:solidFill>
                  <a:schemeClr val="bg1"/>
                </a:solidFill>
              </a:rPr>
              <a:t>or properties (if they just return variables). Test them only if they contain validations.</a:t>
            </a:r>
          </a:p>
          <a:p>
            <a:pPr marL="285750" indent="-285750">
              <a:buFont typeface="Arial" panose="020B0604020202020204" pitchFamily="34" charset="0"/>
              <a:buChar char="•"/>
            </a:pPr>
            <a:r>
              <a:rPr lang="en-US" sz="1400" dirty="0">
                <a:solidFill>
                  <a:schemeClr val="bg1"/>
                </a:solidFill>
              </a:rPr>
              <a:t>Configurations like constants, </a:t>
            </a:r>
            <a:r>
              <a:rPr lang="en-US" sz="1400" dirty="0" err="1">
                <a:solidFill>
                  <a:schemeClr val="bg1"/>
                </a:solidFill>
              </a:rPr>
              <a:t>readonly</a:t>
            </a:r>
            <a:r>
              <a:rPr lang="en-US" sz="1400" dirty="0">
                <a:solidFill>
                  <a:schemeClr val="bg1"/>
                </a:solidFill>
              </a:rPr>
              <a:t> fields, </a:t>
            </a:r>
            <a:r>
              <a:rPr lang="en-US" sz="1400" dirty="0" err="1">
                <a:solidFill>
                  <a:schemeClr val="bg1"/>
                </a:solidFill>
              </a:rPr>
              <a:t>configs</a:t>
            </a:r>
            <a:r>
              <a:rPr lang="en-US" sz="1400" dirty="0">
                <a:solidFill>
                  <a:schemeClr val="bg1"/>
                </a:solidFill>
              </a:rPr>
              <a:t>, enumerations, etc.</a:t>
            </a:r>
          </a:p>
          <a:p>
            <a:pPr marL="285750" indent="-285750">
              <a:buFont typeface="Arial" panose="020B0604020202020204" pitchFamily="34" charset="0"/>
              <a:buChar char="•"/>
            </a:pPr>
            <a:r>
              <a:rPr lang="en-US" sz="1400" dirty="0">
                <a:solidFill>
                  <a:schemeClr val="bg1"/>
                </a:solidFill>
              </a:rPr>
              <a:t>Facades of just wrapping other frameworks or libraries</a:t>
            </a:r>
          </a:p>
          <a:p>
            <a:pPr marL="285750" indent="-285750">
              <a:buFont typeface="Arial" panose="020B0604020202020204" pitchFamily="34" charset="0"/>
              <a:buChar char="•"/>
            </a:pPr>
            <a:r>
              <a:rPr lang="en-US" sz="1400" dirty="0">
                <a:solidFill>
                  <a:schemeClr val="bg1"/>
                </a:solidFill>
              </a:rPr>
              <a:t>Container service registrations</a:t>
            </a:r>
          </a:p>
          <a:p>
            <a:pPr marL="285750" indent="-285750">
              <a:buFont typeface="Arial" panose="020B0604020202020204" pitchFamily="34" charset="0"/>
              <a:buChar char="•"/>
            </a:pPr>
            <a:r>
              <a:rPr lang="en-US" sz="1400" dirty="0">
                <a:solidFill>
                  <a:schemeClr val="bg1"/>
                </a:solidFill>
              </a:rPr>
              <a:t>Exception </a:t>
            </a:r>
            <a:r>
              <a:rPr lang="en-US" sz="1400" dirty="0" smtClean="0">
                <a:solidFill>
                  <a:schemeClr val="bg1"/>
                </a:solidFill>
              </a:rPr>
              <a:t>messages (</a:t>
            </a:r>
            <a:r>
              <a:rPr lang="en-US" sz="1400" b="1" dirty="0" err="1" smtClean="0">
                <a:solidFill>
                  <a:schemeClr val="bg1"/>
                </a:solidFill>
              </a:rPr>
              <a:t>mesaj</a:t>
            </a:r>
            <a:r>
              <a:rPr lang="en-US" sz="1400" b="1" dirty="0" smtClean="0">
                <a:solidFill>
                  <a:schemeClr val="bg1"/>
                </a:solidFill>
              </a:rPr>
              <a:t> </a:t>
            </a:r>
            <a:r>
              <a:rPr lang="en-US" sz="1400" b="1" dirty="0" err="1" smtClean="0">
                <a:solidFill>
                  <a:schemeClr val="bg1"/>
                </a:solidFill>
              </a:rPr>
              <a:t>değil</a:t>
            </a:r>
            <a:r>
              <a:rPr lang="en-US" sz="1400" b="1" dirty="0" smtClean="0">
                <a:solidFill>
                  <a:schemeClr val="bg1"/>
                </a:solidFill>
              </a:rPr>
              <a:t> exception </a:t>
            </a:r>
            <a:r>
              <a:rPr lang="en-US" sz="1400" b="1" dirty="0" err="1" smtClean="0">
                <a:solidFill>
                  <a:schemeClr val="bg1"/>
                </a:solidFill>
              </a:rPr>
              <a:t>nın</a:t>
            </a:r>
            <a:r>
              <a:rPr lang="en-US" sz="1400" b="1" dirty="0" smtClean="0">
                <a:solidFill>
                  <a:schemeClr val="bg1"/>
                </a:solidFill>
              </a:rPr>
              <a:t> throw </a:t>
            </a:r>
            <a:r>
              <a:rPr lang="en-US" sz="1400" b="1" dirty="0" err="1" smtClean="0">
                <a:solidFill>
                  <a:schemeClr val="bg1"/>
                </a:solidFill>
              </a:rPr>
              <a:t>olup</a:t>
            </a:r>
            <a:r>
              <a:rPr lang="en-US" sz="1400" b="1" dirty="0" smtClean="0">
                <a:solidFill>
                  <a:schemeClr val="bg1"/>
                </a:solidFill>
              </a:rPr>
              <a:t> </a:t>
            </a:r>
            <a:r>
              <a:rPr lang="en-US" sz="1400" b="1" dirty="0" err="1" smtClean="0">
                <a:solidFill>
                  <a:schemeClr val="bg1"/>
                </a:solidFill>
              </a:rPr>
              <a:t>olmadığı</a:t>
            </a:r>
            <a:r>
              <a:rPr lang="en-US" sz="1400" b="1" dirty="0" smtClean="0">
                <a:solidFill>
                  <a:schemeClr val="bg1"/>
                </a:solidFill>
              </a:rPr>
              <a:t> test edilmeli</a:t>
            </a:r>
            <a:r>
              <a:rPr lang="en-US" sz="1400" dirty="0" smtClean="0">
                <a:solidFill>
                  <a:schemeClr val="bg1"/>
                </a:solidFill>
              </a:rPr>
              <a:t>)</a:t>
            </a: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POCO classes — models, etc.</a:t>
            </a:r>
          </a:p>
          <a:p>
            <a:pPr marL="285750" indent="-285750">
              <a:buFont typeface="Arial" panose="020B0604020202020204" pitchFamily="34" charset="0"/>
              <a:buChar char="•"/>
            </a:pPr>
            <a:r>
              <a:rPr lang="en-US" sz="1400" dirty="0">
                <a:solidFill>
                  <a:schemeClr val="bg1"/>
                </a:solidFill>
              </a:rPr>
              <a:t>.NET Core/Framework logic- like default parameters</a:t>
            </a:r>
          </a:p>
          <a:p>
            <a:pPr marL="285750" indent="-285750">
              <a:buFont typeface="Arial" panose="020B0604020202020204" pitchFamily="34" charset="0"/>
              <a:buChar char="•"/>
            </a:pPr>
            <a:r>
              <a:rPr lang="en-US" sz="1400" dirty="0">
                <a:solidFill>
                  <a:schemeClr val="bg1"/>
                </a:solidFill>
              </a:rPr>
              <a:t>Private methods </a:t>
            </a:r>
            <a:r>
              <a:rPr lang="en-US" sz="1400" b="1" dirty="0">
                <a:solidFill>
                  <a:schemeClr val="bg1"/>
                </a:solidFill>
              </a:rPr>
              <a:t>directly</a:t>
            </a:r>
          </a:p>
          <a:p>
            <a:pPr marL="285750" indent="-285750">
              <a:buFont typeface="Arial" panose="020B0604020202020204" pitchFamily="34" charset="0"/>
              <a:buChar char="•"/>
            </a:pPr>
            <a:r>
              <a:rPr lang="en-US" sz="1400" dirty="0">
                <a:solidFill>
                  <a:schemeClr val="bg1"/>
                </a:solidFill>
              </a:rPr>
              <a:t>Complex SQL Queries (more than 3 joins or grouping, etc.). Better to test it with manual or some kind of system test against real DB.</a:t>
            </a:r>
          </a:p>
          <a:p>
            <a:pPr marL="285750" indent="-285750">
              <a:buFont typeface="Arial" panose="020B0604020202020204" pitchFamily="34" charset="0"/>
              <a:buChar char="•"/>
            </a:pPr>
            <a:r>
              <a:rPr lang="en-US" sz="1400" b="1" dirty="0" err="1">
                <a:solidFill>
                  <a:schemeClr val="bg1"/>
                </a:solidFill>
              </a:rPr>
              <a:t>ASPNET.Core</a:t>
            </a:r>
            <a:r>
              <a:rPr lang="en-US" sz="1400" b="1" dirty="0">
                <a:solidFill>
                  <a:schemeClr val="bg1"/>
                </a:solidFill>
              </a:rPr>
              <a:t> controller </a:t>
            </a:r>
            <a:r>
              <a:rPr lang="en-US" sz="1400" b="1" dirty="0" smtClean="0">
                <a:solidFill>
                  <a:schemeClr val="bg1"/>
                </a:solidFill>
              </a:rPr>
              <a:t>methods (API controller </a:t>
            </a:r>
            <a:r>
              <a:rPr lang="en-US" sz="1400" b="1" dirty="0" err="1" smtClean="0">
                <a:solidFill>
                  <a:schemeClr val="bg1"/>
                </a:solidFill>
              </a:rPr>
              <a:t>eğer</a:t>
            </a:r>
            <a:r>
              <a:rPr lang="en-US" sz="1400" b="1" dirty="0" smtClean="0">
                <a:solidFill>
                  <a:schemeClr val="bg1"/>
                </a:solidFill>
              </a:rPr>
              <a:t> BL </a:t>
            </a:r>
            <a:r>
              <a:rPr lang="en-US" sz="1400" b="1" dirty="0" err="1" smtClean="0">
                <a:solidFill>
                  <a:schemeClr val="bg1"/>
                </a:solidFill>
              </a:rPr>
              <a:t>olarak</a:t>
            </a:r>
            <a:r>
              <a:rPr lang="en-US" sz="1400" b="1" dirty="0" smtClean="0">
                <a:solidFill>
                  <a:schemeClr val="bg1"/>
                </a:solidFill>
              </a:rPr>
              <a:t> </a:t>
            </a:r>
            <a:r>
              <a:rPr lang="en-US" sz="1400" b="1" dirty="0" err="1" smtClean="0">
                <a:solidFill>
                  <a:schemeClr val="bg1"/>
                </a:solidFill>
              </a:rPr>
              <a:t>yazıldıysa</a:t>
            </a:r>
            <a:r>
              <a:rPr lang="en-US" sz="1400" b="1" dirty="0" smtClean="0">
                <a:solidFill>
                  <a:schemeClr val="bg1"/>
                </a:solidFill>
              </a:rPr>
              <a:t> test edilmeli )</a:t>
            </a:r>
            <a:endParaRPr lang="en-US" sz="1400" b="1" dirty="0">
              <a:solidFill>
                <a:schemeClr val="bg1"/>
              </a:solidFill>
            </a:endParaRPr>
          </a:p>
          <a:p>
            <a:pPr marL="285750" indent="-285750">
              <a:buFont typeface="Arial" panose="020B0604020202020204" pitchFamily="34" charset="0"/>
              <a:buChar char="•"/>
            </a:pPr>
            <a:r>
              <a:rPr lang="en-US" sz="1400" b="1" dirty="0">
                <a:solidFill>
                  <a:schemeClr val="bg1"/>
                </a:solidFill>
              </a:rPr>
              <a:t>Complex multi-threading code (it is better to be tested with integration tests)</a:t>
            </a:r>
          </a:p>
          <a:p>
            <a:pPr marL="285750" indent="-285750">
              <a:buFont typeface="Arial" panose="020B0604020202020204" pitchFamily="34" charset="0"/>
              <a:buChar char="•"/>
            </a:pPr>
            <a:r>
              <a:rPr lang="en-US" sz="1400" dirty="0">
                <a:solidFill>
                  <a:schemeClr val="bg1"/>
                </a:solidFill>
              </a:rPr>
              <a:t>Methods that call another public method</a:t>
            </a:r>
          </a:p>
        </p:txBody>
      </p:sp>
    </p:spTree>
    <p:extLst>
      <p:ext uri="{BB962C8B-B14F-4D97-AF65-F5344CB8AC3E}">
        <p14:creationId xmlns:p14="http://schemas.microsoft.com/office/powerpoint/2010/main" val="31088157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929467" y="3258235"/>
            <a:ext cx="6096000" cy="769441"/>
          </a:xfrm>
          <a:prstGeom prst="rect">
            <a:avLst/>
          </a:prstGeom>
        </p:spPr>
        <p:txBody>
          <a:bodyPr>
            <a:spAutoFit/>
          </a:bodyPr>
          <a:lstStyle/>
          <a:p>
            <a:pPr algn="ctr"/>
            <a:r>
              <a:rPr lang="en-US" sz="4400" b="1" dirty="0" smtClean="0"/>
              <a:t>Priority</a:t>
            </a:r>
            <a:endParaRPr lang="en-US" sz="2800" b="1" dirty="0"/>
          </a:p>
        </p:txBody>
      </p:sp>
    </p:spTree>
    <p:extLst>
      <p:ext uri="{BB962C8B-B14F-4D97-AF65-F5344CB8AC3E}">
        <p14:creationId xmlns:p14="http://schemas.microsoft.com/office/powerpoint/2010/main" val="2852485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4130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A brief comparison of popular methods of task priorit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32" y="619282"/>
            <a:ext cx="6129867" cy="522959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777067" y="6064071"/>
            <a:ext cx="8813800" cy="461665"/>
          </a:xfrm>
          <a:prstGeom prst="rect">
            <a:avLst/>
          </a:prstGeom>
        </p:spPr>
        <p:txBody>
          <a:bodyPr wrap="square">
            <a:spAutoFit/>
          </a:bodyPr>
          <a:lstStyle/>
          <a:p>
            <a:r>
              <a:rPr lang="en-US" sz="1200" dirty="0">
                <a:hlinkClick r:id="rId3"/>
              </a:rPr>
              <a:t>https://www.altexsoft.com/blog/business/most-popular-prioritization-techniques-and-methods-moscow-rice-kano-model-walking-skeleton-and-others/</a:t>
            </a:r>
            <a:endParaRPr lang="en-US" sz="1200" dirty="0"/>
          </a:p>
        </p:txBody>
      </p:sp>
    </p:spTree>
    <p:extLst>
      <p:ext uri="{BB962C8B-B14F-4D97-AF65-F5344CB8AC3E}">
        <p14:creationId xmlns:p14="http://schemas.microsoft.com/office/powerpoint/2010/main" val="1212695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743199" y="599702"/>
            <a:ext cx="9211734" cy="369332"/>
          </a:xfrm>
          <a:prstGeom prst="rect">
            <a:avLst/>
          </a:prstGeom>
        </p:spPr>
        <p:txBody>
          <a:bodyPr wrap="square">
            <a:spAutoFit/>
          </a:bodyPr>
          <a:lstStyle/>
          <a:p>
            <a:r>
              <a:rPr lang="en-US" b="1" smtClean="0">
                <a:solidFill>
                  <a:schemeClr val="bg1"/>
                </a:solidFill>
              </a:rPr>
              <a:t>Prioritization and Risk Assessment Matrix</a:t>
            </a:r>
            <a:endParaRPr lang="en-US" b="1" dirty="0">
              <a:solidFill>
                <a:schemeClr val="bg1"/>
              </a:solidFill>
            </a:endParaRPr>
          </a:p>
        </p:txBody>
      </p:sp>
      <p:sp>
        <p:nvSpPr>
          <p:cNvPr id="3" name="Rectangle 2"/>
          <p:cNvSpPr/>
          <p:nvPr/>
        </p:nvSpPr>
        <p:spPr>
          <a:xfrm>
            <a:off x="2743199" y="6119968"/>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5" name="Rectangle 4"/>
          <p:cNvSpPr/>
          <p:nvPr/>
        </p:nvSpPr>
        <p:spPr>
          <a:xfrm>
            <a:off x="2743199" y="1226109"/>
            <a:ext cx="9050868" cy="3539430"/>
          </a:xfrm>
          <a:prstGeom prst="rect">
            <a:avLst/>
          </a:prstGeom>
        </p:spPr>
        <p:txBody>
          <a:bodyPr wrap="square">
            <a:spAutoFit/>
          </a:bodyPr>
          <a:lstStyle/>
          <a:p>
            <a:r>
              <a:rPr lang="en-US" sz="1600" dirty="0">
                <a:solidFill>
                  <a:schemeClr val="bg1"/>
                </a:solidFill>
              </a:rPr>
              <a:t>A risk is the probability of occurrence of an uncertain event. It could be events that have occurred in the past or current events or something that could happen in the future. These unpredictable events can have an impact on the cost, business, technical, and quality targets of a project.</a:t>
            </a:r>
          </a:p>
          <a:p>
            <a:endParaRPr lang="en-US" sz="1600" dirty="0">
              <a:solidFill>
                <a:schemeClr val="bg1"/>
              </a:solidFill>
            </a:endParaRPr>
          </a:p>
          <a:p>
            <a:r>
              <a:rPr lang="en-US" sz="1600" dirty="0">
                <a:solidFill>
                  <a:schemeClr val="bg1"/>
                </a:solidFill>
              </a:rPr>
              <a:t>Based on the calculated risk rating, we can decide how many unit tests we will write, with the higher the priority, the higher the test coverage should be. Please review the types of code coverage.</a:t>
            </a:r>
          </a:p>
          <a:p>
            <a:endParaRPr lang="en-US" sz="1600" dirty="0">
              <a:solidFill>
                <a:schemeClr val="bg1"/>
              </a:solidFill>
            </a:endParaRPr>
          </a:p>
          <a:p>
            <a:r>
              <a:rPr lang="en-US" sz="1600" dirty="0">
                <a:solidFill>
                  <a:schemeClr val="bg1"/>
                </a:solidFill>
              </a:rPr>
              <a:t>Risk assessment matrix is the probability impact matrix. It provides the project team with a quick view of the risks and the priority with which each of these risks needs to be addressed</a:t>
            </a:r>
            <a:r>
              <a:rPr lang="en-US" sz="1600" dirty="0" smtClean="0">
                <a:solidFill>
                  <a:schemeClr val="bg1"/>
                </a:solidFill>
              </a:rPr>
              <a:t>.</a:t>
            </a:r>
          </a:p>
          <a:p>
            <a:endParaRPr lang="en-US" sz="1600" dirty="0">
              <a:solidFill>
                <a:schemeClr val="bg1"/>
              </a:solidFill>
            </a:endParaRPr>
          </a:p>
          <a:p>
            <a:r>
              <a:rPr lang="en-US" sz="1600" dirty="0" err="1">
                <a:solidFill>
                  <a:schemeClr val="bg1"/>
                </a:solidFill>
              </a:rPr>
              <a:t>moscow</a:t>
            </a:r>
            <a:r>
              <a:rPr lang="en-US" sz="1600" dirty="0">
                <a:solidFill>
                  <a:schemeClr val="bg1"/>
                </a:solidFill>
              </a:rPr>
              <a:t> analysis vs </a:t>
            </a:r>
            <a:r>
              <a:rPr lang="en-US" sz="1600" dirty="0" smtClean="0">
                <a:solidFill>
                  <a:schemeClr val="bg1"/>
                </a:solidFill>
              </a:rPr>
              <a:t>Eisenhower vs Risk </a:t>
            </a:r>
            <a:r>
              <a:rPr lang="en-US" sz="1600" dirty="0" err="1" smtClean="0">
                <a:solidFill>
                  <a:schemeClr val="bg1"/>
                </a:solidFill>
              </a:rPr>
              <a:t>Assesment</a:t>
            </a:r>
            <a:r>
              <a:rPr lang="en-US" sz="1600" dirty="0" smtClean="0">
                <a:solidFill>
                  <a:schemeClr val="bg1"/>
                </a:solidFill>
              </a:rPr>
              <a:t> Matrix</a:t>
            </a:r>
            <a:endParaRPr lang="en-US" sz="1600" dirty="0">
              <a:solidFill>
                <a:schemeClr val="bg1"/>
              </a:solidFill>
            </a:endParaRPr>
          </a:p>
        </p:txBody>
      </p:sp>
      <p:sp>
        <p:nvSpPr>
          <p:cNvPr id="7" name="Rectangle 6"/>
          <p:cNvSpPr/>
          <p:nvPr/>
        </p:nvSpPr>
        <p:spPr>
          <a:xfrm>
            <a:off x="4529987" y="5176503"/>
            <a:ext cx="4761047" cy="369332"/>
          </a:xfrm>
          <a:prstGeom prst="rect">
            <a:avLst/>
          </a:prstGeom>
        </p:spPr>
        <p:txBody>
          <a:bodyPr wrap="none">
            <a:spAutoFit/>
          </a:bodyPr>
          <a:lstStyle/>
          <a:p>
            <a:r>
              <a:rPr lang="en-US" b="1"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 (</a:t>
            </a:r>
            <a:r>
              <a:rPr lang="en-US" b="1" dirty="0" err="1" smtClean="0">
                <a:solidFill>
                  <a:srgbClr val="222635"/>
                </a:solidFill>
                <a:latin typeface="Cambria" panose="02040503050406030204" pitchFamily="18" charset="0"/>
              </a:rPr>
              <a:t>şiddet</a:t>
            </a:r>
            <a:r>
              <a:rPr lang="en-US" b="1" dirty="0" smtClean="0">
                <a:solidFill>
                  <a:srgbClr val="222635"/>
                </a:solidFill>
                <a:latin typeface="Cambria" panose="02040503050406030204" pitchFamily="18" charset="0"/>
              </a:rPr>
              <a:t>)</a:t>
            </a:r>
            <a:endParaRPr lang="en-US" dirty="0"/>
          </a:p>
        </p:txBody>
      </p:sp>
    </p:spTree>
    <p:extLst>
      <p:ext uri="{BB962C8B-B14F-4D97-AF65-F5344CB8AC3E}">
        <p14:creationId xmlns:p14="http://schemas.microsoft.com/office/powerpoint/2010/main" val="142568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Description</a:t>
            </a:r>
            <a:endParaRPr lang="en-US" sz="2000" dirty="0"/>
          </a:p>
        </p:txBody>
      </p:sp>
      <p:sp>
        <p:nvSpPr>
          <p:cNvPr id="4" name="TextBox 3"/>
          <p:cNvSpPr txBox="1"/>
          <p:nvPr/>
        </p:nvSpPr>
        <p:spPr>
          <a:xfrm>
            <a:off x="3530600" y="668865"/>
            <a:ext cx="8034867" cy="4708981"/>
          </a:xfrm>
          <a:prstGeom prst="rect">
            <a:avLst/>
          </a:prstGeom>
          <a:noFill/>
        </p:spPr>
        <p:txBody>
          <a:bodyPr wrap="square" rtlCol="0">
            <a:spAutoFit/>
          </a:bodyPr>
          <a:lstStyle/>
          <a:p>
            <a:pPr algn="just"/>
            <a:r>
              <a:rPr lang="en-US" sz="2000" dirty="0">
                <a:solidFill>
                  <a:schemeClr val="bg1"/>
                </a:solidFill>
              </a:rPr>
              <a:t>Unit tests are typically automated tests written and run by software developers to ensure that a section of an application (known as the "unit") meets its design and behaves as </a:t>
            </a:r>
            <a:r>
              <a:rPr lang="en-US" sz="2000" dirty="0" smtClean="0">
                <a:solidFill>
                  <a:schemeClr val="bg1"/>
                </a:solidFill>
              </a:rPr>
              <a:t>intended. </a:t>
            </a:r>
          </a:p>
          <a:p>
            <a:pPr algn="just"/>
            <a:endParaRPr lang="en-US" sz="2000" dirty="0">
              <a:solidFill>
                <a:schemeClr val="bg1"/>
              </a:solidFill>
            </a:endParaRPr>
          </a:p>
          <a:p>
            <a:pPr algn="just"/>
            <a:endParaRPr lang="en-US" sz="2000" dirty="0" smtClean="0">
              <a:solidFill>
                <a:schemeClr val="bg1"/>
              </a:solidFill>
            </a:endParaRPr>
          </a:p>
          <a:p>
            <a:pPr algn="just"/>
            <a:r>
              <a:rPr lang="en-US" sz="2000" dirty="0" smtClean="0">
                <a:solidFill>
                  <a:schemeClr val="bg1"/>
                </a:solidFill>
              </a:rPr>
              <a:t>In </a:t>
            </a:r>
            <a:r>
              <a:rPr lang="en-US" sz="2000" dirty="0">
                <a:solidFill>
                  <a:schemeClr val="bg1"/>
                </a:solidFill>
              </a:rPr>
              <a:t>object-oriented programming, a unit is often an </a:t>
            </a:r>
            <a:r>
              <a:rPr lang="en-US" sz="2000" b="1" dirty="0">
                <a:solidFill>
                  <a:schemeClr val="bg1"/>
                </a:solidFill>
              </a:rPr>
              <a:t>entire interface, such as a class, but could be an individual method</a:t>
            </a:r>
            <a:r>
              <a:rPr lang="en-US" sz="2000" dirty="0" smtClean="0">
                <a:solidFill>
                  <a:schemeClr val="bg1"/>
                </a:solidFill>
              </a:rPr>
              <a:t>. </a:t>
            </a:r>
            <a:r>
              <a:rPr lang="en-US" sz="2000" dirty="0">
                <a:solidFill>
                  <a:schemeClr val="bg1"/>
                </a:solidFill>
              </a:rPr>
              <a:t>By writing tests first for the smallest testable units, then the compound behaviors between those, one can build up comprehensive tests for complex applications</a:t>
            </a:r>
            <a:r>
              <a:rPr lang="en-US" sz="2000" dirty="0" smtClean="0">
                <a:solidFill>
                  <a:schemeClr val="bg1"/>
                </a:solidFill>
              </a:rPr>
              <a:t>.</a:t>
            </a:r>
          </a:p>
          <a:p>
            <a:pPr algn="just"/>
            <a:endParaRPr lang="en-US" sz="2000" dirty="0">
              <a:solidFill>
                <a:schemeClr val="bg1"/>
              </a:solidFill>
            </a:endParaRPr>
          </a:p>
          <a:p>
            <a:pPr algn="just"/>
            <a:r>
              <a:rPr lang="en-US" sz="2000" dirty="0">
                <a:solidFill>
                  <a:schemeClr val="bg1"/>
                </a:solidFill>
              </a:rPr>
              <a:t>To isolate issues that may arise, each </a:t>
            </a:r>
            <a:r>
              <a:rPr lang="en-US" sz="2000" b="1" dirty="0">
                <a:solidFill>
                  <a:schemeClr val="bg1"/>
                </a:solidFill>
              </a:rPr>
              <a:t>test case should be tested independently.</a:t>
            </a:r>
            <a:r>
              <a:rPr lang="en-US" sz="2000" dirty="0">
                <a:solidFill>
                  <a:schemeClr val="bg1"/>
                </a:solidFill>
              </a:rPr>
              <a:t> Substitutes such as method stubs, mock objects</a:t>
            </a:r>
            <a:r>
              <a:rPr lang="en-US" sz="2000" dirty="0" smtClean="0">
                <a:solidFill>
                  <a:schemeClr val="bg1"/>
                </a:solidFill>
              </a:rPr>
              <a:t>, </a:t>
            </a:r>
            <a:r>
              <a:rPr lang="en-US" sz="2000" dirty="0">
                <a:solidFill>
                  <a:schemeClr val="bg1"/>
                </a:solidFill>
              </a:rPr>
              <a:t>fakes, and test harnesses can be used to assist testing a module in isolation.</a:t>
            </a:r>
          </a:p>
        </p:txBody>
      </p:sp>
      <p:sp>
        <p:nvSpPr>
          <p:cNvPr id="6" name="Rectangle 5"/>
          <p:cNvSpPr/>
          <p:nvPr/>
        </p:nvSpPr>
        <p:spPr>
          <a:xfrm>
            <a:off x="3568699" y="5769802"/>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09602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120893"/>
            <a:ext cx="4533933" cy="369332"/>
          </a:xfrm>
          <a:prstGeom prst="rect">
            <a:avLst/>
          </a:prstGeom>
        </p:spPr>
        <p:txBody>
          <a:bodyPr wrap="none">
            <a:spAutoFit/>
          </a:bodyPr>
          <a:lstStyle/>
          <a:p>
            <a:r>
              <a:rPr lang="en-US" dirty="0">
                <a:solidFill>
                  <a:srgbClr val="222635"/>
                </a:solidFill>
                <a:latin typeface="Cambria" panose="02040503050406030204" pitchFamily="18" charset="0"/>
              </a:rPr>
              <a:t>Risk rating = </a:t>
            </a:r>
            <a:r>
              <a:rPr lang="en-US" b="1" dirty="0">
                <a:solidFill>
                  <a:srgbClr val="222635"/>
                </a:solidFill>
                <a:latin typeface="Cambria" panose="02040503050406030204" pitchFamily="18" charset="0"/>
              </a:rPr>
              <a:t>Probability</a:t>
            </a:r>
            <a:r>
              <a:rPr lang="en-US" dirty="0">
                <a:solidFill>
                  <a:srgbClr val="222635"/>
                </a:solidFill>
                <a:latin typeface="Cambria" panose="02040503050406030204" pitchFamily="18" charset="0"/>
              </a:rPr>
              <a:t> x </a:t>
            </a:r>
            <a:r>
              <a:rPr lang="en-US" dirty="0" smtClean="0">
                <a:solidFill>
                  <a:srgbClr val="222635"/>
                </a:solidFill>
                <a:latin typeface="Cambria" panose="02040503050406030204" pitchFamily="18" charset="0"/>
              </a:rPr>
              <a:t>Severity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43199" y="1396216"/>
            <a:ext cx="9211734" cy="2739211"/>
          </a:xfrm>
          <a:prstGeom prst="rect">
            <a:avLst/>
          </a:prstGeom>
        </p:spPr>
        <p:txBody>
          <a:bodyPr wrap="square">
            <a:spAutoFit/>
          </a:bodyPr>
          <a:lstStyle/>
          <a:p>
            <a:r>
              <a:rPr lang="en-US" sz="1400" b="1" dirty="0">
                <a:solidFill>
                  <a:schemeClr val="bg1"/>
                </a:solidFill>
              </a:rPr>
              <a:t>This can be classified as Frequent(A), Probable(B), Occasional(C), Remote(D), Improbable(E), Eliminated(F)</a:t>
            </a:r>
          </a:p>
          <a:p>
            <a:endParaRPr lang="en-US" dirty="0">
              <a:solidFill>
                <a:schemeClr val="bg1"/>
              </a:solidFill>
            </a:endParaRPr>
          </a:p>
          <a:p>
            <a:r>
              <a:rPr lang="en-US" b="1" dirty="0">
                <a:solidFill>
                  <a:schemeClr val="bg1"/>
                </a:solidFill>
              </a:rPr>
              <a:t>Frequent</a:t>
            </a:r>
            <a:r>
              <a:rPr lang="en-US" dirty="0">
                <a:solidFill>
                  <a:schemeClr val="bg1"/>
                </a:solidFill>
              </a:rPr>
              <a:t> — It is expected to occur several times in most circumstances (91 - 100%)</a:t>
            </a:r>
          </a:p>
          <a:p>
            <a:r>
              <a:rPr lang="en-US" b="1" dirty="0">
                <a:solidFill>
                  <a:schemeClr val="bg1"/>
                </a:solidFill>
              </a:rPr>
              <a:t>Probable</a:t>
            </a:r>
            <a:r>
              <a:rPr lang="en-US" dirty="0">
                <a:solidFill>
                  <a:schemeClr val="bg1"/>
                </a:solidFill>
              </a:rPr>
              <a:t> — Likely to occur several times in most circumstances (61 - 90%)</a:t>
            </a:r>
          </a:p>
          <a:p>
            <a:r>
              <a:rPr lang="en-US" b="1" dirty="0">
                <a:solidFill>
                  <a:schemeClr val="bg1"/>
                </a:solidFill>
              </a:rPr>
              <a:t>Occasional</a:t>
            </a:r>
            <a:r>
              <a:rPr lang="en-US" dirty="0">
                <a:solidFill>
                  <a:schemeClr val="bg1"/>
                </a:solidFill>
              </a:rPr>
              <a:t> — Might occur sometime (41 - 60%)</a:t>
            </a:r>
          </a:p>
          <a:p>
            <a:r>
              <a:rPr lang="en-US" b="1" dirty="0">
                <a:solidFill>
                  <a:schemeClr val="bg1"/>
                </a:solidFill>
              </a:rPr>
              <a:t>Remote</a:t>
            </a:r>
            <a:r>
              <a:rPr lang="en-US" dirty="0">
                <a:solidFill>
                  <a:schemeClr val="bg1"/>
                </a:solidFill>
              </a:rPr>
              <a:t> — Unlikely to occur /could occur sometime ( 11 - 40%)</a:t>
            </a:r>
          </a:p>
          <a:p>
            <a:r>
              <a:rPr lang="en-US" b="1" dirty="0">
                <a:solidFill>
                  <a:schemeClr val="bg1"/>
                </a:solidFill>
              </a:rPr>
              <a:t>Improbable</a:t>
            </a:r>
            <a:r>
              <a:rPr lang="en-US" dirty="0">
                <a:solidFill>
                  <a:schemeClr val="bg1"/>
                </a:solidFill>
              </a:rPr>
              <a:t> — May occur in rare and exceptional circumstances (0 -10%)</a:t>
            </a:r>
          </a:p>
          <a:p>
            <a:r>
              <a:rPr lang="en-US" b="1" dirty="0">
                <a:solidFill>
                  <a:schemeClr val="bg1"/>
                </a:solidFill>
              </a:rPr>
              <a:t>Eliminate</a:t>
            </a:r>
            <a:r>
              <a:rPr lang="en-US" dirty="0">
                <a:solidFill>
                  <a:schemeClr val="bg1"/>
                </a:solidFill>
              </a:rPr>
              <a:t> — Impossible to occur (0%)</a:t>
            </a:r>
          </a:p>
        </p:txBody>
      </p:sp>
      <p:sp>
        <p:nvSpPr>
          <p:cNvPr id="9" name="Rectangle 8"/>
          <p:cNvSpPr/>
          <p:nvPr/>
        </p:nvSpPr>
        <p:spPr>
          <a:xfrm>
            <a:off x="474338" y="3244334"/>
            <a:ext cx="1377108" cy="369332"/>
          </a:xfrm>
          <a:prstGeom prst="rect">
            <a:avLst/>
          </a:prstGeom>
        </p:spPr>
        <p:txBody>
          <a:bodyPr wrap="none">
            <a:spAutoFit/>
          </a:bodyPr>
          <a:lstStyle/>
          <a:p>
            <a:r>
              <a:rPr lang="en-US" b="1" dirty="0">
                <a:latin typeface="Cambria" panose="02040503050406030204" pitchFamily="18" charset="0"/>
              </a:rPr>
              <a:t>Probability</a:t>
            </a:r>
            <a:endParaRPr lang="en-US" dirty="0"/>
          </a:p>
        </p:txBody>
      </p:sp>
    </p:spTree>
    <p:extLst>
      <p:ext uri="{BB962C8B-B14F-4D97-AF65-F5344CB8AC3E}">
        <p14:creationId xmlns:p14="http://schemas.microsoft.com/office/powerpoint/2010/main" val="850358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4" name="Rectangle 3"/>
          <p:cNvSpPr/>
          <p:nvPr/>
        </p:nvSpPr>
        <p:spPr>
          <a:xfrm>
            <a:off x="2743199" y="5387593"/>
            <a:ext cx="4494948" cy="369332"/>
          </a:xfrm>
          <a:prstGeom prst="rect">
            <a:avLst/>
          </a:prstGeom>
        </p:spPr>
        <p:txBody>
          <a:bodyPr wrap="none">
            <a:spAutoFit/>
          </a:bodyPr>
          <a:lstStyle/>
          <a:p>
            <a:r>
              <a:rPr lang="en-US" dirty="0">
                <a:solidFill>
                  <a:srgbClr val="222635"/>
                </a:solidFill>
                <a:latin typeface="Cambria" panose="02040503050406030204" pitchFamily="18" charset="0"/>
              </a:rPr>
              <a:t>Risk rating = Probability x </a:t>
            </a:r>
            <a:r>
              <a:rPr lang="en-US" b="1" dirty="0" smtClean="0">
                <a:solidFill>
                  <a:srgbClr val="222635"/>
                </a:solidFill>
                <a:latin typeface="Cambria" panose="02040503050406030204" pitchFamily="18" charset="0"/>
              </a:rPr>
              <a:t>Severity</a:t>
            </a:r>
            <a:r>
              <a:rPr lang="en-US" dirty="0" smtClean="0">
                <a:solidFill>
                  <a:srgbClr val="222635"/>
                </a:solidFill>
                <a:latin typeface="Cambria" panose="02040503050406030204" pitchFamily="18" charset="0"/>
              </a:rPr>
              <a:t> (</a:t>
            </a:r>
            <a:r>
              <a:rPr lang="en-US" dirty="0" err="1" smtClean="0">
                <a:solidFill>
                  <a:srgbClr val="222635"/>
                </a:solidFill>
                <a:latin typeface="Cambria" panose="02040503050406030204" pitchFamily="18" charset="0"/>
              </a:rPr>
              <a:t>şiddet</a:t>
            </a:r>
            <a:r>
              <a:rPr lang="en-US" dirty="0" smtClean="0">
                <a:solidFill>
                  <a:srgbClr val="222635"/>
                </a:solidFill>
                <a:latin typeface="Cambria" panose="02040503050406030204" pitchFamily="18" charset="0"/>
              </a:rPr>
              <a:t>)</a:t>
            </a:r>
            <a:endParaRPr lang="en-US" dirty="0"/>
          </a:p>
        </p:txBody>
      </p:sp>
      <p:sp>
        <p:nvSpPr>
          <p:cNvPr id="7" name="Rectangle 6"/>
          <p:cNvSpPr/>
          <p:nvPr/>
        </p:nvSpPr>
        <p:spPr>
          <a:xfrm>
            <a:off x="2709332" y="1432917"/>
            <a:ext cx="9211734" cy="3077766"/>
          </a:xfrm>
          <a:prstGeom prst="rect">
            <a:avLst/>
          </a:prstGeom>
        </p:spPr>
        <p:txBody>
          <a:bodyPr wrap="square">
            <a:spAutoFit/>
          </a:bodyPr>
          <a:lstStyle/>
          <a:p>
            <a:r>
              <a:rPr lang="en-US" sz="1400" b="1" dirty="0">
                <a:solidFill>
                  <a:schemeClr val="bg1"/>
                </a:solidFill>
              </a:rPr>
              <a:t>Severity is the degree of impact of damage or loss caused due to the uncertain event. Scored 1 to 4 and can be classified as Catastrophic=1, Critical=2, Marginal=3, Negligible=4</a:t>
            </a:r>
          </a:p>
          <a:p>
            <a:endParaRPr lang="en-US" dirty="0">
              <a:solidFill>
                <a:schemeClr val="bg1"/>
              </a:solidFill>
            </a:endParaRPr>
          </a:p>
          <a:p>
            <a:r>
              <a:rPr lang="en-US" b="1" dirty="0">
                <a:solidFill>
                  <a:schemeClr val="bg1"/>
                </a:solidFill>
              </a:rPr>
              <a:t>Catastrophic</a:t>
            </a:r>
            <a:r>
              <a:rPr lang="en-US" dirty="0">
                <a:solidFill>
                  <a:schemeClr val="bg1"/>
                </a:solidFill>
              </a:rPr>
              <a:t> — Harsh Consequences that make the project wholly unproductive and could even lead to project shut down. This must be a top priority during risk management.</a:t>
            </a:r>
          </a:p>
          <a:p>
            <a:r>
              <a:rPr lang="en-US" b="1" dirty="0">
                <a:solidFill>
                  <a:schemeClr val="bg1"/>
                </a:solidFill>
              </a:rPr>
              <a:t>Critical</a:t>
            </a:r>
            <a:r>
              <a:rPr lang="en-US" dirty="0">
                <a:solidFill>
                  <a:schemeClr val="bg1"/>
                </a:solidFill>
              </a:rPr>
              <a:t> —  Large consequences, which can lead to a great amount of loss. The project is severely threatened.</a:t>
            </a:r>
          </a:p>
          <a:p>
            <a:r>
              <a:rPr lang="en-US" b="1" dirty="0">
                <a:solidFill>
                  <a:schemeClr val="bg1"/>
                </a:solidFill>
              </a:rPr>
              <a:t>Marginal</a:t>
            </a:r>
            <a:r>
              <a:rPr lang="en-US" dirty="0">
                <a:solidFill>
                  <a:schemeClr val="bg1"/>
                </a:solidFill>
              </a:rPr>
              <a:t> — Short-term damage still reversible through restoration activities.</a:t>
            </a:r>
          </a:p>
          <a:p>
            <a:r>
              <a:rPr lang="en-US" b="1" dirty="0">
                <a:solidFill>
                  <a:schemeClr val="bg1"/>
                </a:solidFill>
              </a:rPr>
              <a:t>Negligible</a:t>
            </a:r>
            <a:r>
              <a:rPr lang="en-US" dirty="0">
                <a:solidFill>
                  <a:schemeClr val="bg1"/>
                </a:solidFill>
              </a:rPr>
              <a:t> — Little or minimal damage or loss. This can be monitored and managed by routine procedures.</a:t>
            </a:r>
          </a:p>
        </p:txBody>
      </p:sp>
      <p:sp>
        <p:nvSpPr>
          <p:cNvPr id="9" name="Rectangle 8"/>
          <p:cNvSpPr/>
          <p:nvPr/>
        </p:nvSpPr>
        <p:spPr>
          <a:xfrm>
            <a:off x="474338" y="3244334"/>
            <a:ext cx="1044645" cy="369332"/>
          </a:xfrm>
          <a:prstGeom prst="rect">
            <a:avLst/>
          </a:prstGeom>
        </p:spPr>
        <p:txBody>
          <a:bodyPr wrap="none">
            <a:spAutoFit/>
          </a:bodyPr>
          <a:lstStyle/>
          <a:p>
            <a:r>
              <a:rPr lang="en-US" b="1" dirty="0">
                <a:latin typeface="Cambria" panose="02040503050406030204" pitchFamily="18" charset="0"/>
              </a:rPr>
              <a:t>Severity</a:t>
            </a:r>
            <a:endParaRPr lang="en-US" dirty="0"/>
          </a:p>
        </p:txBody>
      </p:sp>
    </p:spTree>
    <p:extLst>
      <p:ext uri="{BB962C8B-B14F-4D97-AF65-F5344CB8AC3E}">
        <p14:creationId xmlns:p14="http://schemas.microsoft.com/office/powerpoint/2010/main" val="2171911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 y="0"/>
            <a:ext cx="2336800"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199" y="6103034"/>
            <a:ext cx="9144001" cy="276999"/>
          </a:xfrm>
          <a:prstGeom prst="rect">
            <a:avLst/>
          </a:prstGeom>
        </p:spPr>
        <p:txBody>
          <a:bodyPr wrap="square">
            <a:spAutoFit/>
          </a:bodyPr>
          <a:lstStyle/>
          <a:p>
            <a:r>
              <a:rPr lang="en-US" sz="1200" dirty="0">
                <a:hlinkClick r:id="rId2"/>
              </a:rPr>
              <a:t>https://dzone.com/articles/unit-testing-guidelines-what-to-test-and-what-not</a:t>
            </a:r>
            <a:endParaRPr lang="en-US" sz="1200" dirty="0"/>
          </a:p>
        </p:txBody>
      </p:sp>
      <p:sp>
        <p:nvSpPr>
          <p:cNvPr id="7" name="Rectangle 6"/>
          <p:cNvSpPr/>
          <p:nvPr/>
        </p:nvSpPr>
        <p:spPr>
          <a:xfrm>
            <a:off x="2709332" y="1305917"/>
            <a:ext cx="9211734" cy="4031873"/>
          </a:xfrm>
          <a:prstGeom prst="rect">
            <a:avLst/>
          </a:prstGeom>
        </p:spPr>
        <p:txBody>
          <a:bodyPr wrap="square">
            <a:spAutoFit/>
          </a:bodyPr>
          <a:lstStyle/>
          <a:p>
            <a:r>
              <a:rPr lang="en-US" sz="1600" dirty="0">
                <a:solidFill>
                  <a:schemeClr val="bg1"/>
                </a:solidFill>
              </a:rPr>
              <a:t>The priority is classified into four categories, which are mapped against the severity and probability of the risk, as shown in below image.</a:t>
            </a:r>
          </a:p>
          <a:p>
            <a:endParaRPr lang="en-US" sz="1600" dirty="0">
              <a:solidFill>
                <a:schemeClr val="bg1"/>
              </a:solidFill>
            </a:endParaRPr>
          </a:p>
          <a:p>
            <a:r>
              <a:rPr lang="en-US" sz="1600" b="1" dirty="0">
                <a:solidFill>
                  <a:schemeClr val="bg1"/>
                </a:solidFill>
              </a:rPr>
              <a:t>Serious</a:t>
            </a:r>
            <a:r>
              <a:rPr lang="en-US" sz="1600" dirty="0">
                <a:solidFill>
                  <a:schemeClr val="bg1"/>
                </a:solidFill>
              </a:rPr>
              <a:t> — The risks that fall in this category are marked in the Amber color. The activity must be stopped, and immediate action must be taken to isolate the risk. Effective controls must be identified and implemented. Further, the activity must not proceed unless the risk is reduced to a low or medium level.</a:t>
            </a:r>
          </a:p>
          <a:p>
            <a:r>
              <a:rPr lang="en-US" sz="1600" b="1" dirty="0">
                <a:solidFill>
                  <a:schemeClr val="bg1"/>
                </a:solidFill>
              </a:rPr>
              <a:t>High</a:t>
            </a:r>
            <a:r>
              <a:rPr lang="en-US" sz="1600" dirty="0">
                <a:solidFill>
                  <a:schemeClr val="bg1"/>
                </a:solidFill>
              </a:rPr>
              <a:t> —The risks that fall in this category are marked in Red color ate action or risk management strategies. Immediate action must be taken to isolate, eliminate, and substitute the risk and to implement effective risk controls. If these issues cannot be resolved immediately, strict timelines must be defined to address these issues.</a:t>
            </a:r>
          </a:p>
          <a:p>
            <a:r>
              <a:rPr lang="en-US" sz="1600" b="1" dirty="0">
                <a:solidFill>
                  <a:schemeClr val="bg1"/>
                </a:solidFill>
              </a:rPr>
              <a:t>Medium</a:t>
            </a:r>
            <a:r>
              <a:rPr lang="en-US" sz="1600" dirty="0">
                <a:solidFill>
                  <a:schemeClr val="bg1"/>
                </a:solidFill>
              </a:rPr>
              <a:t> — The risks that fall in this category are marked in Yellow color. Reasonable and practical steps must be taken to minimize the risks.</a:t>
            </a:r>
          </a:p>
          <a:p>
            <a:r>
              <a:rPr lang="en-US" sz="1600" b="1" dirty="0">
                <a:solidFill>
                  <a:schemeClr val="bg1"/>
                </a:solidFill>
              </a:rPr>
              <a:t>Low</a:t>
            </a:r>
            <a:r>
              <a:rPr lang="en-US" sz="1600" dirty="0">
                <a:solidFill>
                  <a:schemeClr val="bg1"/>
                </a:solidFill>
              </a:rPr>
              <a:t> — The risks that fall in this category are marked in the green color; they can be marked ignored as they usually do not pose any significant problem. A periodical review is a must to ensure the controls remain effective.</a:t>
            </a:r>
            <a:endParaRPr lang="en-US" sz="2000" dirty="0">
              <a:solidFill>
                <a:schemeClr val="bg1"/>
              </a:solidFill>
            </a:endParaRPr>
          </a:p>
        </p:txBody>
      </p:sp>
      <p:sp>
        <p:nvSpPr>
          <p:cNvPr id="9" name="Rectangle 8"/>
          <p:cNvSpPr/>
          <p:nvPr/>
        </p:nvSpPr>
        <p:spPr>
          <a:xfrm>
            <a:off x="474338" y="3244334"/>
            <a:ext cx="1302023" cy="646331"/>
          </a:xfrm>
          <a:prstGeom prst="rect">
            <a:avLst/>
          </a:prstGeom>
        </p:spPr>
        <p:txBody>
          <a:bodyPr wrap="none">
            <a:spAutoFit/>
          </a:bodyPr>
          <a:lstStyle/>
          <a:p>
            <a:r>
              <a:rPr lang="en-US" b="1" dirty="0" smtClean="0">
                <a:latin typeface="Cambria" panose="02040503050406030204" pitchFamily="18" charset="0"/>
              </a:rPr>
              <a:t>Priority</a:t>
            </a:r>
          </a:p>
          <a:p>
            <a:r>
              <a:rPr lang="en-US" b="1" dirty="0" smtClean="0">
                <a:latin typeface="Cambria" panose="02040503050406030204" pitchFamily="18" charset="0"/>
              </a:rPr>
              <a:t>Categories</a:t>
            </a:r>
            <a:endParaRPr lang="en-US" dirty="0"/>
          </a:p>
        </p:txBody>
      </p:sp>
    </p:spTree>
    <p:extLst>
      <p:ext uri="{BB962C8B-B14F-4D97-AF65-F5344CB8AC3E}">
        <p14:creationId xmlns:p14="http://schemas.microsoft.com/office/powerpoint/2010/main" val="10898369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err="1" smtClean="0"/>
              <a:t>Uygulama</a:t>
            </a:r>
            <a:r>
              <a:rPr lang="en-US" sz="3600" b="1" dirty="0" smtClean="0"/>
              <a:t> 1</a:t>
            </a:r>
            <a:br>
              <a:rPr lang="en-US" sz="3600" b="1" dirty="0" smtClean="0"/>
            </a:br>
            <a:r>
              <a:rPr lang="en-US" sz="3600" b="1" dirty="0" smtClean="0"/>
              <a:t>Introduction</a:t>
            </a:r>
            <a:endParaRPr lang="en-US" sz="3600" b="1" dirty="0"/>
          </a:p>
        </p:txBody>
      </p:sp>
    </p:spTree>
    <p:extLst>
      <p:ext uri="{BB962C8B-B14F-4D97-AF65-F5344CB8AC3E}">
        <p14:creationId xmlns:p14="http://schemas.microsoft.com/office/powerpoint/2010/main" val="4250078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3877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646331"/>
          </a:xfrm>
          <a:prstGeom prst="rect">
            <a:avLst/>
          </a:prstGeom>
        </p:spPr>
        <p:txBody>
          <a:bodyPr>
            <a:spAutoFit/>
          </a:bodyPr>
          <a:lstStyle/>
          <a:p>
            <a:pPr algn="ctr"/>
            <a:r>
              <a:rPr lang="en-US" sz="3600" b="1" dirty="0" smtClean="0"/>
              <a:t>Terms </a:t>
            </a:r>
            <a:r>
              <a:rPr lang="en-US" sz="3600" b="1" dirty="0"/>
              <a:t>and </a:t>
            </a:r>
            <a:r>
              <a:rPr lang="en-US" sz="3600" b="1" dirty="0" smtClean="0"/>
              <a:t>Definitions</a:t>
            </a:r>
            <a:endParaRPr lang="en-US" sz="3600" b="1" dirty="0"/>
          </a:p>
        </p:txBody>
      </p:sp>
    </p:spTree>
    <p:extLst>
      <p:ext uri="{BB962C8B-B14F-4D97-AF65-F5344CB8AC3E}">
        <p14:creationId xmlns:p14="http://schemas.microsoft.com/office/powerpoint/2010/main" val="2283344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1578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0337" y="2721113"/>
            <a:ext cx="2681329" cy="116955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Test Driven Development</a:t>
            </a:r>
          </a:p>
          <a:p>
            <a:pPr marL="285750" indent="-285750">
              <a:buFont typeface="Arial" panose="020B0604020202020204" pitchFamily="34" charset="0"/>
              <a:buChar char="•"/>
            </a:pPr>
            <a:r>
              <a:rPr lang="en-US" sz="1400" b="1" dirty="0" smtClean="0"/>
              <a:t>Acceptance Driven Development</a:t>
            </a:r>
          </a:p>
          <a:p>
            <a:pPr marL="285750" indent="-285750">
              <a:buFont typeface="Arial" panose="020B0604020202020204" pitchFamily="34" charset="0"/>
              <a:buChar char="•"/>
            </a:pPr>
            <a:r>
              <a:rPr lang="en-US" sz="1400" b="1" dirty="0" smtClean="0"/>
              <a:t>Behavioral Driven </a:t>
            </a:r>
            <a:r>
              <a:rPr lang="en-US" sz="1400" b="1" dirty="0" err="1" smtClean="0"/>
              <a:t>Devlopment</a:t>
            </a:r>
            <a:endParaRPr lang="en-US" b="1" dirty="0"/>
          </a:p>
        </p:txBody>
      </p:sp>
      <p:sp>
        <p:nvSpPr>
          <p:cNvPr id="4" name="TextBox 3"/>
          <p:cNvSpPr txBox="1"/>
          <p:nvPr/>
        </p:nvSpPr>
        <p:spPr>
          <a:xfrm>
            <a:off x="3076714" y="186947"/>
            <a:ext cx="3741529" cy="461665"/>
          </a:xfrm>
          <a:prstGeom prst="rect">
            <a:avLst/>
          </a:prstGeom>
          <a:noFill/>
        </p:spPr>
        <p:txBody>
          <a:bodyPr wrap="square" rtlCol="0">
            <a:spAutoFit/>
          </a:bodyPr>
          <a:lstStyle/>
          <a:p>
            <a:r>
              <a:rPr lang="en-US" sz="2400" b="1" dirty="0" smtClean="0">
                <a:solidFill>
                  <a:schemeClr val="bg1"/>
                </a:solidFill>
              </a:rPr>
              <a:t>TDD / ATDD / BDD</a:t>
            </a:r>
            <a:endParaRPr lang="en-US" sz="2000" dirty="0">
              <a:solidFill>
                <a:schemeClr val="bg1"/>
              </a:solidFill>
            </a:endParaRPr>
          </a:p>
        </p:txBody>
      </p:sp>
      <p:sp>
        <p:nvSpPr>
          <p:cNvPr id="2" name="Rectangle 1"/>
          <p:cNvSpPr/>
          <p:nvPr/>
        </p:nvSpPr>
        <p:spPr>
          <a:xfrm>
            <a:off x="3213652" y="6186966"/>
            <a:ext cx="8415130" cy="461665"/>
          </a:xfrm>
          <a:prstGeom prst="rect">
            <a:avLst/>
          </a:prstGeom>
        </p:spPr>
        <p:txBody>
          <a:bodyPr wrap="square">
            <a:spAutoFit/>
          </a:bodyPr>
          <a:lstStyle/>
          <a:p>
            <a:r>
              <a:rPr lang="en-US" sz="1200" dirty="0">
                <a:hlinkClick r:id="rId2"/>
              </a:rPr>
              <a:t>https://</a:t>
            </a:r>
            <a:r>
              <a:rPr lang="en-US" sz="1200" dirty="0" smtClean="0">
                <a:hlinkClick r:id="rId2"/>
              </a:rPr>
              <a:t>www.browserstack.com/guide/tdd-vs-bdd-vs-atdd</a:t>
            </a:r>
            <a:endParaRPr lang="en-US" sz="1200" dirty="0" smtClean="0"/>
          </a:p>
          <a:p>
            <a:r>
              <a:rPr lang="en-US" sz="1200" dirty="0">
                <a:hlinkClick r:id="rId3"/>
              </a:rPr>
              <a:t>https://en.wikipedia.org/wiki/Acceptance_test%E2%80%93driven_development</a:t>
            </a:r>
            <a:endParaRPr lang="en-US" sz="1200" dirty="0"/>
          </a:p>
        </p:txBody>
      </p:sp>
      <p:graphicFrame>
        <p:nvGraphicFramePr>
          <p:cNvPr id="3" name="Table 2"/>
          <p:cNvGraphicFramePr>
            <a:graphicFrameLocks noGrp="1"/>
          </p:cNvGraphicFramePr>
          <p:nvPr>
            <p:extLst>
              <p:ext uri="{D42A27DB-BD31-4B8C-83A1-F6EECF244321}">
                <p14:modId xmlns:p14="http://schemas.microsoft.com/office/powerpoint/2010/main" val="3792867210"/>
              </p:ext>
            </p:extLst>
          </p:nvPr>
        </p:nvGraphicFramePr>
        <p:xfrm>
          <a:off x="3213652" y="1455733"/>
          <a:ext cx="5387008" cy="3981155"/>
        </p:xfrm>
        <a:graphic>
          <a:graphicData uri="http://schemas.openxmlformats.org/drawingml/2006/table">
            <a:tbl>
              <a:tblPr/>
              <a:tblGrid>
                <a:gridCol w="1346752">
                  <a:extLst>
                    <a:ext uri="{9D8B030D-6E8A-4147-A177-3AD203B41FA5}">
                      <a16:colId xmlns:a16="http://schemas.microsoft.com/office/drawing/2014/main" val="3954675389"/>
                    </a:ext>
                  </a:extLst>
                </a:gridCol>
                <a:gridCol w="1346752">
                  <a:extLst>
                    <a:ext uri="{9D8B030D-6E8A-4147-A177-3AD203B41FA5}">
                      <a16:colId xmlns:a16="http://schemas.microsoft.com/office/drawing/2014/main" val="3730092864"/>
                    </a:ext>
                  </a:extLst>
                </a:gridCol>
                <a:gridCol w="1346752">
                  <a:extLst>
                    <a:ext uri="{9D8B030D-6E8A-4147-A177-3AD203B41FA5}">
                      <a16:colId xmlns:a16="http://schemas.microsoft.com/office/drawing/2014/main" val="2423642449"/>
                    </a:ext>
                  </a:extLst>
                </a:gridCol>
                <a:gridCol w="1346752">
                  <a:extLst>
                    <a:ext uri="{9D8B030D-6E8A-4147-A177-3AD203B41FA5}">
                      <a16:colId xmlns:a16="http://schemas.microsoft.com/office/drawing/2014/main" val="383214601"/>
                    </a:ext>
                  </a:extLst>
                </a:gridCol>
              </a:tblGrid>
              <a:tr h="685593">
                <a:tc>
                  <a:txBody>
                    <a:bodyPr/>
                    <a:lstStyle/>
                    <a:p>
                      <a:pPr fontAlgn="t"/>
                      <a:r>
                        <a:rPr lang="en-US" sz="1000" b="1">
                          <a:solidFill>
                            <a:schemeClr val="bg1"/>
                          </a:solidFill>
                          <a:effectLst/>
                        </a:rPr>
                        <a:t>Parameters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BDD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a:solidFill>
                            <a:schemeClr val="bg1"/>
                          </a:solidFill>
                          <a:effectLst/>
                        </a:rPr>
                        <a:t>ATDD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116617419"/>
                  </a:ext>
                </a:extLst>
              </a:tr>
              <a:tr h="897493">
                <a:tc>
                  <a:txBody>
                    <a:bodyPr/>
                    <a:lstStyle/>
                    <a:p>
                      <a:pPr fontAlgn="t"/>
                      <a:r>
                        <a:rPr lang="en-US" sz="1000" b="1">
                          <a:solidFill>
                            <a:schemeClr val="bg1"/>
                          </a:solidFill>
                          <a:effectLst/>
                        </a:rPr>
                        <a:t>Definition</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1" dirty="0">
                          <a:solidFill>
                            <a:schemeClr val="bg1"/>
                          </a:solidFill>
                          <a:effectLst/>
                        </a:rPr>
                        <a:t>TDD is a development technique that focuses more on the implementation of a  feature</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BDD is a development technique that focuses on the system’s behavior</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a:solidFill>
                            <a:schemeClr val="bg1"/>
                          </a:solidFill>
                          <a:effectLst/>
                        </a:rPr>
                        <a:t>ATDD is a technique similar to BDD focusing more on capturing the requirements</a:t>
                      </a: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316399709"/>
                  </a:ext>
                </a:extLst>
              </a:tr>
              <a:tr h="685593">
                <a:tc>
                  <a:txBody>
                    <a:bodyPr/>
                    <a:lstStyle/>
                    <a:p>
                      <a:pPr fontAlgn="t"/>
                      <a:r>
                        <a:rPr lang="en-US" sz="1000" b="1">
                          <a:solidFill>
                            <a:schemeClr val="bg1"/>
                          </a:solidFill>
                          <a:effectLst/>
                        </a:rPr>
                        <a:t>Participants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Developers, Customers, QAs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04869675"/>
                  </a:ext>
                </a:extLst>
              </a:tr>
              <a:tr h="897493">
                <a:tc>
                  <a:txBody>
                    <a:bodyPr/>
                    <a:lstStyle/>
                    <a:p>
                      <a:pPr fontAlgn="t"/>
                      <a:r>
                        <a:rPr lang="en-US" sz="1000" b="1">
                          <a:solidFill>
                            <a:schemeClr val="bg1"/>
                          </a:solidFill>
                          <a:effectLst/>
                        </a:rPr>
                        <a:t>Language used</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Written in a language similar to the one used for feature development (Eg. Java, Python, etc)</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Simple English, Gherkin </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015302"/>
                  </a:ext>
                </a:extLst>
              </a:tr>
              <a:tr h="685593">
                <a:tc>
                  <a:txBody>
                    <a:bodyPr/>
                    <a:lstStyle/>
                    <a:p>
                      <a:pPr fontAlgn="t"/>
                      <a:r>
                        <a:rPr lang="en-US" sz="1000" b="1">
                          <a:solidFill>
                            <a:schemeClr val="bg1"/>
                          </a:solidFill>
                          <a:effectLst/>
                        </a:rPr>
                        <a:t>Main Focus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Unit Tests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a:solidFill>
                            <a:schemeClr val="bg1"/>
                          </a:solidFill>
                          <a:effectLst/>
                        </a:rPr>
                        <a:t>Understanding Requirements</a:t>
                      </a:r>
                      <a:endParaRPr lang="en-US" sz="100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000" b="0" dirty="0">
                          <a:solidFill>
                            <a:schemeClr val="bg1"/>
                          </a:solidFill>
                          <a:effectLst/>
                        </a:rPr>
                        <a:t>Writing Acceptance Tests</a:t>
                      </a:r>
                      <a:endParaRPr lang="en-US" sz="1000" dirty="0">
                        <a:solidFill>
                          <a:schemeClr val="bg1"/>
                        </a:solidFill>
                        <a:effectLst/>
                      </a:endParaRPr>
                    </a:p>
                  </a:txBody>
                  <a:tcPr marL="23894" marR="23894" marT="23894" marB="23894">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19593781"/>
                  </a:ext>
                </a:extLst>
              </a:tr>
            </a:tbl>
          </a:graphicData>
        </a:graphic>
      </p:graphicFrame>
      <p:graphicFrame>
        <p:nvGraphicFramePr>
          <p:cNvPr id="7" name="Diagram 6"/>
          <p:cNvGraphicFramePr/>
          <p:nvPr>
            <p:extLst>
              <p:ext uri="{D42A27DB-BD31-4B8C-83A1-F6EECF244321}">
                <p14:modId xmlns:p14="http://schemas.microsoft.com/office/powerpoint/2010/main" val="4141954395"/>
              </p:ext>
            </p:extLst>
          </p:nvPr>
        </p:nvGraphicFramePr>
        <p:xfrm>
          <a:off x="8600660" y="1828800"/>
          <a:ext cx="3167270" cy="3419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8696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967384" y="2043495"/>
            <a:ext cx="6633816" cy="1569660"/>
          </a:xfrm>
          <a:prstGeom prst="rect">
            <a:avLst/>
          </a:prstGeom>
          <a:noFill/>
        </p:spPr>
        <p:txBody>
          <a:bodyPr wrap="square" rtlCol="0">
            <a:spAutoFit/>
          </a:bodyPr>
          <a:lstStyle/>
          <a:p>
            <a:r>
              <a:rPr lang="en-US" sz="3200" b="1" dirty="0" smtClean="0">
                <a:solidFill>
                  <a:schemeClr val="bg1"/>
                </a:solidFill>
              </a:rPr>
              <a:t>Validation Rule vs Business Rule, </a:t>
            </a:r>
          </a:p>
          <a:p>
            <a:r>
              <a:rPr lang="en-US" sz="3200" b="1" dirty="0" smtClean="0">
                <a:solidFill>
                  <a:schemeClr val="bg1"/>
                </a:solidFill>
              </a:rPr>
              <a:t>Exception vs Validation, </a:t>
            </a:r>
          </a:p>
          <a:p>
            <a:r>
              <a:rPr lang="en-US" sz="3200" b="1" dirty="0" smtClean="0">
                <a:solidFill>
                  <a:schemeClr val="bg1"/>
                </a:solidFill>
              </a:rPr>
              <a:t>Specification</a:t>
            </a:r>
            <a:endParaRPr lang="en-US" sz="2800" dirty="0">
              <a:solidFill>
                <a:schemeClr val="bg1"/>
              </a:solidFill>
            </a:endParaRPr>
          </a:p>
        </p:txBody>
      </p:sp>
      <p:sp>
        <p:nvSpPr>
          <p:cNvPr id="3" name="Rectangle 2"/>
          <p:cNvSpPr/>
          <p:nvPr/>
        </p:nvSpPr>
        <p:spPr>
          <a:xfrm>
            <a:off x="3053523" y="4978820"/>
            <a:ext cx="9138477" cy="430887"/>
          </a:xfrm>
          <a:prstGeom prst="rect">
            <a:avLst/>
          </a:prstGeom>
        </p:spPr>
        <p:txBody>
          <a:bodyPr wrap="square">
            <a:spAutoFit/>
          </a:bodyPr>
          <a:lstStyle/>
          <a:p>
            <a:pPr marL="285750" indent="-285750">
              <a:buFont typeface="Arial" panose="020B0604020202020204" pitchFamily="34" charset="0"/>
              <a:buChar char="•"/>
            </a:pPr>
            <a:r>
              <a:rPr lang="en-US" sz="1100" dirty="0">
                <a:solidFill>
                  <a:schemeClr val="bg1"/>
                </a:solidFill>
                <a:hlinkClick r:id="rId2"/>
              </a:rPr>
              <a:t>https://martinfowler.com/articles/replaceThrowWithNotification.html</a:t>
            </a:r>
            <a:endParaRPr lang="en-US" sz="1100" dirty="0">
              <a:solidFill>
                <a:schemeClr val="bg1"/>
              </a:solidFill>
            </a:endParaRPr>
          </a:p>
          <a:p>
            <a:pPr marL="285750" indent="-285750">
              <a:buFont typeface="Arial" panose="020B0604020202020204" pitchFamily="34" charset="0"/>
              <a:buChar char="•"/>
            </a:pPr>
            <a:r>
              <a:rPr lang="en-US" sz="1100" dirty="0" smtClean="0">
                <a:solidFill>
                  <a:schemeClr val="bg1"/>
                </a:solidFill>
                <a:hlinkClick r:id="rId3"/>
              </a:rPr>
              <a:t>https</a:t>
            </a:r>
            <a:r>
              <a:rPr lang="en-US" sz="1100" dirty="0">
                <a:solidFill>
                  <a:schemeClr val="bg1"/>
                </a:solidFill>
                <a:hlinkClick r:id="rId3"/>
              </a:rPr>
              <a:t>://www.codeproject.com/Tips/790758/Specification-and-Notification-Patterns</a:t>
            </a:r>
            <a:endParaRPr lang="en-US" sz="1100" dirty="0">
              <a:solidFill>
                <a:schemeClr val="bg1"/>
              </a:solidFill>
            </a:endParaRPr>
          </a:p>
        </p:txBody>
      </p:sp>
    </p:spTree>
    <p:extLst>
      <p:ext uri="{BB962C8B-B14F-4D97-AF65-F5344CB8AC3E}">
        <p14:creationId xmlns:p14="http://schemas.microsoft.com/office/powerpoint/2010/main" val="4037899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Content Placeholder 2"/>
          <p:cNvSpPr txBox="1">
            <a:spLocks/>
          </p:cNvSpPr>
          <p:nvPr/>
        </p:nvSpPr>
        <p:spPr>
          <a:xfrm>
            <a:off x="2862791" y="661827"/>
            <a:ext cx="8999009" cy="5534346"/>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gn="just" fontAlgn="base"/>
            <a:r>
              <a:rPr lang="en-US" b="1" dirty="0" smtClean="0">
                <a:solidFill>
                  <a:schemeClr val="bg1"/>
                </a:solidFill>
              </a:rPr>
              <a:t>Stub</a:t>
            </a:r>
            <a:r>
              <a:rPr lang="en-US" dirty="0" smtClean="0">
                <a:solidFill>
                  <a:schemeClr val="bg1"/>
                </a:solidFill>
              </a:rPr>
              <a:t> - an object that provides </a:t>
            </a:r>
            <a:r>
              <a:rPr lang="en-US" u="sng" dirty="0" smtClean="0">
                <a:solidFill>
                  <a:schemeClr val="bg1"/>
                </a:solidFill>
              </a:rPr>
              <a:t>predefined answers</a:t>
            </a:r>
            <a:r>
              <a:rPr lang="en-US" dirty="0" smtClean="0">
                <a:solidFill>
                  <a:schemeClr val="bg1"/>
                </a:solidFill>
              </a:rPr>
              <a:t> to method calls. (fake database)</a:t>
            </a:r>
          </a:p>
          <a:p>
            <a:pPr marL="0" indent="0" algn="just" fontAlgn="base">
              <a:buNone/>
            </a:pPr>
            <a:r>
              <a:rPr lang="en-US" u="sng" dirty="0" smtClean="0">
                <a:solidFill>
                  <a:schemeClr val="bg1"/>
                </a:solidFill>
              </a:rPr>
              <a:t>A stub replaces a class with a small substitute that implements the same interface. </a:t>
            </a:r>
            <a:r>
              <a:rPr lang="en-US" dirty="0" smtClean="0">
                <a:solidFill>
                  <a:schemeClr val="bg1"/>
                </a:solidFill>
              </a:rPr>
              <a:t>To use stubs, you have to design your application so that each component depends only on interfaces, and not on other components. (By "component" we mean a class or group of classes that are designed and updated together and typically contained in an assembly.)</a:t>
            </a:r>
          </a:p>
          <a:p>
            <a:pPr algn="just" fontAlgn="base"/>
            <a:r>
              <a:rPr lang="en-US" b="1" dirty="0" smtClean="0">
                <a:solidFill>
                  <a:schemeClr val="bg1"/>
                </a:solidFill>
              </a:rPr>
              <a:t>Moles - Shim </a:t>
            </a:r>
            <a:r>
              <a:rPr lang="en-US" b="1" dirty="0">
                <a:solidFill>
                  <a:schemeClr val="bg1"/>
                </a:solidFill>
              </a:rPr>
              <a:t>(</a:t>
            </a:r>
            <a:r>
              <a:rPr lang="en-US" b="1" dirty="0" err="1">
                <a:solidFill>
                  <a:schemeClr val="bg1"/>
                </a:solidFill>
              </a:rPr>
              <a:t>dolgu</a:t>
            </a:r>
            <a:r>
              <a:rPr lang="en-US" b="1" dirty="0">
                <a:solidFill>
                  <a:schemeClr val="bg1"/>
                </a:solidFill>
              </a:rPr>
              <a:t>):</a:t>
            </a:r>
            <a:r>
              <a:rPr lang="en-US" dirty="0">
                <a:solidFill>
                  <a:schemeClr val="bg1"/>
                </a:solidFill>
              </a:rPr>
              <a:t> A shim </a:t>
            </a:r>
            <a:r>
              <a:rPr lang="en-US" u="sng" dirty="0">
                <a:solidFill>
                  <a:schemeClr val="bg1"/>
                </a:solidFill>
              </a:rPr>
              <a:t>modifies the compiled code </a:t>
            </a:r>
            <a:r>
              <a:rPr lang="en-US" dirty="0">
                <a:solidFill>
                  <a:schemeClr val="bg1"/>
                </a:solidFill>
              </a:rPr>
              <a:t>of your application at run time so that instead of making a specified method call, it runs the shim code that your test provides. Shims can be used to replace calls to assemblies that you cannot modify, such .NET assemblies</a:t>
            </a:r>
            <a:r>
              <a:rPr lang="en-US" dirty="0" smtClean="0">
                <a:solidFill>
                  <a:schemeClr val="bg1"/>
                </a:solidFill>
              </a:rPr>
              <a:t>.</a:t>
            </a:r>
          </a:p>
          <a:p>
            <a:pPr algn="just" fontAlgn="base"/>
            <a:r>
              <a:rPr lang="en-US" b="1" dirty="0" smtClean="0">
                <a:solidFill>
                  <a:schemeClr val="bg1"/>
                </a:solidFill>
              </a:rPr>
              <a:t>Mock</a:t>
            </a:r>
            <a:r>
              <a:rPr lang="en-US" dirty="0" smtClean="0">
                <a:solidFill>
                  <a:schemeClr val="bg1"/>
                </a:solidFill>
              </a:rPr>
              <a:t> - an object on which you set expectations.</a:t>
            </a:r>
          </a:p>
          <a:p>
            <a:pPr algn="just" fontAlgn="base"/>
            <a:r>
              <a:rPr lang="en-US" b="1" dirty="0" smtClean="0">
                <a:solidFill>
                  <a:schemeClr val="bg1"/>
                </a:solidFill>
              </a:rPr>
              <a:t>Fake</a:t>
            </a:r>
            <a:r>
              <a:rPr lang="en-US" dirty="0" smtClean="0">
                <a:solidFill>
                  <a:schemeClr val="bg1"/>
                </a:solidFill>
              </a:rPr>
              <a:t> - an object with limited capabilities (for the purposes of testing), e.g. a fake web service.</a:t>
            </a:r>
          </a:p>
          <a:p>
            <a:pPr algn="just" fontAlgn="base"/>
            <a:endParaRPr lang="en-US" dirty="0" smtClean="0">
              <a:solidFill>
                <a:schemeClr val="bg1"/>
              </a:solidFill>
            </a:endParaRPr>
          </a:p>
        </p:txBody>
      </p:sp>
      <p:sp>
        <p:nvSpPr>
          <p:cNvPr id="4" name="Rectangle 3"/>
          <p:cNvSpPr/>
          <p:nvPr/>
        </p:nvSpPr>
        <p:spPr>
          <a:xfrm>
            <a:off x="2982428" y="6141230"/>
            <a:ext cx="7592807" cy="461665"/>
          </a:xfrm>
          <a:prstGeom prst="rect">
            <a:avLst/>
          </a:prstGeom>
        </p:spPr>
        <p:txBody>
          <a:bodyPr wrap="square">
            <a:spAutoFit/>
          </a:bodyPr>
          <a:lstStyle/>
          <a:p>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stackoverflow.com/questions/346372/whats-the-difference-between-faking-mocking-and-stubbing/5180286#5180286</a:t>
            </a:r>
            <a:endParaRPr lang="en-US" sz="1200" dirty="0">
              <a:solidFill>
                <a:schemeClr val="bg1"/>
              </a:solidFill>
            </a:endParaRPr>
          </a:p>
        </p:txBody>
      </p:sp>
    </p:spTree>
    <p:extLst>
      <p:ext uri="{BB962C8B-B14F-4D97-AF65-F5344CB8AC3E}">
        <p14:creationId xmlns:p14="http://schemas.microsoft.com/office/powerpoint/2010/main" val="3261678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1026" name="Picture 2" descr="https://miro.medium.com/max/1280/0*AtEcgjYzyuEmkWi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307" y="233622"/>
            <a:ext cx="8938187" cy="631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0711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0829" y="278534"/>
            <a:ext cx="2175596" cy="400110"/>
          </a:xfrm>
          <a:prstGeom prst="rect">
            <a:avLst/>
          </a:prstGeom>
        </p:spPr>
        <p:txBody>
          <a:bodyPr wrap="none">
            <a:spAutoFit/>
          </a:bodyPr>
          <a:lstStyle/>
          <a:p>
            <a:r>
              <a:rPr lang="en-US" sz="2000" b="1" dirty="0" smtClean="0">
                <a:solidFill>
                  <a:schemeClr val="bg1"/>
                </a:solidFill>
              </a:rPr>
              <a:t>Fact and Theory</a:t>
            </a:r>
            <a:endParaRPr lang="en-US" sz="2000" b="1" dirty="0">
              <a:solidFill>
                <a:schemeClr val="bg1"/>
              </a:solidFill>
            </a:endParaRPr>
          </a:p>
        </p:txBody>
      </p:sp>
      <p:sp>
        <p:nvSpPr>
          <p:cNvPr id="3" name="Rectangle 2"/>
          <p:cNvSpPr/>
          <p:nvPr/>
        </p:nvSpPr>
        <p:spPr>
          <a:xfrm>
            <a:off x="2540828" y="722463"/>
            <a:ext cx="9187345" cy="954107"/>
          </a:xfrm>
          <a:prstGeom prst="rect">
            <a:avLst/>
          </a:prstGeom>
        </p:spPr>
        <p:txBody>
          <a:bodyPr wrap="square">
            <a:spAutoFit/>
          </a:bodyPr>
          <a:lstStyle/>
          <a:p>
            <a:r>
              <a:rPr lang="en-US" sz="1400" b="1" dirty="0">
                <a:solidFill>
                  <a:srgbClr val="333333"/>
                </a:solidFill>
              </a:rPr>
              <a:t>Facts</a:t>
            </a:r>
            <a:r>
              <a:rPr lang="en-US" sz="1400" dirty="0">
                <a:solidFill>
                  <a:srgbClr val="333333"/>
                </a:solidFill>
              </a:rPr>
              <a:t> are tests which are always true. They test invariant conditions</a:t>
            </a:r>
            <a:r>
              <a:rPr lang="en-US" sz="1400" dirty="0" smtClean="0">
                <a:solidFill>
                  <a:srgbClr val="333333"/>
                </a:solidFill>
              </a:rPr>
              <a:t>.</a:t>
            </a:r>
          </a:p>
          <a:p>
            <a:endParaRPr lang="en-US" sz="1400" dirty="0">
              <a:solidFill>
                <a:srgbClr val="333333"/>
              </a:solidFill>
            </a:endParaRPr>
          </a:p>
          <a:p>
            <a:r>
              <a:rPr lang="en-US" sz="1400" b="1" dirty="0" smtClean="0">
                <a:solidFill>
                  <a:srgbClr val="333333"/>
                </a:solidFill>
              </a:rPr>
              <a:t>Theories</a:t>
            </a:r>
            <a:r>
              <a:rPr lang="en-US" sz="1400" dirty="0" smtClean="0">
                <a:solidFill>
                  <a:srgbClr val="333333"/>
                </a:solidFill>
              </a:rPr>
              <a:t> are tests which are only true for a particular set of </a:t>
            </a:r>
            <a:r>
              <a:rPr lang="en-US" sz="1400" dirty="0">
                <a:solidFill>
                  <a:srgbClr val="333333"/>
                </a:solidFill>
              </a:rPr>
              <a:t>data (</a:t>
            </a:r>
            <a:r>
              <a:rPr lang="en-US" sz="1400" b="1" dirty="0">
                <a:solidFill>
                  <a:srgbClr val="C00000"/>
                </a:solidFill>
              </a:rPr>
              <a:t>Parameterized unit </a:t>
            </a:r>
            <a:r>
              <a:rPr lang="en-US" sz="1400" b="1" dirty="0" smtClean="0">
                <a:solidFill>
                  <a:srgbClr val="C00000"/>
                </a:solidFill>
              </a:rPr>
              <a:t>testing, Data-Driven Testing</a:t>
            </a:r>
            <a:r>
              <a:rPr lang="en-US" sz="1400" dirty="0" smtClean="0">
                <a:solidFill>
                  <a:srgbClr val="333333"/>
                </a:solidFill>
              </a:rPr>
              <a:t>).</a:t>
            </a:r>
            <a:endParaRPr lang="en-US" sz="1400" b="0" dirty="0">
              <a:solidFill>
                <a:srgbClr val="333333"/>
              </a:solidFill>
              <a:effectLst/>
            </a:endParaRPr>
          </a:p>
        </p:txBody>
      </p:sp>
      <p:sp>
        <p:nvSpPr>
          <p:cNvPr id="7" name="Rectangle 6"/>
          <p:cNvSpPr/>
          <p:nvPr/>
        </p:nvSpPr>
        <p:spPr>
          <a:xfrm>
            <a:off x="2537791" y="1890117"/>
            <a:ext cx="4052127" cy="249299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(3)]</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(5)]</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(6)]</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MyFirstTheory</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Assert.True</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(value));</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bool </a:t>
            </a:r>
            <a:r>
              <a:rPr lang="en-US" sz="1200" b="1" dirty="0" err="1">
                <a:solidFill>
                  <a:schemeClr val="bg1"/>
                </a:solidFill>
                <a:latin typeface="Courier New" panose="02070309020205020404" pitchFamily="49" charset="0"/>
                <a:cs typeface="Courier New" panose="02070309020205020404" pitchFamily="49" charset="0"/>
              </a:rPr>
              <a:t>IsOdd</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value)</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value % 2 == 1;</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2286000" y="4762357"/>
            <a:ext cx="4597400" cy="1785104"/>
          </a:xfrm>
          <a:prstGeom prst="rect">
            <a:avLst/>
          </a:prstGeom>
        </p:spPr>
        <p:txBody>
          <a:bodyPr wrap="square">
            <a:spAutoFit/>
          </a:bodyPr>
          <a:lstStyle/>
          <a:p>
            <a:pPr marL="171450" indent="-171450">
              <a:buFont typeface="Arial" panose="020B0604020202020204" pitchFamily="34" charset="0"/>
              <a:buChar char="•"/>
            </a:pPr>
            <a:r>
              <a:rPr lang="en-US" sz="1100" dirty="0">
                <a:solidFill>
                  <a:schemeClr val="bg1"/>
                </a:solidFill>
                <a:hlinkClick r:id="rId2"/>
              </a:rPr>
              <a:t>https://</a:t>
            </a:r>
            <a:r>
              <a:rPr lang="en-US" sz="1100" dirty="0" smtClean="0">
                <a:solidFill>
                  <a:schemeClr val="bg1"/>
                </a:solidFill>
                <a:hlinkClick r:id="rId2"/>
              </a:rPr>
              <a:t>xunit.net/docs/getting-started/netfx/visual-studio</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3"/>
              </a:rPr>
              <a:t>https://</a:t>
            </a:r>
            <a:r>
              <a:rPr lang="en-US" sz="1100" dirty="0" smtClean="0">
                <a:solidFill>
                  <a:schemeClr val="bg1"/>
                </a:solidFill>
                <a:hlinkClick r:id="rId3"/>
              </a:rPr>
              <a:t>docs.microsoft.com/en-us/visualstudio/test/intellitest-manual/getting-started?view=vs-2019</a:t>
            </a:r>
            <a:endParaRPr lang="en-US" sz="1100" dirty="0" smtClean="0">
              <a:solidFill>
                <a:schemeClr val="bg1"/>
              </a:solidFill>
            </a:endParaRPr>
          </a:p>
          <a:p>
            <a:pPr marL="171450" indent="-171450">
              <a:buFont typeface="Arial" panose="020B0604020202020204" pitchFamily="34" charset="0"/>
              <a:buChar char="•"/>
            </a:pPr>
            <a:endParaRPr lang="en-US" sz="1100" dirty="0">
              <a:solidFill>
                <a:schemeClr val="bg1"/>
              </a:solidFill>
            </a:endParaRPr>
          </a:p>
          <a:p>
            <a:pPr marL="171450" indent="-171450">
              <a:buFont typeface="Arial" panose="020B0604020202020204" pitchFamily="34" charset="0"/>
              <a:buChar char="•"/>
            </a:pPr>
            <a:r>
              <a:rPr lang="en-US" sz="1100" dirty="0">
                <a:solidFill>
                  <a:schemeClr val="bg1"/>
                </a:solidFill>
                <a:hlinkClick r:id="rId4"/>
              </a:rPr>
              <a:t>https://</a:t>
            </a:r>
            <a:r>
              <a:rPr lang="en-US" sz="1100" dirty="0" smtClean="0">
                <a:solidFill>
                  <a:schemeClr val="bg1"/>
                </a:solidFill>
                <a:hlinkClick r:id="rId4"/>
              </a:rPr>
              <a:t>docs.microsoft.com/en-us/visualstudio/test/how-to-create-a-data-driven-unit-test?view=vs-2019</a:t>
            </a:r>
            <a:endParaRPr lang="en-US" sz="1100" dirty="0" smtClean="0">
              <a:solidFill>
                <a:schemeClr val="bg1"/>
              </a:solidFill>
            </a:endParaRPr>
          </a:p>
          <a:p>
            <a:pPr marL="171450" indent="-171450">
              <a:buFont typeface="Arial" panose="020B0604020202020204" pitchFamily="34" charset="0"/>
              <a:buChar char="•"/>
            </a:pPr>
            <a:endParaRPr lang="en-US" sz="1100" dirty="0" smtClean="0">
              <a:solidFill>
                <a:schemeClr val="bg1"/>
              </a:solidFill>
            </a:endParaRPr>
          </a:p>
          <a:p>
            <a:pPr marL="171450" indent="-171450">
              <a:buFont typeface="Arial" panose="020B0604020202020204" pitchFamily="34" charset="0"/>
              <a:buChar char="•"/>
            </a:pPr>
            <a:r>
              <a:rPr lang="en-US" sz="1100" dirty="0">
                <a:solidFill>
                  <a:schemeClr val="bg1"/>
                </a:solidFill>
                <a:hlinkClick r:id="rId5"/>
              </a:rPr>
              <a:t>https://docs.microsoft.com/en-us/visualstudio/test/intellitest-manual/test-generation?view=vs-2019</a:t>
            </a:r>
            <a:endParaRPr lang="en-US" sz="1100" dirty="0">
              <a:solidFill>
                <a:schemeClr val="bg1"/>
              </a:solidFill>
            </a:endParaRPr>
          </a:p>
        </p:txBody>
      </p:sp>
      <p:sp>
        <p:nvSpPr>
          <p:cNvPr id="12" name="Rectangle 11"/>
          <p:cNvSpPr/>
          <p:nvPr/>
        </p:nvSpPr>
        <p:spPr>
          <a:xfrm>
            <a:off x="6957391" y="1610724"/>
            <a:ext cx="4770783" cy="4524315"/>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using </a:t>
            </a:r>
            <a:r>
              <a:rPr lang="en-US" sz="1200" b="1" dirty="0" err="1">
                <a:solidFill>
                  <a:schemeClr val="bg1"/>
                </a:solidFill>
                <a:latin typeface="Courier New" panose="02070309020205020404" pitchFamily="49" charset="0"/>
                <a:cs typeface="Courier New" panose="02070309020205020404" pitchFamily="49" charset="0"/>
              </a:rPr>
              <a:t>Xunit</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namespace </a:t>
            </a:r>
            <a:r>
              <a:rPr lang="en-US" sz="1200" b="1" dirty="0" err="1">
                <a:solidFill>
                  <a:schemeClr val="bg1"/>
                </a:solidFill>
                <a:latin typeface="Courier New" panose="02070309020205020404" pitchFamily="49" charset="0"/>
                <a:cs typeface="Courier New" panose="02070309020205020404" pitchFamily="49" charset="0"/>
              </a:rPr>
              <a:t>MyFirstUnitTests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public class Class1</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PassingTest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[Fact]</a:t>
            </a:r>
          </a:p>
          <a:p>
            <a:r>
              <a:rPr lang="en-US" sz="1200" b="1" dirty="0">
                <a:solidFill>
                  <a:schemeClr val="bg1"/>
                </a:solidFill>
                <a:latin typeface="Courier New" panose="02070309020205020404" pitchFamily="49" charset="0"/>
                <a:cs typeface="Courier New" panose="02070309020205020404" pitchFamily="49" charset="0"/>
              </a:rPr>
              <a:t>        public void </a:t>
            </a:r>
            <a:r>
              <a:rPr lang="en-US" sz="1200" b="1" dirty="0" err="1">
                <a:solidFill>
                  <a:schemeClr val="bg1"/>
                </a:solidFill>
                <a:latin typeface="Courier New" panose="02070309020205020404" pitchFamily="49" charset="0"/>
                <a:cs typeface="Courier New" panose="02070309020205020404" pitchFamily="49" charset="0"/>
              </a:rPr>
              <a:t>FailingTest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(5, Add(2, 2));</a:t>
            </a:r>
          </a:p>
          <a:p>
            <a:r>
              <a:rPr lang="en-US" sz="1200" b="1" dirty="0">
                <a:solidFill>
                  <a:schemeClr val="bg1"/>
                </a:solidFill>
                <a:latin typeface="Courier New" panose="02070309020205020404" pitchFamily="49" charset="0"/>
                <a:cs typeface="Courier New" panose="02070309020205020404" pitchFamily="49" charset="0"/>
              </a:rPr>
              <a:t>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Add(</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x, </a:t>
            </a:r>
            <a:r>
              <a:rPr lang="en-US" sz="1200" b="1" dirty="0" err="1">
                <a:solidFill>
                  <a:schemeClr val="bg1"/>
                </a:solidFill>
                <a:latin typeface="Courier New" panose="02070309020205020404" pitchFamily="49" charset="0"/>
                <a:cs typeface="Courier New" panose="02070309020205020404" pitchFamily="49" charset="0"/>
              </a:rPr>
              <a:t>int</a:t>
            </a:r>
            <a:r>
              <a:rPr lang="en-US" sz="1200" b="1" dirty="0">
                <a:solidFill>
                  <a:schemeClr val="bg1"/>
                </a:solidFill>
                <a:latin typeface="Courier New" panose="02070309020205020404" pitchFamily="49" charset="0"/>
                <a:cs typeface="Courier New" panose="02070309020205020404" pitchFamily="49" charset="0"/>
              </a:rPr>
              <a:t>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return x + y;</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62741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3791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it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3937" y="1204048"/>
            <a:ext cx="4863530" cy="2976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52446" y="4338854"/>
            <a:ext cx="8417170" cy="1477328"/>
          </a:xfrm>
          <a:prstGeom prst="rect">
            <a:avLst/>
          </a:prstGeom>
        </p:spPr>
        <p:txBody>
          <a:bodyPr wrap="square">
            <a:spAutoFit/>
          </a:bodyPr>
          <a:lstStyle/>
          <a:p>
            <a:r>
              <a:rPr lang="en-US" dirty="0">
                <a:solidFill>
                  <a:schemeClr val="bg1"/>
                </a:solidFill>
              </a:rPr>
              <a:t>In SDLC, STLC, V Model, Unit testing is first level of testing done before integration testing. Unit testing is a </a:t>
            </a:r>
            <a:r>
              <a:rPr lang="en-US" dirty="0" err="1">
                <a:solidFill>
                  <a:schemeClr val="bg1"/>
                </a:solidFill>
              </a:rPr>
              <a:t>WhiteBox</a:t>
            </a:r>
            <a:r>
              <a:rPr lang="en-US" dirty="0">
                <a:solidFill>
                  <a:schemeClr val="bg1"/>
                </a:solidFill>
              </a:rPr>
              <a:t> testing technique that is usually performed by the developer. Though, in a practical world due to time crunch or reluctance of developers to tests, QA engineers also do unit testing.</a:t>
            </a:r>
          </a:p>
        </p:txBody>
      </p:sp>
      <p:sp>
        <p:nvSpPr>
          <p:cNvPr id="8" name="Rectangle 7"/>
          <p:cNvSpPr/>
          <p:nvPr/>
        </p:nvSpPr>
        <p:spPr>
          <a:xfrm>
            <a:off x="3452446" y="6112702"/>
            <a:ext cx="7958667" cy="276999"/>
          </a:xfrm>
          <a:prstGeom prst="rect">
            <a:avLst/>
          </a:prstGeom>
        </p:spPr>
        <p:txBody>
          <a:bodyPr wrap="square">
            <a:spAutoFit/>
          </a:bodyPr>
          <a:lstStyle/>
          <a:p>
            <a:r>
              <a:rPr lang="en-US" sz="1200" dirty="0">
                <a:hlinkClick r:id="rId3"/>
              </a:rPr>
              <a:t>https://www.guru99.com/unit-testing-guide.html</a:t>
            </a:r>
            <a:endParaRPr lang="en-US" sz="1200" dirty="0"/>
          </a:p>
        </p:txBody>
      </p:sp>
      <p:sp>
        <p:nvSpPr>
          <p:cNvPr id="4" name="Rectangle 3"/>
          <p:cNvSpPr/>
          <p:nvPr/>
        </p:nvSpPr>
        <p:spPr>
          <a:xfrm>
            <a:off x="266793" y="2768868"/>
            <a:ext cx="1845546" cy="1200329"/>
          </a:xfrm>
          <a:prstGeom prst="rect">
            <a:avLst/>
          </a:prstGeom>
        </p:spPr>
        <p:txBody>
          <a:bodyPr wrap="square">
            <a:spAutoFit/>
          </a:bodyPr>
          <a:lstStyle/>
          <a:p>
            <a:pPr algn="r"/>
            <a:r>
              <a:rPr lang="en-US" sz="2400" b="1" dirty="0">
                <a:latin typeface="Arial" panose="020B0604020202020204" pitchFamily="34" charset="0"/>
              </a:rPr>
              <a:t>System Under </a:t>
            </a:r>
            <a:r>
              <a:rPr lang="en-US" sz="2400" b="1" dirty="0" smtClean="0">
                <a:latin typeface="Arial" panose="020B0604020202020204" pitchFamily="34" charset="0"/>
              </a:rPr>
              <a:t>Test (SUT)</a:t>
            </a:r>
            <a:endParaRPr lang="en-US" sz="2400" b="1" dirty="0"/>
          </a:p>
        </p:txBody>
      </p:sp>
    </p:spTree>
    <p:extLst>
      <p:ext uri="{BB962C8B-B14F-4D97-AF65-F5344CB8AC3E}">
        <p14:creationId xmlns:p14="http://schemas.microsoft.com/office/powerpoint/2010/main" val="164273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446985" y="3136612"/>
            <a:ext cx="1726371" cy="584775"/>
          </a:xfrm>
          <a:prstGeom prst="rect">
            <a:avLst/>
          </a:prstGeom>
          <a:noFill/>
        </p:spPr>
        <p:txBody>
          <a:bodyPr wrap="square" rtlCol="0">
            <a:spAutoFit/>
          </a:bodyPr>
          <a:lstStyle/>
          <a:p>
            <a:r>
              <a:rPr lang="en-US" sz="3200" b="1" dirty="0" smtClean="0">
                <a:solidFill>
                  <a:schemeClr val="tx1">
                    <a:lumMod val="95000"/>
                  </a:schemeClr>
                </a:solidFill>
              </a:rPr>
              <a:t>Terms</a:t>
            </a:r>
            <a:endParaRPr lang="en-US" sz="2800" dirty="0">
              <a:solidFill>
                <a:schemeClr val="tx1">
                  <a:lumMod val="95000"/>
                </a:schemeClr>
              </a:solidFill>
            </a:endParaRPr>
          </a:p>
        </p:txBody>
      </p:sp>
      <p:sp>
        <p:nvSpPr>
          <p:cNvPr id="8" name="Rectangle 7"/>
          <p:cNvSpPr/>
          <p:nvPr/>
        </p:nvSpPr>
        <p:spPr>
          <a:xfrm>
            <a:off x="2547456" y="93630"/>
            <a:ext cx="4014240" cy="400110"/>
          </a:xfrm>
          <a:prstGeom prst="rect">
            <a:avLst/>
          </a:prstGeom>
        </p:spPr>
        <p:txBody>
          <a:bodyPr wrap="none">
            <a:spAutoFit/>
          </a:bodyPr>
          <a:lstStyle/>
          <a:p>
            <a:r>
              <a:rPr lang="en-US" sz="2000" b="1" dirty="0" smtClean="0">
                <a:solidFill>
                  <a:schemeClr val="bg1"/>
                </a:solidFill>
              </a:rPr>
              <a:t>Arrange, Act and Assert - AAA </a:t>
            </a:r>
            <a:endParaRPr lang="en-US" sz="2000" b="1" dirty="0">
              <a:solidFill>
                <a:schemeClr val="bg1"/>
              </a:solidFill>
            </a:endParaRPr>
          </a:p>
        </p:txBody>
      </p:sp>
      <p:sp>
        <p:nvSpPr>
          <p:cNvPr id="4" name="Rectangle 3"/>
          <p:cNvSpPr/>
          <p:nvPr/>
        </p:nvSpPr>
        <p:spPr>
          <a:xfrm>
            <a:off x="2547456" y="493740"/>
            <a:ext cx="8242853" cy="1323439"/>
          </a:xfrm>
          <a:prstGeom prst="rect">
            <a:avLst/>
          </a:prstGeom>
        </p:spPr>
        <p:txBody>
          <a:bodyPr wrap="square">
            <a:spAutoFit/>
          </a:bodyPr>
          <a:lstStyle/>
          <a:p>
            <a:r>
              <a:rPr lang="en-US" sz="1600" b="1" dirty="0">
                <a:solidFill>
                  <a:schemeClr val="bg1"/>
                </a:solidFill>
              </a:rPr>
              <a:t>Arrange</a:t>
            </a:r>
            <a:r>
              <a:rPr lang="en-US" sz="1600" dirty="0">
                <a:solidFill>
                  <a:schemeClr val="bg1"/>
                </a:solidFill>
              </a:rPr>
              <a:t> – setup the testing objects and prepare the prerequisites for your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Act</a:t>
            </a:r>
            <a:r>
              <a:rPr lang="en-US" sz="1600" dirty="0">
                <a:solidFill>
                  <a:schemeClr val="bg1"/>
                </a:solidFill>
              </a:rPr>
              <a:t> – perform the actual work of the test</a:t>
            </a:r>
            <a:r>
              <a:rPr lang="en-US" sz="1600" dirty="0" smtClean="0">
                <a:solidFill>
                  <a:schemeClr val="bg1"/>
                </a:solidFill>
              </a:rPr>
              <a:t>.</a:t>
            </a:r>
          </a:p>
          <a:p>
            <a:endParaRPr lang="en-US" sz="1600" dirty="0">
              <a:solidFill>
                <a:schemeClr val="bg1"/>
              </a:solidFill>
            </a:endParaRPr>
          </a:p>
          <a:p>
            <a:r>
              <a:rPr lang="en-US" sz="1600" b="1" dirty="0">
                <a:solidFill>
                  <a:schemeClr val="bg1"/>
                </a:solidFill>
              </a:rPr>
              <a:t>Assert</a:t>
            </a:r>
            <a:r>
              <a:rPr lang="en-US" sz="1600" dirty="0">
                <a:solidFill>
                  <a:schemeClr val="bg1"/>
                </a:solidFill>
              </a:rPr>
              <a:t> – verify the result.</a:t>
            </a:r>
          </a:p>
        </p:txBody>
      </p:sp>
      <p:sp>
        <p:nvSpPr>
          <p:cNvPr id="10" name="Rectangle 9"/>
          <p:cNvSpPr/>
          <p:nvPr/>
        </p:nvSpPr>
        <p:spPr>
          <a:xfrm>
            <a:off x="5678556" y="1461489"/>
            <a:ext cx="5771322" cy="5078313"/>
          </a:xfrm>
          <a:prstGeom prst="rect">
            <a:avLst/>
          </a:prstGeom>
          <a:solidFill>
            <a:schemeClr val="accent2">
              <a:lumMod val="20000"/>
              <a:lumOff val="80000"/>
            </a:schemeClr>
          </a:solidFill>
        </p:spPr>
        <p:txBody>
          <a:bodyPr wrap="square">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Withdraw_ValidAmount_ChangesBalance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double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 = 10.0;</a:t>
            </a:r>
          </a:p>
          <a:p>
            <a:r>
              <a:rPr lang="en-US" sz="1200" b="1" dirty="0">
                <a:solidFill>
                  <a:schemeClr val="bg1"/>
                </a:solidFill>
                <a:latin typeface="Courier New" panose="02070309020205020404" pitchFamily="49" charset="0"/>
                <a:cs typeface="Courier New" panose="02070309020205020404" pitchFamily="49" charset="0"/>
              </a:rPr>
              <a:t>    double withdrawal = 1.0;</a:t>
            </a:r>
          </a:p>
          <a:p>
            <a:r>
              <a:rPr lang="en-US" sz="1200" b="1" dirty="0">
                <a:solidFill>
                  <a:schemeClr val="bg1"/>
                </a:solidFill>
                <a:latin typeface="Courier New" panose="02070309020205020404" pitchFamily="49" charset="0"/>
                <a:cs typeface="Courier New" panose="02070309020205020404" pitchFamily="49" charset="0"/>
              </a:rPr>
              <a:t>    double expected = 9.0;</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JohnDoe</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currentBalance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(withdrawal);</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Assert.AreEqual</a:t>
            </a:r>
            <a:r>
              <a:rPr lang="en-US" sz="1200" b="1" dirty="0">
                <a:solidFill>
                  <a:schemeClr val="bg1"/>
                </a:solidFill>
                <a:latin typeface="Courier New" panose="02070309020205020404" pitchFamily="49" charset="0"/>
                <a:cs typeface="Courier New" panose="02070309020205020404" pitchFamily="49" charset="0"/>
              </a:rPr>
              <a:t>(expected, </a:t>
            </a:r>
            <a:r>
              <a:rPr lang="en-US" sz="1200" b="1" dirty="0" err="1">
                <a:solidFill>
                  <a:schemeClr val="bg1"/>
                </a:solidFill>
                <a:latin typeface="Courier New" panose="02070309020205020404" pitchFamily="49" charset="0"/>
                <a:cs typeface="Courier New" panose="02070309020205020404" pitchFamily="49" charset="0"/>
              </a:rPr>
              <a:t>account.Balance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[Fact]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Withdraw_AmountMoreThanBalance_Throws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arrange</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account = new </a:t>
            </a:r>
            <a:r>
              <a:rPr lang="en-US" sz="1200" b="1" dirty="0" err="1">
                <a:solidFill>
                  <a:schemeClr val="bg1"/>
                </a:solidFill>
                <a:latin typeface="Courier New" panose="02070309020205020404" pitchFamily="49" charset="0"/>
                <a:cs typeface="Courier New" panose="02070309020205020404" pitchFamily="49" charset="0"/>
              </a:rPr>
              <a:t>CheckingAccount</a:t>
            </a:r>
            <a:r>
              <a:rPr lang="en-US" sz="1200" b="1" dirty="0">
                <a:solidFill>
                  <a:schemeClr val="bg1"/>
                </a:solidFill>
                <a:latin typeface="Courier New" panose="02070309020205020404" pitchFamily="49" charset="0"/>
                <a:cs typeface="Courier New" panose="02070309020205020404" pitchFamily="49" charset="0"/>
              </a:rPr>
              <a:t>("John Doe", 10.0);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 act and assert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Assert.ThrowsException</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System.ArgumentException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account.Withdraw</a:t>
            </a:r>
            <a:r>
              <a:rPr lang="en-US" sz="1200" b="1" dirty="0">
                <a:solidFill>
                  <a:schemeClr val="bg1"/>
                </a:solidFill>
                <a:latin typeface="Courier New" panose="02070309020205020404" pitchFamily="49" charset="0"/>
                <a:cs typeface="Courier New" panose="02070309020205020404" pitchFamily="49" charset="0"/>
              </a:rPr>
              <a:t>(20.0));</a:t>
            </a:r>
          </a:p>
          <a:p>
            <a:r>
              <a:rPr lang="en-US" sz="12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539968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2431435"/>
          </a:xfrm>
          <a:prstGeom prst="rect">
            <a:avLst/>
          </a:prstGeom>
          <a:noFill/>
        </p:spPr>
        <p:txBody>
          <a:bodyPr wrap="square" rtlCol="0">
            <a:spAutoFit/>
          </a:bodyPr>
          <a:lstStyle/>
          <a:p>
            <a:pPr algn="ctr"/>
            <a:endParaRPr lang="en-US" sz="2800" b="1" dirty="0" smtClean="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17011" y="4717702"/>
            <a:ext cx="8892409" cy="1384995"/>
          </a:xfrm>
          <a:prstGeom prst="rect">
            <a:avLst/>
          </a:prstGeom>
        </p:spPr>
        <p:txBody>
          <a:bodyPr wrap="square">
            <a:spAutoFit/>
          </a:bodyPr>
          <a:lstStyle/>
          <a:p>
            <a:pPr marL="171450" indent="-171450">
              <a:buFont typeface="Arial" panose="020B0604020202020204" pitchFamily="34" charset="0"/>
              <a:buChar char="•"/>
            </a:pPr>
            <a:r>
              <a:rPr lang="en-US" sz="1050" dirty="0" smtClean="0">
                <a:solidFill>
                  <a:schemeClr val="bg1"/>
                </a:solidFill>
                <a:hlinkClick r:id="rId2"/>
              </a:rPr>
              <a:t>https</a:t>
            </a:r>
            <a:r>
              <a:rPr lang="en-US" sz="1050" dirty="0">
                <a:solidFill>
                  <a:schemeClr val="bg1"/>
                </a:solidFill>
                <a:hlinkClick r:id="rId2"/>
              </a:rPr>
              <a:t>://</a:t>
            </a:r>
            <a:r>
              <a:rPr lang="en-US" sz="1050" dirty="0" smtClean="0">
                <a:solidFill>
                  <a:schemeClr val="bg1"/>
                </a:solidFill>
                <a:hlinkClick r:id="rId2"/>
              </a:rPr>
              <a:t>xunit.net/docs/comparisons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3"/>
              </a:rPr>
              <a:t>https://xunit.net/docs/why-did-we-build-xunit-1.0.html</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4"/>
              </a:rPr>
              <a:t>https://devblogs.microsoft.com/visualstudio/test-experience-improvements/</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5"/>
              </a:rPr>
              <a:t>https://dingyuliang.me/unit-testing-frameworks-xunit-vs-nunit-vs-mstest-net-net-core</a:t>
            </a:r>
            <a:r>
              <a:rPr lang="en-US" sz="1050" dirty="0" smtClean="0">
                <a:solidFill>
                  <a:schemeClr val="bg1"/>
                </a:solidFill>
                <a:hlinkClick r:id="rId5"/>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6"/>
              </a:rPr>
              <a:t>https://dev.to/hatsrumandcode/net-core-2-why-xunit-and-not-nunit-or-mstest--</a:t>
            </a:r>
            <a:r>
              <a:rPr lang="en-US" sz="1050" dirty="0" smtClean="0">
                <a:solidFill>
                  <a:schemeClr val="bg1"/>
                </a:solidFill>
                <a:hlinkClick r:id="rId6"/>
              </a:rPr>
              <a:t>aei</a:t>
            </a:r>
            <a:endParaRPr lang="en-US" sz="1050" dirty="0" smtClean="0">
              <a:solidFill>
                <a:schemeClr val="bg1"/>
              </a:solidFill>
            </a:endParaRPr>
          </a:p>
          <a:p>
            <a:pPr marL="171450" indent="-171450">
              <a:buFont typeface="Arial" panose="020B0604020202020204" pitchFamily="34" charset="0"/>
              <a:buChar char="•"/>
            </a:pPr>
            <a:r>
              <a:rPr lang="en-US" sz="1050" dirty="0" smtClean="0">
                <a:solidFill>
                  <a:schemeClr val="bg1"/>
                </a:solidFill>
                <a:hlinkClick r:id="rId7"/>
              </a:rPr>
              <a:t>https</a:t>
            </a:r>
            <a:r>
              <a:rPr lang="en-US" sz="1050" dirty="0">
                <a:solidFill>
                  <a:schemeClr val="bg1"/>
                </a:solidFill>
                <a:hlinkClick r:id="rId7"/>
              </a:rPr>
              <a:t>://</a:t>
            </a:r>
            <a:r>
              <a:rPr lang="en-US" sz="1050" dirty="0" smtClean="0">
                <a:solidFill>
                  <a:schemeClr val="bg1"/>
                </a:solidFill>
                <a:hlinkClick r:id="rId7"/>
              </a:rPr>
              <a:t>visualstudiomagazine.com/articles/2018/11/01/net-core-testing.aspx</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8"/>
              </a:rPr>
              <a:t>https://www.davidyardy.com/blog/xunit%E2%80%93what-is-it-and-why-another-unit-testing-framework</a:t>
            </a:r>
            <a:r>
              <a:rPr lang="en-US" sz="1050" dirty="0" smtClean="0">
                <a:solidFill>
                  <a:schemeClr val="bg1"/>
                </a:solidFill>
                <a:hlinkClick r:id="rId8"/>
              </a:rPr>
              <a:t>/</a:t>
            </a:r>
            <a:endParaRPr lang="en-US" sz="1050" dirty="0" smtClean="0">
              <a:solidFill>
                <a:schemeClr val="bg1"/>
              </a:solidFill>
            </a:endParaRPr>
          </a:p>
          <a:p>
            <a:pPr marL="171450" indent="-171450">
              <a:buFont typeface="Arial" panose="020B0604020202020204" pitchFamily="34" charset="0"/>
              <a:buChar char="•"/>
            </a:pPr>
            <a:r>
              <a:rPr lang="en-US" sz="1050" dirty="0">
                <a:solidFill>
                  <a:schemeClr val="bg1"/>
                </a:solidFill>
                <a:hlinkClick r:id="rId9"/>
              </a:rPr>
              <a:t>https://www.clariontech.com/blog/why-should-you-use-xunit-a-unit-testing-framework-for-.net</a:t>
            </a:r>
            <a:endParaRPr lang="en-US" sz="105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428029588"/>
              </p:ext>
            </p:extLst>
          </p:nvPr>
        </p:nvGraphicFramePr>
        <p:xfrm>
          <a:off x="2987908" y="3183708"/>
          <a:ext cx="8821512" cy="1295400"/>
        </p:xfrm>
        <a:graphic>
          <a:graphicData uri="http://schemas.openxmlformats.org/drawingml/2006/table">
            <a:tbl>
              <a:tblPr/>
              <a:tblGrid>
                <a:gridCol w="2205378">
                  <a:extLst>
                    <a:ext uri="{9D8B030D-6E8A-4147-A177-3AD203B41FA5}">
                      <a16:colId xmlns:a16="http://schemas.microsoft.com/office/drawing/2014/main" val="954266838"/>
                    </a:ext>
                  </a:extLst>
                </a:gridCol>
                <a:gridCol w="2205378">
                  <a:extLst>
                    <a:ext uri="{9D8B030D-6E8A-4147-A177-3AD203B41FA5}">
                      <a16:colId xmlns:a16="http://schemas.microsoft.com/office/drawing/2014/main" val="3634453217"/>
                    </a:ext>
                  </a:extLst>
                </a:gridCol>
                <a:gridCol w="2205378">
                  <a:extLst>
                    <a:ext uri="{9D8B030D-6E8A-4147-A177-3AD203B41FA5}">
                      <a16:colId xmlns:a16="http://schemas.microsoft.com/office/drawing/2014/main" val="3688645141"/>
                    </a:ext>
                  </a:extLst>
                </a:gridCol>
                <a:gridCol w="2205378">
                  <a:extLst>
                    <a:ext uri="{9D8B030D-6E8A-4147-A177-3AD203B41FA5}">
                      <a16:colId xmlns:a16="http://schemas.microsoft.com/office/drawing/2014/main" val="480643131"/>
                    </a:ext>
                  </a:extLst>
                </a:gridCol>
              </a:tblGrid>
              <a:tr h="279862">
                <a:tc>
                  <a:txBody>
                    <a:bodyPr/>
                    <a:lstStyle/>
                    <a:p>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Nunit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err="1" smtClean="0">
                          <a:solidFill>
                            <a:schemeClr val="bg1"/>
                          </a:solidFill>
                          <a:effectLst/>
                        </a:rPr>
                        <a:t>XUnit</a:t>
                      </a:r>
                      <a:endParaRPr lang="en-US" sz="1400" b="1"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err="1" smtClean="0">
                          <a:solidFill>
                            <a:schemeClr val="bg1"/>
                          </a:solidFill>
                          <a:effectLst/>
                        </a:rPr>
                        <a:t>MSTest</a:t>
                      </a:r>
                      <a:endParaRPr lang="en-US" sz="1400" dirty="0">
                        <a:solidFill>
                          <a:schemeClr val="bg1"/>
                        </a:solidFill>
                        <a:effectLst/>
                      </a:endParaRP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64372193"/>
                  </a:ext>
                </a:extLst>
              </a:tr>
              <a:tr h="279862">
                <a:tc>
                  <a:txBody>
                    <a:bodyPr/>
                    <a:lstStyle/>
                    <a:p>
                      <a:r>
                        <a:rPr lang="en-US" sz="1400" b="1" dirty="0">
                          <a:solidFill>
                            <a:schemeClr val="bg1"/>
                          </a:solidFill>
                          <a:effectLst/>
                        </a:rPr>
                        <a:t>Execution Isolation Level</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Per test method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Per test class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337377684"/>
                  </a:ext>
                </a:extLst>
              </a:tr>
              <a:tr h="621390">
                <a:tc>
                  <a:txBody>
                    <a:bodyPr/>
                    <a:lstStyle/>
                    <a:p>
                      <a:r>
                        <a:rPr lang="en-US" sz="1400" b="1" dirty="0">
                          <a:solidFill>
                            <a:schemeClr val="bg1"/>
                          </a:solidFill>
                          <a:effectLst/>
                        </a:rPr>
                        <a:t>Extensible Test Attributes</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smtClean="0">
                          <a:solidFill>
                            <a:schemeClr val="bg1"/>
                          </a:solidFill>
                          <a:effectLst/>
                        </a:rPr>
                        <a:t>No </a:t>
                      </a:r>
                      <a:r>
                        <a:rPr lang="en-US" sz="1400" dirty="0">
                          <a:solidFill>
                            <a:schemeClr val="bg1"/>
                          </a:solidFill>
                          <a:effectLst/>
                        </a:rPr>
                        <a:t>(Test and </a:t>
                      </a:r>
                      <a:r>
                        <a:rPr lang="en-US" sz="1400" dirty="0" err="1">
                          <a:solidFill>
                            <a:schemeClr val="bg1"/>
                          </a:solidFill>
                          <a:effectLst/>
                        </a:rPr>
                        <a:t>TestCase</a:t>
                      </a:r>
                      <a:r>
                        <a:rPr lang="en-US" sz="1400" dirty="0">
                          <a:solidFill>
                            <a:schemeClr val="bg1"/>
                          </a:solidFill>
                          <a:effectLst/>
                        </a:rPr>
                        <a:t> attributes are sealed)</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b="1" dirty="0">
                          <a:solidFill>
                            <a:schemeClr val="bg1"/>
                          </a:solidFill>
                          <a:effectLst/>
                        </a:rPr>
                        <a:t>YES (Theory and Fact attributes are extensible)</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tc>
                  <a:txBody>
                    <a:bodyPr/>
                    <a:lstStyle/>
                    <a:p>
                      <a:r>
                        <a:rPr lang="en-US" sz="1400" dirty="0">
                          <a:solidFill>
                            <a:schemeClr val="bg1"/>
                          </a:solidFill>
                          <a:effectLst/>
                        </a:rPr>
                        <a:t>No</a:t>
                      </a:r>
                    </a:p>
                  </a:txBody>
                  <a:tcPr marL="38100" marR="38100" marT="38100" marB="38100" anchor="ctr">
                    <a:lnL w="7620" cap="flat" cmpd="sng" algn="ctr">
                      <a:solidFill>
                        <a:srgbClr val="808080"/>
                      </a:solidFill>
                      <a:prstDash val="solid"/>
                      <a:round/>
                      <a:headEnd type="none" w="med" len="med"/>
                      <a:tailEnd type="none" w="med" len="med"/>
                    </a:lnL>
                    <a:lnR w="7620" cap="flat" cmpd="sng" algn="ctr">
                      <a:solidFill>
                        <a:srgbClr val="808080"/>
                      </a:solidFill>
                      <a:prstDash val="solid"/>
                      <a:round/>
                      <a:headEnd type="none" w="med" len="med"/>
                      <a:tailEnd type="none" w="med" len="med"/>
                    </a:lnR>
                    <a:lnT w="7620" cap="flat" cmpd="sng" algn="ctr">
                      <a:solidFill>
                        <a:srgbClr val="808080"/>
                      </a:solidFill>
                      <a:prstDash val="solid"/>
                      <a:round/>
                      <a:headEnd type="none" w="med" len="med"/>
                      <a:tailEnd type="none" w="med" len="med"/>
                    </a:lnT>
                    <a:lnB w="762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96307610"/>
                  </a:ext>
                </a:extLst>
              </a:tr>
            </a:tbl>
          </a:graphicData>
        </a:graphic>
      </p:graphicFrame>
      <p:sp>
        <p:nvSpPr>
          <p:cNvPr id="6" name="TextBox 5"/>
          <p:cNvSpPr txBox="1"/>
          <p:nvPr/>
        </p:nvSpPr>
        <p:spPr>
          <a:xfrm>
            <a:off x="2952459" y="880534"/>
            <a:ext cx="8821512" cy="1754326"/>
          </a:xfrm>
          <a:prstGeom prst="rect">
            <a:avLst/>
          </a:prstGeom>
          <a:noFill/>
        </p:spPr>
        <p:txBody>
          <a:bodyPr wrap="square" rtlCol="0">
            <a:spAutoFit/>
          </a:bodyPr>
          <a:lstStyle/>
          <a:p>
            <a:r>
              <a:rPr lang="en-US" dirty="0">
                <a:solidFill>
                  <a:schemeClr val="bg1"/>
                </a:solidFill>
              </a:rPr>
              <a:t>Why Did we Build </a:t>
            </a:r>
            <a:r>
              <a:rPr lang="en-US" dirty="0" err="1">
                <a:solidFill>
                  <a:schemeClr val="bg1"/>
                </a:solidFill>
              </a:rPr>
              <a:t>xUnit</a:t>
            </a:r>
            <a:r>
              <a:rPr lang="en-US" dirty="0">
                <a:solidFill>
                  <a:schemeClr val="bg1"/>
                </a:solidFill>
              </a:rPr>
              <a:t> 1.0</a:t>
            </a:r>
            <a:r>
              <a:rPr lang="en-US" dirty="0" smtClean="0">
                <a:solidFill>
                  <a:schemeClr val="bg1"/>
                </a:solidFill>
              </a:rPr>
              <a:t>? </a:t>
            </a:r>
          </a:p>
          <a:p>
            <a:endParaRPr lang="en-US" b="1" dirty="0">
              <a:solidFill>
                <a:schemeClr val="bg1"/>
              </a:solidFill>
            </a:endParaRPr>
          </a:p>
          <a:p>
            <a:r>
              <a:rPr lang="en-US" b="1" dirty="0" smtClean="0">
                <a:solidFill>
                  <a:schemeClr val="bg1"/>
                </a:solidFill>
              </a:rPr>
              <a:t>James Newkirk (creator of </a:t>
            </a:r>
            <a:r>
              <a:rPr lang="en-US" b="1" dirty="0" err="1" smtClean="0">
                <a:solidFill>
                  <a:schemeClr val="bg1"/>
                </a:solidFill>
              </a:rPr>
              <a:t>xunit</a:t>
            </a:r>
            <a:r>
              <a:rPr lang="en-US" b="1" dirty="0" smtClean="0">
                <a:solidFill>
                  <a:schemeClr val="bg1"/>
                </a:solidFill>
              </a:rPr>
              <a:t> and </a:t>
            </a:r>
            <a:r>
              <a:rPr lang="en-US" b="1" dirty="0" err="1" smtClean="0">
                <a:solidFill>
                  <a:schemeClr val="bg1"/>
                </a:solidFill>
              </a:rPr>
              <a:t>nunit</a:t>
            </a:r>
            <a:r>
              <a:rPr lang="en-US" b="1" dirty="0" smtClean="0">
                <a:solidFill>
                  <a:schemeClr val="bg1"/>
                </a:solidFill>
              </a:rPr>
              <a:t>)</a:t>
            </a:r>
            <a:endParaRPr lang="en-US" b="1" dirty="0">
              <a:solidFill>
                <a:schemeClr val="bg1"/>
              </a:solidFill>
            </a:endParaRPr>
          </a:p>
          <a:p>
            <a:endParaRPr lang="en-US" dirty="0" smtClean="0">
              <a:solidFill>
                <a:schemeClr val="bg1"/>
              </a:solidFill>
            </a:endParaRPr>
          </a:p>
          <a:p>
            <a:r>
              <a:rPr lang="en-US" dirty="0">
                <a:hlinkClick r:id="rId3"/>
              </a:rPr>
              <a:t>https://xunit.net/docs/why-did-we-build-xunit-1.0.html</a:t>
            </a:r>
            <a:endParaRPr lang="en-US" dirty="0"/>
          </a:p>
          <a:p>
            <a:endParaRPr lang="en-US" dirty="0">
              <a:solidFill>
                <a:schemeClr val="bg1"/>
              </a:solidFill>
            </a:endParaRPr>
          </a:p>
        </p:txBody>
      </p:sp>
    </p:spTree>
    <p:extLst>
      <p:ext uri="{BB962C8B-B14F-4D97-AF65-F5344CB8AC3E}">
        <p14:creationId xmlns:p14="http://schemas.microsoft.com/office/powerpoint/2010/main" val="1635961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Attributes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9" name="Picture 8"/>
          <p:cNvPicPr>
            <a:picLocks noChangeAspect="1"/>
          </p:cNvPicPr>
          <p:nvPr/>
        </p:nvPicPr>
        <p:blipFill rotWithShape="1">
          <a:blip r:embed="rId4"/>
          <a:srcRect l="3766" t="6478" r="2805"/>
          <a:stretch/>
        </p:blipFill>
        <p:spPr>
          <a:xfrm>
            <a:off x="3048000" y="245165"/>
            <a:ext cx="8471130" cy="5764695"/>
          </a:xfrm>
          <a:prstGeom prst="rect">
            <a:avLst/>
          </a:prstGeom>
        </p:spPr>
      </p:pic>
    </p:spTree>
    <p:extLst>
      <p:ext uri="{BB962C8B-B14F-4D97-AF65-F5344CB8AC3E}">
        <p14:creationId xmlns:p14="http://schemas.microsoft.com/office/powerpoint/2010/main" val="1628431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2" name="Picture 1"/>
          <p:cNvPicPr>
            <a:picLocks noChangeAspect="1"/>
          </p:cNvPicPr>
          <p:nvPr/>
        </p:nvPicPr>
        <p:blipFill>
          <a:blip r:embed="rId4"/>
          <a:stretch>
            <a:fillRect/>
          </a:stretch>
        </p:blipFill>
        <p:spPr>
          <a:xfrm>
            <a:off x="3058353" y="200025"/>
            <a:ext cx="8152986" cy="5943790"/>
          </a:xfrm>
          <a:prstGeom prst="rect">
            <a:avLst/>
          </a:prstGeom>
        </p:spPr>
      </p:pic>
    </p:spTree>
    <p:extLst>
      <p:ext uri="{BB962C8B-B14F-4D97-AF65-F5344CB8AC3E}">
        <p14:creationId xmlns:p14="http://schemas.microsoft.com/office/powerpoint/2010/main" val="3923722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65014" y="2059315"/>
            <a:ext cx="2636888" cy="3416320"/>
          </a:xfrm>
          <a:prstGeom prst="rect">
            <a:avLst/>
          </a:prstGeom>
          <a:noFill/>
        </p:spPr>
        <p:txBody>
          <a:bodyPr wrap="square" rtlCol="0">
            <a:spAutoFit/>
          </a:bodyPr>
          <a:lstStyle/>
          <a:p>
            <a:pPr algn="ctr"/>
            <a:endParaRPr lang="en-US" sz="2800" b="1" dirty="0" smtClean="0"/>
          </a:p>
          <a:p>
            <a:pPr algn="ctr"/>
            <a:r>
              <a:rPr lang="en-US" sz="3200" b="1" dirty="0" smtClean="0"/>
              <a:t>Assertions</a:t>
            </a:r>
          </a:p>
          <a:p>
            <a:pPr algn="ctr"/>
            <a:endParaRPr lang="en-US" sz="3200" b="1" dirty="0"/>
          </a:p>
          <a:p>
            <a:pPr algn="ctr"/>
            <a:r>
              <a:rPr lang="en-US" sz="3200" b="1" dirty="0" err="1" smtClean="0"/>
              <a:t>Xunit</a:t>
            </a:r>
            <a:r>
              <a:rPr lang="en-US" sz="3200" b="1" dirty="0" smtClean="0"/>
              <a:t> </a:t>
            </a:r>
            <a:r>
              <a:rPr lang="en-US" sz="3200" b="1" dirty="0"/>
              <a:t>vs </a:t>
            </a:r>
            <a:r>
              <a:rPr lang="en-US" sz="3200" b="1" dirty="0" err="1"/>
              <a:t>Nunit</a:t>
            </a:r>
            <a:r>
              <a:rPr lang="en-US" sz="3200" b="1" dirty="0"/>
              <a:t> vs </a:t>
            </a:r>
            <a:r>
              <a:rPr lang="en-US" sz="3200" b="1" dirty="0" err="1"/>
              <a:t>MsTest</a:t>
            </a:r>
            <a:endParaRPr lang="en-US" sz="3200" b="1" dirty="0" smtClean="0"/>
          </a:p>
          <a:p>
            <a:endParaRPr lang="en-US" sz="2800" b="1" dirty="0"/>
          </a:p>
        </p:txBody>
      </p:sp>
      <p:sp>
        <p:nvSpPr>
          <p:cNvPr id="4" name="Rectangle 3"/>
          <p:cNvSpPr/>
          <p:nvPr/>
        </p:nvSpPr>
        <p:spPr>
          <a:xfrm>
            <a:off x="2989101" y="6215934"/>
            <a:ext cx="5418471" cy="553998"/>
          </a:xfrm>
          <a:prstGeom prst="rect">
            <a:avLst/>
          </a:prstGeom>
        </p:spPr>
        <p:txBody>
          <a:bodyPr wrap="none">
            <a:spAutoFit/>
          </a:bodyPr>
          <a:lstStyle/>
          <a:p>
            <a:r>
              <a:rPr lang="en-US" sz="1000" dirty="0" smtClean="0">
                <a:hlinkClick r:id="rId2"/>
              </a:rPr>
              <a:t>https</a:t>
            </a:r>
            <a:r>
              <a:rPr lang="en-US" sz="1000" dirty="0">
                <a:hlinkClick r:id="rId2"/>
              </a:rPr>
              <a:t>://</a:t>
            </a:r>
            <a:r>
              <a:rPr lang="en-US" sz="1000" dirty="0" smtClean="0">
                <a:hlinkClick r:id="rId2"/>
              </a:rPr>
              <a:t>xunit.net/docs/comparisons</a:t>
            </a:r>
            <a:endParaRPr lang="en-US" sz="1000" dirty="0" smtClean="0"/>
          </a:p>
          <a:p>
            <a:r>
              <a:rPr lang="en-US" sz="1000" dirty="0">
                <a:hlinkClick r:id="rId3"/>
              </a:rPr>
              <a:t>https://dingyuliang.me/unit-testing-frameworks-xunit-vs-nunit-vs-mstest-net-net-core/</a:t>
            </a:r>
            <a:endParaRPr lang="en-US" sz="1000" dirty="0"/>
          </a:p>
          <a:p>
            <a:endParaRPr lang="en-US" sz="1000" dirty="0"/>
          </a:p>
        </p:txBody>
      </p:sp>
      <p:pic>
        <p:nvPicPr>
          <p:cNvPr id="6" name="Picture 5"/>
          <p:cNvPicPr>
            <a:picLocks noChangeAspect="1"/>
          </p:cNvPicPr>
          <p:nvPr/>
        </p:nvPicPr>
        <p:blipFill>
          <a:blip r:embed="rId4"/>
          <a:stretch>
            <a:fillRect/>
          </a:stretch>
        </p:blipFill>
        <p:spPr>
          <a:xfrm>
            <a:off x="3039096" y="567566"/>
            <a:ext cx="8353425" cy="5457825"/>
          </a:xfrm>
          <a:prstGeom prst="rect">
            <a:avLst/>
          </a:prstGeom>
        </p:spPr>
      </p:pic>
    </p:spTree>
    <p:extLst>
      <p:ext uri="{BB962C8B-B14F-4D97-AF65-F5344CB8AC3E}">
        <p14:creationId xmlns:p14="http://schemas.microsoft.com/office/powerpoint/2010/main" val="1873681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2</a:t>
            </a:r>
          </a:p>
          <a:p>
            <a:pPr algn="ctr"/>
            <a:r>
              <a:rPr lang="en-US" sz="3600" b="1" dirty="0" err="1" smtClean="0"/>
              <a:t>Xunit</a:t>
            </a:r>
            <a:r>
              <a:rPr lang="en-US" sz="3600" b="1" dirty="0" smtClean="0"/>
              <a:t> Shared Context</a:t>
            </a:r>
            <a:br>
              <a:rPr lang="en-US" sz="3600" b="1" dirty="0" smtClean="0"/>
            </a:br>
            <a:r>
              <a:rPr lang="en-US" sz="3600" b="1" dirty="0" err="1" smtClean="0"/>
              <a:t>Xunit</a:t>
            </a:r>
            <a:r>
              <a:rPr lang="en-US" sz="3600" b="1" dirty="0" smtClean="0"/>
              <a:t> Parallelism</a:t>
            </a:r>
            <a:endParaRPr lang="en-US" sz="3600" b="1" dirty="0"/>
          </a:p>
        </p:txBody>
      </p:sp>
    </p:spTree>
    <p:extLst>
      <p:ext uri="{BB962C8B-B14F-4D97-AF65-F5344CB8AC3E}">
        <p14:creationId xmlns:p14="http://schemas.microsoft.com/office/powerpoint/2010/main" val="253600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a:t>Unit testing best practices with .NET Core and .</a:t>
            </a:r>
            <a:r>
              <a:rPr lang="en-US" sz="2800" b="1"/>
              <a:t>NET </a:t>
            </a:r>
            <a:r>
              <a:rPr lang="en-US" sz="2800" b="1" smtClean="0"/>
              <a:t>Standard</a:t>
            </a:r>
            <a:endParaRPr lang="en-US" sz="2800" b="1" dirty="0" smtClean="0"/>
          </a:p>
        </p:txBody>
      </p:sp>
    </p:spTree>
    <p:extLst>
      <p:ext uri="{BB962C8B-B14F-4D97-AF65-F5344CB8AC3E}">
        <p14:creationId xmlns:p14="http://schemas.microsoft.com/office/powerpoint/2010/main" val="3568583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87104" y="3020428"/>
            <a:ext cx="2294145" cy="461665"/>
          </a:xfrm>
          <a:prstGeom prst="rect">
            <a:avLst/>
          </a:prstGeom>
          <a:noFill/>
        </p:spPr>
        <p:txBody>
          <a:bodyPr wrap="square" rtlCol="0">
            <a:spAutoFit/>
          </a:bodyPr>
          <a:lstStyle/>
          <a:p>
            <a:r>
              <a:rPr lang="en-US" sz="2400" b="1" dirty="0" smtClean="0">
                <a:solidFill>
                  <a:schemeClr val="tx1">
                    <a:lumMod val="95000"/>
                  </a:schemeClr>
                </a:solidFill>
              </a:rPr>
              <a:t>Best Practices</a:t>
            </a:r>
          </a:p>
        </p:txBody>
      </p:sp>
      <p:sp>
        <p:nvSpPr>
          <p:cNvPr id="7" name="Rectangle 6"/>
          <p:cNvSpPr/>
          <p:nvPr/>
        </p:nvSpPr>
        <p:spPr>
          <a:xfrm>
            <a:off x="2401127" y="6402727"/>
            <a:ext cx="8094594" cy="261610"/>
          </a:xfrm>
          <a:prstGeom prst="rect">
            <a:avLst/>
          </a:prstGeom>
        </p:spPr>
        <p:txBody>
          <a:bodyPr wrap="square">
            <a:spAutoFit/>
          </a:bodyPr>
          <a:lstStyle/>
          <a:p>
            <a:r>
              <a:rPr lang="en-US" sz="1100" dirty="0">
                <a:hlinkClick r:id="rId2"/>
              </a:rPr>
              <a:t>https://docs.microsoft.com/en-us/dotnet/core/testing/unit-testing-best-practices</a:t>
            </a:r>
            <a:r>
              <a:rPr lang="en-US" sz="1100" dirty="0"/>
              <a:t> </a:t>
            </a:r>
          </a:p>
        </p:txBody>
      </p:sp>
      <p:sp>
        <p:nvSpPr>
          <p:cNvPr id="3" name="Rectangle 2"/>
          <p:cNvSpPr/>
          <p:nvPr/>
        </p:nvSpPr>
        <p:spPr>
          <a:xfrm>
            <a:off x="2367998" y="355360"/>
            <a:ext cx="4894196" cy="1261884"/>
          </a:xfrm>
          <a:prstGeom prst="rect">
            <a:avLst/>
          </a:prstGeom>
        </p:spPr>
        <p:txBody>
          <a:bodyPr wrap="square">
            <a:spAutoFit/>
          </a:bodyPr>
          <a:lstStyle/>
          <a:p>
            <a:r>
              <a:rPr lang="en-US" sz="1600" b="1" dirty="0">
                <a:solidFill>
                  <a:schemeClr val="bg1"/>
                </a:solidFill>
              </a:rPr>
              <a:t>Naming your </a:t>
            </a:r>
            <a:r>
              <a:rPr lang="en-US" sz="1600" b="1" dirty="0" smtClean="0">
                <a:solidFill>
                  <a:schemeClr val="bg1"/>
                </a:solidFill>
              </a:rPr>
              <a:t>tests</a:t>
            </a:r>
          </a:p>
          <a:p>
            <a:r>
              <a:rPr lang="en-US" sz="1200" dirty="0" smtClean="0">
                <a:solidFill>
                  <a:schemeClr val="bg1"/>
                </a:solidFill>
              </a:rPr>
              <a:t>The </a:t>
            </a:r>
            <a:r>
              <a:rPr lang="en-US" sz="1200" dirty="0">
                <a:solidFill>
                  <a:schemeClr val="bg1"/>
                </a:solidFill>
              </a:rPr>
              <a:t>name of your test should consist of three parts:</a:t>
            </a:r>
          </a:p>
          <a:p>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The name of the method being tested.</a:t>
            </a:r>
          </a:p>
          <a:p>
            <a:pPr marL="285750" indent="-285750">
              <a:buFont typeface="Arial" panose="020B0604020202020204" pitchFamily="34" charset="0"/>
              <a:buChar char="•"/>
            </a:pPr>
            <a:r>
              <a:rPr lang="en-US" sz="1200" dirty="0">
                <a:solidFill>
                  <a:schemeClr val="bg1"/>
                </a:solidFill>
              </a:rPr>
              <a:t>The scenario under which it's being tested.</a:t>
            </a:r>
          </a:p>
          <a:p>
            <a:pPr marL="285750" indent="-285750">
              <a:buFont typeface="Arial" panose="020B0604020202020204" pitchFamily="34" charset="0"/>
              <a:buChar char="•"/>
            </a:pPr>
            <a:r>
              <a:rPr lang="en-US" sz="1200" dirty="0">
                <a:solidFill>
                  <a:schemeClr val="bg1"/>
                </a:solidFill>
              </a:rPr>
              <a:t>The expected behavior when the scenario is invoked.</a:t>
            </a:r>
          </a:p>
        </p:txBody>
      </p:sp>
      <p:sp>
        <p:nvSpPr>
          <p:cNvPr id="4" name="Rectangle 3"/>
          <p:cNvSpPr/>
          <p:nvPr/>
        </p:nvSpPr>
        <p:spPr>
          <a:xfrm>
            <a:off x="2367997" y="1970691"/>
            <a:ext cx="4808055" cy="1754326"/>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Test_Single</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6" name="Rectangle 5"/>
          <p:cNvSpPr/>
          <p:nvPr/>
        </p:nvSpPr>
        <p:spPr>
          <a:xfrm>
            <a:off x="2367997" y="4091519"/>
            <a:ext cx="4808055" cy="175432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(0,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7301949" y="282474"/>
            <a:ext cx="4181061" cy="1846659"/>
          </a:xfrm>
          <a:prstGeom prst="rect">
            <a:avLst/>
          </a:prstGeom>
        </p:spPr>
        <p:txBody>
          <a:bodyPr wrap="square">
            <a:spAutoFit/>
          </a:bodyPr>
          <a:lstStyle/>
          <a:p>
            <a:r>
              <a:rPr lang="en-US" sz="1400" b="1" dirty="0">
                <a:solidFill>
                  <a:schemeClr val="bg1"/>
                </a:solidFill>
              </a:rPr>
              <a:t>Write minimally passing tests</a:t>
            </a:r>
          </a:p>
          <a:p>
            <a:r>
              <a:rPr lang="en-US" sz="1200" dirty="0">
                <a:solidFill>
                  <a:schemeClr val="bg1"/>
                </a:solidFill>
              </a:rPr>
              <a:t>The input to be used in a unit test should be the simplest possible in order to verify the behavior that you are currently testing.</a:t>
            </a:r>
          </a:p>
          <a:p>
            <a:endParaRPr lang="en-US" sz="1400" dirty="0">
              <a:solidFill>
                <a:schemeClr val="bg1"/>
              </a:solidFill>
            </a:endParaRPr>
          </a:p>
          <a:p>
            <a:r>
              <a:rPr lang="en-US" sz="1400" b="1" dirty="0">
                <a:solidFill>
                  <a:schemeClr val="bg1"/>
                </a:solidFill>
              </a:rPr>
              <a:t>Why?</a:t>
            </a:r>
          </a:p>
          <a:p>
            <a:r>
              <a:rPr lang="en-US" sz="1200" dirty="0">
                <a:solidFill>
                  <a:schemeClr val="bg1"/>
                </a:solidFill>
              </a:rPr>
              <a:t>Tests become more resilient to future changes in the codebase.</a:t>
            </a:r>
          </a:p>
          <a:p>
            <a:r>
              <a:rPr lang="en-US" sz="1200" dirty="0">
                <a:solidFill>
                  <a:schemeClr val="bg1"/>
                </a:solidFill>
              </a:rPr>
              <a:t>Closer to testing behavior over implementation.</a:t>
            </a:r>
          </a:p>
        </p:txBody>
      </p:sp>
      <p:sp>
        <p:nvSpPr>
          <p:cNvPr id="9" name="Rectangle 8"/>
          <p:cNvSpPr/>
          <p:nvPr/>
        </p:nvSpPr>
        <p:spPr>
          <a:xfrm>
            <a:off x="7381462" y="2168889"/>
            <a:ext cx="4678016" cy="1938992"/>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Add_SingleNumber_ReturnsSameNumber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("42");</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(42, actual);</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10" name="Rectangle 9"/>
          <p:cNvSpPr/>
          <p:nvPr/>
        </p:nvSpPr>
        <p:spPr>
          <a:xfrm>
            <a:off x="7381462" y="4339182"/>
            <a:ext cx="4678016"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Add_SingleNumber_ReturnsSameNumber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("0");</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(0,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51097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 y="0"/>
            <a:ext cx="2040834"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3" name="Rectangle 2"/>
          <p:cNvSpPr/>
          <p:nvPr/>
        </p:nvSpPr>
        <p:spPr>
          <a:xfrm>
            <a:off x="2161071" y="189709"/>
            <a:ext cx="4882462" cy="2539157"/>
          </a:xfrm>
          <a:prstGeom prst="rect">
            <a:avLst/>
          </a:prstGeom>
        </p:spPr>
        <p:txBody>
          <a:bodyPr wrap="square">
            <a:spAutoFit/>
          </a:bodyPr>
          <a:lstStyle/>
          <a:p>
            <a:r>
              <a:rPr lang="en-US" sz="1200" b="1" dirty="0">
                <a:solidFill>
                  <a:schemeClr val="bg1"/>
                </a:solidFill>
              </a:rPr>
              <a:t>Avoid magic </a:t>
            </a:r>
            <a:r>
              <a:rPr lang="en-US" sz="1200" b="1" dirty="0" smtClean="0">
                <a:solidFill>
                  <a:schemeClr val="bg1"/>
                </a:solidFill>
              </a:rPr>
              <a:t>strings</a:t>
            </a:r>
          </a:p>
          <a:p>
            <a:endParaRPr lang="en-US" sz="1200" dirty="0">
              <a:solidFill>
                <a:schemeClr val="bg1"/>
              </a:solidFill>
            </a:endParaRPr>
          </a:p>
          <a:p>
            <a:r>
              <a:rPr lang="en-US" sz="1100" dirty="0">
                <a:solidFill>
                  <a:schemeClr val="bg1"/>
                </a:solidFill>
              </a:rPr>
              <a:t>Naming variables in unit tests is as important, if not more important, than naming variables in production code. Unit tests should not contain magic strings.</a:t>
            </a:r>
          </a:p>
          <a:p>
            <a:endParaRPr lang="en-US" sz="1100" dirty="0">
              <a:solidFill>
                <a:schemeClr val="bg1"/>
              </a:solidFill>
            </a:endParaRPr>
          </a:p>
          <a:p>
            <a:r>
              <a:rPr lang="en-US" sz="1100" dirty="0">
                <a:solidFill>
                  <a:schemeClr val="bg1"/>
                </a:solidFill>
              </a:rPr>
              <a:t>Why?</a:t>
            </a:r>
          </a:p>
          <a:p>
            <a:r>
              <a:rPr lang="en-US" sz="1100" dirty="0">
                <a:solidFill>
                  <a:schemeClr val="bg1"/>
                </a:solidFill>
              </a:rPr>
              <a:t>Prevents the need for the reader of the test to inspect the production code in order to figure out what makes the value special.</a:t>
            </a:r>
          </a:p>
          <a:p>
            <a:r>
              <a:rPr lang="en-US" sz="1100" dirty="0">
                <a:solidFill>
                  <a:schemeClr val="bg1"/>
                </a:solidFill>
              </a:rPr>
              <a:t>Explicitly shows what you're trying to prove rather than trying to accomplish.</a:t>
            </a:r>
            <a:endParaRPr lang="en-US" sz="1100" dirty="0" smtClean="0">
              <a:solidFill>
                <a:schemeClr val="bg1"/>
              </a:solidFill>
            </a:endParaRPr>
          </a:p>
          <a:p>
            <a:endParaRPr lang="en-US" sz="1200" dirty="0">
              <a:solidFill>
                <a:schemeClr val="bg1"/>
              </a:solidFill>
            </a:endParaRPr>
          </a:p>
          <a:p>
            <a:endParaRPr lang="en-US" sz="1200" dirty="0" smtClean="0">
              <a:solidFill>
                <a:schemeClr val="bg1"/>
              </a:solidFill>
            </a:endParaRPr>
          </a:p>
          <a:p>
            <a:endParaRPr lang="en-US" sz="1200" dirty="0">
              <a:solidFill>
                <a:schemeClr val="bg1"/>
              </a:solidFill>
            </a:endParaRPr>
          </a:p>
        </p:txBody>
      </p:sp>
      <p:sp>
        <p:nvSpPr>
          <p:cNvPr id="6" name="Rectangle 5"/>
          <p:cNvSpPr/>
          <p:nvPr/>
        </p:nvSpPr>
        <p:spPr>
          <a:xfrm>
            <a:off x="2161071" y="2229104"/>
            <a:ext cx="4625009" cy="178510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Add_BigNumber_ThrowsException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2161070" y="4273417"/>
            <a:ext cx="4625009" cy="1954381"/>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void </a:t>
            </a:r>
            <a:r>
              <a:rPr lang="en-US" sz="1100" b="1" dirty="0" err="1">
                <a:solidFill>
                  <a:schemeClr val="bg1"/>
                </a:solidFill>
                <a:latin typeface="Courier New" panose="02070309020205020404" pitchFamily="49" charset="0"/>
                <a:cs typeface="Courier New" panose="02070309020205020404" pitchFamily="49" charset="0"/>
              </a:rPr>
              <a:t>Add_MaximumSumResult_ThrowsOverflowException</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const</a:t>
            </a:r>
            <a:r>
              <a:rPr lang="en-US" sz="1100" b="1" dirty="0">
                <a:solidFill>
                  <a:schemeClr val="bg1"/>
                </a:solidFill>
                <a:latin typeface="Courier New" panose="02070309020205020404" pitchFamily="49" charset="0"/>
                <a:cs typeface="Courier New" panose="02070309020205020404" pitchFamily="49" charset="0"/>
              </a:rPr>
              <a:t> string MAXIMUM_RESULT = "1001";</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Action actual = () =&gt;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(MAXIMUM_RESULT);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Assert.Throws</a:t>
            </a:r>
            <a:r>
              <a:rPr lang="en-US" sz="1100" b="1" dirty="0">
                <a:solidFill>
                  <a:schemeClr val="bg1"/>
                </a:solidFill>
                <a:latin typeface="Courier New" panose="02070309020205020404" pitchFamily="49" charset="0"/>
                <a:cs typeface="Courier New" panose="02070309020205020404" pitchFamily="49" charset="0"/>
              </a:rPr>
              <a:t>&lt;</a:t>
            </a:r>
            <a:r>
              <a:rPr lang="en-US" sz="1100" b="1" dirty="0" err="1">
                <a:solidFill>
                  <a:schemeClr val="bg1"/>
                </a:solidFill>
                <a:latin typeface="Courier New" panose="02070309020205020404" pitchFamily="49" charset="0"/>
                <a:cs typeface="Courier New" panose="02070309020205020404" pitchFamily="49" charset="0"/>
              </a:rPr>
              <a:t>OverflowException</a:t>
            </a:r>
            <a:r>
              <a:rPr lang="en-US" sz="1100" b="1" dirty="0">
                <a:solidFill>
                  <a:schemeClr val="bg1"/>
                </a:solidFill>
                <a:latin typeface="Courier New" panose="02070309020205020404" pitchFamily="49" charset="0"/>
                <a:cs typeface="Courier New" panose="02070309020205020404" pitchFamily="49" charset="0"/>
              </a:rPr>
              <a:t>&gt;(actual);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8" name="Rectangle 7"/>
          <p:cNvSpPr/>
          <p:nvPr/>
        </p:nvSpPr>
        <p:spPr>
          <a:xfrm>
            <a:off x="6970647" y="189709"/>
            <a:ext cx="4797287" cy="1492716"/>
          </a:xfrm>
          <a:prstGeom prst="rect">
            <a:avLst/>
          </a:prstGeom>
        </p:spPr>
        <p:txBody>
          <a:bodyPr wrap="square">
            <a:spAutoFit/>
          </a:bodyPr>
          <a:lstStyle/>
          <a:p>
            <a:r>
              <a:rPr lang="en-US" sz="1200" b="1" dirty="0">
                <a:solidFill>
                  <a:schemeClr val="bg1"/>
                </a:solidFill>
              </a:rPr>
              <a:t>Avoid logic in </a:t>
            </a:r>
            <a:r>
              <a:rPr lang="en-US" sz="1200" b="1" dirty="0" smtClean="0">
                <a:solidFill>
                  <a:schemeClr val="bg1"/>
                </a:solidFill>
              </a:rPr>
              <a:t>tests</a:t>
            </a:r>
          </a:p>
          <a:p>
            <a:endParaRPr lang="en-US" sz="1200" dirty="0">
              <a:solidFill>
                <a:schemeClr val="bg1"/>
              </a:solidFill>
            </a:endParaRPr>
          </a:p>
          <a:p>
            <a:r>
              <a:rPr lang="en-US" sz="1100" dirty="0">
                <a:solidFill>
                  <a:schemeClr val="bg1"/>
                </a:solidFill>
              </a:rPr>
              <a:t>When writing your unit tests avoid manual string concatenation and logical conditions such as if, while, for, switch, etc.</a:t>
            </a:r>
          </a:p>
          <a:p>
            <a:endParaRPr lang="en-US" sz="1100" dirty="0">
              <a:solidFill>
                <a:schemeClr val="bg1"/>
              </a:solidFill>
            </a:endParaRPr>
          </a:p>
          <a:p>
            <a:r>
              <a:rPr lang="en-US" sz="1100" dirty="0">
                <a:solidFill>
                  <a:schemeClr val="bg1"/>
                </a:solidFill>
              </a:rPr>
              <a:t>Why?</a:t>
            </a:r>
          </a:p>
          <a:p>
            <a:r>
              <a:rPr lang="en-US" sz="1100" dirty="0">
                <a:solidFill>
                  <a:schemeClr val="bg1"/>
                </a:solidFill>
              </a:rPr>
              <a:t>Less chance to introduce a bug inside of your tests.</a:t>
            </a:r>
          </a:p>
          <a:p>
            <a:r>
              <a:rPr lang="en-US" sz="1100" dirty="0">
                <a:solidFill>
                  <a:schemeClr val="bg1"/>
                </a:solidFill>
              </a:rPr>
              <a:t>Focus on the end result, rather than implementation details</a:t>
            </a:r>
            <a:r>
              <a:rPr lang="en-US" sz="1200" dirty="0">
                <a:solidFill>
                  <a:schemeClr val="bg1"/>
                </a:solidFill>
              </a:rPr>
              <a:t>.</a:t>
            </a:r>
          </a:p>
        </p:txBody>
      </p:sp>
      <p:sp>
        <p:nvSpPr>
          <p:cNvPr id="9" name="Rectangle 8"/>
          <p:cNvSpPr/>
          <p:nvPr/>
        </p:nvSpPr>
        <p:spPr>
          <a:xfrm>
            <a:off x="6970648" y="1801877"/>
            <a:ext cx="5049074" cy="2292935"/>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[Fact]</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Add_MultipleNumbers_ReturnsCorrectResults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expected = 0;</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 = new[]</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"0,0,0",</a:t>
            </a:r>
          </a:p>
          <a:p>
            <a:r>
              <a:rPr lang="en-US" sz="1100" b="1" dirty="0">
                <a:solidFill>
                  <a:schemeClr val="bg1"/>
                </a:solidFill>
                <a:latin typeface="Courier New" panose="02070309020205020404" pitchFamily="49" charset="0"/>
                <a:cs typeface="Courier New" panose="02070309020205020404" pitchFamily="49" charset="0"/>
              </a:rPr>
              <a:t>        "0,1,2",</a:t>
            </a:r>
          </a:p>
          <a:p>
            <a:r>
              <a:rPr lang="en-US" sz="1100" b="1" dirty="0">
                <a:solidFill>
                  <a:schemeClr val="bg1"/>
                </a:solidFill>
                <a:latin typeface="Courier New" panose="02070309020205020404" pitchFamily="49" charset="0"/>
                <a:cs typeface="Courier New" panose="02070309020205020404" pitchFamily="49" charset="0"/>
              </a:rPr>
              <a:t>        "1,2,3</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foreach</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test in </a:t>
            </a:r>
            <a:r>
              <a:rPr lang="en-US" sz="1100" b="1" dirty="0" err="1">
                <a:solidFill>
                  <a:schemeClr val="bg1"/>
                </a:solidFill>
                <a:latin typeface="Courier New" panose="02070309020205020404" pitchFamily="49" charset="0"/>
                <a:cs typeface="Courier New" panose="02070309020205020404" pitchFamily="49" charset="0"/>
              </a:rPr>
              <a:t>testCases</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Assert.Equal</a:t>
            </a:r>
            <a:r>
              <a:rPr lang="en-US" sz="1100" b="1" dirty="0" smtClean="0">
                <a:solidFill>
                  <a:schemeClr val="bg1"/>
                </a:solidFill>
                <a:latin typeface="Courier New" panose="02070309020205020404" pitchFamily="49" charset="0"/>
                <a:cs typeface="Courier New" panose="02070309020205020404" pitchFamily="49" charset="0"/>
              </a:rPr>
              <a:t>(expected</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(test));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expected </a:t>
            </a:r>
            <a:r>
              <a:rPr lang="en-US" sz="1100" b="1" dirty="0">
                <a:solidFill>
                  <a:schemeClr val="bg1"/>
                </a:solidFill>
                <a:latin typeface="Courier New" panose="02070309020205020404" pitchFamily="49" charset="0"/>
                <a:cs typeface="Courier New" panose="02070309020205020404" pitchFamily="49" charset="0"/>
              </a:rPr>
              <a:t>+= 3</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6970646" y="4273417"/>
            <a:ext cx="5049076" cy="2123658"/>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[Theory]</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("0,0,0", 0)]</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("0,1,2", 3)]</a:t>
            </a:r>
          </a:p>
          <a:p>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InlineData</a:t>
            </a:r>
            <a:r>
              <a:rPr lang="en-US" sz="1100" b="1" dirty="0">
                <a:solidFill>
                  <a:schemeClr val="bg1"/>
                </a:solidFill>
                <a:latin typeface="Courier New" panose="02070309020205020404" pitchFamily="49" charset="0"/>
                <a:cs typeface="Courier New" panose="02070309020205020404" pitchFamily="49" charset="0"/>
              </a:rPr>
              <a:t>("1,2,3", 6)]</a:t>
            </a: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Add_MultipleNumbers_ReturnsSumOfNumbers</a:t>
            </a:r>
            <a:r>
              <a:rPr lang="en-US" sz="1100" b="1" dirty="0">
                <a:solidFill>
                  <a:schemeClr val="bg1"/>
                </a:solidFill>
                <a:latin typeface="Courier New" panose="02070309020205020404" pitchFamily="49" charset="0"/>
                <a:cs typeface="Courier New" panose="02070309020205020404" pitchFamily="49" charset="0"/>
              </a:rPr>
              <a:t>(string input,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expected)</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StringCalculator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stringCalculator.Add</a:t>
            </a:r>
            <a:r>
              <a:rPr lang="en-US" sz="1100" b="1" dirty="0">
                <a:solidFill>
                  <a:schemeClr val="bg1"/>
                </a:solidFill>
                <a:latin typeface="Courier New" panose="02070309020205020404" pitchFamily="49" charset="0"/>
                <a:cs typeface="Courier New" panose="02070309020205020404" pitchFamily="49" charset="0"/>
              </a:rPr>
              <a:t>(input);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a:t>
            </a:r>
            <a:r>
              <a:rPr lang="en-US" sz="1100" b="1" dirty="0">
                <a:solidFill>
                  <a:schemeClr val="bg1"/>
                </a:solidFill>
                <a:latin typeface="Courier New" panose="02070309020205020404" pitchFamily="49" charset="0"/>
                <a:cs typeface="Courier New" panose="02070309020205020404" pitchFamily="49" charset="0"/>
              </a:rPr>
              <a:t>(expected, actual);</a:t>
            </a:r>
          </a:p>
          <a:p>
            <a:r>
              <a:rPr lang="en-US" sz="1100" b="1" dirty="0">
                <a:solidFill>
                  <a:schemeClr val="bg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739361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800767"/>
          </a:xfrm>
          <a:prstGeom prst="rect">
            <a:avLst/>
          </a:prstGeom>
        </p:spPr>
        <p:txBody>
          <a:bodyPr wrap="square">
            <a:spAutoFit/>
          </a:bodyPr>
          <a:lstStyle/>
          <a:p>
            <a:pPr algn="just"/>
            <a:r>
              <a:rPr lang="en-US" sz="1600" b="1" dirty="0">
                <a:solidFill>
                  <a:schemeClr val="bg1"/>
                </a:solidFill>
              </a:rPr>
              <a:t>Prefer helper methods to setup and </a:t>
            </a:r>
            <a:r>
              <a:rPr lang="en-US" sz="1600" b="1" dirty="0" smtClean="0">
                <a:solidFill>
                  <a:schemeClr val="bg1"/>
                </a:solidFill>
              </a:rPr>
              <a:t>teardown</a:t>
            </a:r>
          </a:p>
          <a:p>
            <a:pPr algn="just"/>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If you require a similar object or state for your tests, prefer a helper method than leveraging Setup and Teardown attributes if they exist.</a:t>
            </a:r>
          </a:p>
          <a:p>
            <a:pPr algn="just"/>
            <a:endParaRPr lang="en-US" sz="1200" dirty="0">
              <a:solidFill>
                <a:schemeClr val="bg1"/>
              </a:solidFill>
            </a:endParaRP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Less confusion when reading the tests since all of the code is visible from within each test.</a:t>
            </a:r>
          </a:p>
          <a:p>
            <a:pPr marL="171450" indent="-171450" algn="just">
              <a:buFont typeface="Arial" panose="020B0604020202020204" pitchFamily="34" charset="0"/>
              <a:buChar char="•"/>
            </a:pPr>
            <a:r>
              <a:rPr lang="en-US" sz="1200" dirty="0">
                <a:solidFill>
                  <a:schemeClr val="bg1"/>
                </a:solidFill>
              </a:rPr>
              <a:t>Less chance of setting up too much or too little for the given test.</a:t>
            </a:r>
          </a:p>
          <a:p>
            <a:pPr marL="171450" indent="-171450" algn="just">
              <a:buFont typeface="Arial" panose="020B0604020202020204" pitchFamily="34" charset="0"/>
              <a:buChar char="•"/>
            </a:pPr>
            <a:r>
              <a:rPr lang="en-US" sz="1200" dirty="0">
                <a:solidFill>
                  <a:schemeClr val="bg1"/>
                </a:solidFill>
              </a:rPr>
              <a:t>Less chance of sharing state between tests which creates unwanted dependencies between them.</a:t>
            </a:r>
          </a:p>
        </p:txBody>
      </p:sp>
      <p:sp>
        <p:nvSpPr>
          <p:cNvPr id="6" name="Rectangle 5"/>
          <p:cNvSpPr/>
          <p:nvPr/>
        </p:nvSpPr>
        <p:spPr>
          <a:xfrm>
            <a:off x="2431774" y="3260180"/>
            <a:ext cx="4691269" cy="304698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readonly</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public </a:t>
            </a:r>
            <a:r>
              <a:rPr lang="en-US" sz="1200" b="1" dirty="0" err="1">
                <a:solidFill>
                  <a:schemeClr val="bg1"/>
                </a:solidFill>
                <a:latin typeface="Courier New" panose="02070309020205020404" pitchFamily="49" charset="0"/>
                <a:cs typeface="Courier New" panose="02070309020205020404" pitchFamily="49" charset="0"/>
              </a:rPr>
              <a:t>StringCalculatorTests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553739" y="1382670"/>
            <a:ext cx="4499113" cy="3600986"/>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Add_TwoNumbers_ReturnsSumOfNumbers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actual =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("0,1");</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a:t>
            </a:r>
            <a:r>
              <a:rPr lang="en-US" sz="1200" b="1" dirty="0">
                <a:solidFill>
                  <a:schemeClr val="bg1"/>
                </a:solidFill>
                <a:latin typeface="Courier New" panose="02070309020205020404" pitchFamily="49" charset="0"/>
                <a:cs typeface="Courier New" panose="02070309020205020404" pitchFamily="49" charset="0"/>
              </a:rPr>
              <a:t>(1, actual);</a:t>
            </a:r>
          </a:p>
          <a:p>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more tests</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CreateDefaultStringCalculator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194974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Deterministic</a:t>
            </a:r>
            <a:br>
              <a:rPr lang="en-US" sz="2000" dirty="0" smtClean="0"/>
            </a:br>
            <a:r>
              <a:rPr lang="en-US" sz="2000" dirty="0" smtClean="0"/>
              <a:t>Stochastic</a:t>
            </a:r>
            <a:br>
              <a:rPr lang="en-US" sz="2000" dirty="0" smtClean="0"/>
            </a:br>
            <a:r>
              <a:rPr lang="en-US" sz="2000" dirty="0" smtClean="0"/>
              <a:t>Probabilistic</a:t>
            </a:r>
            <a:br>
              <a:rPr lang="en-US" sz="2000" dirty="0" smtClean="0"/>
            </a:br>
            <a:endParaRPr lang="en-US" sz="2000" dirty="0"/>
          </a:p>
        </p:txBody>
      </p:sp>
      <p:sp>
        <p:nvSpPr>
          <p:cNvPr id="3" name="Rectangle 2"/>
          <p:cNvSpPr/>
          <p:nvPr/>
        </p:nvSpPr>
        <p:spPr>
          <a:xfrm>
            <a:off x="2617176" y="380137"/>
            <a:ext cx="9164515" cy="1200329"/>
          </a:xfrm>
          <a:prstGeom prst="rect">
            <a:avLst/>
          </a:prstGeom>
        </p:spPr>
        <p:txBody>
          <a:bodyPr wrap="square">
            <a:spAutoFit/>
          </a:bodyPr>
          <a:lstStyle/>
          <a:p>
            <a:r>
              <a:rPr lang="en-US" dirty="0" err="1">
                <a:solidFill>
                  <a:schemeClr val="bg1"/>
                </a:solidFill>
              </a:rPr>
              <a:t>Deterministik</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matematik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fizikte</a:t>
            </a:r>
            <a:r>
              <a:rPr lang="en-US" dirty="0">
                <a:solidFill>
                  <a:schemeClr val="bg1"/>
                </a:solidFill>
              </a:rPr>
              <a:t>, </a:t>
            </a:r>
            <a:r>
              <a:rPr lang="en-US" dirty="0" err="1">
                <a:solidFill>
                  <a:schemeClr val="bg1"/>
                </a:solidFill>
              </a:rPr>
              <a:t>deterministik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sistem</a:t>
            </a:r>
            <a:r>
              <a:rPr lang="en-US" dirty="0">
                <a:solidFill>
                  <a:schemeClr val="bg1"/>
                </a:solidFill>
              </a:rPr>
              <a:t>, </a:t>
            </a:r>
            <a:r>
              <a:rPr lang="en-US" dirty="0" err="1">
                <a:solidFill>
                  <a:schemeClr val="bg1"/>
                </a:solidFill>
              </a:rPr>
              <a:t>sistemin</a:t>
            </a:r>
            <a:r>
              <a:rPr lang="en-US" dirty="0">
                <a:solidFill>
                  <a:schemeClr val="bg1"/>
                </a:solidFill>
              </a:rPr>
              <a:t> </a:t>
            </a:r>
            <a:r>
              <a:rPr lang="en-US" dirty="0" err="1">
                <a:solidFill>
                  <a:schemeClr val="bg1"/>
                </a:solidFill>
              </a:rPr>
              <a:t>gelecekteki</a:t>
            </a:r>
            <a:r>
              <a:rPr lang="en-US" dirty="0">
                <a:solidFill>
                  <a:schemeClr val="bg1"/>
                </a:solidFill>
              </a:rPr>
              <a:t> </a:t>
            </a:r>
            <a:r>
              <a:rPr lang="en-US" dirty="0" err="1">
                <a:solidFill>
                  <a:schemeClr val="bg1"/>
                </a:solidFill>
              </a:rPr>
              <a:t>durumlarının</a:t>
            </a:r>
            <a:r>
              <a:rPr lang="en-US" dirty="0">
                <a:solidFill>
                  <a:schemeClr val="bg1"/>
                </a:solidFill>
              </a:rPr>
              <a:t> </a:t>
            </a:r>
            <a:r>
              <a:rPr lang="en-US" dirty="0" err="1">
                <a:solidFill>
                  <a:schemeClr val="bg1"/>
                </a:solidFill>
              </a:rPr>
              <a:t>gelişmesinde</a:t>
            </a:r>
            <a:r>
              <a:rPr lang="en-US" dirty="0">
                <a:solidFill>
                  <a:schemeClr val="bg1"/>
                </a:solidFill>
              </a:rPr>
              <a:t> </a:t>
            </a:r>
            <a:r>
              <a:rPr lang="en-US" dirty="0" err="1">
                <a:solidFill>
                  <a:schemeClr val="bg1"/>
                </a:solidFill>
              </a:rPr>
              <a:t>rastgelelik</a:t>
            </a:r>
            <a:r>
              <a:rPr lang="en-US" dirty="0">
                <a:solidFill>
                  <a:schemeClr val="bg1"/>
                </a:solidFill>
              </a:rPr>
              <a:t> </a:t>
            </a:r>
            <a:r>
              <a:rPr lang="en-US" dirty="0" err="1">
                <a:solidFill>
                  <a:schemeClr val="bg1"/>
                </a:solidFill>
              </a:rPr>
              <a:t>bulunmayan</a:t>
            </a:r>
            <a:r>
              <a:rPr lang="en-US" dirty="0">
                <a:solidFill>
                  <a:schemeClr val="bg1"/>
                </a:solidFill>
              </a:rPr>
              <a:t> </a:t>
            </a:r>
            <a:r>
              <a:rPr lang="en-US" dirty="0" err="1">
                <a:solidFill>
                  <a:schemeClr val="bg1"/>
                </a:solidFill>
              </a:rPr>
              <a:t>bir</a:t>
            </a:r>
            <a:r>
              <a:rPr lang="en-US" dirty="0">
                <a:solidFill>
                  <a:schemeClr val="bg1"/>
                </a:solidFill>
              </a:rPr>
              <a:t> </a:t>
            </a:r>
            <a:r>
              <a:rPr lang="en-US" dirty="0" err="1" smtClean="0">
                <a:solidFill>
                  <a:schemeClr val="bg1"/>
                </a:solidFill>
              </a:rPr>
              <a:t>sistemdir</a:t>
            </a:r>
            <a:r>
              <a:rPr lang="en-US" dirty="0">
                <a:solidFill>
                  <a:schemeClr val="bg1"/>
                </a:solidFill>
              </a:rPr>
              <a:t>.</a:t>
            </a:r>
          </a:p>
          <a:p>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model </a:t>
            </a:r>
            <a:r>
              <a:rPr lang="en-US" dirty="0" err="1">
                <a:solidFill>
                  <a:schemeClr val="bg1"/>
                </a:solidFill>
              </a:rPr>
              <a:t>bu</a:t>
            </a:r>
            <a:r>
              <a:rPr lang="en-US" dirty="0">
                <a:solidFill>
                  <a:schemeClr val="bg1"/>
                </a:solidFill>
              </a:rPr>
              <a:t> </a:t>
            </a:r>
            <a:r>
              <a:rPr lang="en-US" dirty="0" err="1">
                <a:solidFill>
                  <a:schemeClr val="bg1"/>
                </a:solidFill>
              </a:rPr>
              <a:t>nedenle</a:t>
            </a:r>
            <a:r>
              <a:rPr lang="en-US" dirty="0">
                <a:solidFill>
                  <a:schemeClr val="bg1"/>
                </a:solidFill>
              </a:rPr>
              <a:t> her zaman </a:t>
            </a:r>
            <a:r>
              <a:rPr lang="en-US" dirty="0" err="1">
                <a:solidFill>
                  <a:schemeClr val="bg1"/>
                </a:solidFill>
              </a:rPr>
              <a:t>belirli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koşulundan</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başlangıç</a:t>
            </a:r>
            <a:r>
              <a:rPr lang="en-US" dirty="0">
                <a:solidFill>
                  <a:schemeClr val="bg1"/>
                </a:solidFill>
              </a:rPr>
              <a:t> ​​</a:t>
            </a:r>
            <a:r>
              <a:rPr lang="en-US" dirty="0" err="1">
                <a:solidFill>
                  <a:schemeClr val="bg1"/>
                </a:solidFill>
              </a:rPr>
              <a:t>durumundan</a:t>
            </a:r>
            <a:r>
              <a:rPr lang="en-US" dirty="0">
                <a:solidFill>
                  <a:schemeClr val="bg1"/>
                </a:solidFill>
              </a:rPr>
              <a:t> </a:t>
            </a:r>
            <a:r>
              <a:rPr lang="en-US" dirty="0" err="1">
                <a:solidFill>
                  <a:schemeClr val="bg1"/>
                </a:solidFill>
              </a:rPr>
              <a:t>aynı</a:t>
            </a:r>
            <a:r>
              <a:rPr lang="en-US" dirty="0">
                <a:solidFill>
                  <a:schemeClr val="bg1"/>
                </a:solidFill>
              </a:rPr>
              <a:t> </a:t>
            </a:r>
            <a:r>
              <a:rPr lang="en-US" dirty="0" err="1">
                <a:solidFill>
                  <a:schemeClr val="bg1"/>
                </a:solidFill>
              </a:rPr>
              <a:t>çıktı</a:t>
            </a:r>
            <a:r>
              <a:rPr lang="en-US" dirty="0">
                <a:solidFill>
                  <a:schemeClr val="bg1"/>
                </a:solidFill>
              </a:rPr>
              <a:t> </a:t>
            </a:r>
            <a:r>
              <a:rPr lang="en-US" dirty="0" err="1">
                <a:solidFill>
                  <a:schemeClr val="bg1"/>
                </a:solidFill>
              </a:rPr>
              <a:t>üretir</a:t>
            </a:r>
            <a:r>
              <a:rPr lang="en-US" dirty="0">
                <a:solidFill>
                  <a:schemeClr val="bg1"/>
                </a:solidFill>
              </a:rPr>
              <a:t>.</a:t>
            </a:r>
          </a:p>
        </p:txBody>
      </p:sp>
      <p:pic>
        <p:nvPicPr>
          <p:cNvPr id="1028" name="Picture 4" descr="https://www.wikizeroo.org/index.php?q=aHR0cDovL3VwbG9hZC53aWtpbWVkaWEub3JnL3dpa2lwZWRpYS9jb21tb25zL3RodW1iLzEvMTYvRGlmZmVyZW5jZV9iZXR3ZWVuX2RldGVybWluaXN0aWNfYW5kX05vbmRldGVybWluaXN0aWMuc3ZnLzQ3NXB4LURpZmZlcmVuY2VfYmV0d2Vlbl9kZXRlcm1pbmlzdGljX2FuZF9Ob25kZXRlcm1pbmlzdGljLnN2Zy5w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58" y="1648313"/>
            <a:ext cx="5361111" cy="31715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617175" y="5319215"/>
            <a:ext cx="9164515" cy="646331"/>
          </a:xfrm>
          <a:prstGeom prst="rect">
            <a:avLst/>
          </a:prstGeom>
        </p:spPr>
        <p:txBody>
          <a:bodyPr wrap="square">
            <a:spAutoFit/>
          </a:bodyPr>
          <a:lstStyle/>
          <a:p>
            <a:r>
              <a:rPr lang="en-US" dirty="0" err="1" smtClean="0">
                <a:solidFill>
                  <a:schemeClr val="bg1"/>
                </a:solidFill>
              </a:rPr>
              <a:t>Stokastik</a:t>
            </a:r>
            <a:r>
              <a:rPr lang="en-US" dirty="0" smtClean="0">
                <a:solidFill>
                  <a:schemeClr val="bg1"/>
                </a:solidFill>
              </a:rPr>
              <a:t> </a:t>
            </a:r>
            <a:r>
              <a:rPr lang="en-US" dirty="0" err="1" smtClean="0">
                <a:solidFill>
                  <a:schemeClr val="bg1"/>
                </a:solidFill>
              </a:rPr>
              <a:t>ve</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a:t>
            </a:r>
            <a:r>
              <a:rPr lang="en-US" dirty="0" err="1" smtClean="0">
                <a:solidFill>
                  <a:schemeClr val="bg1"/>
                </a:solidFill>
              </a:rPr>
              <a:t>aynı</a:t>
            </a:r>
            <a:r>
              <a:rPr lang="en-US" dirty="0" smtClean="0">
                <a:solidFill>
                  <a:schemeClr val="bg1"/>
                </a:solidFill>
              </a:rPr>
              <a:t> </a:t>
            </a:r>
            <a:r>
              <a:rPr lang="en-US" dirty="0" err="1" smtClean="0">
                <a:solidFill>
                  <a:schemeClr val="bg1"/>
                </a:solidFill>
              </a:rPr>
              <a:t>anlama</a:t>
            </a:r>
            <a:r>
              <a:rPr lang="en-US" dirty="0" smtClean="0">
                <a:solidFill>
                  <a:schemeClr val="bg1"/>
                </a:solidFill>
              </a:rPr>
              <a:t> </a:t>
            </a:r>
            <a:r>
              <a:rPr lang="en-US" dirty="0" err="1" smtClean="0">
                <a:solidFill>
                  <a:schemeClr val="bg1"/>
                </a:solidFill>
              </a:rPr>
              <a:t>gelebilir</a:t>
            </a:r>
            <a:r>
              <a:rPr lang="en-US" dirty="0" smtClean="0">
                <a:solidFill>
                  <a:schemeClr val="bg1"/>
                </a:solidFill>
              </a:rPr>
              <a:t>. </a:t>
            </a:r>
            <a:r>
              <a:rPr lang="en-US" dirty="0" err="1" smtClean="0">
                <a:solidFill>
                  <a:schemeClr val="bg1"/>
                </a:solidFill>
              </a:rPr>
              <a:t>Ancak</a:t>
            </a:r>
            <a:r>
              <a:rPr lang="en-US" dirty="0" smtClean="0">
                <a:solidFill>
                  <a:schemeClr val="bg1"/>
                </a:solidFill>
              </a:rPr>
              <a:t> </a:t>
            </a:r>
            <a:r>
              <a:rPr lang="en-US" dirty="0" err="1" smtClean="0">
                <a:solidFill>
                  <a:schemeClr val="bg1"/>
                </a:solidFill>
              </a:rPr>
              <a:t>Stokastik</a:t>
            </a:r>
            <a:r>
              <a:rPr lang="en-US" dirty="0" smtClean="0">
                <a:solidFill>
                  <a:schemeClr val="bg1"/>
                </a:solidFill>
              </a:rPr>
              <a:t> zaman </a:t>
            </a:r>
            <a:r>
              <a:rPr lang="en-US" dirty="0" err="1" smtClean="0">
                <a:solidFill>
                  <a:schemeClr val="bg1"/>
                </a:solidFill>
              </a:rPr>
              <a:t>bağımlı</a:t>
            </a:r>
            <a:r>
              <a:rPr lang="en-US" dirty="0" smtClean="0">
                <a:solidFill>
                  <a:schemeClr val="bg1"/>
                </a:solidFill>
              </a:rPr>
              <a:t> </a:t>
            </a:r>
            <a:r>
              <a:rPr lang="en-US" dirty="0" err="1" smtClean="0">
                <a:solidFill>
                  <a:schemeClr val="bg1"/>
                </a:solidFill>
              </a:rPr>
              <a:t>iken</a:t>
            </a:r>
            <a:r>
              <a:rPr lang="en-US" dirty="0" smtClean="0">
                <a:solidFill>
                  <a:schemeClr val="bg1"/>
                </a:solidFill>
              </a:rPr>
              <a:t> </a:t>
            </a:r>
            <a:r>
              <a:rPr lang="en-US" dirty="0" err="1" smtClean="0">
                <a:solidFill>
                  <a:schemeClr val="bg1"/>
                </a:solidFill>
              </a:rPr>
              <a:t>olasılıksal</a:t>
            </a:r>
            <a:r>
              <a:rPr lang="en-US" dirty="0" smtClean="0">
                <a:solidFill>
                  <a:schemeClr val="bg1"/>
                </a:solidFill>
              </a:rPr>
              <a:t> zaman </a:t>
            </a:r>
            <a:r>
              <a:rPr lang="en-US" dirty="0" err="1" smtClean="0">
                <a:solidFill>
                  <a:schemeClr val="bg1"/>
                </a:solidFill>
              </a:rPr>
              <a:t>bağımsız</a:t>
            </a:r>
            <a:r>
              <a:rPr lang="en-US" dirty="0" smtClean="0">
                <a:solidFill>
                  <a:schemeClr val="bg1"/>
                </a:solidFill>
              </a:rPr>
              <a:t> </a:t>
            </a:r>
            <a:r>
              <a:rPr lang="en-US" dirty="0" err="1" smtClean="0">
                <a:solidFill>
                  <a:schemeClr val="bg1"/>
                </a:solidFill>
              </a:rPr>
              <a:t>olay</a:t>
            </a:r>
            <a:r>
              <a:rPr lang="en-US" dirty="0" smtClean="0">
                <a:solidFill>
                  <a:schemeClr val="bg1"/>
                </a:solidFill>
              </a:rPr>
              <a:t> </a:t>
            </a:r>
            <a:r>
              <a:rPr lang="en-US" dirty="0" err="1" smtClean="0">
                <a:solidFill>
                  <a:schemeClr val="bg1"/>
                </a:solidFill>
              </a:rPr>
              <a:t>veya</a:t>
            </a:r>
            <a:r>
              <a:rPr lang="en-US" dirty="0" smtClean="0">
                <a:solidFill>
                  <a:schemeClr val="bg1"/>
                </a:solidFill>
              </a:rPr>
              <a:t> </a:t>
            </a:r>
            <a:r>
              <a:rPr lang="en-US" dirty="0" err="1" smtClean="0">
                <a:solidFill>
                  <a:schemeClr val="bg1"/>
                </a:solidFill>
              </a:rPr>
              <a:t>durumları</a:t>
            </a:r>
            <a:r>
              <a:rPr lang="en-US" dirty="0" smtClean="0">
                <a:solidFill>
                  <a:schemeClr val="bg1"/>
                </a:solidFill>
              </a:rPr>
              <a:t> </a:t>
            </a:r>
            <a:r>
              <a:rPr lang="en-US" dirty="0" err="1" smtClean="0">
                <a:solidFill>
                  <a:schemeClr val="bg1"/>
                </a:solidFill>
              </a:rPr>
              <a:t>ifade</a:t>
            </a:r>
            <a:r>
              <a:rPr lang="en-US" dirty="0" smtClean="0">
                <a:solidFill>
                  <a:schemeClr val="bg1"/>
                </a:solidFill>
              </a:rPr>
              <a:t> </a:t>
            </a:r>
            <a:r>
              <a:rPr lang="en-US" dirty="0" err="1" smtClean="0">
                <a:solidFill>
                  <a:schemeClr val="bg1"/>
                </a:solidFill>
              </a:rPr>
              <a:t>eder</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9974359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4777408" cy="2400657"/>
          </a:xfrm>
          <a:prstGeom prst="rect">
            <a:avLst/>
          </a:prstGeom>
        </p:spPr>
        <p:txBody>
          <a:bodyPr wrap="square">
            <a:spAutoFit/>
          </a:bodyPr>
          <a:lstStyle/>
          <a:p>
            <a:pPr algn="just"/>
            <a:r>
              <a:rPr lang="en-US" sz="1600" b="1" dirty="0">
                <a:solidFill>
                  <a:schemeClr val="bg1"/>
                </a:solidFill>
              </a:rPr>
              <a:t>Avoid multiple asserts</a:t>
            </a:r>
            <a:endParaRPr lang="en-US" sz="1400" b="1" dirty="0" smtClean="0">
              <a:solidFill>
                <a:schemeClr val="bg1"/>
              </a:solidFill>
            </a:endParaRPr>
          </a:p>
          <a:p>
            <a:pPr algn="just"/>
            <a:endParaRPr lang="en-US" sz="1400" b="1" dirty="0">
              <a:solidFill>
                <a:schemeClr val="bg1"/>
              </a:solidFill>
            </a:endParaRPr>
          </a:p>
          <a:p>
            <a:pPr algn="just"/>
            <a:r>
              <a:rPr lang="en-US" sz="1200" dirty="0">
                <a:solidFill>
                  <a:schemeClr val="bg1"/>
                </a:solidFill>
              </a:rPr>
              <a:t>When writing your tests, try to only include one Assert per test. Common approaches to using only one assert include:</a:t>
            </a:r>
          </a:p>
          <a:p>
            <a:pPr algn="just"/>
            <a:endParaRPr lang="en-US" sz="1200" dirty="0">
              <a:solidFill>
                <a:schemeClr val="bg1"/>
              </a:solidFill>
            </a:endParaRPr>
          </a:p>
          <a:p>
            <a:pPr marL="171450" indent="-171450" algn="just">
              <a:buFont typeface="Arial" panose="020B0604020202020204" pitchFamily="34" charset="0"/>
              <a:buChar char="•"/>
            </a:pPr>
            <a:r>
              <a:rPr lang="en-US" sz="1200" dirty="0">
                <a:solidFill>
                  <a:schemeClr val="bg1"/>
                </a:solidFill>
              </a:rPr>
              <a:t>Create a separate test for each assert.</a:t>
            </a:r>
          </a:p>
          <a:p>
            <a:pPr marL="171450" indent="-171450" algn="just">
              <a:buFont typeface="Arial" panose="020B0604020202020204" pitchFamily="34" charset="0"/>
              <a:buChar char="•"/>
            </a:pPr>
            <a:r>
              <a:rPr lang="en-US" sz="1200" dirty="0">
                <a:solidFill>
                  <a:schemeClr val="bg1"/>
                </a:solidFill>
              </a:rPr>
              <a:t>Use parameterized tests.</a:t>
            </a:r>
          </a:p>
          <a:p>
            <a:pPr algn="just"/>
            <a:r>
              <a:rPr lang="en-US" sz="1200" dirty="0">
                <a:solidFill>
                  <a:schemeClr val="bg1"/>
                </a:solidFill>
              </a:rPr>
              <a:t>Why?</a:t>
            </a:r>
          </a:p>
          <a:p>
            <a:pPr marL="171450" indent="-171450" algn="just">
              <a:buFont typeface="Arial" panose="020B0604020202020204" pitchFamily="34" charset="0"/>
              <a:buChar char="•"/>
            </a:pPr>
            <a:r>
              <a:rPr lang="en-US" sz="1200" dirty="0">
                <a:solidFill>
                  <a:schemeClr val="bg1"/>
                </a:solidFill>
              </a:rPr>
              <a:t>If one Assert fails, the subsequent Asserts will not be evaluated.</a:t>
            </a:r>
          </a:p>
          <a:p>
            <a:pPr marL="171450" indent="-171450" algn="just">
              <a:buFont typeface="Arial" panose="020B0604020202020204" pitchFamily="34" charset="0"/>
              <a:buChar char="•"/>
            </a:pPr>
            <a:r>
              <a:rPr lang="en-US" sz="1200" dirty="0">
                <a:solidFill>
                  <a:schemeClr val="bg1"/>
                </a:solidFill>
              </a:rPr>
              <a:t>Ensures you are not asserting multiple cases in your tests.</a:t>
            </a:r>
          </a:p>
          <a:p>
            <a:pPr marL="171450" indent="-171450" algn="just">
              <a:buFont typeface="Arial" panose="020B0604020202020204" pitchFamily="34" charset="0"/>
              <a:buChar char="•"/>
            </a:pPr>
            <a:r>
              <a:rPr lang="en-US" sz="1200" dirty="0">
                <a:solidFill>
                  <a:schemeClr val="bg1"/>
                </a:solidFill>
              </a:rPr>
              <a:t>Gives you the entire picture as to why your tests are failing.</a:t>
            </a:r>
          </a:p>
        </p:txBody>
      </p:sp>
      <p:sp>
        <p:nvSpPr>
          <p:cNvPr id="6" name="Rectangle 5"/>
          <p:cNvSpPr/>
          <p:nvPr/>
        </p:nvSpPr>
        <p:spPr>
          <a:xfrm>
            <a:off x="2431774" y="3260180"/>
            <a:ext cx="4691269" cy="2123658"/>
          </a:xfrm>
          <a:prstGeom prst="rect">
            <a:avLst/>
          </a:prstGeom>
          <a:solidFill>
            <a:schemeClr val="accent5">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[Fact]</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Add_EdgeCases_ThrowsArgumentExceptions</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(null</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("a</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7" name="Rectangle 6"/>
          <p:cNvSpPr/>
          <p:nvPr/>
        </p:nvSpPr>
        <p:spPr>
          <a:xfrm>
            <a:off x="7401339" y="1581453"/>
            <a:ext cx="4499113" cy="3046988"/>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[Theory]</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(null)]</a:t>
            </a:r>
          </a:p>
          <a:p>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InlineData</a:t>
            </a:r>
            <a:r>
              <a:rPr lang="en-US" sz="1200" b="1" dirty="0">
                <a:solidFill>
                  <a:schemeClr val="bg1"/>
                </a:solidFill>
                <a:latin typeface="Courier New" panose="02070309020205020404" pitchFamily="49" charset="0"/>
                <a:cs typeface="Courier New" panose="02070309020205020404" pitchFamily="49" charset="0"/>
              </a:rPr>
              <a:t>("a")]</a:t>
            </a:r>
          </a:p>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Add_InputNullOrAlphabetic_ThrowsArgumentException</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StringCalculator</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Action actual = () =&gt; </a:t>
            </a:r>
            <a:r>
              <a:rPr lang="en-US" sz="1200" b="1" dirty="0" err="1">
                <a:solidFill>
                  <a:schemeClr val="bg1"/>
                </a:solidFill>
                <a:latin typeface="Courier New" panose="02070309020205020404" pitchFamily="49" charset="0"/>
                <a:cs typeface="Courier New" panose="02070309020205020404" pitchFamily="49" charset="0"/>
              </a:rPr>
              <a:t>stringCalculator.Add</a:t>
            </a:r>
            <a:r>
              <a:rPr lang="en-US" sz="1200" b="1" dirty="0">
                <a:solidFill>
                  <a:schemeClr val="bg1"/>
                </a:solidFill>
                <a:latin typeface="Courier New" panose="02070309020205020404" pitchFamily="49" charset="0"/>
                <a:cs typeface="Courier New" panose="02070309020205020404" pitchFamily="49" charset="0"/>
              </a:rPr>
              <a:t>(input);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Assert.Throws</a:t>
            </a:r>
            <a:r>
              <a:rPr lang="en-US" sz="1200" b="1" dirty="0">
                <a:solidFill>
                  <a:schemeClr val="bg1"/>
                </a:solidFill>
                <a:latin typeface="Courier New" panose="02070309020205020404" pitchFamily="49" charset="0"/>
                <a:cs typeface="Courier New" panose="02070309020205020404" pitchFamily="49" charset="0"/>
              </a:rPr>
              <a:t>&lt;</a:t>
            </a:r>
            <a:r>
              <a:rPr lang="en-US" sz="1200" b="1" dirty="0" err="1">
                <a:solidFill>
                  <a:schemeClr val="bg1"/>
                </a:solidFill>
                <a:latin typeface="Courier New" panose="02070309020205020404" pitchFamily="49" charset="0"/>
                <a:cs typeface="Courier New" panose="02070309020205020404" pitchFamily="49" charset="0"/>
              </a:rPr>
              <a:t>ArgumentException</a:t>
            </a:r>
            <a:r>
              <a:rPr lang="en-US" sz="1200" b="1" dirty="0">
                <a:solidFill>
                  <a:schemeClr val="bg1"/>
                </a:solidFill>
                <a:latin typeface="Courier New" panose="02070309020205020404" pitchFamily="49" charset="0"/>
                <a:cs typeface="Courier New" panose="02070309020205020404" pitchFamily="49" charset="0"/>
              </a:rPr>
              <a:t>&gt;(actual);</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15182448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45635" y="169830"/>
            <a:ext cx="9283148" cy="1538883"/>
          </a:xfrm>
          <a:prstGeom prst="rect">
            <a:avLst/>
          </a:prstGeom>
        </p:spPr>
        <p:txBody>
          <a:bodyPr wrap="square">
            <a:spAutoFit/>
          </a:bodyPr>
          <a:lstStyle/>
          <a:p>
            <a:pPr algn="just"/>
            <a:r>
              <a:rPr lang="en-US" sz="1600" b="1" dirty="0">
                <a:solidFill>
                  <a:schemeClr val="bg1"/>
                </a:solidFill>
              </a:rPr>
              <a:t>Validate private methods by unit testing public </a:t>
            </a:r>
            <a:r>
              <a:rPr lang="en-US" sz="1600" b="1" dirty="0" smtClean="0">
                <a:solidFill>
                  <a:schemeClr val="bg1"/>
                </a:solidFill>
              </a:rPr>
              <a:t>methods</a:t>
            </a:r>
          </a:p>
          <a:p>
            <a:pPr algn="just"/>
            <a:endParaRPr lang="en-US" sz="1600" b="1" dirty="0">
              <a:solidFill>
                <a:schemeClr val="bg1"/>
              </a:solidFill>
            </a:endParaRPr>
          </a:p>
          <a:p>
            <a:pPr algn="just"/>
            <a:endParaRPr lang="en-US" sz="1400" b="1" dirty="0">
              <a:solidFill>
                <a:schemeClr val="bg1"/>
              </a:solidFill>
            </a:endParaRPr>
          </a:p>
          <a:p>
            <a:pPr algn="just"/>
            <a:r>
              <a:rPr lang="en-US" sz="1200" dirty="0">
                <a:solidFill>
                  <a:schemeClr val="bg1"/>
                </a:solidFill>
              </a:rPr>
              <a:t>In most cases, there should not be a need to test a private method. Private methods are an implementation detail. You can think of it this way: private methods never exist in isolation. At some point, there is going to be a public facing method that calls the private method as part of its implementation. What you should care about is the end result of the public method that calls into the private one.</a:t>
            </a:r>
          </a:p>
        </p:txBody>
      </p:sp>
      <p:sp>
        <p:nvSpPr>
          <p:cNvPr id="7" name="Rectangle 6"/>
          <p:cNvSpPr/>
          <p:nvPr/>
        </p:nvSpPr>
        <p:spPr>
          <a:xfrm>
            <a:off x="3578086" y="1912757"/>
            <a:ext cx="7255565" cy="1938992"/>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string </a:t>
            </a:r>
            <a:r>
              <a:rPr lang="en-US" sz="1200" b="1" dirty="0" err="1">
                <a:solidFill>
                  <a:schemeClr val="bg1"/>
                </a:solidFill>
                <a:latin typeface="Courier New" panose="02070309020205020404" pitchFamily="49" charset="0"/>
                <a:cs typeface="Courier New" panose="02070309020205020404" pitchFamily="49" charset="0"/>
              </a:rPr>
              <a:t>ParseLogLine</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(input);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sanitizedInput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private string </a:t>
            </a:r>
            <a:r>
              <a:rPr lang="en-US" sz="1200" b="1" dirty="0" err="1">
                <a:solidFill>
                  <a:schemeClr val="bg1"/>
                </a:solidFill>
                <a:latin typeface="Courier New" panose="02070309020205020404" pitchFamily="49" charset="0"/>
                <a:cs typeface="Courier New" panose="02070309020205020404" pitchFamily="49" charset="0"/>
              </a:rPr>
              <a:t>TrimInput</a:t>
            </a:r>
            <a:r>
              <a:rPr lang="en-US" sz="1200" b="1" dirty="0">
                <a:solidFill>
                  <a:schemeClr val="bg1"/>
                </a:solidFill>
                <a:latin typeface="Courier New" panose="02070309020205020404" pitchFamily="49" charset="0"/>
                <a:cs typeface="Courier New" panose="02070309020205020404" pitchFamily="49" charset="0"/>
              </a:rPr>
              <a:t>(string input)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return </a:t>
            </a:r>
            <a:r>
              <a:rPr lang="en-US" sz="1200" b="1" dirty="0" err="1">
                <a:solidFill>
                  <a:schemeClr val="bg1"/>
                </a:solidFill>
                <a:latin typeface="Courier New" panose="02070309020205020404" pitchFamily="49" charset="0"/>
                <a:cs typeface="Courier New" panose="02070309020205020404" pitchFamily="49" charset="0"/>
              </a:rPr>
              <a:t>input.Trim</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2" name="Rectangle 1"/>
          <p:cNvSpPr/>
          <p:nvPr/>
        </p:nvSpPr>
        <p:spPr>
          <a:xfrm>
            <a:off x="3578085" y="4428966"/>
            <a:ext cx="7255565" cy="1569660"/>
          </a:xfrm>
          <a:prstGeom prst="rect">
            <a:avLst/>
          </a:prstGeom>
          <a:solidFill>
            <a:schemeClr val="accent2">
              <a:lumMod val="20000"/>
              <a:lumOff val="80000"/>
            </a:schemeClr>
          </a:solidFill>
        </p:spPr>
        <p:txBody>
          <a:bodyPr wrap="square">
            <a:spAutoFit/>
          </a:bodyPr>
          <a:lstStyle/>
          <a:p>
            <a:r>
              <a:rPr lang="en-US" sz="1200" b="1" dirty="0">
                <a:solidFill>
                  <a:schemeClr val="bg1"/>
                </a:solidFill>
                <a:latin typeface="Courier New" panose="02070309020205020404" pitchFamily="49" charset="0"/>
                <a:cs typeface="Courier New" panose="02070309020205020404" pitchFamily="49" charset="0"/>
              </a:rPr>
              <a:t>public void </a:t>
            </a:r>
            <a:r>
              <a:rPr lang="en-US" sz="1200" b="1" dirty="0" err="1">
                <a:solidFill>
                  <a:schemeClr val="bg1"/>
                </a:solidFill>
                <a:latin typeface="Courier New" panose="02070309020205020404" pitchFamily="49" charset="0"/>
                <a:cs typeface="Courier New" panose="02070309020205020404" pitchFamily="49" charset="0"/>
              </a:rPr>
              <a:t>ParseLogLine_ByDefault_ReturnsTrimmedResult</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a:t>
            </a: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parser = new Parser();</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result = </a:t>
            </a:r>
            <a:r>
              <a:rPr lang="en-US" sz="1200" b="1" dirty="0" err="1">
                <a:solidFill>
                  <a:schemeClr val="bg1"/>
                </a:solidFill>
                <a:latin typeface="Courier New" panose="02070309020205020404" pitchFamily="49" charset="0"/>
                <a:cs typeface="Courier New" panose="02070309020205020404" pitchFamily="49" charset="0"/>
              </a:rPr>
              <a:t>parser.ParseLogLine</a:t>
            </a:r>
            <a:r>
              <a:rPr lang="en-US" sz="1200" b="1" dirty="0">
                <a:solidFill>
                  <a:schemeClr val="bg1"/>
                </a:solidFill>
                <a:latin typeface="Courier New" panose="02070309020205020404" pitchFamily="49" charset="0"/>
                <a:cs typeface="Courier New" panose="02070309020205020404" pitchFamily="49" charset="0"/>
              </a:rPr>
              <a:t>(" a ");</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Assert.Equals</a:t>
            </a:r>
            <a:r>
              <a:rPr lang="en-US" sz="1200" b="1" dirty="0">
                <a:solidFill>
                  <a:schemeClr val="bg1"/>
                </a:solidFill>
                <a:latin typeface="Courier New" panose="02070309020205020404" pitchFamily="49" charset="0"/>
                <a:cs typeface="Courier New" panose="02070309020205020404" pitchFamily="49" charset="0"/>
              </a:rPr>
              <a:t>("a", result);</a:t>
            </a:r>
          </a:p>
          <a:p>
            <a:r>
              <a:rPr lang="en-US" sz="1200" b="1" dirty="0">
                <a:solidFill>
                  <a:schemeClr val="bg1"/>
                </a:solidFill>
                <a:latin typeface="Courier New" panose="02070309020205020404" pitchFamily="49" charset="0"/>
                <a:cs typeface="Courier New" panose="02070309020205020404" pitchFamily="49" charset="0"/>
              </a:rPr>
              <a:t>}</a:t>
            </a:r>
          </a:p>
        </p:txBody>
      </p:sp>
      <p:sp>
        <p:nvSpPr>
          <p:cNvPr id="4" name="TextBox 3"/>
          <p:cNvSpPr txBox="1"/>
          <p:nvPr/>
        </p:nvSpPr>
        <p:spPr>
          <a:xfrm>
            <a:off x="3578086" y="3923857"/>
            <a:ext cx="1047082" cy="307777"/>
          </a:xfrm>
          <a:prstGeom prst="rect">
            <a:avLst/>
          </a:prstGeom>
          <a:noFill/>
        </p:spPr>
        <p:txBody>
          <a:bodyPr wrap="none" rtlCol="0">
            <a:spAutoFit/>
          </a:bodyPr>
          <a:lstStyle/>
          <a:p>
            <a:r>
              <a:rPr lang="en-US" sz="1400" b="1" dirty="0" smtClean="0">
                <a:solidFill>
                  <a:schemeClr val="bg1"/>
                </a:solidFill>
              </a:rPr>
              <a:t>Test Code</a:t>
            </a:r>
            <a:endParaRPr lang="en-US" sz="1400" b="1" dirty="0">
              <a:solidFill>
                <a:schemeClr val="bg1"/>
              </a:solidFill>
            </a:endParaRPr>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Tree>
    <p:extLst>
      <p:ext uri="{BB962C8B-B14F-4D97-AF65-F5344CB8AC3E}">
        <p14:creationId xmlns:p14="http://schemas.microsoft.com/office/powerpoint/2010/main" val="4304224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 name="TextBox 7"/>
          <p:cNvSpPr txBox="1"/>
          <p:nvPr/>
        </p:nvSpPr>
        <p:spPr>
          <a:xfrm>
            <a:off x="87104" y="3020428"/>
            <a:ext cx="2092879" cy="400110"/>
          </a:xfrm>
          <a:prstGeom prst="rect">
            <a:avLst/>
          </a:prstGeom>
          <a:noFill/>
        </p:spPr>
        <p:txBody>
          <a:bodyPr wrap="square" rtlCol="0">
            <a:spAutoFit/>
          </a:bodyPr>
          <a:lstStyle/>
          <a:p>
            <a:r>
              <a:rPr lang="en-US" sz="2000" b="1" dirty="0" smtClean="0">
                <a:solidFill>
                  <a:schemeClr val="tx1">
                    <a:lumMod val="95000"/>
                  </a:schemeClr>
                </a:solidFill>
              </a:rPr>
              <a:t>Best Practices</a:t>
            </a:r>
          </a:p>
        </p:txBody>
      </p:sp>
      <p:sp>
        <p:nvSpPr>
          <p:cNvPr id="6" name="Rectangle 5"/>
          <p:cNvSpPr/>
          <p:nvPr/>
        </p:nvSpPr>
        <p:spPr>
          <a:xfrm>
            <a:off x="2411895" y="229464"/>
            <a:ext cx="2316660" cy="338554"/>
          </a:xfrm>
          <a:prstGeom prst="rect">
            <a:avLst/>
          </a:prstGeom>
        </p:spPr>
        <p:txBody>
          <a:bodyPr wrap="none">
            <a:spAutoFit/>
          </a:bodyPr>
          <a:lstStyle/>
          <a:p>
            <a:r>
              <a:rPr lang="en-US" sz="1600" b="1" dirty="0">
                <a:solidFill>
                  <a:schemeClr val="bg1"/>
                </a:solidFill>
              </a:rPr>
              <a:t>Stub static </a:t>
            </a:r>
            <a:r>
              <a:rPr lang="en-US" sz="1600" b="1" dirty="0" smtClean="0">
                <a:solidFill>
                  <a:schemeClr val="bg1"/>
                </a:solidFill>
              </a:rPr>
              <a:t>references</a:t>
            </a:r>
            <a:endParaRPr lang="en-US" sz="1600" b="1" dirty="0">
              <a:solidFill>
                <a:schemeClr val="bg1"/>
              </a:solidFill>
            </a:endParaRPr>
          </a:p>
        </p:txBody>
      </p:sp>
      <p:sp>
        <p:nvSpPr>
          <p:cNvPr id="2" name="Rectangle 1"/>
          <p:cNvSpPr/>
          <p:nvPr/>
        </p:nvSpPr>
        <p:spPr>
          <a:xfrm>
            <a:off x="2411895" y="621026"/>
            <a:ext cx="4591880" cy="738664"/>
          </a:xfrm>
          <a:prstGeom prst="rect">
            <a:avLst/>
          </a:prstGeom>
        </p:spPr>
        <p:txBody>
          <a:bodyPr wrap="square">
            <a:spAutoFit/>
          </a:bodyPr>
          <a:lstStyle/>
          <a:p>
            <a:pPr algn="just"/>
            <a:r>
              <a:rPr lang="en-US" sz="1050" dirty="0" smtClean="0">
                <a:solidFill>
                  <a:schemeClr val="bg1"/>
                </a:solidFill>
              </a:rPr>
              <a:t>One </a:t>
            </a:r>
            <a:r>
              <a:rPr lang="en-US" sz="1050" dirty="0">
                <a:solidFill>
                  <a:schemeClr val="bg1"/>
                </a:solidFill>
              </a:rPr>
              <a:t>of the principles of a unit test is that it must have full control of the system under test. This can be problematic when production code includes calls to static references (e.g. </a:t>
            </a:r>
            <a:r>
              <a:rPr lang="en-US" sz="1050" dirty="0" err="1">
                <a:solidFill>
                  <a:schemeClr val="bg1"/>
                </a:solidFill>
              </a:rPr>
              <a:t>DateTime.Now</a:t>
            </a:r>
            <a:r>
              <a:rPr lang="en-US" sz="1050" dirty="0">
                <a:solidFill>
                  <a:schemeClr val="bg1"/>
                </a:solidFill>
              </a:rPr>
              <a:t>). Consider the following code</a:t>
            </a:r>
          </a:p>
        </p:txBody>
      </p:sp>
      <p:sp>
        <p:nvSpPr>
          <p:cNvPr id="4" name="Rectangle 3"/>
          <p:cNvSpPr/>
          <p:nvPr/>
        </p:nvSpPr>
        <p:spPr>
          <a:xfrm>
            <a:off x="2448339" y="1412698"/>
            <a:ext cx="4555436" cy="1477328"/>
          </a:xfrm>
          <a:prstGeom prst="rect">
            <a:avLst/>
          </a:prstGeom>
          <a:solidFill>
            <a:schemeClr val="accent5">
              <a:lumMod val="20000"/>
              <a:lumOff val="80000"/>
            </a:schemeClr>
          </a:solidFill>
        </p:spPr>
        <p:txBody>
          <a:bodyPr wrap="square">
            <a:spAutoFit/>
          </a:bodyPr>
          <a:lstStyle/>
          <a:p>
            <a:r>
              <a:rPr lang="en-US" sz="1000" b="1" dirty="0">
                <a:solidFill>
                  <a:schemeClr val="bg1"/>
                </a:solidFill>
                <a:latin typeface="Courier New" panose="02070309020205020404" pitchFamily="49" charset="0"/>
                <a:cs typeface="Courier New" panose="02070309020205020404" pitchFamily="49" charset="0"/>
              </a:rPr>
              <a:t>public </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a:t>
            </a:r>
            <a:r>
              <a:rPr lang="en-US" sz="1000" b="1" dirty="0" err="1">
                <a:solidFill>
                  <a:schemeClr val="bg1"/>
                </a:solidFill>
                <a:latin typeface="Courier New" panose="02070309020205020404" pitchFamily="49" charset="0"/>
                <a:cs typeface="Courier New" panose="02070309020205020404" pitchFamily="49" charset="0"/>
              </a:rPr>
              <a:t>GetDiscountedPrice</a:t>
            </a:r>
            <a:r>
              <a:rPr lang="en-US" sz="1000" b="1" dirty="0">
                <a:solidFill>
                  <a:schemeClr val="bg1"/>
                </a:solidFill>
                <a:latin typeface="Courier New" panose="02070309020205020404" pitchFamily="49" charset="0"/>
                <a:cs typeface="Courier New" panose="02070309020205020404" pitchFamily="49" charset="0"/>
              </a:rPr>
              <a:t>(</a:t>
            </a:r>
            <a:r>
              <a:rPr lang="en-US" sz="1000" b="1" dirty="0" err="1">
                <a:solidFill>
                  <a:schemeClr val="bg1"/>
                </a:solidFill>
                <a:latin typeface="Courier New" panose="02070309020205020404" pitchFamily="49" charset="0"/>
                <a:cs typeface="Courier New" panose="02070309020205020404" pitchFamily="49" charset="0"/>
              </a:rPr>
              <a:t>int</a:t>
            </a:r>
            <a:r>
              <a:rPr lang="en-US" sz="1000" b="1" dirty="0">
                <a:solidFill>
                  <a:schemeClr val="bg1"/>
                </a:solidFill>
                <a:latin typeface="Courier New" panose="02070309020205020404" pitchFamily="49" charset="0"/>
                <a:cs typeface="Courier New" panose="02070309020205020404" pitchFamily="49" charset="0"/>
              </a:rPr>
              <a:t> price</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a:p>
            <a:r>
              <a:rPr lang="en-US" sz="1000" b="1" dirty="0">
                <a:solidFill>
                  <a:schemeClr val="bg1"/>
                </a:solidFill>
                <a:latin typeface="Courier New" panose="02070309020205020404" pitchFamily="49" charset="0"/>
                <a:cs typeface="Courier New" panose="02070309020205020404" pitchFamily="49" charset="0"/>
              </a:rPr>
              <a:t>    if(</a:t>
            </a:r>
            <a:r>
              <a:rPr lang="en-US" sz="1000" b="1" dirty="0" err="1">
                <a:solidFill>
                  <a:srgbClr val="FF0000"/>
                </a:solidFill>
                <a:latin typeface="Courier New" panose="02070309020205020404" pitchFamily="49" charset="0"/>
                <a:cs typeface="Courier New" panose="02070309020205020404" pitchFamily="49" charset="0"/>
              </a:rPr>
              <a:t>DateTime.Now.DayOfWeek</a:t>
            </a:r>
            <a:r>
              <a:rPr lang="en-US" sz="1000" b="1" dirty="0">
                <a:solidFill>
                  <a:schemeClr val="bg1"/>
                </a:solidFill>
                <a:latin typeface="Courier New" panose="02070309020205020404" pitchFamily="49" charset="0"/>
                <a:cs typeface="Courier New" panose="02070309020205020404" pitchFamily="49" charset="0"/>
              </a:rPr>
              <a:t> == </a:t>
            </a:r>
            <a:r>
              <a:rPr lang="en-US" sz="1000" b="1" dirty="0" err="1">
                <a:solidFill>
                  <a:schemeClr val="bg1"/>
                </a:solidFill>
                <a:latin typeface="Courier New" panose="02070309020205020404" pitchFamily="49" charset="0"/>
                <a:cs typeface="Courier New" panose="02070309020205020404" pitchFamily="49" charset="0"/>
              </a:rPr>
              <a:t>DayOfWeek.Tuesday</a:t>
            </a:r>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 / 2;</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else </a:t>
            </a:r>
          </a:p>
          <a:p>
            <a:r>
              <a:rPr lang="en-US" sz="1000" b="1" dirty="0">
                <a:solidFill>
                  <a:schemeClr val="bg1"/>
                </a:solidFill>
                <a:latin typeface="Courier New" panose="02070309020205020404" pitchFamily="49" charset="0"/>
                <a:cs typeface="Courier New" panose="02070309020205020404" pitchFamily="49" charset="0"/>
              </a:rPr>
              <a:t>    {</a:t>
            </a:r>
          </a:p>
          <a:p>
            <a:r>
              <a:rPr lang="en-US" sz="1000" b="1" dirty="0">
                <a:solidFill>
                  <a:schemeClr val="bg1"/>
                </a:solidFill>
                <a:latin typeface="Courier New" panose="02070309020205020404" pitchFamily="49" charset="0"/>
                <a:cs typeface="Courier New" panose="02070309020205020404" pitchFamily="49" charset="0"/>
              </a:rPr>
              <a:t>        return price;</a:t>
            </a:r>
          </a:p>
          <a:p>
            <a:r>
              <a:rPr lang="en-US" sz="1000" b="1" dirty="0">
                <a:solidFill>
                  <a:schemeClr val="bg1"/>
                </a:solidFill>
                <a:latin typeface="Courier New" panose="02070309020205020404" pitchFamily="49" charset="0"/>
                <a:cs typeface="Courier New" panose="02070309020205020404" pitchFamily="49" charset="0"/>
              </a:rPr>
              <a:t>    </a:t>
            </a:r>
            <a:r>
              <a:rPr lang="en-US" sz="1000" b="1" dirty="0" smtClean="0">
                <a:solidFill>
                  <a:schemeClr val="bg1"/>
                </a:solidFill>
                <a:latin typeface="Courier New" panose="02070309020205020404" pitchFamily="49" charset="0"/>
                <a:cs typeface="Courier New" panose="02070309020205020404" pitchFamily="49" charset="0"/>
              </a:rPr>
              <a:t>}}</a:t>
            </a:r>
            <a:endParaRPr lang="en-US" sz="10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73103" y="3005040"/>
            <a:ext cx="4776445" cy="415498"/>
          </a:xfrm>
          <a:prstGeom prst="rect">
            <a:avLst/>
          </a:prstGeom>
        </p:spPr>
        <p:txBody>
          <a:bodyPr wrap="square">
            <a:spAutoFit/>
          </a:bodyPr>
          <a:lstStyle/>
          <a:p>
            <a:r>
              <a:rPr lang="en-US" sz="1050" dirty="0">
                <a:solidFill>
                  <a:schemeClr val="bg1"/>
                </a:solidFill>
              </a:rPr>
              <a:t>How can this code possibly be unit tested? You may try an approach such as</a:t>
            </a:r>
          </a:p>
        </p:txBody>
      </p:sp>
      <p:sp>
        <p:nvSpPr>
          <p:cNvPr id="9" name="Rectangle 8"/>
          <p:cNvSpPr/>
          <p:nvPr/>
        </p:nvSpPr>
        <p:spPr>
          <a:xfrm>
            <a:off x="2418522" y="3532239"/>
            <a:ext cx="4585253" cy="2970044"/>
          </a:xfrm>
          <a:prstGeom prst="rect">
            <a:avLst/>
          </a:prstGeom>
          <a:solidFill>
            <a:schemeClr val="accent5">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(2, actual</a:t>
            </a:r>
            <a:r>
              <a:rPr lang="en-US" sz="1100" b="1" dirty="0" smtClean="0">
                <a:solidFill>
                  <a:schemeClr val="bg1"/>
                </a:solidFill>
                <a:latin typeface="Courier New" panose="02070309020205020404" pitchFamily="49" charset="0"/>
                <a:cs typeface="Courier New" panose="02070309020205020404" pitchFamily="49" charset="0"/>
              </a:rPr>
              <a:t>) }</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var</a:t>
            </a:r>
            <a:r>
              <a:rPr lang="en-US" sz="1100" b="1" dirty="0">
                <a:solidFill>
                  <a:schemeClr val="bg1"/>
                </a:solidFill>
                <a:latin typeface="Courier New" panose="02070309020205020404" pitchFamily="49" charset="0"/>
                <a:cs typeface="Courier New" panose="02070309020205020404" pitchFamily="49" charset="0"/>
              </a:rPr>
              <a:t> 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Assert.Equals</a:t>
            </a:r>
            <a:r>
              <a:rPr lang="en-US" sz="1100" b="1" dirty="0">
                <a:solidFill>
                  <a:schemeClr val="bg1"/>
                </a:solidFill>
                <a:latin typeface="Courier New" panose="02070309020205020404" pitchFamily="49" charset="0"/>
                <a:cs typeface="Courier New" panose="02070309020205020404" pitchFamily="49" charset="0"/>
              </a:rPr>
              <a:t>(1, actual</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7129671" y="281217"/>
            <a:ext cx="4909930" cy="1615827"/>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interface </a:t>
            </a:r>
            <a:r>
              <a:rPr lang="en-US" sz="1100" b="1" dirty="0" err="1" smtClean="0">
                <a:solidFill>
                  <a:schemeClr val="bg1"/>
                </a:solidFill>
                <a:latin typeface="Courier New" panose="02070309020205020404" pitchFamily="49" charset="0"/>
                <a:cs typeface="Courier New" panose="02070309020205020404" pitchFamily="49" charset="0"/>
              </a:rPr>
              <a:t>IDateTimeProvider</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DayOfWeek</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GetDiscountedPrice</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int</a:t>
            </a:r>
            <a:r>
              <a:rPr lang="en-US" sz="1100" b="1" dirty="0">
                <a:solidFill>
                  <a:schemeClr val="bg1"/>
                </a:solidFill>
                <a:latin typeface="Courier New" panose="02070309020205020404" pitchFamily="49" charset="0"/>
                <a:cs typeface="Courier New" panose="02070309020205020404" pitchFamily="49" charset="0"/>
              </a:rPr>
              <a:t> price, </a:t>
            </a:r>
            <a:r>
              <a:rPr lang="en-US" sz="1100" b="1" dirty="0" err="1">
                <a:solidFill>
                  <a:schemeClr val="bg1"/>
                </a:solidFill>
                <a:latin typeface="Courier New" panose="02070309020205020404" pitchFamily="49" charset="0"/>
                <a:cs typeface="Courier New" panose="02070309020205020404" pitchFamily="49" charset="0"/>
              </a:rPr>
              <a:t>IDateTimeProvider</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if(</a:t>
            </a:r>
            <a:r>
              <a:rPr lang="en-US" sz="1100" b="1" dirty="0" err="1" smtClean="0">
                <a:solidFill>
                  <a:schemeClr val="bg1"/>
                </a:solidFill>
                <a:latin typeface="Courier New" panose="02070309020205020404" pitchFamily="49" charset="0"/>
                <a:cs typeface="Courier New" panose="02070309020205020404" pitchFamily="49" charset="0"/>
              </a:rPr>
              <a:t>dateTimeProvider.DayOfWeek</a:t>
            </a:r>
            <a:r>
              <a:rPr lang="en-US" sz="1100" b="1" dirty="0">
                <a:solidFill>
                  <a:schemeClr val="bg1"/>
                </a:solidFill>
                <a:latin typeface="Courier New" panose="02070309020205020404" pitchFamily="49" charset="0"/>
                <a:cs typeface="Courier New" panose="02070309020205020404" pitchFamily="49" charset="0"/>
              </a:rPr>
              <a:t>() == </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 </a:t>
            </a:r>
            <a:r>
              <a:rPr lang="en-US" sz="1100" b="1" dirty="0" smtClean="0">
                <a:solidFill>
                  <a:schemeClr val="bg1"/>
                </a:solidFill>
                <a:latin typeface="Courier New" panose="02070309020205020404" pitchFamily="49" charset="0"/>
                <a:cs typeface="Courier New" panose="02070309020205020404" pitchFamily="49" charset="0"/>
              </a:rPr>
              <a:t>                                  {return </a:t>
            </a:r>
            <a:r>
              <a:rPr lang="en-US" sz="1100" b="1" dirty="0">
                <a:solidFill>
                  <a:schemeClr val="bg1"/>
                </a:solidFill>
                <a:latin typeface="Courier New" panose="02070309020205020404" pitchFamily="49" charset="0"/>
                <a:cs typeface="Courier New" panose="02070309020205020404" pitchFamily="49" charset="0"/>
              </a:rPr>
              <a:t>price / 2</a:t>
            </a:r>
            <a:r>
              <a:rPr lang="en-US" sz="1100" b="1" dirty="0" smtClean="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Else</a:t>
            </a:r>
          </a:p>
          <a:p>
            <a:r>
              <a:rPr lang="en-US" sz="1100" b="1" dirty="0" smtClean="0">
                <a:solidFill>
                  <a:schemeClr val="bg1"/>
                </a:solidFill>
                <a:latin typeface="Courier New" panose="02070309020205020404" pitchFamily="49" charset="0"/>
                <a:cs typeface="Courier New" panose="02070309020205020404" pitchFamily="49" charset="0"/>
              </a:rPr>
              <a:t>{return </a:t>
            </a:r>
            <a:r>
              <a:rPr lang="en-US" sz="1100" b="1" dirty="0">
                <a:solidFill>
                  <a:schemeClr val="bg1"/>
                </a:solidFill>
                <a:latin typeface="Courier New" panose="02070309020205020404" pitchFamily="49" charset="0"/>
                <a:cs typeface="Courier New" panose="02070309020205020404" pitchFamily="49" charset="0"/>
              </a:rPr>
              <a:t>price</a:t>
            </a:r>
            <a:r>
              <a:rPr lang="en-US" sz="1100" b="1" dirty="0" smtClean="0">
                <a:solidFill>
                  <a:schemeClr val="bg1"/>
                </a:solidFill>
                <a:latin typeface="Courier New" panose="02070309020205020404" pitchFamily="49" charset="0"/>
                <a:cs typeface="Courier New" panose="02070309020205020404" pitchFamily="49" charset="0"/>
              </a:rPr>
              <a:t>;}}</a:t>
            </a:r>
            <a:endParaRPr lang="en-US" sz="1100" b="1" dirty="0">
              <a:solidFill>
                <a:schemeClr val="bg1"/>
              </a:solidFill>
              <a:latin typeface="Courier New" panose="02070309020205020404" pitchFamily="49" charset="0"/>
              <a:cs typeface="Courier New" panose="02070309020205020404" pitchFamily="49" charset="0"/>
            </a:endParaRPr>
          </a:p>
        </p:txBody>
      </p:sp>
      <p:sp>
        <p:nvSpPr>
          <p:cNvPr id="11" name="Rectangle 10"/>
          <p:cNvSpPr/>
          <p:nvPr/>
        </p:nvSpPr>
        <p:spPr>
          <a:xfrm>
            <a:off x="7166114" y="2185717"/>
            <a:ext cx="4909930" cy="4316566"/>
          </a:xfrm>
          <a:prstGeom prst="rect">
            <a:avLst/>
          </a:prstGeom>
          <a:solidFill>
            <a:schemeClr val="accent2">
              <a:lumMod val="20000"/>
              <a:lumOff val="80000"/>
            </a:schemeClr>
          </a:solidFill>
        </p:spPr>
        <p:txBody>
          <a:bodyPr wrap="square">
            <a:spAutoFit/>
          </a:bodyPr>
          <a:lstStyle/>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GetDiscountedPrice_ByDefault_ReturnsFullPrice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smtClean="0">
                <a:solidFill>
                  <a:schemeClr val="bg1"/>
                </a:solidFill>
                <a:latin typeface="Courier New" panose="02070309020205020404" pitchFamily="49" charset="0"/>
                <a:cs typeface="Courier New" panose="02070309020205020404" pitchFamily="49" charset="0"/>
              </a:rPr>
              <a:t>dateTimeProviderStub.Setup</a:t>
            </a:r>
            <a:r>
              <a:rPr lang="en-US" sz="1100" b="1" dirty="0" smtClean="0">
                <a:solidFill>
                  <a:schemeClr val="bg1"/>
                </a:solidFill>
                <a:latin typeface="Courier New" panose="02070309020205020404" pitchFamily="49" charset="0"/>
                <a:cs typeface="Courier New" panose="02070309020205020404" pitchFamily="49" charset="0"/>
              </a:rPr>
              <a:t>(</a:t>
            </a:r>
            <a:r>
              <a:rPr lang="en-US" sz="1100" b="1" dirty="0" err="1" smtClean="0">
                <a:solidFill>
                  <a:schemeClr val="bg1"/>
                </a:solidFill>
                <a:latin typeface="Courier New" panose="02070309020205020404" pitchFamily="49" charset="0"/>
                <a:cs typeface="Courier New" panose="02070309020205020404" pitchFamily="49" charset="0"/>
              </a:rPr>
              <a:t>dtp</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DayOfWeek.Monday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(2</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public void </a:t>
            </a:r>
            <a:r>
              <a:rPr lang="en-US" sz="1100" b="1" dirty="0" err="1">
                <a:solidFill>
                  <a:schemeClr val="bg1"/>
                </a:solidFill>
                <a:latin typeface="Courier New" panose="02070309020205020404" pitchFamily="49" charset="0"/>
                <a:cs typeface="Courier New" panose="02070309020205020404" pitchFamily="49" charset="0"/>
              </a:rPr>
              <a:t>GetDiscountedPrice_OnTuesday_ReturnsHalfPrice</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 = new </a:t>
            </a:r>
            <a:r>
              <a:rPr lang="en-US" sz="1100" b="1" dirty="0" err="1">
                <a:solidFill>
                  <a:schemeClr val="bg1"/>
                </a:solidFill>
                <a:latin typeface="Courier New" panose="02070309020205020404" pitchFamily="49" charset="0"/>
                <a:cs typeface="Courier New" panose="02070309020205020404" pitchFamily="49" charset="0"/>
              </a:rPr>
              <a:t>PriceCalculator</a:t>
            </a:r>
            <a:r>
              <a:rPr lang="en-US" sz="1100" b="1" dirty="0">
                <a:solidFill>
                  <a:schemeClr val="bg1"/>
                </a:solidFill>
                <a:latin typeface="Courier New" panose="02070309020205020404" pitchFamily="49" charset="0"/>
                <a:cs typeface="Courier New" panose="02070309020205020404" pitchFamily="49" charset="0"/>
              </a:rPr>
              <a:t>();</a:t>
            </a:r>
          </a:p>
          <a:p>
            <a:r>
              <a:rPr lang="en-US" sz="1050" b="1" dirty="0" err="1" smtClean="0">
                <a:solidFill>
                  <a:schemeClr val="bg1"/>
                </a:solidFill>
                <a:latin typeface="Courier New" panose="02070309020205020404" pitchFamily="49" charset="0"/>
                <a:cs typeface="Courier New" panose="02070309020205020404" pitchFamily="49" charset="0"/>
              </a:rPr>
              <a:t>var</a:t>
            </a:r>
            <a:r>
              <a:rPr lang="en-US" sz="1050" b="1" dirty="0" smtClean="0">
                <a:solidFill>
                  <a:schemeClr val="bg1"/>
                </a:solidFill>
                <a:latin typeface="Courier New" panose="02070309020205020404" pitchFamily="49" charset="0"/>
                <a:cs typeface="Courier New" panose="02070309020205020404" pitchFamily="49" charset="0"/>
              </a:rPr>
              <a:t> </a:t>
            </a:r>
            <a:r>
              <a:rPr lang="en-US" sz="1050" b="1" dirty="0" err="1">
                <a:solidFill>
                  <a:schemeClr val="bg1"/>
                </a:solidFill>
                <a:latin typeface="Courier New" panose="02070309020205020404" pitchFamily="49" charset="0"/>
                <a:cs typeface="Courier New" panose="02070309020205020404" pitchFamily="49" charset="0"/>
              </a:rPr>
              <a:t>dateTimeProviderStub</a:t>
            </a:r>
            <a:r>
              <a:rPr lang="en-US" sz="1050" b="1" dirty="0">
                <a:solidFill>
                  <a:schemeClr val="bg1"/>
                </a:solidFill>
                <a:latin typeface="Courier New" panose="02070309020205020404" pitchFamily="49" charset="0"/>
                <a:cs typeface="Courier New" panose="02070309020205020404" pitchFamily="49" charset="0"/>
              </a:rPr>
              <a:t> = new Mock&lt;</a:t>
            </a:r>
            <a:r>
              <a:rPr lang="en-US" sz="1050" b="1" dirty="0" err="1">
                <a:solidFill>
                  <a:schemeClr val="bg1"/>
                </a:solidFill>
                <a:latin typeface="Courier New" panose="02070309020205020404" pitchFamily="49" charset="0"/>
                <a:cs typeface="Courier New" panose="02070309020205020404" pitchFamily="49" charset="0"/>
              </a:rPr>
              <a:t>IDateTimeProvider</a:t>
            </a:r>
            <a:r>
              <a:rPr lang="en-US" sz="1050" b="1" dirty="0">
                <a:solidFill>
                  <a:schemeClr val="bg1"/>
                </a:solidFill>
                <a:latin typeface="Courier New" panose="02070309020205020404" pitchFamily="49" charset="0"/>
                <a:cs typeface="Courier New" panose="02070309020205020404" pitchFamily="49" charset="0"/>
              </a:rPr>
              <a:t>&gt;();</a:t>
            </a:r>
          </a:p>
          <a:p>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dateTimeProviderStub.Setup</a:t>
            </a:r>
            <a:r>
              <a:rPr lang="en-US" sz="1100" b="1" dirty="0">
                <a:solidFill>
                  <a:schemeClr val="bg1"/>
                </a:solidFill>
                <a:latin typeface="Courier New" panose="02070309020205020404" pitchFamily="49" charset="0"/>
                <a:cs typeface="Courier New" panose="02070309020205020404" pitchFamily="49" charset="0"/>
              </a:rPr>
              <a:t>(</a:t>
            </a:r>
            <a:r>
              <a:rPr lang="en-US" sz="1100" b="1" dirty="0" err="1">
                <a:solidFill>
                  <a:schemeClr val="bg1"/>
                </a:solidFill>
                <a:latin typeface="Courier New" panose="02070309020205020404" pitchFamily="49" charset="0"/>
                <a:cs typeface="Courier New" panose="02070309020205020404" pitchFamily="49" charset="0"/>
              </a:rPr>
              <a:t>dtp</a:t>
            </a:r>
            <a:r>
              <a:rPr lang="en-US" sz="1100" b="1" dirty="0">
                <a:solidFill>
                  <a:schemeClr val="bg1"/>
                </a:solidFill>
                <a:latin typeface="Courier New" panose="02070309020205020404" pitchFamily="49" charset="0"/>
                <a:cs typeface="Courier New" panose="02070309020205020404" pitchFamily="49" charset="0"/>
              </a:rPr>
              <a:t> =&gt; </a:t>
            </a:r>
            <a:r>
              <a:rPr lang="en-US" sz="1100" b="1" dirty="0" err="1">
                <a:solidFill>
                  <a:schemeClr val="bg1"/>
                </a:solidFill>
                <a:latin typeface="Courier New" panose="02070309020205020404" pitchFamily="49" charset="0"/>
                <a:cs typeface="Courier New" panose="02070309020205020404" pitchFamily="49" charset="0"/>
              </a:rPr>
              <a:t>dtp.DayOfWeek</a:t>
            </a:r>
            <a:r>
              <a:rPr lang="en-US" sz="1100" b="1" dirty="0">
                <a:solidFill>
                  <a:schemeClr val="bg1"/>
                </a:solidFill>
                <a:latin typeface="Courier New" panose="02070309020205020404" pitchFamily="49" charset="0"/>
                <a:cs typeface="Courier New" panose="02070309020205020404" pitchFamily="49" charset="0"/>
              </a:rPr>
              <a:t>()).Returns(</a:t>
            </a:r>
            <a:r>
              <a:rPr lang="en-US" sz="1100" b="1" dirty="0" err="1">
                <a:solidFill>
                  <a:schemeClr val="bg1"/>
                </a:solidFill>
                <a:latin typeface="Courier New" panose="02070309020205020404" pitchFamily="49" charset="0"/>
                <a:cs typeface="Courier New" panose="02070309020205020404" pitchFamily="49" charset="0"/>
              </a:rPr>
              <a:t>DayOfWeek.Tuesday</a:t>
            </a:r>
            <a:r>
              <a:rPr lang="en-US" sz="1100" b="1" dirty="0">
                <a:solidFill>
                  <a:schemeClr val="bg1"/>
                </a:solidFill>
                <a:latin typeface="Courier New" panose="02070309020205020404" pitchFamily="49" charset="0"/>
                <a:cs typeface="Courier New" panose="02070309020205020404" pitchFamily="49" charset="0"/>
              </a:rPr>
              <a:t>);</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err="1" smtClean="0">
                <a:solidFill>
                  <a:schemeClr val="bg1"/>
                </a:solidFill>
                <a:latin typeface="Courier New" panose="02070309020205020404" pitchFamily="49" charset="0"/>
                <a:cs typeface="Courier New" panose="02070309020205020404" pitchFamily="49" charset="0"/>
              </a:rPr>
              <a:t>var</a:t>
            </a:r>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actual = </a:t>
            </a:r>
            <a:r>
              <a:rPr lang="en-US" sz="1100" b="1" dirty="0" err="1">
                <a:solidFill>
                  <a:schemeClr val="bg1"/>
                </a:solidFill>
                <a:latin typeface="Courier New" panose="02070309020205020404" pitchFamily="49" charset="0"/>
                <a:cs typeface="Courier New" panose="02070309020205020404" pitchFamily="49" charset="0"/>
              </a:rPr>
              <a:t>priceCalculator.GetDiscountedPrice</a:t>
            </a:r>
            <a:r>
              <a:rPr lang="en-US" sz="1100" b="1" dirty="0">
                <a:solidFill>
                  <a:schemeClr val="bg1"/>
                </a:solidFill>
                <a:latin typeface="Courier New" panose="02070309020205020404" pitchFamily="49" charset="0"/>
                <a:cs typeface="Courier New" panose="02070309020205020404" pitchFamily="49" charset="0"/>
              </a:rPr>
              <a:t>(2, </a:t>
            </a:r>
            <a:r>
              <a:rPr lang="en-US" sz="1100" b="1" dirty="0" err="1">
                <a:solidFill>
                  <a:schemeClr val="bg1"/>
                </a:solidFill>
                <a:latin typeface="Courier New" panose="02070309020205020404" pitchFamily="49" charset="0"/>
                <a:cs typeface="Courier New" panose="02070309020205020404" pitchFamily="49" charset="0"/>
              </a:rPr>
              <a:t>dateTimeProviderStub</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err="1" smtClean="0">
                <a:solidFill>
                  <a:schemeClr val="bg1"/>
                </a:solidFill>
                <a:latin typeface="Courier New" panose="02070309020205020404" pitchFamily="49" charset="0"/>
                <a:cs typeface="Courier New" panose="02070309020205020404" pitchFamily="49" charset="0"/>
              </a:rPr>
              <a:t>Assert.Equals</a:t>
            </a:r>
            <a:r>
              <a:rPr lang="en-US" sz="1100" b="1" dirty="0" smtClean="0">
                <a:solidFill>
                  <a:schemeClr val="bg1"/>
                </a:solidFill>
                <a:latin typeface="Courier New" panose="02070309020205020404" pitchFamily="49" charset="0"/>
                <a:cs typeface="Courier New" panose="02070309020205020404" pitchFamily="49" charset="0"/>
              </a:rPr>
              <a:t>(1</a:t>
            </a:r>
            <a:r>
              <a:rPr lang="en-US" sz="1100" b="1" dirty="0">
                <a:solidFill>
                  <a:schemeClr val="bg1"/>
                </a:solidFill>
                <a:latin typeface="Courier New" panose="02070309020205020404" pitchFamily="49" charset="0"/>
                <a:cs typeface="Courier New" panose="02070309020205020404" pitchFamily="49" charset="0"/>
              </a:rPr>
              <a:t>, actual);</a:t>
            </a:r>
          </a:p>
          <a:p>
            <a:r>
              <a:rPr lang="en-US" sz="1100" b="1" dirty="0">
                <a:solidFill>
                  <a:schemeClr val="bg1"/>
                </a:solidFill>
                <a:latin typeface="Courier New" panose="02070309020205020404" pitchFamily="49" charset="0"/>
                <a:cs typeface="Courier New" panose="02070309020205020404" pitchFamily="49" charset="0"/>
              </a:rPr>
              <a:t>}</a:t>
            </a:r>
          </a:p>
        </p:txBody>
      </p:sp>
      <p:sp>
        <p:nvSpPr>
          <p:cNvPr id="12" name="Rectangle 11"/>
          <p:cNvSpPr/>
          <p:nvPr/>
        </p:nvSpPr>
        <p:spPr>
          <a:xfrm>
            <a:off x="7129671" y="1931801"/>
            <a:ext cx="3101006" cy="253916"/>
          </a:xfrm>
          <a:prstGeom prst="rect">
            <a:avLst/>
          </a:prstGeom>
        </p:spPr>
        <p:txBody>
          <a:bodyPr wrap="square">
            <a:spAutoFit/>
          </a:bodyPr>
          <a:lstStyle/>
          <a:p>
            <a:r>
              <a:rPr lang="en-US" sz="1050" dirty="0" smtClean="0">
                <a:solidFill>
                  <a:schemeClr val="bg1"/>
                </a:solidFill>
              </a:rPr>
              <a:t>You </a:t>
            </a:r>
            <a:r>
              <a:rPr lang="en-US" sz="1050" dirty="0">
                <a:solidFill>
                  <a:schemeClr val="bg1"/>
                </a:solidFill>
              </a:rPr>
              <a:t>may try an approach such as</a:t>
            </a:r>
          </a:p>
        </p:txBody>
      </p:sp>
      <p:sp>
        <p:nvSpPr>
          <p:cNvPr id="13" name="TextBox 12"/>
          <p:cNvSpPr txBox="1"/>
          <p:nvPr/>
        </p:nvSpPr>
        <p:spPr>
          <a:xfrm>
            <a:off x="5764696" y="4291597"/>
            <a:ext cx="1146313" cy="784830"/>
          </a:xfrm>
          <a:prstGeom prst="rect">
            <a:avLst/>
          </a:prstGeom>
          <a:noFill/>
        </p:spPr>
        <p:txBody>
          <a:bodyPr wrap="square" rtlCol="0">
            <a:spAutoFit/>
          </a:bodyPr>
          <a:lstStyle/>
          <a:p>
            <a:r>
              <a:rPr lang="en-US" sz="900" dirty="0" err="1" smtClean="0">
                <a:solidFill>
                  <a:schemeClr val="accent6">
                    <a:lumMod val="75000"/>
                  </a:schemeClr>
                </a:solidFill>
              </a:rPr>
              <a:t>Testin</a:t>
            </a:r>
            <a:r>
              <a:rPr lang="en-US" sz="900" dirty="0" smtClean="0">
                <a:solidFill>
                  <a:schemeClr val="accent6">
                    <a:lumMod val="75000"/>
                  </a:schemeClr>
                </a:solidFill>
              </a:rPr>
              <a:t> </a:t>
            </a:r>
            <a:r>
              <a:rPr lang="en-US" sz="900" dirty="0" err="1" smtClean="0">
                <a:solidFill>
                  <a:schemeClr val="accent6">
                    <a:lumMod val="75000"/>
                  </a:schemeClr>
                </a:solidFill>
              </a:rPr>
              <a:t>yapıldı</a:t>
            </a:r>
            <a:r>
              <a:rPr lang="en-US" sz="900" dirty="0" smtClean="0">
                <a:solidFill>
                  <a:schemeClr val="accent6">
                    <a:lumMod val="75000"/>
                  </a:schemeClr>
                </a:solidFill>
              </a:rPr>
              <a:t> </a:t>
            </a:r>
            <a:r>
              <a:rPr lang="en-US" sz="900" dirty="0" err="1">
                <a:solidFill>
                  <a:schemeClr val="accent6">
                    <a:lumMod val="75000"/>
                  </a:schemeClr>
                </a:solidFill>
              </a:rPr>
              <a:t>g</a:t>
            </a:r>
            <a:r>
              <a:rPr lang="en-US" sz="900" dirty="0" err="1" smtClean="0">
                <a:solidFill>
                  <a:schemeClr val="accent6">
                    <a:lumMod val="75000"/>
                  </a:schemeClr>
                </a:solidFill>
              </a:rPr>
              <a:t>ün</a:t>
            </a:r>
            <a:r>
              <a:rPr lang="en-US" sz="900" dirty="0" smtClean="0">
                <a:solidFill>
                  <a:schemeClr val="accent6">
                    <a:lumMod val="75000"/>
                  </a:schemeClr>
                </a:solidFill>
              </a:rPr>
              <a:t> </a:t>
            </a:r>
            <a:r>
              <a:rPr lang="en-US" sz="900" dirty="0" err="1" smtClean="0">
                <a:solidFill>
                  <a:schemeClr val="accent6">
                    <a:lumMod val="75000"/>
                  </a:schemeClr>
                </a:solidFill>
              </a:rPr>
              <a:t>Salı</a:t>
            </a:r>
            <a:r>
              <a:rPr lang="en-US" sz="900" dirty="0" smtClean="0">
                <a:solidFill>
                  <a:schemeClr val="accent6">
                    <a:lumMod val="75000"/>
                  </a:schemeClr>
                </a:solidFill>
              </a:rPr>
              <a:t> </a:t>
            </a:r>
            <a:r>
              <a:rPr lang="en-US" sz="900" dirty="0" err="1" smtClean="0">
                <a:solidFill>
                  <a:schemeClr val="accent6">
                    <a:lumMod val="75000"/>
                  </a:schemeClr>
                </a:solidFill>
              </a:rPr>
              <a:t>değilse</a:t>
            </a:r>
            <a:r>
              <a:rPr lang="en-US" sz="900" dirty="0" smtClean="0">
                <a:solidFill>
                  <a:schemeClr val="accent6">
                    <a:lumMod val="75000"/>
                  </a:schemeClr>
                </a:solidFill>
              </a:rPr>
              <a:t> ilk test, </a:t>
            </a:r>
            <a:r>
              <a:rPr lang="en-US" sz="900" dirty="0" err="1" smtClean="0">
                <a:solidFill>
                  <a:schemeClr val="accent6">
                    <a:lumMod val="75000"/>
                  </a:schemeClr>
                </a:solidFill>
              </a:rPr>
              <a:t>salıysa</a:t>
            </a:r>
            <a:r>
              <a:rPr lang="en-US" sz="900" dirty="0" smtClean="0">
                <a:solidFill>
                  <a:schemeClr val="accent6">
                    <a:lumMod val="75000"/>
                  </a:schemeClr>
                </a:solidFill>
              </a:rPr>
              <a:t> </a:t>
            </a:r>
            <a:r>
              <a:rPr lang="en-US" sz="900" dirty="0" err="1" smtClean="0">
                <a:solidFill>
                  <a:schemeClr val="accent6">
                    <a:lumMod val="75000"/>
                  </a:schemeClr>
                </a:solidFill>
              </a:rPr>
              <a:t>ikinci</a:t>
            </a:r>
            <a:r>
              <a:rPr lang="en-US" sz="900" dirty="0" smtClean="0">
                <a:solidFill>
                  <a:schemeClr val="accent6">
                    <a:lumMod val="75000"/>
                  </a:schemeClr>
                </a:solidFill>
              </a:rPr>
              <a:t> test </a:t>
            </a:r>
            <a:r>
              <a:rPr lang="en-US" sz="900" dirty="0" err="1" smtClean="0">
                <a:solidFill>
                  <a:schemeClr val="accent6">
                    <a:lumMod val="75000"/>
                  </a:schemeClr>
                </a:solidFill>
              </a:rPr>
              <a:t>doğru</a:t>
            </a:r>
            <a:r>
              <a:rPr lang="en-US" sz="900" dirty="0" smtClean="0">
                <a:solidFill>
                  <a:schemeClr val="accent6">
                    <a:lumMod val="75000"/>
                  </a:schemeClr>
                </a:solidFill>
              </a:rPr>
              <a:t> </a:t>
            </a:r>
            <a:r>
              <a:rPr lang="en-US" sz="900" dirty="0" err="1" smtClean="0">
                <a:solidFill>
                  <a:schemeClr val="accent6">
                    <a:lumMod val="75000"/>
                  </a:schemeClr>
                </a:solidFill>
              </a:rPr>
              <a:t>çalışacak</a:t>
            </a:r>
            <a:r>
              <a:rPr lang="en-US" sz="900" dirty="0" smtClean="0">
                <a:solidFill>
                  <a:schemeClr val="accent6">
                    <a:lumMod val="75000"/>
                  </a:schemeClr>
                </a:solidFill>
              </a:rPr>
              <a:t>.</a:t>
            </a:r>
            <a:endParaRPr lang="en-US" sz="900" dirty="0">
              <a:solidFill>
                <a:schemeClr val="accent6">
                  <a:lumMod val="75000"/>
                </a:schemeClr>
              </a:solidFill>
            </a:endParaRPr>
          </a:p>
        </p:txBody>
      </p:sp>
    </p:spTree>
    <p:extLst>
      <p:ext uri="{BB962C8B-B14F-4D97-AF65-F5344CB8AC3E}">
        <p14:creationId xmlns:p14="http://schemas.microsoft.com/office/powerpoint/2010/main" val="42777201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39701" y="3019507"/>
            <a:ext cx="2006597" cy="954107"/>
          </a:xfrm>
          <a:prstGeom prst="rect">
            <a:avLst/>
          </a:prstGeom>
          <a:noFill/>
        </p:spPr>
        <p:txBody>
          <a:bodyPr wrap="square" rtlCol="0">
            <a:spAutoFit/>
          </a:bodyPr>
          <a:lstStyle/>
          <a:p>
            <a:r>
              <a:rPr lang="en-US" sz="2800" b="1" dirty="0" err="1" smtClean="0"/>
              <a:t>Xunit</a:t>
            </a:r>
            <a:endParaRPr lang="en-US" sz="2800" b="1" dirty="0"/>
          </a:p>
          <a:p>
            <a:r>
              <a:rPr lang="en-US" sz="2800" b="1" dirty="0" smtClean="0"/>
              <a:t>Resources</a:t>
            </a:r>
          </a:p>
        </p:txBody>
      </p:sp>
      <p:sp>
        <p:nvSpPr>
          <p:cNvPr id="3" name="Rectangle 2"/>
          <p:cNvSpPr/>
          <p:nvPr/>
        </p:nvSpPr>
        <p:spPr>
          <a:xfrm>
            <a:off x="3086101" y="2472430"/>
            <a:ext cx="8064499" cy="2585323"/>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a:t>
            </a:r>
            <a:r>
              <a:rPr lang="en-US" dirty="0" smtClean="0">
                <a:solidFill>
                  <a:schemeClr val="bg1"/>
                </a:solidFill>
                <a:hlinkClick r:id="rId2"/>
              </a:rPr>
              <a:t>github.com/xunit/samples.xunit</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3"/>
              </a:rPr>
              <a:t>https://</a:t>
            </a:r>
            <a:r>
              <a:rPr lang="en-US" dirty="0" smtClean="0">
                <a:solidFill>
                  <a:schemeClr val="bg1"/>
                </a:solidFill>
                <a:hlinkClick r:id="rId3"/>
              </a:rPr>
              <a:t>github.com/xunit/samples.xunit/blob/master/SqlDataExample/DatabaseExamples.cs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https://xunit.net/#</a:t>
            </a:r>
            <a:r>
              <a:rPr lang="en-US" dirty="0" smtClean="0">
                <a:solidFill>
                  <a:schemeClr val="bg1"/>
                </a:solidFill>
                <a:hlinkClick r:id="rId4"/>
              </a:rPr>
              <a:t>documentation</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5"/>
              </a:rPr>
              <a:t>https://</a:t>
            </a:r>
            <a:r>
              <a:rPr lang="en-US" dirty="0" smtClean="0">
                <a:solidFill>
                  <a:schemeClr val="bg1"/>
                </a:solidFill>
                <a:hlinkClick r:id="rId5"/>
              </a:rPr>
              <a:t>xunit.net/docs/capturing-output</a:t>
            </a:r>
            <a:endParaRPr lang="en-US" dirty="0" smtClean="0">
              <a:solidFill>
                <a:schemeClr val="bg1"/>
              </a:solidFill>
            </a:endParaRPr>
          </a:p>
          <a:p>
            <a:pPr marL="285750" indent="-285750">
              <a:buFont typeface="Arial" panose="020B0604020202020204" pitchFamily="34" charset="0"/>
              <a:buChar char="•"/>
            </a:pPr>
            <a:r>
              <a:rPr lang="en-US" dirty="0" smtClean="0">
                <a:solidFill>
                  <a:schemeClr val="bg1"/>
                </a:solidFill>
                <a:hlinkClick r:id="rId6"/>
              </a:rPr>
              <a:t>https</a:t>
            </a:r>
            <a:r>
              <a:rPr lang="en-US" dirty="0">
                <a:solidFill>
                  <a:schemeClr val="bg1"/>
                </a:solidFill>
                <a:hlinkClick r:id="rId6"/>
              </a:rPr>
              <a:t>://</a:t>
            </a:r>
            <a:r>
              <a:rPr lang="en-US" dirty="0" smtClean="0">
                <a:solidFill>
                  <a:schemeClr val="bg1"/>
                </a:solidFill>
                <a:hlinkClick r:id="rId6"/>
              </a:rPr>
              <a:t>xunit.net/docs/running-tests-in-parallel</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7"/>
              </a:rPr>
              <a:t>https://</a:t>
            </a:r>
            <a:r>
              <a:rPr lang="en-US" dirty="0" smtClean="0">
                <a:solidFill>
                  <a:schemeClr val="bg1"/>
                </a:solidFill>
                <a:hlinkClick r:id="rId7"/>
              </a:rPr>
              <a:t>xunit.net/docs/shared-context</a:t>
            </a:r>
            <a:endParaRPr lang="en-US" dirty="0" smtClean="0">
              <a:solidFill>
                <a:schemeClr val="bg1"/>
              </a:solidFill>
            </a:endParaRPr>
          </a:p>
          <a:p>
            <a:pPr marL="285750" indent="-285750">
              <a:buFont typeface="Arial" panose="020B0604020202020204" pitchFamily="34" charset="0"/>
              <a:buChar char="•"/>
            </a:pPr>
            <a:r>
              <a:rPr lang="en-US" dirty="0">
                <a:hlinkClick r:id="rId8"/>
              </a:rPr>
              <a:t>https://andrewlock.net/creating-parameterised-tests-in-xunit-with-inlinedata-classdata-and-memberdata/</a:t>
            </a:r>
            <a:endParaRPr lang="en-US" dirty="0">
              <a:solidFill>
                <a:schemeClr val="bg1"/>
              </a:solidFill>
            </a:endParaRPr>
          </a:p>
        </p:txBody>
      </p:sp>
    </p:spTree>
    <p:extLst>
      <p:ext uri="{BB962C8B-B14F-4D97-AF65-F5344CB8AC3E}">
        <p14:creationId xmlns:p14="http://schemas.microsoft.com/office/powerpoint/2010/main" val="32840426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2654871"/>
            <a:ext cx="6096000" cy="1754326"/>
          </a:xfrm>
          <a:prstGeom prst="rect">
            <a:avLst/>
          </a:prstGeom>
        </p:spPr>
        <p:txBody>
          <a:bodyPr>
            <a:spAutoFit/>
          </a:bodyPr>
          <a:lstStyle/>
          <a:p>
            <a:pPr algn="ctr"/>
            <a:r>
              <a:rPr lang="en-US" sz="3600" b="1" dirty="0" err="1" smtClean="0"/>
              <a:t>Uygulama</a:t>
            </a:r>
            <a:r>
              <a:rPr lang="en-US" sz="3600" b="1" dirty="0" smtClean="0"/>
              <a:t> </a:t>
            </a:r>
            <a:r>
              <a:rPr lang="en-US" sz="3600" b="1" dirty="0" smtClean="0"/>
              <a:t>3</a:t>
            </a:r>
            <a:endParaRPr lang="en-US" sz="3600" b="1" dirty="0" smtClean="0"/>
          </a:p>
          <a:p>
            <a:pPr algn="ctr"/>
            <a:r>
              <a:rPr lang="en-US" sz="3600" b="1" dirty="0" err="1" smtClean="0"/>
              <a:t>Xunit</a:t>
            </a:r>
            <a:r>
              <a:rPr lang="en-US" sz="3600" b="1" dirty="0" smtClean="0"/>
              <a:t> dependencies</a:t>
            </a:r>
          </a:p>
          <a:p>
            <a:pPr algn="ctr"/>
            <a:r>
              <a:rPr lang="en-US" sz="3600" b="1" dirty="0" smtClean="0"/>
              <a:t>and Mocking</a:t>
            </a:r>
            <a:endParaRPr lang="en-US" sz="3600" b="1" dirty="0"/>
          </a:p>
        </p:txBody>
      </p:sp>
    </p:spTree>
    <p:extLst>
      <p:ext uri="{BB962C8B-B14F-4D97-AF65-F5344CB8AC3E}">
        <p14:creationId xmlns:p14="http://schemas.microsoft.com/office/powerpoint/2010/main" val="19613587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2387601" y="2654871"/>
            <a:ext cx="7484532" cy="1200329"/>
          </a:xfrm>
          <a:prstGeom prst="rect">
            <a:avLst/>
          </a:prstGeom>
        </p:spPr>
        <p:txBody>
          <a:bodyPr wrap="square">
            <a:spAutoFit/>
          </a:bodyPr>
          <a:lstStyle/>
          <a:p>
            <a:pPr algn="ctr"/>
            <a:r>
              <a:rPr lang="en-US" sz="3600" b="1" dirty="0" smtClean="0"/>
              <a:t>Behavioral Driven Development</a:t>
            </a:r>
          </a:p>
          <a:p>
            <a:pPr algn="ctr"/>
            <a:r>
              <a:rPr lang="en-US" sz="3600" b="1" dirty="0" err="1" smtClean="0"/>
              <a:t>SpecFlow</a:t>
            </a:r>
            <a:endParaRPr lang="en-US" sz="3600" b="1" dirty="0"/>
          </a:p>
        </p:txBody>
      </p:sp>
    </p:spTree>
    <p:extLst>
      <p:ext uri="{BB962C8B-B14F-4D97-AF65-F5344CB8AC3E}">
        <p14:creationId xmlns:p14="http://schemas.microsoft.com/office/powerpoint/2010/main" val="164790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3232064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8575" y="1345425"/>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2654871"/>
            <a:ext cx="6096000" cy="1200329"/>
          </a:xfrm>
          <a:prstGeom prst="rect">
            <a:avLst/>
          </a:prstGeom>
        </p:spPr>
        <p:txBody>
          <a:bodyPr>
            <a:spAutoFit/>
          </a:bodyPr>
          <a:lstStyle/>
          <a:p>
            <a:pPr algn="ctr"/>
            <a:r>
              <a:rPr lang="en-US" sz="3600" b="1" dirty="0" err="1" smtClean="0"/>
              <a:t>Uygulama</a:t>
            </a:r>
            <a:r>
              <a:rPr lang="en-US" sz="3600" b="1" dirty="0" smtClean="0"/>
              <a:t> </a:t>
            </a:r>
            <a:r>
              <a:rPr lang="en-US" sz="3600" b="1" dirty="0" smtClean="0"/>
              <a:t>4</a:t>
            </a:r>
            <a:endParaRPr lang="en-US" sz="3600" b="1" dirty="0" smtClean="0"/>
          </a:p>
          <a:p>
            <a:pPr algn="ctr"/>
            <a:r>
              <a:rPr lang="en-US" sz="3600" b="1" dirty="0" err="1" smtClean="0"/>
              <a:t>Xunit</a:t>
            </a:r>
            <a:r>
              <a:rPr lang="en-US" sz="3600" b="1" dirty="0" smtClean="0"/>
              <a:t> </a:t>
            </a:r>
            <a:r>
              <a:rPr lang="en-US" sz="3600" b="1" dirty="0" err="1" smtClean="0"/>
              <a:t>SpecFlow</a:t>
            </a:r>
            <a:r>
              <a:rPr lang="en-US" sz="3600" b="1" dirty="0" smtClean="0"/>
              <a:t> Example</a:t>
            </a:r>
            <a:endParaRPr lang="en-US" sz="3600" b="1" dirty="0"/>
          </a:p>
        </p:txBody>
      </p:sp>
    </p:spTree>
    <p:extLst>
      <p:ext uri="{BB962C8B-B14F-4D97-AF65-F5344CB8AC3E}">
        <p14:creationId xmlns:p14="http://schemas.microsoft.com/office/powerpoint/2010/main" val="1920424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0975" y="154015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200329"/>
          </a:xfrm>
          <a:prstGeom prst="rect">
            <a:avLst/>
          </a:prstGeom>
        </p:spPr>
        <p:txBody>
          <a:bodyPr>
            <a:spAutoFit/>
          </a:bodyPr>
          <a:lstStyle/>
          <a:p>
            <a:pPr algn="ctr"/>
            <a:r>
              <a:rPr lang="en-US" sz="3600" b="1" dirty="0" smtClean="0"/>
              <a:t>Legacy </a:t>
            </a:r>
            <a:r>
              <a:rPr lang="en-US" sz="3600" b="1" dirty="0" err="1" smtClean="0"/>
              <a:t>Uygulamalar</a:t>
            </a:r>
            <a:r>
              <a:rPr lang="en-US" sz="3600" b="1" dirty="0" smtClean="0"/>
              <a:t> </a:t>
            </a:r>
            <a:r>
              <a:rPr lang="en-US" sz="3600" b="1" dirty="0" err="1" smtClean="0"/>
              <a:t>İçin</a:t>
            </a:r>
            <a:r>
              <a:rPr lang="en-US" sz="3600" b="1" dirty="0" smtClean="0"/>
              <a:t> Unit Test </a:t>
            </a:r>
            <a:endParaRPr lang="en-US" sz="3600" b="1" dirty="0"/>
          </a:p>
        </p:txBody>
      </p:sp>
    </p:spTree>
    <p:extLst>
      <p:ext uri="{BB962C8B-B14F-4D97-AF65-F5344CB8AC3E}">
        <p14:creationId xmlns:p14="http://schemas.microsoft.com/office/powerpoint/2010/main" val="2843290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59" y="5473005"/>
            <a:ext cx="9036213"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https://www.slideshare.net/StephenFuqua/refactoring-web-forms-for-test-automation</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hlinkClick r:id="rId3"/>
              </a:rPr>
              <a:t>https://</a:t>
            </a:r>
            <a:r>
              <a:rPr lang="en-US" sz="1200" dirty="0" smtClean="0">
                <a:solidFill>
                  <a:schemeClr val="bg1"/>
                </a:solidFill>
                <a:hlinkClick r:id="rId3"/>
              </a:rPr>
              <a:t>www.natmarchand.fr/aspnet-dependency-injection-net472/</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4"/>
              </a:rPr>
              <a:t>https</a:t>
            </a:r>
            <a:r>
              <a:rPr lang="en-US" sz="1200" dirty="0">
                <a:solidFill>
                  <a:schemeClr val="bg1"/>
                </a:solidFill>
                <a:hlinkClick r:id="rId4"/>
              </a:rPr>
              <a:t>://</a:t>
            </a:r>
            <a:r>
              <a:rPr lang="en-US" sz="1200" dirty="0" smtClean="0">
                <a:solidFill>
                  <a:schemeClr val="bg1"/>
                </a:solidFill>
                <a:hlinkClick r:id="rId4"/>
              </a:rPr>
              <a:t>vladdaraban.blog/unit-testing-asp-net-legacy-applications/</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5"/>
              </a:rPr>
              <a:t>https</a:t>
            </a:r>
            <a:r>
              <a:rPr lang="en-US" sz="1200" dirty="0">
                <a:solidFill>
                  <a:schemeClr val="bg1"/>
                </a:solidFill>
                <a:hlinkClick r:id="rId5"/>
              </a:rPr>
              <a:t>://</a:t>
            </a:r>
            <a:r>
              <a:rPr lang="en-US" sz="1200" dirty="0" smtClean="0">
                <a:solidFill>
                  <a:schemeClr val="bg1"/>
                </a:solidFill>
                <a:hlinkClick r:id="rId5"/>
              </a:rPr>
              <a:t>docs.microsoft.com/en-us/archive/msdn-magazine/2010/september/msdn-magazine-cutting-edge-better-web-forms-with-the-mvp-pattern</a:t>
            </a:r>
            <a:endParaRPr lang="en-US" sz="1200" dirty="0">
              <a:solidFill>
                <a:schemeClr val="bg1"/>
              </a:solidFill>
            </a:endParaRPr>
          </a:p>
          <a:p>
            <a:pPr marL="171450" indent="-171450">
              <a:buFont typeface="Arial" panose="020B0604020202020204" pitchFamily="34" charset="0"/>
              <a:buChar char="•"/>
            </a:pPr>
            <a:r>
              <a:rPr lang="en-US" sz="1200" dirty="0" smtClean="0">
                <a:solidFill>
                  <a:schemeClr val="bg1"/>
                </a:solidFill>
                <a:hlinkClick r:id="rId6"/>
              </a:rPr>
              <a:t>https</a:t>
            </a:r>
            <a:r>
              <a:rPr lang="en-US" sz="1200" dirty="0">
                <a:solidFill>
                  <a:schemeClr val="bg1"/>
                </a:solidFill>
                <a:hlinkClick r:id="rId6"/>
              </a:rPr>
              <a:t>://devblogs.microsoft.com/aspnet/use-dependency-injection-in-webforms-application</a:t>
            </a:r>
            <a:r>
              <a:rPr lang="en-US" sz="1200" dirty="0" smtClean="0">
                <a:solidFill>
                  <a:schemeClr val="bg1"/>
                </a:solidFill>
                <a:hlinkClick r:id="rId6"/>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7" name="Rectangle 6"/>
          <p:cNvSpPr/>
          <p:nvPr/>
        </p:nvSpPr>
        <p:spPr>
          <a:xfrm>
            <a:off x="2399159" y="350987"/>
            <a:ext cx="8116441" cy="307777"/>
          </a:xfrm>
          <a:prstGeom prst="rect">
            <a:avLst/>
          </a:prstGeom>
        </p:spPr>
        <p:txBody>
          <a:bodyPr wrap="square">
            <a:spAutoFit/>
          </a:bodyPr>
          <a:lstStyle/>
          <a:p>
            <a:r>
              <a:rPr lang="en-US" sz="1400" dirty="0">
                <a:hlinkClick r:id="rId7"/>
              </a:rPr>
              <a:t>https://www.safnet.com/writing/tech/2014/08/unit-test-isolation-for-legacy-net-code.html</a:t>
            </a:r>
            <a:endParaRPr lang="en-US" sz="1400" dirty="0"/>
          </a:p>
        </p:txBody>
      </p:sp>
      <p:pic>
        <p:nvPicPr>
          <p:cNvPr id="3074" name="Picture 2" descr="https://www.safnet.com/writing/tech/images/testIsolationLegacyCode.png"/>
          <p:cNvPicPr>
            <a:picLocks noChangeAspect="1" noChangeArrowheads="1"/>
          </p:cNvPicPr>
          <p:nvPr/>
        </p:nvPicPr>
        <p:blipFill rotWithShape="1">
          <a:blip r:embed="rId8">
            <a:extLst>
              <a:ext uri="{28A0092B-C50C-407E-A947-70E740481C1C}">
                <a14:useLocalDpi xmlns:a14="http://schemas.microsoft.com/office/drawing/2010/main" val="0"/>
              </a:ext>
            </a:extLst>
          </a:blip>
          <a:srcRect l="1194" t="1609" r="857" b="1714"/>
          <a:stretch/>
        </p:blipFill>
        <p:spPr bwMode="auto">
          <a:xfrm>
            <a:off x="3226480" y="713194"/>
            <a:ext cx="7245584" cy="455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7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Advantages</a:t>
            </a:r>
            <a:endParaRPr lang="en-US" sz="2000" dirty="0"/>
          </a:p>
        </p:txBody>
      </p:sp>
      <p:sp>
        <p:nvSpPr>
          <p:cNvPr id="4" name="TextBox 3"/>
          <p:cNvSpPr txBox="1"/>
          <p:nvPr/>
        </p:nvSpPr>
        <p:spPr>
          <a:xfrm>
            <a:off x="7120467" y="761186"/>
            <a:ext cx="4699000"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200" b="1" dirty="0">
                <a:solidFill>
                  <a:schemeClr val="bg1"/>
                </a:solidFill>
              </a:rPr>
              <a:t>Unit testing finds problems early in the development cycle</a:t>
            </a:r>
            <a:r>
              <a:rPr lang="en-US" sz="1200" dirty="0">
                <a:solidFill>
                  <a:schemeClr val="bg1"/>
                </a:solidFill>
              </a:rPr>
              <a:t>. Since the unit tests alert the development team of the problem before handing the code off to testers or clients, potential problems are caught early in the development process</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allows the programmer to refactor code or upgrade system libraries at a later date, and make sure the module still works correctly </a:t>
            </a:r>
            <a:r>
              <a:rPr lang="en-US" sz="1200" dirty="0">
                <a:solidFill>
                  <a:schemeClr val="bg1"/>
                </a:solidFill>
              </a:rPr>
              <a:t>(e.g., in regression testing). </a:t>
            </a:r>
          </a:p>
          <a:p>
            <a:pPr marL="342900" indent="-342900" algn="just">
              <a:buFont typeface="Arial" panose="020B0604020202020204" pitchFamily="34" charset="0"/>
              <a:buChar char="•"/>
            </a:pPr>
            <a:r>
              <a:rPr lang="en-US" sz="1200" dirty="0">
                <a:solidFill>
                  <a:schemeClr val="bg1"/>
                </a:solidFill>
              </a:rPr>
              <a:t>Unit testing may reduce uncertainty in the units themselves and can be used in a bottom-up testing style approach. By testing the parts of a program first and then testing the sum of its parts, integration testing becomes much easier</a:t>
            </a:r>
            <a:r>
              <a:rPr lang="en-US" sz="1200" dirty="0" smtClean="0">
                <a:solidFill>
                  <a:schemeClr val="bg1"/>
                </a:solidFill>
              </a:rPr>
              <a:t>.</a:t>
            </a:r>
          </a:p>
          <a:p>
            <a:pPr marL="342900" indent="-342900" algn="just">
              <a:buFont typeface="Arial" panose="020B0604020202020204" pitchFamily="34" charset="0"/>
              <a:buChar char="•"/>
            </a:pPr>
            <a:r>
              <a:rPr lang="en-US" sz="1200" b="1" dirty="0">
                <a:solidFill>
                  <a:schemeClr val="bg1"/>
                </a:solidFill>
              </a:rPr>
              <a:t>Unit testing provides a sort of living documentation of the system</a:t>
            </a:r>
            <a:r>
              <a:rPr lang="en-US" sz="1200" dirty="0">
                <a:solidFill>
                  <a:schemeClr val="bg1"/>
                </a:solidFill>
              </a:rPr>
              <a:t>. Developers looking to learn what functionality is provided by a unit, and how to use it, can look at the unit tests to gain a basic understanding of the unit's </a:t>
            </a:r>
            <a:r>
              <a:rPr lang="en-US" sz="1200" dirty="0" smtClean="0">
                <a:solidFill>
                  <a:schemeClr val="bg1"/>
                </a:solidFill>
              </a:rPr>
              <a:t>interface</a:t>
            </a:r>
          </a:p>
          <a:p>
            <a:pPr marL="342900" indent="-342900" algn="just">
              <a:buFont typeface="Arial" panose="020B0604020202020204" pitchFamily="34" charset="0"/>
              <a:buChar char="•"/>
            </a:pPr>
            <a:r>
              <a:rPr lang="en-US" sz="1200" dirty="0">
                <a:solidFill>
                  <a:schemeClr val="bg1"/>
                </a:solidFill>
              </a:rPr>
              <a:t>When software is developed using a test-driven approach, the combination of writing the unit test to specify the interface plus the refactoring activities performed after the test has passed, may take the place of formal design. Each unit test can be seen as a design element specifying classes, methods, and observable behavior.</a:t>
            </a:r>
            <a:endParaRPr lang="en-US" sz="1200" dirty="0" smtClean="0">
              <a:solidFill>
                <a:schemeClr val="bg1"/>
              </a:solidFill>
            </a:endParaRPr>
          </a:p>
          <a:p>
            <a:pPr marL="342900" indent="-342900" algn="just">
              <a:buFont typeface="Arial" panose="020B0604020202020204" pitchFamily="34" charset="0"/>
              <a:buChar char="•"/>
            </a:pPr>
            <a:endParaRPr lang="en-US" sz="1200" dirty="0">
              <a:solidFill>
                <a:schemeClr val="bg1"/>
              </a:solidFill>
            </a:endParaRPr>
          </a:p>
        </p:txBody>
      </p:sp>
      <p:sp>
        <p:nvSpPr>
          <p:cNvPr id="5" name="Rectangle 4"/>
          <p:cNvSpPr/>
          <p:nvPr/>
        </p:nvSpPr>
        <p:spPr>
          <a:xfrm>
            <a:off x="3119967" y="5977989"/>
            <a:ext cx="8699500" cy="415498"/>
          </a:xfrm>
          <a:prstGeom prst="rect">
            <a:avLst/>
          </a:prstGeom>
        </p:spPr>
        <p:txBody>
          <a:bodyPr wrap="square">
            <a:spAutoFit/>
          </a:bodyPr>
          <a:lstStyle/>
          <a:p>
            <a:r>
              <a:rPr lang="en-US" sz="1050" dirty="0">
                <a:hlinkClick r:id="rId2"/>
              </a:rPr>
              <a:t>https://</a:t>
            </a:r>
            <a:r>
              <a:rPr lang="en-US" sz="1050" dirty="0" smtClean="0">
                <a:hlinkClick r:id="rId2"/>
              </a:rPr>
              <a:t>www.wikizeroo.org/index.php?q=aHR0cHM6Ly9lbi53aWtpcGVkaWEub3JnL3dpa2kvVW5pdF90ZXN0aW5n</a:t>
            </a:r>
            <a:endParaRPr lang="en-US" sz="1050" dirty="0" smtClean="0"/>
          </a:p>
          <a:p>
            <a:r>
              <a:rPr lang="en-US" sz="1050" dirty="0">
                <a:hlinkClick r:id="rId3"/>
              </a:rPr>
              <a:t>https://dzone.com/articles/unit-testing-guidelines-what-to-test-and-what-not</a:t>
            </a:r>
            <a:endParaRPr lang="en-US" sz="1050" dirty="0"/>
          </a:p>
        </p:txBody>
      </p:sp>
      <p:sp>
        <p:nvSpPr>
          <p:cNvPr id="3" name="Rectangle 2"/>
          <p:cNvSpPr/>
          <p:nvPr/>
        </p:nvSpPr>
        <p:spPr>
          <a:xfrm>
            <a:off x="3119967" y="1530627"/>
            <a:ext cx="3784600" cy="3539430"/>
          </a:xfrm>
          <a:prstGeom prst="rect">
            <a:avLst/>
          </a:prstGeom>
        </p:spPr>
        <p:txBody>
          <a:bodyPr wrap="square">
            <a:spAutoFit/>
          </a:bodyPr>
          <a:lstStyle/>
          <a:p>
            <a:r>
              <a:rPr lang="en-US" sz="1400" b="1" dirty="0">
                <a:solidFill>
                  <a:schemeClr val="bg1"/>
                </a:solidFill>
              </a:rPr>
              <a:t>Benefits of Unit </a:t>
            </a:r>
            <a:r>
              <a:rPr lang="en-US" sz="1400" b="1" dirty="0" smtClean="0">
                <a:solidFill>
                  <a:schemeClr val="bg1"/>
                </a:solidFill>
              </a:rPr>
              <a:t>Testing</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Unit tests prove that your code actually works</a:t>
            </a:r>
          </a:p>
          <a:p>
            <a:pPr marL="285750" indent="-285750">
              <a:buFont typeface="Arial" panose="020B0604020202020204" pitchFamily="34" charset="0"/>
              <a:buChar char="•"/>
            </a:pPr>
            <a:r>
              <a:rPr lang="en-US" sz="1400" dirty="0">
                <a:solidFill>
                  <a:schemeClr val="bg1"/>
                </a:solidFill>
              </a:rPr>
              <a:t>You get a low-level regression-test suite</a:t>
            </a:r>
          </a:p>
          <a:p>
            <a:pPr marL="285750" indent="-285750">
              <a:buFont typeface="Arial" panose="020B0604020202020204" pitchFamily="34" charset="0"/>
              <a:buChar char="•"/>
            </a:pPr>
            <a:r>
              <a:rPr lang="en-US" sz="1400" dirty="0">
                <a:solidFill>
                  <a:schemeClr val="bg1"/>
                </a:solidFill>
              </a:rPr>
              <a:t>You can improve the design without breaking it</a:t>
            </a:r>
          </a:p>
          <a:p>
            <a:pPr marL="285750" indent="-285750">
              <a:buFont typeface="Arial" panose="020B0604020202020204" pitchFamily="34" charset="0"/>
              <a:buChar char="•"/>
            </a:pPr>
            <a:r>
              <a:rPr lang="en-US" sz="1400" b="1" dirty="0">
                <a:solidFill>
                  <a:schemeClr val="bg1"/>
                </a:solidFill>
              </a:rPr>
              <a:t>It's more fun to code with them than without</a:t>
            </a:r>
          </a:p>
          <a:p>
            <a:pPr marL="285750" indent="-285750">
              <a:buFont typeface="Arial" panose="020B0604020202020204" pitchFamily="34" charset="0"/>
              <a:buChar char="•"/>
            </a:pPr>
            <a:r>
              <a:rPr lang="en-US" sz="1400" dirty="0">
                <a:solidFill>
                  <a:schemeClr val="bg1"/>
                </a:solidFill>
              </a:rPr>
              <a:t>They demonstrate concrete progress</a:t>
            </a:r>
          </a:p>
          <a:p>
            <a:pPr marL="285750" indent="-285750">
              <a:buFont typeface="Arial" panose="020B0604020202020204" pitchFamily="34" charset="0"/>
              <a:buChar char="•"/>
            </a:pPr>
            <a:r>
              <a:rPr lang="en-US" sz="1400" dirty="0">
                <a:solidFill>
                  <a:schemeClr val="bg1"/>
                </a:solidFill>
              </a:rPr>
              <a:t>Unit tests are a form of sample code</a:t>
            </a:r>
          </a:p>
          <a:p>
            <a:pPr marL="285750" indent="-285750">
              <a:buFont typeface="Arial" panose="020B0604020202020204" pitchFamily="34" charset="0"/>
              <a:buChar char="•"/>
            </a:pPr>
            <a:r>
              <a:rPr lang="en-US" sz="1400" dirty="0">
                <a:solidFill>
                  <a:schemeClr val="bg1"/>
                </a:solidFill>
              </a:rPr>
              <a:t>It forces you to plan before you code</a:t>
            </a:r>
          </a:p>
          <a:p>
            <a:pPr marL="285750" indent="-285750">
              <a:buFont typeface="Arial" panose="020B0604020202020204" pitchFamily="34" charset="0"/>
              <a:buChar char="•"/>
            </a:pPr>
            <a:r>
              <a:rPr lang="en-US" sz="1400" dirty="0">
                <a:solidFill>
                  <a:schemeClr val="bg1"/>
                </a:solidFill>
              </a:rPr>
              <a:t>It reduces the cost of bugs</a:t>
            </a:r>
          </a:p>
          <a:p>
            <a:pPr marL="285750" indent="-285750">
              <a:buFont typeface="Arial" panose="020B0604020202020204" pitchFamily="34" charset="0"/>
              <a:buChar char="•"/>
            </a:pPr>
            <a:r>
              <a:rPr lang="en-US" sz="1400" dirty="0">
                <a:solidFill>
                  <a:schemeClr val="bg1"/>
                </a:solidFill>
              </a:rPr>
              <a:t>It's even better than code inspections</a:t>
            </a:r>
          </a:p>
          <a:p>
            <a:pPr marL="285750" indent="-285750">
              <a:buFont typeface="Arial" panose="020B0604020202020204" pitchFamily="34" charset="0"/>
              <a:buChar char="•"/>
            </a:pPr>
            <a:r>
              <a:rPr lang="en-US" sz="1400" dirty="0">
                <a:solidFill>
                  <a:schemeClr val="bg1"/>
                </a:solidFill>
              </a:rPr>
              <a:t>Unit tests make better designs</a:t>
            </a:r>
          </a:p>
        </p:txBody>
      </p:sp>
    </p:spTree>
    <p:extLst>
      <p:ext uri="{BB962C8B-B14F-4D97-AF65-F5344CB8AC3E}">
        <p14:creationId xmlns:p14="http://schemas.microsoft.com/office/powerpoint/2010/main" val="30139980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6" name="TextBox 5"/>
          <p:cNvSpPr txBox="1"/>
          <p:nvPr/>
        </p:nvSpPr>
        <p:spPr>
          <a:xfrm>
            <a:off x="2551560" y="5690719"/>
            <a:ext cx="9036213"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hlinkClick r:id="rId2"/>
              </a:rPr>
              <a:t>https://devblogs.microsoft.com/aspnet/modern-asp-net-web-forms-development-dependency-injection</a:t>
            </a:r>
            <a:r>
              <a:rPr lang="en-US" sz="1200" dirty="0" smtClean="0">
                <a:solidFill>
                  <a:schemeClr val="bg1"/>
                </a:solidFill>
                <a:hlinkClick r:id="rId2"/>
              </a:rPr>
              <a:t>/</a:t>
            </a:r>
            <a:endParaRPr lang="en-US" sz="1200" dirty="0" smtClean="0">
              <a:solidFill>
                <a:schemeClr val="bg1"/>
              </a:solidFill>
            </a:endParaRPr>
          </a:p>
          <a:p>
            <a:pPr marL="171450" indent="-1714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://devblogs.microsoft.com/aspnet/use-dependency-injection-in-webforms-application</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endParaRPr lang="en-US" sz="1200" dirty="0">
              <a:solidFill>
                <a:schemeClr val="bg1"/>
              </a:solidFill>
            </a:endParaRPr>
          </a:p>
        </p:txBody>
      </p:sp>
      <p:sp>
        <p:nvSpPr>
          <p:cNvPr id="2" name="Rectangle 1"/>
          <p:cNvSpPr/>
          <p:nvPr/>
        </p:nvSpPr>
        <p:spPr>
          <a:xfrm>
            <a:off x="2551560" y="609287"/>
            <a:ext cx="8769584" cy="4278094"/>
          </a:xfrm>
          <a:prstGeom prst="rect">
            <a:avLst/>
          </a:prstGeom>
        </p:spPr>
        <p:txBody>
          <a:bodyPr wrap="square">
            <a:spAutoFit/>
          </a:bodyPr>
          <a:lstStyle/>
          <a:p>
            <a:r>
              <a:rPr lang="en-US" sz="2400" b="1" dirty="0">
                <a:solidFill>
                  <a:schemeClr val="bg1"/>
                </a:solidFill>
              </a:rPr>
              <a:t>Areas that Dependency Injection can be </a:t>
            </a:r>
            <a:r>
              <a:rPr lang="en-US" sz="2400" b="1" dirty="0" smtClean="0">
                <a:solidFill>
                  <a:schemeClr val="bg1"/>
                </a:solidFill>
              </a:rPr>
              <a:t>used</a:t>
            </a:r>
            <a:br>
              <a:rPr lang="en-US" sz="2400" b="1" dirty="0" smtClean="0">
                <a:solidFill>
                  <a:schemeClr val="bg1"/>
                </a:solidFill>
              </a:rPr>
            </a:br>
            <a:endParaRPr lang="en-US" sz="2400" b="1" dirty="0">
              <a:solidFill>
                <a:schemeClr val="bg1"/>
              </a:solidFill>
            </a:endParaRPr>
          </a:p>
          <a:p>
            <a:r>
              <a:rPr lang="en-US" sz="1400" dirty="0">
                <a:solidFill>
                  <a:schemeClr val="bg1"/>
                </a:solidFill>
              </a:rPr>
              <a:t>There are many areas you can use Dependency Injection in </a:t>
            </a:r>
            <a:r>
              <a:rPr lang="en-US" sz="1400" dirty="0" err="1">
                <a:solidFill>
                  <a:schemeClr val="bg1"/>
                </a:solidFill>
              </a:rPr>
              <a:t>WebForms</a:t>
            </a:r>
            <a:r>
              <a:rPr lang="en-US" sz="1400" dirty="0">
                <a:solidFill>
                  <a:schemeClr val="bg1"/>
                </a:solidFill>
              </a:rPr>
              <a:t> applications now. Here is a complete list.</a:t>
            </a:r>
          </a:p>
          <a:p>
            <a:endParaRPr lang="en-US" sz="1400" dirty="0">
              <a:solidFill>
                <a:schemeClr val="bg1"/>
              </a:solidFill>
            </a:endParaRPr>
          </a:p>
          <a:p>
            <a:r>
              <a:rPr lang="en-US" sz="1400" dirty="0" smtClean="0">
                <a:solidFill>
                  <a:schemeClr val="bg1"/>
                </a:solidFill>
              </a:rPr>
              <a:t>- Pages </a:t>
            </a:r>
            <a:r>
              <a:rPr lang="en-US" sz="1400" dirty="0">
                <a:solidFill>
                  <a:schemeClr val="bg1"/>
                </a:solidFill>
              </a:rPr>
              <a:t>and controls</a:t>
            </a:r>
          </a:p>
          <a:p>
            <a:pPr lvl="1"/>
            <a:r>
              <a:rPr lang="en-US" sz="1400" dirty="0" smtClean="0">
                <a:solidFill>
                  <a:schemeClr val="bg1"/>
                </a:solidFill>
              </a:rPr>
              <a:t>- </a:t>
            </a:r>
            <a:r>
              <a:rPr lang="en-US" sz="1400" dirty="0" err="1" smtClean="0">
                <a:solidFill>
                  <a:schemeClr val="bg1"/>
                </a:solidFill>
              </a:rPr>
              <a:t>WebForms</a:t>
            </a:r>
            <a:r>
              <a:rPr lang="en-US" sz="1400" dirty="0" smtClean="0">
                <a:solidFill>
                  <a:schemeClr val="bg1"/>
                </a:solidFill>
              </a:rPr>
              <a:t> </a:t>
            </a:r>
            <a:r>
              <a:rPr lang="en-US" sz="1400" dirty="0">
                <a:solidFill>
                  <a:schemeClr val="bg1"/>
                </a:solidFill>
              </a:rPr>
              <a:t>page</a:t>
            </a:r>
          </a:p>
          <a:p>
            <a:pPr lvl="1"/>
            <a:r>
              <a:rPr lang="en-US" sz="1400" dirty="0" smtClean="0">
                <a:solidFill>
                  <a:schemeClr val="bg1"/>
                </a:solidFill>
              </a:rPr>
              <a:t>- User </a:t>
            </a:r>
            <a:r>
              <a:rPr lang="en-US" sz="1400" dirty="0">
                <a:solidFill>
                  <a:schemeClr val="bg1"/>
                </a:solidFill>
              </a:rPr>
              <a:t>control</a:t>
            </a:r>
          </a:p>
          <a:p>
            <a:pPr lvl="1"/>
            <a:r>
              <a:rPr lang="en-US" sz="1400" dirty="0" smtClean="0">
                <a:solidFill>
                  <a:schemeClr val="bg1"/>
                </a:solidFill>
              </a:rPr>
              <a:t>- Custom </a:t>
            </a:r>
            <a:r>
              <a:rPr lang="en-US" sz="1400" dirty="0">
                <a:solidFill>
                  <a:schemeClr val="bg1"/>
                </a:solidFill>
              </a:rPr>
              <a:t>control</a:t>
            </a:r>
          </a:p>
          <a:p>
            <a:r>
              <a:rPr lang="en-US" sz="1400" dirty="0" smtClean="0">
                <a:solidFill>
                  <a:schemeClr val="bg1"/>
                </a:solidFill>
              </a:rPr>
              <a:t>- </a:t>
            </a:r>
            <a:r>
              <a:rPr lang="en-US" sz="1400" dirty="0" err="1" smtClean="0">
                <a:solidFill>
                  <a:schemeClr val="bg1"/>
                </a:solidFill>
              </a:rPr>
              <a:t>IHttpHandler</a:t>
            </a:r>
            <a:r>
              <a:rPr lang="en-US" sz="1400" dirty="0" smtClean="0">
                <a:solidFill>
                  <a:schemeClr val="bg1"/>
                </a:solidFill>
              </a:rPr>
              <a:t> </a:t>
            </a:r>
            <a:r>
              <a:rPr lang="en-US" sz="1400" dirty="0">
                <a:solidFill>
                  <a:schemeClr val="bg1"/>
                </a:solidFill>
              </a:rPr>
              <a:t>and </a:t>
            </a:r>
            <a:r>
              <a:rPr lang="en-US" sz="1400" dirty="0" err="1">
                <a:solidFill>
                  <a:schemeClr val="bg1"/>
                </a:solidFill>
              </a:rPr>
              <a:t>IHttpHandlerFactory</a:t>
            </a:r>
            <a:endParaRPr lang="en-US" sz="1400" dirty="0">
              <a:solidFill>
                <a:schemeClr val="bg1"/>
              </a:solidFill>
            </a:endParaRPr>
          </a:p>
          <a:p>
            <a:r>
              <a:rPr lang="en-US" sz="1400" dirty="0" smtClean="0">
                <a:solidFill>
                  <a:schemeClr val="bg1"/>
                </a:solidFill>
              </a:rPr>
              <a:t>- </a:t>
            </a:r>
            <a:r>
              <a:rPr lang="en-US" sz="1400" dirty="0" err="1" smtClean="0">
                <a:solidFill>
                  <a:schemeClr val="bg1"/>
                </a:solidFill>
              </a:rPr>
              <a:t>IHttpModule</a:t>
            </a:r>
            <a:endParaRPr lang="en-US" sz="1400" dirty="0">
              <a:solidFill>
                <a:schemeClr val="bg1"/>
              </a:solidFill>
            </a:endParaRPr>
          </a:p>
          <a:p>
            <a:r>
              <a:rPr lang="en-US" sz="1400" dirty="0" smtClean="0">
                <a:solidFill>
                  <a:schemeClr val="bg1"/>
                </a:solidFill>
              </a:rPr>
              <a:t>- Providers</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BuildProvider</a:t>
            </a:r>
            <a:endParaRPr lang="en-US" sz="1400" dirty="0">
              <a:solidFill>
                <a:schemeClr val="bg1"/>
              </a:solidFill>
            </a:endParaRPr>
          </a:p>
          <a:p>
            <a:pPr lvl="1"/>
            <a:r>
              <a:rPr lang="en-US" sz="1400" dirty="0" smtClean="0">
                <a:solidFill>
                  <a:schemeClr val="bg1"/>
                </a:solidFill>
              </a:rPr>
              <a:t>- </a:t>
            </a:r>
            <a:r>
              <a:rPr lang="en-US" sz="1400" dirty="0" err="1" smtClean="0">
                <a:solidFill>
                  <a:schemeClr val="bg1"/>
                </a:solidFill>
              </a:rPr>
              <a:t>ResourceProviderFactory</a:t>
            </a:r>
            <a:endParaRPr lang="en-US" sz="1400" dirty="0">
              <a:solidFill>
                <a:schemeClr val="bg1"/>
              </a:solidFill>
            </a:endParaRPr>
          </a:p>
          <a:p>
            <a:pPr lvl="1"/>
            <a:r>
              <a:rPr lang="en-US" sz="1400" dirty="0" smtClean="0">
                <a:solidFill>
                  <a:schemeClr val="bg1"/>
                </a:solidFill>
              </a:rPr>
              <a:t>- Health </a:t>
            </a:r>
            <a:r>
              <a:rPr lang="en-US" sz="1400" dirty="0">
                <a:solidFill>
                  <a:schemeClr val="bg1"/>
                </a:solidFill>
              </a:rPr>
              <a:t>monitoring provider</a:t>
            </a:r>
          </a:p>
          <a:p>
            <a:pPr lvl="1"/>
            <a:r>
              <a:rPr lang="en-US" sz="1400" dirty="0" smtClean="0">
                <a:solidFill>
                  <a:schemeClr val="bg1"/>
                </a:solidFill>
              </a:rPr>
              <a:t>- Any </a:t>
            </a:r>
            <a:r>
              <a:rPr lang="en-US" sz="1400" dirty="0" err="1">
                <a:solidFill>
                  <a:schemeClr val="bg1"/>
                </a:solidFill>
              </a:rPr>
              <a:t>ProviderBase</a:t>
            </a:r>
            <a:r>
              <a:rPr lang="en-US" sz="1400" dirty="0">
                <a:solidFill>
                  <a:schemeClr val="bg1"/>
                </a:solidFill>
              </a:rPr>
              <a:t> based provider created by </a:t>
            </a:r>
            <a:r>
              <a:rPr lang="en-US" sz="1400" dirty="0" smtClean="0">
                <a:solidFill>
                  <a:schemeClr val="bg1"/>
                </a:solidFill>
              </a:rPr>
              <a:t>- </a:t>
            </a:r>
            <a:r>
              <a:rPr lang="en-US" sz="1400" dirty="0" err="1" smtClean="0">
                <a:solidFill>
                  <a:schemeClr val="bg1"/>
                </a:solidFill>
              </a:rPr>
              <a:t>System.Web.Configuration.ProvidersHelper.InstantiateProvider</a:t>
            </a:r>
            <a:r>
              <a:rPr lang="en-US" sz="1400" dirty="0">
                <a:solidFill>
                  <a:schemeClr val="bg1"/>
                </a:solidFill>
              </a:rPr>
              <a:t>. e.g. custom </a:t>
            </a:r>
            <a:r>
              <a:rPr lang="en-US" sz="1400" dirty="0" err="1">
                <a:solidFill>
                  <a:schemeClr val="bg1"/>
                </a:solidFill>
              </a:rPr>
              <a:t>sessionstate</a:t>
            </a:r>
            <a:r>
              <a:rPr lang="en-US" sz="1400" dirty="0">
                <a:solidFill>
                  <a:schemeClr val="bg1"/>
                </a:solidFill>
              </a:rPr>
              <a:t> provider</a:t>
            </a:r>
          </a:p>
        </p:txBody>
      </p:sp>
    </p:spTree>
    <p:extLst>
      <p:ext uri="{BB962C8B-B14F-4D97-AF65-F5344CB8AC3E}">
        <p14:creationId xmlns:p14="http://schemas.microsoft.com/office/powerpoint/2010/main" val="35625653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2451100" y="403308"/>
            <a:ext cx="9486899" cy="369332"/>
          </a:xfrm>
          <a:prstGeom prst="rect">
            <a:avLst/>
          </a:prstGeom>
          <a:noFill/>
        </p:spPr>
        <p:txBody>
          <a:bodyPr wrap="square" rtlCol="0">
            <a:spAutoFit/>
          </a:bodyPr>
          <a:lstStyle/>
          <a:p>
            <a:pPr fontAlgn="base"/>
            <a:r>
              <a:rPr lang="en-US" b="1" dirty="0">
                <a:solidFill>
                  <a:schemeClr val="bg1"/>
                </a:solidFill>
              </a:rPr>
              <a:t>MVP- Model-View-Presenter</a:t>
            </a:r>
          </a:p>
        </p:txBody>
      </p:sp>
      <p:sp>
        <p:nvSpPr>
          <p:cNvPr id="4" name="TextBox 3"/>
          <p:cNvSpPr txBox="1"/>
          <p:nvPr/>
        </p:nvSpPr>
        <p:spPr>
          <a:xfrm>
            <a:off x="103554" y="3151067"/>
            <a:ext cx="2103316" cy="707886"/>
          </a:xfrm>
          <a:prstGeom prst="rect">
            <a:avLst/>
          </a:prstGeom>
          <a:noFill/>
        </p:spPr>
        <p:txBody>
          <a:bodyPr wrap="square" rtlCol="0">
            <a:spAutoFit/>
          </a:bodyPr>
          <a:lstStyle/>
          <a:p>
            <a:r>
              <a:rPr lang="en-US" sz="2000" b="1" dirty="0" smtClean="0"/>
              <a:t>Testing for Legacy App</a:t>
            </a:r>
          </a:p>
        </p:txBody>
      </p:sp>
      <p:sp>
        <p:nvSpPr>
          <p:cNvPr id="3" name="TextBox 2"/>
          <p:cNvSpPr txBox="1"/>
          <p:nvPr/>
        </p:nvSpPr>
        <p:spPr>
          <a:xfrm>
            <a:off x="2676442" y="5786315"/>
            <a:ext cx="9036213" cy="900246"/>
          </a:xfrm>
          <a:prstGeom prst="rect">
            <a:avLst/>
          </a:prstGeom>
          <a:noFill/>
        </p:spPr>
        <p:txBody>
          <a:bodyPr wrap="square" rtlCol="0">
            <a:spAutoFit/>
          </a:bodyPr>
          <a:lstStyle/>
          <a:p>
            <a:pPr marL="285750" indent="-285750">
              <a:buFont typeface="Arial" panose="020B0604020202020204" pitchFamily="34" charset="0"/>
              <a:buChar char="•"/>
            </a:pPr>
            <a:r>
              <a:rPr lang="en-US" sz="1050" dirty="0">
                <a:solidFill>
                  <a:schemeClr val="bg1"/>
                </a:solidFill>
                <a:hlinkClick r:id="rId2"/>
              </a:rPr>
              <a:t>https://mytechnetknowhows.wordpress.com/2014/09/28/mvc-mvp-mvvm-demistified</a:t>
            </a:r>
            <a:r>
              <a:rPr lang="en-US" sz="1050" dirty="0" smtClean="0">
                <a:solidFill>
                  <a:schemeClr val="bg1"/>
                </a:solidFill>
                <a:hlinkClick r:id="rId2"/>
              </a:rPr>
              <a:t>/</a:t>
            </a:r>
            <a:endParaRPr lang="en-US" sz="1050" dirty="0" smtClean="0">
              <a:solidFill>
                <a:schemeClr val="bg1"/>
              </a:solidFill>
            </a:endParaRPr>
          </a:p>
          <a:p>
            <a:pPr marL="285750" indent="-285750">
              <a:buFont typeface="Arial" panose="020B0604020202020204" pitchFamily="34" charset="0"/>
              <a:buChar char="•"/>
            </a:pPr>
            <a:r>
              <a:rPr lang="en-US" sz="1050" dirty="0" smtClean="0">
                <a:solidFill>
                  <a:schemeClr val="bg1"/>
                </a:solidFill>
                <a:hlinkClick r:id="rId3"/>
              </a:rPr>
              <a:t>https</a:t>
            </a:r>
            <a:r>
              <a:rPr lang="en-US" sz="1050" dirty="0">
                <a:solidFill>
                  <a:schemeClr val="bg1"/>
                </a:solidFill>
                <a:hlinkClick r:id="rId3"/>
              </a:rPr>
              <a:t>://chainding.wordpress.com/2010/02/12/mvc-vs-mvp-vs-mvvm</a:t>
            </a:r>
            <a:r>
              <a:rPr lang="en-US" sz="1050" dirty="0" smtClean="0">
                <a:solidFill>
                  <a:schemeClr val="bg1"/>
                </a:solidFill>
                <a:hlinkClick r:id="rId3"/>
              </a:rPr>
              <a:t>/</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4"/>
              </a:rPr>
              <a:t>https://</a:t>
            </a:r>
            <a:r>
              <a:rPr lang="en-US" sz="1050" dirty="0" smtClean="0">
                <a:solidFill>
                  <a:schemeClr val="bg1"/>
                </a:solidFill>
                <a:hlinkClick r:id="rId4"/>
              </a:rPr>
              <a:t>stackoverflow.com/questions/19996963/difference-between-asp-net-mvc-and-mvp-are-they-both-same/19997283</a:t>
            </a:r>
            <a:endParaRPr lang="en-US" sz="1050" dirty="0" smtClean="0">
              <a:solidFill>
                <a:schemeClr val="bg1"/>
              </a:solidFill>
            </a:endParaRPr>
          </a:p>
          <a:p>
            <a:pPr marL="285750" indent="-285750">
              <a:buFont typeface="Arial" panose="020B0604020202020204" pitchFamily="34" charset="0"/>
              <a:buChar char="•"/>
            </a:pPr>
            <a:r>
              <a:rPr lang="en-US" sz="1050" dirty="0">
                <a:solidFill>
                  <a:schemeClr val="bg1"/>
                </a:solidFill>
                <a:hlinkClick r:id="rId5"/>
              </a:rPr>
              <a:t>http://arun-architect.blogspot.com/2016/07/mvc-vs-mvp-vs-mvvm.html</a:t>
            </a:r>
            <a:endParaRPr lang="en-US" sz="1050" dirty="0" smtClean="0">
              <a:solidFill>
                <a:schemeClr val="bg1"/>
              </a:solidFill>
            </a:endParaRPr>
          </a:p>
          <a:p>
            <a:pPr marL="285750" indent="-285750">
              <a:buFont typeface="Arial" panose="020B0604020202020204" pitchFamily="34" charset="0"/>
              <a:buChar char="•"/>
            </a:pPr>
            <a:endParaRPr lang="en-US" sz="1050" dirty="0">
              <a:solidFill>
                <a:schemeClr val="bg1"/>
              </a:solidFill>
            </a:endParaRPr>
          </a:p>
        </p:txBody>
      </p:sp>
      <p:pic>
        <p:nvPicPr>
          <p:cNvPr id="2050" name="Picture 2" descr="https://mytechnetknowhows.files.wordpress.com/2014/09/slide1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2320" y="844061"/>
            <a:ext cx="8308080" cy="467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453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103554" y="3151067"/>
            <a:ext cx="2103316" cy="1323439"/>
          </a:xfrm>
          <a:prstGeom prst="rect">
            <a:avLst/>
          </a:prstGeom>
          <a:noFill/>
        </p:spPr>
        <p:txBody>
          <a:bodyPr wrap="square" rtlCol="0">
            <a:spAutoFit/>
          </a:bodyPr>
          <a:lstStyle/>
          <a:p>
            <a:r>
              <a:rPr lang="en-US" sz="2000" b="1" dirty="0" smtClean="0"/>
              <a:t>Testing for Legacy App</a:t>
            </a:r>
          </a:p>
          <a:p>
            <a:endParaRPr lang="en-US" sz="2000" b="1" dirty="0"/>
          </a:p>
          <a:p>
            <a:endParaRPr lang="en-US" sz="2000" b="1" dirty="0" smtClean="0"/>
          </a:p>
        </p:txBody>
      </p:sp>
      <p:sp>
        <p:nvSpPr>
          <p:cNvPr id="3" name="TextBox 2"/>
          <p:cNvSpPr txBox="1"/>
          <p:nvPr/>
        </p:nvSpPr>
        <p:spPr>
          <a:xfrm>
            <a:off x="2578099" y="939800"/>
            <a:ext cx="8547102" cy="3385542"/>
          </a:xfrm>
          <a:prstGeom prst="rect">
            <a:avLst/>
          </a:prstGeom>
          <a:noFill/>
        </p:spPr>
        <p:txBody>
          <a:bodyPr wrap="square" rtlCol="0">
            <a:spAutoFit/>
          </a:bodyPr>
          <a:lstStyle/>
          <a:p>
            <a:pPr algn="just"/>
            <a:r>
              <a:rPr lang="en-US" b="1" dirty="0" smtClean="0">
                <a:solidFill>
                  <a:schemeClr val="bg1"/>
                </a:solidFill>
              </a:rPr>
              <a:t>Microsoft Fake for </a:t>
            </a:r>
            <a:r>
              <a:rPr lang="en-US" b="1" dirty="0" err="1" smtClean="0">
                <a:solidFill>
                  <a:schemeClr val="bg1"/>
                </a:solidFill>
              </a:rPr>
              <a:t>.net</a:t>
            </a:r>
            <a:r>
              <a:rPr lang="en-US" b="1" dirty="0" smtClean="0">
                <a:solidFill>
                  <a:schemeClr val="bg1"/>
                </a:solidFill>
              </a:rPr>
              <a:t> framework</a:t>
            </a:r>
          </a:p>
          <a:p>
            <a:pPr algn="just"/>
            <a:endParaRPr lang="en-US" sz="1400" dirty="0">
              <a:solidFill>
                <a:schemeClr val="bg1"/>
              </a:solidFill>
            </a:endParaRPr>
          </a:p>
          <a:p>
            <a:pPr algn="just"/>
            <a:r>
              <a:rPr lang="en-US" sz="1400" b="1" dirty="0" smtClean="0">
                <a:solidFill>
                  <a:schemeClr val="bg1"/>
                </a:solidFill>
              </a:rPr>
              <a:t>A </a:t>
            </a:r>
            <a:r>
              <a:rPr lang="en-US" sz="1400" b="1" dirty="0">
                <a:solidFill>
                  <a:schemeClr val="bg1"/>
                </a:solidFill>
              </a:rPr>
              <a:t>stub </a:t>
            </a:r>
            <a:r>
              <a:rPr lang="en-US" sz="1400" dirty="0">
                <a:solidFill>
                  <a:schemeClr val="bg1"/>
                </a:solidFill>
              </a:rPr>
              <a:t>replaces a class with a small substitute that implements the same interface. To use stubs, you have to design your application so </a:t>
            </a:r>
            <a:r>
              <a:rPr lang="en-US" sz="1400" b="1" dirty="0">
                <a:solidFill>
                  <a:schemeClr val="bg1"/>
                </a:solidFill>
              </a:rPr>
              <a:t>that each component depends only on interfaces, and not on other components.</a:t>
            </a:r>
            <a:r>
              <a:rPr lang="en-US" sz="1400" dirty="0">
                <a:solidFill>
                  <a:schemeClr val="bg1"/>
                </a:solidFill>
              </a:rPr>
              <a:t> (By "component" we mean a class or group of classes that are designed and updated together and typically contained in an assembly</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a:t>
            </a:r>
            <a:r>
              <a:rPr lang="en-US" sz="1400" dirty="0" err="1" smtClean="0">
                <a:solidFill>
                  <a:schemeClr val="bg1"/>
                </a:solidFill>
              </a:rPr>
              <a:t>aynı</a:t>
            </a:r>
            <a:r>
              <a:rPr lang="en-US" sz="1400" dirty="0" smtClean="0">
                <a:solidFill>
                  <a:schemeClr val="bg1"/>
                </a:solidFill>
              </a:rPr>
              <a:t> </a:t>
            </a:r>
            <a:r>
              <a:rPr lang="en-US" sz="1400" dirty="0" err="1" smtClean="0">
                <a:solidFill>
                  <a:schemeClr val="bg1"/>
                </a:solidFill>
              </a:rPr>
              <a:t>işi</a:t>
            </a:r>
            <a:r>
              <a:rPr lang="en-US" sz="1400" dirty="0" smtClean="0">
                <a:solidFill>
                  <a:schemeClr val="bg1"/>
                </a:solidFill>
              </a:rPr>
              <a:t> </a:t>
            </a:r>
            <a:r>
              <a:rPr lang="en-US" sz="1400" dirty="0" err="1" smtClean="0">
                <a:solidFill>
                  <a:schemeClr val="bg1"/>
                </a:solidFill>
              </a:rPr>
              <a:t>yapan</a:t>
            </a:r>
            <a:r>
              <a:rPr lang="en-US" sz="1400" dirty="0" smtClean="0">
                <a:solidFill>
                  <a:schemeClr val="bg1"/>
                </a:solidFill>
              </a:rPr>
              <a:t> </a:t>
            </a:r>
            <a:r>
              <a:rPr lang="en-US" sz="1400" dirty="0" err="1" smtClean="0">
                <a:solidFill>
                  <a:schemeClr val="bg1"/>
                </a:solidFill>
              </a:rPr>
              <a:t>başka</a:t>
            </a:r>
            <a:r>
              <a:rPr lang="en-US" sz="1400" dirty="0" smtClean="0">
                <a:solidFill>
                  <a:schemeClr val="bg1"/>
                </a:solidFill>
              </a:rPr>
              <a:t> </a:t>
            </a:r>
            <a:r>
              <a:rPr lang="en-US" sz="1400" dirty="0" err="1" smtClean="0">
                <a:solidFill>
                  <a:schemeClr val="bg1"/>
                </a:solidFill>
              </a:rPr>
              <a:t>bir</a:t>
            </a:r>
            <a:r>
              <a:rPr lang="en-US" sz="1400" dirty="0" smtClean="0">
                <a:solidFill>
                  <a:schemeClr val="bg1"/>
                </a:solidFill>
              </a:rPr>
              <a:t> class a </a:t>
            </a:r>
            <a:r>
              <a:rPr lang="en-US" sz="1400" dirty="0" err="1" smtClean="0">
                <a:solidFill>
                  <a:schemeClr val="bg1"/>
                </a:solidFill>
              </a:rPr>
              <a:t>aynı</a:t>
            </a:r>
            <a:r>
              <a:rPr lang="en-US" sz="1400" dirty="0" smtClean="0">
                <a:solidFill>
                  <a:schemeClr val="bg1"/>
                </a:solidFill>
              </a:rPr>
              <a:t> interface implement </a:t>
            </a:r>
            <a:r>
              <a:rPr lang="en-US" sz="1400" dirty="0" err="1" smtClean="0">
                <a:solidFill>
                  <a:schemeClr val="bg1"/>
                </a:solidFill>
              </a:rPr>
              <a:t>ediliyor</a:t>
            </a:r>
            <a:r>
              <a:rPr lang="en-US" sz="1400" dirty="0" smtClean="0">
                <a:solidFill>
                  <a:schemeClr val="bg1"/>
                </a:solidFill>
              </a:rPr>
              <a:t> </a:t>
            </a:r>
            <a:r>
              <a:rPr lang="en-US" sz="1400" dirty="0" err="1" smtClean="0">
                <a:solidFill>
                  <a:schemeClr val="bg1"/>
                </a:solidFill>
              </a:rPr>
              <a:t>ancak</a:t>
            </a:r>
            <a:r>
              <a:rPr lang="en-US" sz="1400" dirty="0" smtClean="0">
                <a:solidFill>
                  <a:schemeClr val="bg1"/>
                </a:solidFill>
              </a:rPr>
              <a:t> </a:t>
            </a:r>
            <a:r>
              <a:rPr lang="en-US" sz="1400" dirty="0" err="1" smtClean="0">
                <a:solidFill>
                  <a:schemeClr val="bg1"/>
                </a:solidFill>
              </a:rPr>
              <a:t>sadece</a:t>
            </a:r>
            <a:r>
              <a:rPr lang="en-US" sz="1400" dirty="0" smtClean="0">
                <a:solidFill>
                  <a:schemeClr val="bg1"/>
                </a:solidFill>
              </a:rPr>
              <a:t> </a:t>
            </a:r>
            <a:r>
              <a:rPr lang="en-US" sz="1400" dirty="0" err="1" smtClean="0">
                <a:solidFill>
                  <a:schemeClr val="bg1"/>
                </a:solidFill>
              </a:rPr>
              <a:t>belirli</a:t>
            </a:r>
            <a:r>
              <a:rPr lang="en-US" sz="1400" dirty="0" smtClean="0">
                <a:solidFill>
                  <a:schemeClr val="bg1"/>
                </a:solidFill>
              </a:rPr>
              <a:t> </a:t>
            </a:r>
            <a:r>
              <a:rPr lang="en-US" sz="1400" dirty="0" err="1" smtClean="0">
                <a:solidFill>
                  <a:schemeClr val="bg1"/>
                </a:solidFill>
              </a:rPr>
              <a:t>fonsiyonlar</a:t>
            </a:r>
            <a:r>
              <a:rPr lang="en-US" sz="1400" dirty="0" smtClean="0">
                <a:solidFill>
                  <a:schemeClr val="bg1"/>
                </a:solidFill>
              </a:rPr>
              <a:t> </a:t>
            </a:r>
            <a:r>
              <a:rPr lang="en-US" sz="1400" dirty="0" err="1" smtClean="0">
                <a:solidFill>
                  <a:schemeClr val="bg1"/>
                </a:solidFill>
              </a:rPr>
              <a:t>beklnen</a:t>
            </a:r>
            <a:r>
              <a:rPr lang="en-US" sz="1400" dirty="0" smtClean="0">
                <a:solidFill>
                  <a:schemeClr val="bg1"/>
                </a:solidFill>
              </a:rPr>
              <a:t> </a:t>
            </a:r>
            <a:r>
              <a:rPr lang="en-US" sz="1400" dirty="0" err="1" smtClean="0">
                <a:solidFill>
                  <a:schemeClr val="bg1"/>
                </a:solidFill>
              </a:rPr>
              <a:t>değerler</a:t>
            </a:r>
            <a:r>
              <a:rPr lang="en-US" sz="1400" dirty="0">
                <a:solidFill>
                  <a:schemeClr val="bg1"/>
                </a:solidFill>
              </a:rPr>
              <a:t> </a:t>
            </a:r>
            <a:r>
              <a:rPr lang="en-US" sz="1400" dirty="0" err="1" smtClean="0">
                <a:solidFill>
                  <a:schemeClr val="bg1"/>
                </a:solidFill>
              </a:rPr>
              <a:t>ve</a:t>
            </a:r>
            <a:r>
              <a:rPr lang="en-US" sz="1400" dirty="0" smtClean="0">
                <a:solidFill>
                  <a:schemeClr val="bg1"/>
                </a:solidFill>
              </a:rPr>
              <a:t> Çalışma </a:t>
            </a:r>
            <a:r>
              <a:rPr lang="en-US" sz="1400" dirty="0" err="1" smtClean="0">
                <a:solidFill>
                  <a:schemeClr val="bg1"/>
                </a:solidFill>
              </a:rPr>
              <a:t>şekliyle</a:t>
            </a:r>
            <a:r>
              <a:rPr lang="en-US" sz="1400" dirty="0" smtClean="0">
                <a:solidFill>
                  <a:schemeClr val="bg1"/>
                </a:solidFill>
              </a:rPr>
              <a:t> </a:t>
            </a:r>
            <a:r>
              <a:rPr lang="en-US" sz="1400" dirty="0" err="1" smtClean="0">
                <a:solidFill>
                  <a:schemeClr val="bg1"/>
                </a:solidFill>
              </a:rPr>
              <a:t>yazılıyor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bu</a:t>
            </a:r>
            <a:r>
              <a:rPr lang="en-US" sz="1400" dirty="0" smtClean="0">
                <a:solidFill>
                  <a:schemeClr val="bg1"/>
                </a:solidFill>
              </a:rPr>
              <a:t> class </a:t>
            </a:r>
            <a:r>
              <a:rPr lang="en-US" sz="1400" dirty="0" err="1" smtClean="0">
                <a:solidFill>
                  <a:schemeClr val="bg1"/>
                </a:solidFill>
              </a:rPr>
              <a:t>fake’lenerek</a:t>
            </a:r>
            <a:r>
              <a:rPr lang="en-US" sz="1400" dirty="0" smtClean="0">
                <a:solidFill>
                  <a:schemeClr val="bg1"/>
                </a:solidFill>
              </a:rPr>
              <a:t> </a:t>
            </a:r>
            <a:r>
              <a:rPr lang="en-US" sz="1400" dirty="0" err="1" smtClean="0">
                <a:solidFill>
                  <a:schemeClr val="bg1"/>
                </a:solidFill>
              </a:rPr>
              <a:t>kullanılıyor</a:t>
            </a:r>
            <a:r>
              <a:rPr lang="en-US" sz="1400" dirty="0" smtClean="0">
                <a:solidFill>
                  <a:schemeClr val="bg1"/>
                </a:solidFill>
              </a:rPr>
              <a:t>.)</a:t>
            </a:r>
          </a:p>
          <a:p>
            <a:pPr algn="just"/>
            <a:endParaRPr lang="en-US" sz="1400" dirty="0">
              <a:solidFill>
                <a:schemeClr val="bg1"/>
              </a:solidFill>
            </a:endParaRPr>
          </a:p>
          <a:p>
            <a:pPr algn="just"/>
            <a:r>
              <a:rPr lang="en-US" sz="1400" b="1" dirty="0">
                <a:solidFill>
                  <a:schemeClr val="bg1"/>
                </a:solidFill>
              </a:rPr>
              <a:t>A shim </a:t>
            </a:r>
            <a:r>
              <a:rPr lang="en-US" sz="1400" dirty="0">
                <a:solidFill>
                  <a:schemeClr val="bg1"/>
                </a:solidFill>
              </a:rPr>
              <a:t>modifies the compiled code of your application at run time so that instead of making a specified method call, it runs the shim code that your test provides. Shims can be used to replace calls to assemblies that you cannot modify, such as .NET assemblies</a:t>
            </a:r>
            <a:r>
              <a:rPr lang="en-US" sz="1400" dirty="0" smtClean="0">
                <a:solidFill>
                  <a:schemeClr val="bg1"/>
                </a:solidFill>
              </a:rPr>
              <a:t>.</a:t>
            </a:r>
          </a:p>
          <a:p>
            <a:pPr algn="just"/>
            <a:endParaRPr lang="en-US" sz="1400" dirty="0">
              <a:solidFill>
                <a:schemeClr val="bg1"/>
              </a:solidFill>
            </a:endParaRPr>
          </a:p>
          <a:p>
            <a:pPr algn="just"/>
            <a:r>
              <a:rPr lang="en-US" sz="1400" dirty="0" smtClean="0">
                <a:solidFill>
                  <a:schemeClr val="bg1"/>
                </a:solidFill>
              </a:rPr>
              <a:t>(interface </a:t>
            </a:r>
            <a:r>
              <a:rPr lang="en-US" sz="1400" dirty="0" err="1" smtClean="0">
                <a:solidFill>
                  <a:schemeClr val="bg1"/>
                </a:solidFill>
              </a:rPr>
              <a:t>üzeinden</a:t>
            </a:r>
            <a:r>
              <a:rPr lang="en-US" sz="1400" dirty="0" smtClean="0">
                <a:solidFill>
                  <a:schemeClr val="bg1"/>
                </a:solidFill>
              </a:rPr>
              <a:t> </a:t>
            </a:r>
            <a:r>
              <a:rPr lang="en-US" sz="1400" dirty="0" err="1" smtClean="0">
                <a:solidFill>
                  <a:schemeClr val="bg1"/>
                </a:solidFill>
              </a:rPr>
              <a:t>fake’liyor</a:t>
            </a:r>
            <a:r>
              <a:rPr lang="en-US" sz="1400" dirty="0" smtClean="0">
                <a:solidFill>
                  <a:schemeClr val="bg1"/>
                </a:solidFill>
              </a:rPr>
              <a:t> </a:t>
            </a:r>
            <a:r>
              <a:rPr lang="en-US" sz="1400" dirty="0" err="1" smtClean="0">
                <a:solidFill>
                  <a:schemeClr val="bg1"/>
                </a:solidFill>
              </a:rPr>
              <a:t>daha</a:t>
            </a:r>
            <a:r>
              <a:rPr lang="en-US" sz="1400" dirty="0" smtClean="0">
                <a:solidFill>
                  <a:schemeClr val="bg1"/>
                </a:solidFill>
              </a:rPr>
              <a:t> sonra </a:t>
            </a:r>
            <a:r>
              <a:rPr lang="en-US" sz="1400" dirty="0" err="1" smtClean="0">
                <a:solidFill>
                  <a:schemeClr val="bg1"/>
                </a:solidFill>
              </a:rPr>
              <a:t>istediğimiz</a:t>
            </a:r>
            <a:r>
              <a:rPr lang="en-US" sz="1400" dirty="0" smtClean="0">
                <a:solidFill>
                  <a:schemeClr val="bg1"/>
                </a:solidFill>
              </a:rPr>
              <a:t> </a:t>
            </a:r>
            <a:r>
              <a:rPr lang="en-US" sz="1400" dirty="0" err="1" smtClean="0">
                <a:solidFill>
                  <a:schemeClr val="bg1"/>
                </a:solidFill>
              </a:rPr>
              <a:t>foksiyonları</a:t>
            </a:r>
            <a:r>
              <a:rPr lang="en-US" sz="1400" dirty="0" smtClean="0">
                <a:solidFill>
                  <a:schemeClr val="bg1"/>
                </a:solidFill>
              </a:rPr>
              <a:t> </a:t>
            </a:r>
            <a:r>
              <a:rPr lang="en-US" sz="1400" dirty="0" err="1" smtClean="0">
                <a:solidFill>
                  <a:schemeClr val="bg1"/>
                </a:solidFill>
              </a:rPr>
              <a:t>mockluyoruz</a:t>
            </a:r>
            <a:r>
              <a:rPr lang="en-US" sz="1400" dirty="0" smtClean="0">
                <a:solidFill>
                  <a:schemeClr val="bg1"/>
                </a:solidFill>
              </a:rPr>
              <a:t>)</a:t>
            </a:r>
            <a:endParaRPr lang="en-US" sz="1400" dirty="0">
              <a:solidFill>
                <a:schemeClr val="bg1"/>
              </a:solidFill>
            </a:endParaRPr>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Tree>
    <p:extLst>
      <p:ext uri="{BB962C8B-B14F-4D97-AF65-F5344CB8AC3E}">
        <p14:creationId xmlns:p14="http://schemas.microsoft.com/office/powerpoint/2010/main" val="41235833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2641273" y="1150815"/>
            <a:ext cx="1975221" cy="369332"/>
          </a:xfrm>
          <a:prstGeom prst="rect">
            <a:avLst/>
          </a:prstGeom>
          <a:noFill/>
        </p:spPr>
        <p:txBody>
          <a:bodyPr wrap="none" rtlCol="0">
            <a:spAutoFit/>
          </a:bodyPr>
          <a:lstStyle/>
          <a:p>
            <a:r>
              <a:rPr lang="en-US" b="1" dirty="0" smtClean="0">
                <a:solidFill>
                  <a:schemeClr val="bg1"/>
                </a:solidFill>
              </a:rPr>
              <a:t>Code under test</a:t>
            </a:r>
            <a:endParaRPr lang="en-US" b="1" dirty="0">
              <a:solidFill>
                <a:schemeClr val="bg1"/>
              </a:solidFill>
            </a:endParaRPr>
          </a:p>
        </p:txBody>
      </p:sp>
      <p:sp>
        <p:nvSpPr>
          <p:cNvPr id="7" name="TextBox 6"/>
          <p:cNvSpPr txBox="1"/>
          <p:nvPr/>
        </p:nvSpPr>
        <p:spPr>
          <a:xfrm>
            <a:off x="2641273" y="1686658"/>
            <a:ext cx="3526368" cy="1200329"/>
          </a:xfrm>
          <a:prstGeom prst="rect">
            <a:avLst/>
          </a:prstGeom>
          <a:noFill/>
        </p:spPr>
        <p:txBody>
          <a:bodyPr wrap="square" rtlCol="0">
            <a:spAutoFit/>
          </a:bodyPr>
          <a:lstStyle/>
          <a:p>
            <a:r>
              <a:rPr lang="en-US" sz="1200" b="1" dirty="0">
                <a:solidFill>
                  <a:schemeClr val="bg1"/>
                </a:solidFill>
                <a:latin typeface="Courier New" panose="02070309020205020404" pitchFamily="49" charset="0"/>
                <a:cs typeface="Courier New" panose="02070309020205020404" pitchFamily="49" charset="0"/>
              </a:rPr>
              <a:t>public interface </a:t>
            </a:r>
            <a:r>
              <a:rPr lang="en-US" sz="1200" b="1" dirty="0" err="1">
                <a:solidFill>
                  <a:schemeClr val="bg1"/>
                </a:solidFill>
                <a:latin typeface="Courier New" panose="02070309020205020404" pitchFamily="49" charset="0"/>
                <a:cs typeface="Courier New" panose="02070309020205020404" pitchFamily="49" charset="0"/>
              </a:rPr>
              <a:t>IStringHelper</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GetLower</a:t>
            </a:r>
            <a:r>
              <a:rPr lang="en-US" sz="1200" b="1" dirty="0">
                <a:solidFill>
                  <a:schemeClr val="bg1"/>
                </a:solidFill>
                <a:latin typeface="Courier New" panose="02070309020205020404" pitchFamily="49" charset="0"/>
                <a:cs typeface="Courier New" panose="02070309020205020404" pitchFamily="49" charset="0"/>
              </a:rPr>
              <a:t>(string a);</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string </a:t>
            </a:r>
            <a:r>
              <a:rPr lang="en-US" sz="1200" b="1" dirty="0" err="1">
                <a:solidFill>
                  <a:schemeClr val="bg1"/>
                </a:solidFill>
                <a:latin typeface="Courier New" panose="02070309020205020404" pitchFamily="49" charset="0"/>
                <a:cs typeface="Courier New" panose="02070309020205020404" pitchFamily="49" charset="0"/>
              </a:rPr>
              <a:t>GetUpper</a:t>
            </a:r>
            <a:r>
              <a:rPr lang="en-US" sz="1200" b="1" dirty="0">
                <a:solidFill>
                  <a:schemeClr val="bg1"/>
                </a:solidFill>
                <a:latin typeface="Courier New" panose="02070309020205020404" pitchFamily="49" charset="0"/>
                <a:cs typeface="Courier New" panose="02070309020205020404" pitchFamily="49" charset="0"/>
              </a:rPr>
              <a:t>(string a</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    </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p:txBody>
      </p:sp>
      <p:sp>
        <p:nvSpPr>
          <p:cNvPr id="8" name="Rectangle 7"/>
          <p:cNvSpPr/>
          <p:nvPr/>
        </p:nvSpPr>
        <p:spPr>
          <a:xfrm>
            <a:off x="6383867" y="137473"/>
            <a:ext cx="6096000" cy="6355586"/>
          </a:xfrm>
          <a:prstGeom prst="rect">
            <a:avLst/>
          </a:prstGeom>
        </p:spPr>
        <p:txBody>
          <a:bodyPr>
            <a:spAutoFit/>
          </a:bodyPr>
          <a:lstStyle/>
          <a:p>
            <a:r>
              <a:rPr lang="en-US" sz="1100" b="1" dirty="0">
                <a:solidFill>
                  <a:schemeClr val="bg1"/>
                </a:solidFill>
                <a:latin typeface="Courier New" panose="02070309020205020404" pitchFamily="49" charset="0"/>
                <a:cs typeface="Courier New" panose="02070309020205020404" pitchFamily="49" charset="0"/>
              </a:rPr>
              <a:t>public class </a:t>
            </a:r>
            <a:r>
              <a:rPr lang="en-US" sz="1100" b="1" dirty="0" err="1">
                <a:solidFill>
                  <a:schemeClr val="bg1"/>
                </a:solidFill>
                <a:latin typeface="Courier New" panose="02070309020205020404" pitchFamily="49" charset="0"/>
                <a:cs typeface="Courier New" panose="02070309020205020404" pitchFamily="49" charset="0"/>
              </a:rPr>
              <a:t>StringHelpers</a:t>
            </a:r>
            <a:r>
              <a:rPr lang="en-US" sz="1100" b="1" dirty="0">
                <a:solidFill>
                  <a:schemeClr val="bg1"/>
                </a:solidFill>
                <a:latin typeface="Courier New" panose="02070309020205020404" pitchFamily="49" charset="0"/>
                <a:cs typeface="Courier New" panose="02070309020205020404" pitchFamily="49" charset="0"/>
              </a:rPr>
              <a:t>: </a:t>
            </a:r>
            <a:r>
              <a:rPr lang="en-US" sz="1100" b="1" dirty="0" err="1">
                <a:solidFill>
                  <a:schemeClr val="bg1"/>
                </a:solidFill>
                <a:latin typeface="Courier New" panose="02070309020205020404" pitchFamily="49" charset="0"/>
                <a:cs typeface="Courier New" panose="02070309020205020404" pitchFamily="49" charset="0"/>
              </a:rPr>
              <a:t>IStringHelper</a:t>
            </a:r>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GetLower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t>
            </a:r>
            <a:r>
              <a:rPr lang="en-US" sz="1100" b="1" dirty="0" smtClean="0">
                <a:solidFill>
                  <a:schemeClr val="bg1"/>
                </a:solidFill>
                <a:latin typeface="Courier New" panose="02070309020205020404" pitchFamily="49" charset="0"/>
                <a:cs typeface="Courier New" panose="02070309020205020404" pitchFamily="49" charset="0"/>
              </a:rPr>
              <a:t>hello " </a:t>
            </a:r>
            <a:r>
              <a:rPr lang="en-US" sz="1100" b="1" dirty="0">
                <a:solidFill>
                  <a:schemeClr val="bg1"/>
                </a:solidFill>
                <a:latin typeface="Courier New" panose="02070309020205020404" pitchFamily="49" charset="0"/>
                <a:cs typeface="Courier New" panose="02070309020205020404" pitchFamily="49" charset="0"/>
              </a:rPr>
              <a:t>+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a:solidFill>
                  <a:schemeClr val="bg1"/>
                </a:solidFill>
                <a:latin typeface="Courier New" panose="02070309020205020404" pitchFamily="49" charset="0"/>
                <a:cs typeface="Courier New" panose="02070309020205020404" pitchFamily="49" charset="0"/>
              </a:rPr>
              <a:t>            return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endParaRPr lang="en-US" sz="1100" b="1" dirty="0">
              <a:solidFill>
                <a:schemeClr val="bg1"/>
              </a:solidFill>
              <a:latin typeface="Courier New" panose="02070309020205020404" pitchFamily="49" charset="0"/>
              <a:cs typeface="Courier New" panose="02070309020205020404" pitchFamily="49" charset="0"/>
            </a:endParaRP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public string </a:t>
            </a:r>
            <a:r>
              <a:rPr lang="en-US" sz="1100" b="1" dirty="0" err="1">
                <a:solidFill>
                  <a:schemeClr val="bg1"/>
                </a:solidFill>
                <a:latin typeface="Courier New" panose="02070309020205020404" pitchFamily="49" charset="0"/>
                <a:cs typeface="Courier New" panose="02070309020205020404" pitchFamily="49" charset="0"/>
              </a:rPr>
              <a:t>GetUpper</a:t>
            </a:r>
            <a:r>
              <a:rPr lang="en-US" sz="1100" b="1" dirty="0">
                <a:solidFill>
                  <a:schemeClr val="bg1"/>
                </a:solidFill>
                <a:latin typeface="Courier New" panose="02070309020205020404" pitchFamily="49" charset="0"/>
                <a:cs typeface="Courier New" panose="02070309020205020404" pitchFamily="49" charset="0"/>
              </a:rPr>
              <a:t>(string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"test")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"hello" + a;</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 if (</a:t>
            </a:r>
            <a:r>
              <a:rPr lang="en-US" sz="1100" b="1" dirty="0" err="1">
                <a:solidFill>
                  <a:schemeClr val="bg1"/>
                </a:solidFill>
                <a:latin typeface="Courier New" panose="02070309020205020404" pitchFamily="49" charset="0"/>
                <a:cs typeface="Courier New" panose="02070309020205020404" pitchFamily="49" charset="0"/>
              </a:rPr>
              <a:t>a.ToLower</a:t>
            </a:r>
            <a:r>
              <a:rPr lang="en-US" sz="1100" b="1" dirty="0">
                <a:solidFill>
                  <a:schemeClr val="bg1"/>
                </a:solidFill>
                <a:latin typeface="Courier New" panose="02070309020205020404" pitchFamily="49" charset="0"/>
                <a:cs typeface="Courier New" panose="02070309020205020404" pitchFamily="49" charset="0"/>
              </a:rPr>
              <a:t>() == "hello")</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a + " body";</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else</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a:solidFill>
                  <a:schemeClr val="bg1"/>
                </a:solidFill>
                <a:latin typeface="Courier New" panose="02070309020205020404" pitchFamily="49" charset="0"/>
                <a:cs typeface="Courier New" panose="02070309020205020404" pitchFamily="49" charset="0"/>
              </a:rPr>
              <a:t>                a = "nothing";</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return </a:t>
            </a:r>
            <a:r>
              <a:rPr lang="en-US" sz="1100" b="1" dirty="0" err="1">
                <a:solidFill>
                  <a:schemeClr val="bg1"/>
                </a:solidFill>
                <a:latin typeface="Courier New" panose="02070309020205020404" pitchFamily="49" charset="0"/>
                <a:cs typeface="Courier New" panose="02070309020205020404" pitchFamily="49" charset="0"/>
              </a:rPr>
              <a:t>a.ToUpper</a:t>
            </a:r>
            <a:r>
              <a:rPr lang="en-US" sz="1100" b="1" dirty="0">
                <a:solidFill>
                  <a:schemeClr val="bg1"/>
                </a:solidFill>
                <a:latin typeface="Courier New" panose="02070309020205020404" pitchFamily="49" charset="0"/>
                <a:cs typeface="Courier New" panose="02070309020205020404" pitchFamily="49" charset="0"/>
              </a:rPr>
              <a:t>();</a:t>
            </a:r>
          </a:p>
          <a:p>
            <a:r>
              <a:rPr lang="en-US" sz="1100" b="1" dirty="0">
                <a:solidFill>
                  <a:schemeClr val="bg1"/>
                </a:solidFill>
                <a:latin typeface="Courier New" panose="02070309020205020404" pitchFamily="49" charset="0"/>
                <a:cs typeface="Courier New" panose="02070309020205020404" pitchFamily="49" charset="0"/>
              </a:rPr>
              <a:t>        }</a:t>
            </a:r>
          </a:p>
          <a:p>
            <a:r>
              <a:rPr lang="en-US" sz="1100" b="1" dirty="0" smtClean="0">
                <a:solidFill>
                  <a:schemeClr val="bg1"/>
                </a:solidFill>
                <a:latin typeface="Courier New" panose="02070309020205020404" pitchFamily="49" charset="0"/>
                <a:cs typeface="Courier New" panose="02070309020205020404" pitchFamily="49" charset="0"/>
              </a:rPr>
              <a:t>    </a:t>
            </a:r>
            <a:r>
              <a:rPr lang="en-US" sz="1100" b="1" dirty="0">
                <a:solidFill>
                  <a:schemeClr val="bg1"/>
                </a:solidFill>
                <a:latin typeface="Courier New" panose="02070309020205020404" pitchFamily="49" charset="0"/>
                <a:cs typeface="Courier New" panose="02070309020205020404" pitchFamily="49" charset="0"/>
              </a:rPr>
              <a:t>}</a:t>
            </a:r>
          </a:p>
        </p:txBody>
      </p:sp>
      <p:sp>
        <p:nvSpPr>
          <p:cNvPr id="9" name="TextBox 8"/>
          <p:cNvSpPr txBox="1"/>
          <p:nvPr/>
        </p:nvSpPr>
        <p:spPr>
          <a:xfrm>
            <a:off x="2545492" y="3049466"/>
            <a:ext cx="3468446" cy="1785104"/>
          </a:xfrm>
          <a:prstGeom prst="rect">
            <a:avLst/>
          </a:prstGeom>
          <a:noFill/>
        </p:spPr>
        <p:txBody>
          <a:bodyPr wrap="square" rtlCol="0">
            <a:spAutoFit/>
          </a:bodyPr>
          <a:lstStyle/>
          <a:p>
            <a:r>
              <a:rPr lang="en-US" sz="1100" dirty="0" smtClean="0">
                <a:solidFill>
                  <a:schemeClr val="bg1"/>
                </a:solidFill>
              </a:rPr>
              <a:t>Bu </a:t>
            </a:r>
            <a:r>
              <a:rPr lang="en-US" sz="1100" dirty="0" err="1" smtClean="0">
                <a:solidFill>
                  <a:schemeClr val="bg1"/>
                </a:solidFill>
              </a:rPr>
              <a:t>kod</a:t>
            </a:r>
            <a:r>
              <a:rPr lang="en-US" sz="1100" dirty="0" smtClean="0">
                <a:solidFill>
                  <a:schemeClr val="bg1"/>
                </a:solidFill>
              </a:rPr>
              <a:t> </a:t>
            </a:r>
            <a:r>
              <a:rPr lang="en-US" sz="1100" dirty="0" err="1" smtClean="0">
                <a:solidFill>
                  <a:schemeClr val="bg1"/>
                </a:solidFill>
              </a:rPr>
              <a:t>yazıldıktan</a:t>
            </a:r>
            <a:r>
              <a:rPr lang="en-US" sz="1100" dirty="0" smtClean="0">
                <a:solidFill>
                  <a:schemeClr val="bg1"/>
                </a:solidFill>
              </a:rPr>
              <a:t> sonra test </a:t>
            </a:r>
            <a:r>
              <a:rPr lang="en-US" sz="1100" dirty="0" err="1" smtClean="0">
                <a:solidFill>
                  <a:schemeClr val="bg1"/>
                </a:solidFill>
              </a:rPr>
              <a:t>projesinde</a:t>
            </a:r>
            <a:r>
              <a:rPr lang="en-US" sz="1100" dirty="0" smtClean="0">
                <a:solidFill>
                  <a:schemeClr val="bg1"/>
                </a:solidFill>
              </a:rPr>
              <a:t> references </a:t>
            </a:r>
            <a:r>
              <a:rPr lang="en-US" sz="1100" dirty="0" err="1" smtClean="0">
                <a:solidFill>
                  <a:schemeClr val="bg1"/>
                </a:solidFill>
              </a:rPr>
              <a:t>üzernde</a:t>
            </a:r>
            <a:r>
              <a:rPr lang="en-US" sz="1100" dirty="0" smtClean="0">
                <a:solidFill>
                  <a:schemeClr val="bg1"/>
                </a:solidFill>
              </a:rPr>
              <a:t> </a:t>
            </a:r>
            <a:r>
              <a:rPr lang="en-US" sz="1100" dirty="0" err="1" smtClean="0">
                <a:solidFill>
                  <a:schemeClr val="bg1"/>
                </a:solidFill>
              </a:rPr>
              <a:t>sağ</a:t>
            </a:r>
            <a:r>
              <a:rPr lang="en-US" sz="1100" dirty="0" smtClean="0">
                <a:solidFill>
                  <a:schemeClr val="bg1"/>
                </a:solidFill>
              </a:rPr>
              <a:t> </a:t>
            </a:r>
            <a:r>
              <a:rPr lang="en-US" sz="1100" dirty="0" err="1" smtClean="0">
                <a:solidFill>
                  <a:schemeClr val="bg1"/>
                </a:solidFill>
              </a:rPr>
              <a:t>tıklanılarak</a:t>
            </a:r>
            <a:r>
              <a:rPr lang="en-US" sz="1100" dirty="0" smtClean="0">
                <a:solidFill>
                  <a:schemeClr val="bg1"/>
                </a:solidFill>
              </a:rPr>
              <a:t> add fakes </a:t>
            </a:r>
            <a:r>
              <a:rPr lang="en-US" sz="1100" dirty="0" err="1" smtClean="0">
                <a:solidFill>
                  <a:schemeClr val="bg1"/>
                </a:solidFill>
              </a:rPr>
              <a:t>seçilir</a:t>
            </a:r>
            <a:r>
              <a:rPr lang="en-US" sz="1100" dirty="0" smtClean="0">
                <a:solidFill>
                  <a:schemeClr val="bg1"/>
                </a:solidFill>
              </a:rPr>
              <a:t> </a:t>
            </a:r>
            <a:r>
              <a:rPr lang="en-US" sz="1100" dirty="0" err="1" smtClean="0">
                <a:solidFill>
                  <a:schemeClr val="bg1"/>
                </a:solidFill>
              </a:rPr>
              <a:t>daha</a:t>
            </a:r>
            <a:r>
              <a:rPr lang="en-US" sz="1100" dirty="0" smtClean="0">
                <a:solidFill>
                  <a:schemeClr val="bg1"/>
                </a:solidFill>
              </a:rPr>
              <a:t> sonra </a:t>
            </a:r>
            <a:r>
              <a:rPr lang="en-US" sz="1100" dirty="0" err="1" smtClean="0">
                <a:solidFill>
                  <a:schemeClr val="bg1"/>
                </a:solidFill>
              </a:rPr>
              <a:t>bu</a:t>
            </a:r>
            <a:r>
              <a:rPr lang="en-US" sz="1100" dirty="0" smtClean="0">
                <a:solidFill>
                  <a:schemeClr val="bg1"/>
                </a:solidFill>
              </a:rPr>
              <a:t> </a:t>
            </a:r>
            <a:r>
              <a:rPr lang="en-US" sz="1100" dirty="0" err="1" smtClean="0">
                <a:solidFill>
                  <a:schemeClr val="bg1"/>
                </a:solidFill>
              </a:rPr>
              <a:t>kodların</a:t>
            </a:r>
            <a:r>
              <a:rPr lang="en-US" sz="1100" dirty="0" smtClean="0">
                <a:solidFill>
                  <a:schemeClr val="bg1"/>
                </a:solidFill>
              </a:rPr>
              <a:t> </a:t>
            </a:r>
            <a:r>
              <a:rPr lang="en-US" sz="1100" dirty="0" err="1" smtClean="0">
                <a:solidFill>
                  <a:schemeClr val="bg1"/>
                </a:solidFill>
              </a:rPr>
              <a:t>yazılı</a:t>
            </a:r>
            <a:r>
              <a:rPr lang="en-US" sz="1100" dirty="0" smtClean="0">
                <a:solidFill>
                  <a:schemeClr val="bg1"/>
                </a:solidFill>
              </a:rPr>
              <a:t> </a:t>
            </a:r>
            <a:r>
              <a:rPr lang="en-US" sz="1100" dirty="0" err="1" smtClean="0">
                <a:solidFill>
                  <a:schemeClr val="bg1"/>
                </a:solidFill>
              </a:rPr>
              <a:t>olduğu</a:t>
            </a:r>
            <a:r>
              <a:rPr lang="en-US" sz="1100" dirty="0" smtClean="0">
                <a:solidFill>
                  <a:schemeClr val="bg1"/>
                </a:solidFill>
              </a:rPr>
              <a:t> </a:t>
            </a:r>
            <a:r>
              <a:rPr lang="en-US" sz="1100" dirty="0" err="1" smtClean="0">
                <a:solidFill>
                  <a:schemeClr val="bg1"/>
                </a:solidFill>
              </a:rPr>
              <a:t>proje</a:t>
            </a:r>
            <a:r>
              <a:rPr lang="en-US" sz="1100" dirty="0" smtClean="0">
                <a:solidFill>
                  <a:schemeClr val="bg1"/>
                </a:solidFill>
              </a:rPr>
              <a:t> </a:t>
            </a:r>
            <a:r>
              <a:rPr lang="en-US" sz="1100" dirty="0" err="1" smtClean="0">
                <a:solidFill>
                  <a:schemeClr val="bg1"/>
                </a:solidFill>
              </a:rPr>
              <a:t>seçilerek</a:t>
            </a:r>
            <a:r>
              <a:rPr lang="en-US" sz="1100" dirty="0" smtClean="0">
                <a:solidFill>
                  <a:schemeClr val="bg1"/>
                </a:solidFill>
              </a:rPr>
              <a:t> stub </a:t>
            </a:r>
            <a:r>
              <a:rPr lang="en-US" sz="1100" dirty="0" err="1" smtClean="0">
                <a:solidFill>
                  <a:schemeClr val="bg1"/>
                </a:solidFill>
              </a:rPr>
              <a:t>ve</a:t>
            </a:r>
            <a:r>
              <a:rPr lang="en-US" sz="1100" dirty="0" smtClean="0">
                <a:solidFill>
                  <a:schemeClr val="bg1"/>
                </a:solidFill>
              </a:rPr>
              <a:t> </a:t>
            </a:r>
            <a:r>
              <a:rPr lang="en-US" sz="1100" dirty="0" err="1" smtClean="0">
                <a:solidFill>
                  <a:schemeClr val="bg1"/>
                </a:solidFill>
              </a:rPr>
              <a:t>shim’lerin</a:t>
            </a:r>
            <a:r>
              <a:rPr lang="en-US" sz="1100" dirty="0" smtClean="0">
                <a:solidFill>
                  <a:schemeClr val="bg1"/>
                </a:solidFill>
              </a:rPr>
              <a:t> </a:t>
            </a:r>
            <a:r>
              <a:rPr lang="en-US" sz="1100" dirty="0" err="1" smtClean="0">
                <a:solidFill>
                  <a:schemeClr val="bg1"/>
                </a:solidFill>
              </a:rPr>
              <a:t>oluşturlması</a:t>
            </a:r>
            <a:r>
              <a:rPr lang="en-US" sz="1100" dirty="0" smtClean="0">
                <a:solidFill>
                  <a:schemeClr val="bg1"/>
                </a:solidFill>
              </a:rPr>
              <a:t> </a:t>
            </a:r>
            <a:r>
              <a:rPr lang="en-US" sz="1100" dirty="0" err="1" smtClean="0">
                <a:solidFill>
                  <a:schemeClr val="bg1"/>
                </a:solidFill>
              </a:rPr>
              <a:t>sağlanır</a:t>
            </a:r>
            <a:r>
              <a:rPr lang="en-US" sz="1100" dirty="0" smtClean="0">
                <a:solidFill>
                  <a:schemeClr val="bg1"/>
                </a:solidFill>
              </a:rPr>
              <a:t>.</a:t>
            </a:r>
          </a:p>
          <a:p>
            <a:endParaRPr lang="en-US" sz="1100" dirty="0">
              <a:solidFill>
                <a:schemeClr val="bg1"/>
              </a:solidFill>
            </a:endParaRPr>
          </a:p>
          <a:p>
            <a:r>
              <a:rPr lang="en-US" sz="1100" dirty="0" smtClean="0">
                <a:solidFill>
                  <a:schemeClr val="bg1"/>
                </a:solidFill>
              </a:rPr>
              <a:t>Bu </a:t>
            </a:r>
            <a:r>
              <a:rPr lang="en-US" sz="1100" dirty="0" err="1" smtClean="0">
                <a:solidFill>
                  <a:schemeClr val="bg1"/>
                </a:solidFill>
              </a:rPr>
              <a:t>işlem</a:t>
            </a:r>
            <a:r>
              <a:rPr lang="en-US" sz="1100" dirty="0" smtClean="0">
                <a:solidFill>
                  <a:schemeClr val="bg1"/>
                </a:solidFill>
              </a:rPr>
              <a:t> </a:t>
            </a:r>
            <a:r>
              <a:rPr lang="en-US" sz="1100" dirty="0" err="1" smtClean="0">
                <a:solidFill>
                  <a:schemeClr val="bg1"/>
                </a:solidFill>
              </a:rPr>
              <a:t>yapıldığında</a:t>
            </a:r>
            <a:r>
              <a:rPr lang="en-US" sz="1100" dirty="0" smtClean="0">
                <a:solidFill>
                  <a:schemeClr val="bg1"/>
                </a:solidFill>
              </a:rPr>
              <a:t> references </a:t>
            </a:r>
            <a:r>
              <a:rPr lang="en-US" sz="1100" dirty="0" err="1" smtClean="0">
                <a:solidFill>
                  <a:schemeClr val="bg1"/>
                </a:solidFill>
              </a:rPr>
              <a:t>altında</a:t>
            </a:r>
            <a:r>
              <a:rPr lang="en-US" sz="1100" dirty="0" smtClean="0">
                <a:solidFill>
                  <a:schemeClr val="bg1"/>
                </a:solidFill>
              </a:rPr>
              <a:t> fakes </a:t>
            </a:r>
            <a:r>
              <a:rPr lang="en-US" sz="1100" dirty="0" err="1" smtClean="0">
                <a:solidFill>
                  <a:schemeClr val="bg1"/>
                </a:solidFill>
              </a:rPr>
              <a:t>diye</a:t>
            </a:r>
            <a:r>
              <a:rPr lang="en-US" sz="1100" dirty="0" smtClean="0">
                <a:solidFill>
                  <a:schemeClr val="bg1"/>
                </a:solidFill>
              </a:rPr>
              <a:t> </a:t>
            </a:r>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klasör</a:t>
            </a:r>
            <a:r>
              <a:rPr lang="en-US" sz="1100" dirty="0" smtClean="0">
                <a:solidFill>
                  <a:schemeClr val="bg1"/>
                </a:solidFill>
              </a:rPr>
              <a:t> </a:t>
            </a:r>
            <a:r>
              <a:rPr lang="en-US" sz="1100" dirty="0" err="1" smtClean="0">
                <a:solidFill>
                  <a:schemeClr val="bg1"/>
                </a:solidFill>
              </a:rPr>
              <a:t>oluşturulduğu</a:t>
            </a:r>
            <a:r>
              <a:rPr lang="en-US" sz="1100" dirty="0" smtClean="0">
                <a:solidFill>
                  <a:schemeClr val="bg1"/>
                </a:solidFill>
              </a:rPr>
              <a:t> </a:t>
            </a:r>
            <a:r>
              <a:rPr lang="en-US" sz="1100" dirty="0" err="1" smtClean="0">
                <a:solidFill>
                  <a:schemeClr val="bg1"/>
                </a:solidFill>
              </a:rPr>
              <a:t>görülür</a:t>
            </a:r>
            <a:r>
              <a:rPr lang="en-US" sz="1100" dirty="0" smtClean="0">
                <a:solidFill>
                  <a:schemeClr val="bg1"/>
                </a:solidFill>
              </a:rPr>
              <a:t>.</a:t>
            </a:r>
          </a:p>
          <a:p>
            <a:endParaRPr lang="en-US" sz="1100" dirty="0">
              <a:solidFill>
                <a:schemeClr val="bg1"/>
              </a:solidFill>
            </a:endParaRPr>
          </a:p>
          <a:p>
            <a:r>
              <a:rPr lang="en-US" sz="1100" dirty="0" err="1" smtClean="0">
                <a:solidFill>
                  <a:schemeClr val="bg1"/>
                </a:solidFill>
              </a:rPr>
              <a:t>Bir</a:t>
            </a:r>
            <a:r>
              <a:rPr lang="en-US" sz="1100" dirty="0" smtClean="0">
                <a:solidFill>
                  <a:schemeClr val="bg1"/>
                </a:solidFill>
              </a:rPr>
              <a:t> </a:t>
            </a:r>
            <a:r>
              <a:rPr lang="en-US" sz="1100" dirty="0" err="1" smtClean="0">
                <a:solidFill>
                  <a:schemeClr val="bg1"/>
                </a:solidFill>
              </a:rPr>
              <a:t>sonraki</a:t>
            </a:r>
            <a:r>
              <a:rPr lang="en-US" sz="1100" dirty="0" smtClean="0">
                <a:solidFill>
                  <a:schemeClr val="bg1"/>
                </a:solidFill>
              </a:rPr>
              <a:t> </a:t>
            </a:r>
            <a:r>
              <a:rPr lang="en-US" sz="1100" dirty="0" err="1" smtClean="0">
                <a:solidFill>
                  <a:schemeClr val="bg1"/>
                </a:solidFill>
              </a:rPr>
              <a:t>kodda</a:t>
            </a:r>
            <a:r>
              <a:rPr lang="en-US" sz="1100" dirty="0" smtClean="0">
                <a:solidFill>
                  <a:schemeClr val="bg1"/>
                </a:solidFill>
              </a:rPr>
              <a:t> stub </a:t>
            </a:r>
            <a:r>
              <a:rPr lang="en-US" sz="1100" dirty="0" err="1" smtClean="0">
                <a:solidFill>
                  <a:schemeClr val="bg1"/>
                </a:solidFill>
              </a:rPr>
              <a:t>ile</a:t>
            </a:r>
            <a:r>
              <a:rPr lang="en-US" sz="1100" dirty="0" smtClean="0">
                <a:solidFill>
                  <a:schemeClr val="bg1"/>
                </a:solidFill>
              </a:rPr>
              <a:t> </a:t>
            </a:r>
            <a:r>
              <a:rPr lang="en-US" sz="1100" dirty="0" err="1" smtClean="0">
                <a:solidFill>
                  <a:schemeClr val="bg1"/>
                </a:solidFill>
              </a:rPr>
              <a:t>shrim</a:t>
            </a:r>
            <a:r>
              <a:rPr lang="en-US" sz="1100" dirty="0" smtClean="0">
                <a:solidFill>
                  <a:schemeClr val="bg1"/>
                </a:solidFill>
              </a:rPr>
              <a:t> </a:t>
            </a:r>
            <a:r>
              <a:rPr lang="en-US" sz="1100" dirty="0" err="1" smtClean="0">
                <a:solidFill>
                  <a:schemeClr val="bg1"/>
                </a:solidFill>
              </a:rPr>
              <a:t>arasındaki</a:t>
            </a:r>
            <a:r>
              <a:rPr lang="en-US" sz="1100" dirty="0" smtClean="0">
                <a:solidFill>
                  <a:schemeClr val="bg1"/>
                </a:solidFill>
              </a:rPr>
              <a:t> </a:t>
            </a:r>
            <a:r>
              <a:rPr lang="en-US" sz="1100" dirty="0" err="1" smtClean="0">
                <a:solidFill>
                  <a:schemeClr val="bg1"/>
                </a:solidFill>
              </a:rPr>
              <a:t>fark</a:t>
            </a:r>
            <a:r>
              <a:rPr lang="en-US" sz="1100" dirty="0" smtClean="0">
                <a:solidFill>
                  <a:schemeClr val="bg1"/>
                </a:solidFill>
              </a:rPr>
              <a:t> </a:t>
            </a:r>
            <a:r>
              <a:rPr lang="en-US" sz="1100" dirty="0" err="1" smtClean="0">
                <a:solidFill>
                  <a:schemeClr val="bg1"/>
                </a:solidFill>
              </a:rPr>
              <a:t>görülebilir</a:t>
            </a:r>
            <a:r>
              <a:rPr lang="en-US" sz="1100" dirty="0" smtClean="0">
                <a:solidFill>
                  <a:schemeClr val="bg1"/>
                </a:solidFill>
              </a:rPr>
              <a:t>. </a:t>
            </a:r>
            <a:endParaRPr lang="en-US" sz="1100" dirty="0">
              <a:solidFill>
                <a:schemeClr val="bg1"/>
              </a:solidFill>
            </a:endParaRPr>
          </a:p>
        </p:txBody>
      </p:sp>
    </p:spTree>
    <p:extLst>
      <p:ext uri="{BB962C8B-B14F-4D97-AF65-F5344CB8AC3E}">
        <p14:creationId xmlns:p14="http://schemas.microsoft.com/office/powerpoint/2010/main" val="1309873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extBox 1"/>
          <p:cNvSpPr txBox="1"/>
          <p:nvPr/>
        </p:nvSpPr>
        <p:spPr>
          <a:xfrm>
            <a:off x="91342" y="3049466"/>
            <a:ext cx="2103316" cy="1938992"/>
          </a:xfrm>
          <a:prstGeom prst="rect">
            <a:avLst/>
          </a:prstGeom>
          <a:noFill/>
        </p:spPr>
        <p:txBody>
          <a:bodyPr wrap="square" rtlCol="0">
            <a:spAutoFit/>
          </a:bodyPr>
          <a:lstStyle/>
          <a:p>
            <a:r>
              <a:rPr lang="en-US" sz="2000" b="1" dirty="0" smtClean="0"/>
              <a:t>Stub vs Shim (Mole) in with Microsoft Fake Library</a:t>
            </a:r>
          </a:p>
          <a:p>
            <a:endParaRPr lang="en-US" sz="2000" b="1" dirty="0"/>
          </a:p>
          <a:p>
            <a:endParaRPr lang="en-US" sz="2000" b="1" dirty="0" smtClean="0"/>
          </a:p>
        </p:txBody>
      </p:sp>
      <p:sp>
        <p:nvSpPr>
          <p:cNvPr id="4" name="TextBox 3"/>
          <p:cNvSpPr txBox="1"/>
          <p:nvPr/>
        </p:nvSpPr>
        <p:spPr>
          <a:xfrm>
            <a:off x="2451098" y="6354560"/>
            <a:ext cx="8451353" cy="276999"/>
          </a:xfrm>
          <a:prstGeom prst="rect">
            <a:avLst/>
          </a:prstGeom>
          <a:noFill/>
        </p:spPr>
        <p:txBody>
          <a:bodyPr wrap="none" rtlCol="0">
            <a:spAutoFit/>
          </a:bodyPr>
          <a:lstStyle/>
          <a:p>
            <a:r>
              <a:rPr lang="en-US" sz="1200" dirty="0">
                <a:hlinkClick r:id="rId2"/>
              </a:rPr>
              <a:t>https://docs.microsoft.com/en-us/visualstudio/test/isolating-code-under-test-with-microsoft-fakes?view=vs-2019</a:t>
            </a:r>
            <a:endParaRPr lang="en-US" sz="1200" dirty="0"/>
          </a:p>
        </p:txBody>
      </p:sp>
      <p:sp>
        <p:nvSpPr>
          <p:cNvPr id="6" name="TextBox 5"/>
          <p:cNvSpPr txBox="1"/>
          <p:nvPr/>
        </p:nvSpPr>
        <p:spPr>
          <a:xfrm>
            <a:off x="11237136" y="206751"/>
            <a:ext cx="598241" cy="369332"/>
          </a:xfrm>
          <a:prstGeom prst="rect">
            <a:avLst/>
          </a:prstGeom>
          <a:noFill/>
        </p:spPr>
        <p:txBody>
          <a:bodyPr wrap="none" rtlCol="0">
            <a:spAutoFit/>
          </a:bodyPr>
          <a:lstStyle/>
          <a:p>
            <a:r>
              <a:rPr lang="en-US" b="1" dirty="0" smtClean="0">
                <a:solidFill>
                  <a:schemeClr val="bg1"/>
                </a:solidFill>
              </a:rPr>
              <a:t>Test</a:t>
            </a:r>
            <a:endParaRPr lang="en-US" b="1" dirty="0">
              <a:solidFill>
                <a:schemeClr val="bg1"/>
              </a:solidFill>
            </a:endParaRPr>
          </a:p>
        </p:txBody>
      </p:sp>
      <p:sp>
        <p:nvSpPr>
          <p:cNvPr id="7" name="TextBox 6"/>
          <p:cNvSpPr txBox="1"/>
          <p:nvPr/>
        </p:nvSpPr>
        <p:spPr>
          <a:xfrm>
            <a:off x="2428175" y="206751"/>
            <a:ext cx="9407202" cy="6186309"/>
          </a:xfrm>
          <a:prstGeom prst="rect">
            <a:avLst/>
          </a:prstGeom>
          <a:noFill/>
        </p:spPr>
        <p:txBody>
          <a:bodyPr wrap="square" rtlCol="0">
            <a:spAutoFit/>
          </a:bodyPr>
          <a:lstStyle/>
          <a:p>
            <a:r>
              <a:rPr lang="en-US" sz="1200" b="1" dirty="0" smtClean="0">
                <a:solidFill>
                  <a:schemeClr val="bg1"/>
                </a:solidFill>
                <a:latin typeface="Courier New" panose="02070309020205020404" pitchFamily="49" charset="0"/>
                <a:cs typeface="Courier New" panose="02070309020205020404" pitchFamily="49" charset="0"/>
              </a:rPr>
              <a:t>[Fact]</a:t>
            </a:r>
          </a:p>
          <a:p>
            <a:r>
              <a:rPr lang="en-US" sz="1200" b="1" dirty="0" smtClean="0">
                <a:solidFill>
                  <a:schemeClr val="bg1"/>
                </a:solidFill>
                <a:latin typeface="Courier New" panose="02070309020205020404" pitchFamily="49" charset="0"/>
                <a:cs typeface="Courier New" panose="02070309020205020404" pitchFamily="49" charset="0"/>
              </a:rPr>
              <a:t>Public void </a:t>
            </a:r>
            <a:r>
              <a:rPr lang="en-US" sz="1200" b="1" dirty="0" err="1" smtClean="0">
                <a:solidFill>
                  <a:schemeClr val="bg1"/>
                </a:solidFill>
                <a:latin typeface="Courier New" panose="02070309020205020404" pitchFamily="49" charset="0"/>
                <a:cs typeface="Courier New" panose="02070309020205020404" pitchFamily="49" charset="0"/>
              </a:rPr>
              <a:t>My_Test_Function</a:t>
            </a:r>
            <a:r>
              <a:rPr lang="en-US" sz="1200" b="1" dirty="0" smtClean="0">
                <a:solidFill>
                  <a:schemeClr val="bg1"/>
                </a:solidFill>
                <a:latin typeface="Courier New" panose="02070309020205020404" pitchFamily="49" charset="0"/>
                <a:cs typeface="Courier New" panose="02070309020205020404" pitchFamily="49" charset="0"/>
              </a:rPr>
              <a:t>(){</a:t>
            </a:r>
          </a:p>
          <a:p>
            <a:endParaRPr lang="en-US" sz="1200" b="1" dirty="0" smtClean="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stubIstringHelper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Examples.LegacyHelper.Fakes.StubIStringHelper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stubIstringHelper.GetUpperString</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 (test) =&gt;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if (</a:t>
            </a:r>
            <a:r>
              <a:rPr lang="en-US" sz="1200" b="1" dirty="0" err="1">
                <a:solidFill>
                  <a:schemeClr val="bg1"/>
                </a:solidFill>
                <a:latin typeface="Courier New" panose="02070309020205020404" pitchFamily="49" charset="0"/>
                <a:cs typeface="Courier New" panose="02070309020205020404" pitchFamily="49" charset="0"/>
              </a:rPr>
              <a:t>test.Length</a:t>
            </a:r>
            <a:r>
              <a:rPr lang="en-US" sz="1200" b="1" dirty="0">
                <a:solidFill>
                  <a:schemeClr val="bg1"/>
                </a:solidFill>
                <a:latin typeface="Courier New" panose="02070309020205020404" pitchFamily="49" charset="0"/>
                <a:cs typeface="Courier New" panose="02070309020205020404" pitchFamily="49" charset="0"/>
              </a:rPr>
              <a:t> &lt; 5)</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test = </a:t>
            </a:r>
            <a:r>
              <a:rPr lang="en-US" sz="1200" b="1" dirty="0" smtClean="0">
                <a:solidFill>
                  <a:schemeClr val="bg1"/>
                </a:solidFill>
                <a:latin typeface="Courier New" panose="02070309020205020404" pitchFamily="49" charset="0"/>
                <a:cs typeface="Courier New" panose="02070309020205020404" pitchFamily="49" charset="0"/>
              </a:rPr>
              <a:t>"</a:t>
            </a:r>
            <a:r>
              <a:rPr lang="en-US" sz="1200" b="1" dirty="0" err="1" smtClean="0">
                <a:solidFill>
                  <a:schemeClr val="bg1"/>
                </a:solidFill>
                <a:latin typeface="Courier New" panose="02070309020205020404" pitchFamily="49" charset="0"/>
                <a:cs typeface="Courier New" panose="02070309020205020404" pitchFamily="49" charset="0"/>
              </a:rPr>
              <a:t>beşten</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büyük</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smtClean="0">
                <a:solidFill>
                  <a:schemeClr val="bg1"/>
                </a:solidFill>
                <a:latin typeface="Courier New" panose="02070309020205020404" pitchFamily="49" charset="0"/>
                <a:cs typeface="Courier New" panose="02070309020205020404" pitchFamily="49" charset="0"/>
              </a:rPr>
              <a:t>yapıldı</a:t>
            </a:r>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return test;</a:t>
            </a: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stubIstringHelper.GetUpperString</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beşten</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büyük</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yapıldı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err="1" smtClean="0">
                <a:solidFill>
                  <a:schemeClr val="bg1"/>
                </a:solidFill>
                <a:latin typeface="Courier New" panose="02070309020205020404" pitchFamily="49" charset="0"/>
                <a:cs typeface="Courier New" panose="02070309020205020404" pitchFamily="49" charset="0"/>
              </a:rPr>
              <a:t>var</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Examples.LegacyHelper.Fakes.StubStringHelpers</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StringHelper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Stub</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 </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stubStringHelper.GetUpper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“hello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Yani</a:t>
            </a:r>
            <a:r>
              <a:rPr lang="en-US" sz="1200" b="1" dirty="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gerçekte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ne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varsa</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o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yazar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p>
          <a:p>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çünkü</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interface den instance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oluşturulmadı</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r>
              <a:rPr lang="en-US" sz="1200" b="1" dirty="0" smtClean="0">
                <a:solidFill>
                  <a:srgbClr val="006363"/>
                </a:solidFill>
                <a:latin typeface="Courier New" panose="02070309020205020404" pitchFamily="49" charset="0"/>
                <a:cs typeface="Courier New" panose="02070309020205020404" pitchFamily="49" charset="0"/>
              </a:rPr>
              <a:t> </a:t>
            </a:r>
            <a:endParaRPr lang="en-US" sz="1200" b="1" dirty="0">
              <a:solidFill>
                <a:srgbClr val="006363"/>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using </a:t>
            </a:r>
            <a:r>
              <a:rPr lang="en-US" sz="1200" b="1" dirty="0">
                <a:solidFill>
                  <a:schemeClr val="bg1"/>
                </a:solidFill>
                <a:latin typeface="Courier New" panose="02070309020205020404" pitchFamily="49" charset="0"/>
                <a:cs typeface="Courier New" panose="02070309020205020404" pitchFamily="49" charset="0"/>
              </a:rPr>
              <a:t>(</a:t>
            </a:r>
            <a:r>
              <a:rPr lang="en-US" sz="1200" b="1" dirty="0" err="1">
                <a:solidFill>
                  <a:schemeClr val="bg1"/>
                </a:solidFill>
                <a:latin typeface="Courier New" panose="02070309020205020404" pitchFamily="49" charset="0"/>
                <a:cs typeface="Courier New" panose="02070309020205020404" pitchFamily="49" charset="0"/>
              </a:rPr>
              <a:t>ShimsContext.Create</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Shim</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stringHelperShim</a:t>
            </a:r>
            <a:r>
              <a:rPr lang="en-US" sz="1200" b="1" dirty="0">
                <a:solidFill>
                  <a:schemeClr val="bg1"/>
                </a:solidFill>
                <a:latin typeface="Courier New" panose="02070309020205020404" pitchFamily="49" charset="0"/>
                <a:cs typeface="Courier New" panose="02070309020205020404" pitchFamily="49" charset="0"/>
              </a:rPr>
              <a:t> = new </a:t>
            </a:r>
            <a:r>
              <a:rPr lang="en-US" sz="1200" b="1" dirty="0" err="1">
                <a:solidFill>
                  <a:schemeClr val="bg1"/>
                </a:solidFill>
                <a:latin typeface="Courier New" panose="02070309020205020404" pitchFamily="49" charset="0"/>
                <a:cs typeface="Courier New" panose="02070309020205020404" pitchFamily="49" charset="0"/>
              </a:rPr>
              <a:t>Examples.LegacyHelper.Fakes.ShimStringHelpers</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GetUpperString</a:t>
            </a:r>
            <a:r>
              <a:rPr lang="en-US" sz="1200" b="1" dirty="0">
                <a:solidFill>
                  <a:schemeClr val="bg1"/>
                </a:solidFill>
                <a:latin typeface="Courier New" panose="02070309020205020404" pitchFamily="49" charset="0"/>
                <a:cs typeface="Courier New" panose="02070309020205020404" pitchFamily="49" charset="0"/>
              </a:rPr>
              <a:t> = x =&gt; </a:t>
            </a:r>
            <a:r>
              <a:rPr lang="en-US" sz="1200" b="1" dirty="0" err="1">
                <a:solidFill>
                  <a:schemeClr val="bg1"/>
                </a:solidFill>
                <a:latin typeface="Courier New" panose="02070309020205020404" pitchFamily="49" charset="0"/>
                <a:cs typeface="Courier New" panose="02070309020205020404" pitchFamily="49" charset="0"/>
              </a:rPr>
              <a:t>x.ToUpper</a:t>
            </a:r>
            <a:r>
              <a:rPr lang="en-US" sz="1200" b="1" dirty="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var</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stringHelper</a:t>
            </a:r>
            <a:r>
              <a:rPr lang="en-US" sz="1200" b="1" dirty="0">
                <a:solidFill>
                  <a:schemeClr val="bg1"/>
                </a:solidFill>
                <a:latin typeface="Courier New" panose="02070309020205020404" pitchFamily="49" charset="0"/>
                <a:cs typeface="Courier New" panose="02070309020205020404" pitchFamily="49" charset="0"/>
              </a:rPr>
              <a:t> = </a:t>
            </a:r>
            <a:r>
              <a:rPr lang="en-US" sz="1200" b="1" dirty="0" err="1">
                <a:solidFill>
                  <a:schemeClr val="bg1"/>
                </a:solidFill>
                <a:latin typeface="Courier New" panose="02070309020205020404" pitchFamily="49" charset="0"/>
                <a:cs typeface="Courier New" panose="02070309020205020404" pitchFamily="49" charset="0"/>
              </a:rPr>
              <a:t>stringHelperShim.Instance</a:t>
            </a:r>
            <a:r>
              <a:rPr lang="en-US" sz="1200" b="1" dirty="0">
                <a:solidFill>
                  <a:schemeClr val="bg1"/>
                </a:solidFill>
                <a:latin typeface="Courier New" panose="02070309020205020404" pitchFamily="49" charset="0"/>
                <a:cs typeface="Courier New" panose="02070309020205020404" pitchFamily="49" charset="0"/>
              </a:rPr>
              <a:t>;</a:t>
            </a:r>
          </a:p>
          <a:p>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a:solidFill>
                  <a:schemeClr val="bg1"/>
                </a:solidFill>
                <a:latin typeface="Courier New" panose="02070309020205020404" pitchFamily="49" charset="0"/>
                <a:cs typeface="Courier New" panose="02070309020205020404" pitchFamily="49" charset="0"/>
              </a:rPr>
              <a:t>a = </a:t>
            </a:r>
            <a:r>
              <a:rPr lang="en-US" sz="1200" b="1" dirty="0" err="1">
                <a:solidFill>
                  <a:schemeClr val="bg1"/>
                </a:solidFill>
                <a:latin typeface="Courier New" panose="02070309020205020404" pitchFamily="49" charset="0"/>
                <a:cs typeface="Courier New" panose="02070309020205020404" pitchFamily="49" charset="0"/>
              </a:rPr>
              <a:t>stringHelper.GetUpper</a:t>
            </a:r>
            <a:r>
              <a:rPr lang="en-US" sz="1200" b="1" dirty="0">
                <a:solidFill>
                  <a:schemeClr val="bg1"/>
                </a:solidFill>
                <a:latin typeface="Courier New" panose="02070309020205020404" pitchFamily="49" charset="0"/>
                <a:cs typeface="Courier New" panose="02070309020205020404" pitchFamily="49" charset="0"/>
              </a:rPr>
              <a:t>("test</a:t>
            </a:r>
            <a:r>
              <a:rPr lang="en-US" sz="1200" b="1" dirty="0" smtClean="0">
                <a:solidFill>
                  <a:schemeClr val="bg1"/>
                </a:solidFill>
                <a:latin typeface="Courier New" panose="02070309020205020404" pitchFamily="49" charset="0"/>
                <a:cs typeface="Courier New" panose="02070309020205020404" pitchFamily="49" charset="0"/>
              </a:rPr>
              <a:t>"); </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sonuç</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 “TEST”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olur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Çünki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shimp</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içindeki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GetUpper</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fonksiyonu</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yenisiyle</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 </a:t>
            </a:r>
            <a:r>
              <a:rPr lang="en-US" sz="1200" b="1" dirty="0" err="1" smtClean="0">
                <a:solidFill>
                  <a:schemeClr val="accent5">
                    <a:lumMod val="75000"/>
                  </a:schemeClr>
                </a:solidFill>
                <a:latin typeface="Courier New" panose="02070309020205020404" pitchFamily="49" charset="0"/>
                <a:cs typeface="Courier New" panose="02070309020205020404" pitchFamily="49" charset="0"/>
              </a:rPr>
              <a:t>değiştirildi</a:t>
            </a:r>
            <a:r>
              <a:rPr lang="en-US" sz="1200" b="1" dirty="0" smtClean="0">
                <a:solidFill>
                  <a:schemeClr val="accent5">
                    <a:lumMod val="75000"/>
                  </a:schemeClr>
                </a:solidFill>
                <a:latin typeface="Courier New" panose="02070309020205020404" pitchFamily="49" charset="0"/>
                <a:cs typeface="Courier New" panose="02070309020205020404" pitchFamily="49" charset="0"/>
              </a:rPr>
              <a:t>.</a:t>
            </a:r>
            <a:endParaRPr lang="en-US" sz="1200" b="1" dirty="0">
              <a:solidFill>
                <a:schemeClr val="accent5">
                  <a:lumMod val="75000"/>
                </a:schemeClr>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p>
          <a:p>
            <a:r>
              <a:rPr lang="en-US" sz="1200" b="1" dirty="0" smtClean="0">
                <a:solidFill>
                  <a:schemeClr val="bg1"/>
                </a:solidFill>
                <a:latin typeface="Courier New" panose="02070309020205020404" pitchFamily="49" charset="0"/>
                <a:cs typeface="Courier New" panose="02070309020205020404" pitchFamily="49" charset="0"/>
              </a:rPr>
              <a:t>Assert(true, true);</a:t>
            </a:r>
            <a:endParaRPr lang="en-US" sz="1200" b="1" dirty="0">
              <a:solidFill>
                <a:schemeClr val="bg1"/>
              </a:solidFill>
              <a:latin typeface="Courier New" panose="02070309020205020404" pitchFamily="49" charset="0"/>
              <a:cs typeface="Courier New" panose="02070309020205020404" pitchFamily="49" charset="0"/>
            </a:endParaRPr>
          </a:p>
          <a:p>
            <a:r>
              <a:rPr lang="en-US" sz="1200" b="1" dirty="0" smtClean="0">
                <a:solidFill>
                  <a:schemeClr val="bg1"/>
                </a:solidFill>
                <a:latin typeface="Courier New" panose="02070309020205020404" pitchFamily="49" charset="0"/>
                <a:cs typeface="Courier New" panose="02070309020205020404" pitchFamily="49" charset="0"/>
              </a:rPr>
              <a:t>}</a:t>
            </a:r>
            <a:endParaRPr lang="en-US" sz="1200" b="1"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562098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Integration Test</a:t>
            </a:r>
            <a:endParaRPr lang="en-US" sz="2800" b="1" dirty="0"/>
          </a:p>
        </p:txBody>
      </p:sp>
    </p:spTree>
    <p:extLst>
      <p:ext uri="{BB962C8B-B14F-4D97-AF65-F5344CB8AC3E}">
        <p14:creationId xmlns:p14="http://schemas.microsoft.com/office/powerpoint/2010/main" val="36177750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aphicFrame>
        <p:nvGraphicFramePr>
          <p:cNvPr id="2" name="Table 1"/>
          <p:cNvGraphicFramePr>
            <a:graphicFrameLocks noGrp="1"/>
          </p:cNvGraphicFramePr>
          <p:nvPr>
            <p:extLst>
              <p:ext uri="{D42A27DB-BD31-4B8C-83A1-F6EECF244321}">
                <p14:modId xmlns:p14="http://schemas.microsoft.com/office/powerpoint/2010/main" val="2075831897"/>
              </p:ext>
            </p:extLst>
          </p:nvPr>
        </p:nvGraphicFramePr>
        <p:xfrm>
          <a:off x="2726266" y="745066"/>
          <a:ext cx="8525934" cy="5531375"/>
        </p:xfrm>
        <a:graphic>
          <a:graphicData uri="http://schemas.openxmlformats.org/drawingml/2006/table">
            <a:tbl>
              <a:tblPr/>
              <a:tblGrid>
                <a:gridCol w="4262967">
                  <a:extLst>
                    <a:ext uri="{9D8B030D-6E8A-4147-A177-3AD203B41FA5}">
                      <a16:colId xmlns:a16="http://schemas.microsoft.com/office/drawing/2014/main" val="3667053779"/>
                    </a:ext>
                  </a:extLst>
                </a:gridCol>
                <a:gridCol w="4262967">
                  <a:extLst>
                    <a:ext uri="{9D8B030D-6E8A-4147-A177-3AD203B41FA5}">
                      <a16:colId xmlns:a16="http://schemas.microsoft.com/office/drawing/2014/main" val="2341937993"/>
                    </a:ext>
                  </a:extLst>
                </a:gridCol>
              </a:tblGrid>
              <a:tr h="190090">
                <a:tc>
                  <a:txBody>
                    <a:bodyPr/>
                    <a:lstStyle/>
                    <a:p>
                      <a:pPr algn="ctr" fontAlgn="t"/>
                      <a:r>
                        <a:rPr lang="en-US" sz="1400" b="1">
                          <a:solidFill>
                            <a:schemeClr val="bg1"/>
                          </a:solidFill>
                          <a:effectLst/>
                          <a:latin typeface="inherit"/>
                        </a:rPr>
                        <a:t>System Testing</a:t>
                      </a:r>
                      <a:endParaRPr lang="en-US" sz="1400" b="0">
                        <a:solidFill>
                          <a:schemeClr val="bg1"/>
                        </a:solidFill>
                        <a:effectLst/>
                        <a:latin typeface="inherit"/>
                      </a:endParaRPr>
                    </a:p>
                  </a:txBody>
                  <a:tcPr marL="27841" marR="23201" marT="23201" marB="23201">
                    <a:lnL>
                      <a:noFill/>
                    </a:lnL>
                    <a:lnR>
                      <a:noFill/>
                    </a:lnR>
                    <a:lnT>
                      <a:noFill/>
                    </a:lnT>
                    <a:lnB w="7620" cap="flat" cmpd="sng" algn="ctr">
                      <a:solidFill>
                        <a:srgbClr val="E9E9E9"/>
                      </a:solidFill>
                      <a:prstDash val="solid"/>
                      <a:round/>
                      <a:headEnd type="none" w="med" len="med"/>
                      <a:tailEnd type="none" w="med" len="med"/>
                    </a:lnB>
                    <a:solidFill>
                      <a:srgbClr val="FFFFFF"/>
                    </a:solidFill>
                  </a:tcPr>
                </a:tc>
                <a:tc>
                  <a:txBody>
                    <a:bodyPr/>
                    <a:lstStyle/>
                    <a:p>
                      <a:pPr algn="ctr" fontAlgn="t"/>
                      <a:r>
                        <a:rPr lang="en-US" sz="1400" b="1">
                          <a:solidFill>
                            <a:schemeClr val="bg1"/>
                          </a:solidFill>
                          <a:effectLst/>
                          <a:latin typeface="inherit"/>
                        </a:rPr>
                        <a:t>Integration Testing</a:t>
                      </a:r>
                      <a:endParaRPr lang="en-US" sz="1400" b="0">
                        <a:solidFill>
                          <a:schemeClr val="bg1"/>
                        </a:solidFill>
                        <a:effectLst/>
                        <a:latin typeface="inherit"/>
                      </a:endParaRPr>
                    </a:p>
                  </a:txBody>
                  <a:tcPr marL="23201" marR="27841" marT="23201" marB="23201">
                    <a:lnL>
                      <a:noFill/>
                    </a:lnL>
                    <a:lnR>
                      <a:noFill/>
                    </a:lnR>
                    <a:lnT>
                      <a:noFill/>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44455736"/>
                  </a:ext>
                </a:extLst>
              </a:tr>
              <a:tr h="556696">
                <a:tc>
                  <a:txBody>
                    <a:bodyPr/>
                    <a:lstStyle/>
                    <a:p>
                      <a:pPr algn="l" fontAlgn="t"/>
                      <a:r>
                        <a:rPr lang="en-US" sz="1400" b="0">
                          <a:solidFill>
                            <a:schemeClr val="bg1"/>
                          </a:solidFill>
                          <a:effectLst/>
                          <a:latin typeface="inherit"/>
                        </a:rPr>
                        <a:t>1. Testing the completed product to check if it meets the specification requirements.</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1. Testing the collection and interface modules to check whether they give the expected result</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2859992750"/>
                  </a:ext>
                </a:extLst>
              </a:tr>
              <a:tr h="678897">
                <a:tc>
                  <a:txBody>
                    <a:bodyPr/>
                    <a:lstStyle/>
                    <a:p>
                      <a:pPr algn="l" fontAlgn="t"/>
                      <a:r>
                        <a:rPr lang="en-US" sz="1400" b="0">
                          <a:solidFill>
                            <a:schemeClr val="bg1"/>
                          </a:solidFill>
                          <a:effectLst/>
                          <a:latin typeface="inherit"/>
                        </a:rPr>
                        <a:t>2. Both functional and non-functional testing are covered like sanity, usability, performance, stress an load .</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2.Only  Functional testing is performed to check whether the two modules when combined give correct outcome.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581242309"/>
                  </a:ext>
                </a:extLst>
              </a:tr>
              <a:tr h="434494">
                <a:tc>
                  <a:txBody>
                    <a:bodyPr/>
                    <a:lstStyle/>
                    <a:p>
                      <a:pPr algn="l" fontAlgn="t"/>
                      <a:r>
                        <a:rPr lang="en-US" sz="1400" b="0">
                          <a:solidFill>
                            <a:schemeClr val="bg1"/>
                          </a:solidFill>
                          <a:effectLst/>
                          <a:latin typeface="inherit"/>
                        </a:rPr>
                        <a:t>3. It is a high level testing performed after integration testing</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3. It is  a low level testing performed after unit testing</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392715758"/>
                  </a:ext>
                </a:extLst>
              </a:tr>
              <a:tr h="801098">
                <a:tc>
                  <a:txBody>
                    <a:bodyPr/>
                    <a:lstStyle/>
                    <a:p>
                      <a:pPr algn="l" fontAlgn="t"/>
                      <a:r>
                        <a:rPr lang="en-US" sz="1400" b="0">
                          <a:solidFill>
                            <a:schemeClr val="bg1"/>
                          </a:solidFill>
                          <a:effectLst/>
                          <a:latin typeface="inherit"/>
                        </a:rPr>
                        <a:t>4.  It is a black box testing technique so no knowledge of internal structure or code is required</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4. It is both black box and white box testing approach so it requires the knowledge of the two modules and the interface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97884602"/>
                  </a:ext>
                </a:extLst>
              </a:tr>
              <a:tr h="434494">
                <a:tc>
                  <a:txBody>
                    <a:bodyPr/>
                    <a:lstStyle/>
                    <a:p>
                      <a:pPr algn="l" fontAlgn="t"/>
                      <a:r>
                        <a:rPr lang="en-US" sz="1400" b="0">
                          <a:solidFill>
                            <a:schemeClr val="bg1"/>
                          </a:solidFill>
                          <a:effectLst/>
                          <a:latin typeface="inherit"/>
                        </a:rPr>
                        <a:t>5. It is performed by test engineers only</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5. Integration testing is performed by developers as well test engineers</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751960292"/>
                  </a:ext>
                </a:extLst>
              </a:tr>
              <a:tr h="923299">
                <a:tc>
                  <a:txBody>
                    <a:bodyPr/>
                    <a:lstStyle/>
                    <a:p>
                      <a:pPr algn="l" fontAlgn="t"/>
                      <a:r>
                        <a:rPr lang="en-US" sz="1400" b="0">
                          <a:solidFill>
                            <a:schemeClr val="bg1"/>
                          </a:solidFill>
                          <a:effectLst/>
                          <a:latin typeface="inherit"/>
                        </a:rPr>
                        <a:t>6. Here the testing is performed on the system as a whole including all the external interfaces, so any defect found in it is regarded as defect of whole system</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6. Here the testing is performed on interface between individual module thus any defect found is only for individual modules and not the entire system</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1904876057"/>
                  </a:ext>
                </a:extLst>
              </a:tr>
              <a:tr h="556696">
                <a:tc>
                  <a:txBody>
                    <a:bodyPr/>
                    <a:lstStyle/>
                    <a:p>
                      <a:pPr algn="l" fontAlgn="t"/>
                      <a:r>
                        <a:rPr lang="en-US" sz="1400" b="0">
                          <a:solidFill>
                            <a:schemeClr val="bg1"/>
                          </a:solidFill>
                          <a:effectLst/>
                          <a:latin typeface="inherit"/>
                        </a:rPr>
                        <a:t>7. In System Testing the test cases are developed to simulate real life scenarios</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a:solidFill>
                            <a:schemeClr val="bg1"/>
                          </a:solidFill>
                          <a:effectLst/>
                          <a:latin typeface="inherit"/>
                        </a:rPr>
                        <a:t>7. Here the test cases are developed to simulate the interaction between the two module</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3854449424"/>
                  </a:ext>
                </a:extLst>
              </a:tr>
              <a:tr h="801098">
                <a:tc>
                  <a:txBody>
                    <a:bodyPr/>
                    <a:lstStyle/>
                    <a:p>
                      <a:pPr algn="l" fontAlgn="t"/>
                      <a:r>
                        <a:rPr lang="en-US" sz="1400" b="0">
                          <a:solidFill>
                            <a:schemeClr val="bg1"/>
                          </a:solidFill>
                          <a:effectLst/>
                          <a:latin typeface="inherit"/>
                        </a:rPr>
                        <a:t>8. The System testing covers many different testing types like sanity, usability, maintenance, regression, retesting and performance</a:t>
                      </a:r>
                    </a:p>
                  </a:txBody>
                  <a:tcPr marL="27841" marR="2320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tc>
                  <a:txBody>
                    <a:bodyPr/>
                    <a:lstStyle/>
                    <a:p>
                      <a:pPr algn="l" fontAlgn="t"/>
                      <a:r>
                        <a:rPr lang="en-US" sz="1400" b="0" dirty="0">
                          <a:solidFill>
                            <a:schemeClr val="bg1"/>
                          </a:solidFill>
                          <a:effectLst/>
                          <a:latin typeface="inherit"/>
                        </a:rPr>
                        <a:t>8. Integration testing techniques includes big bang approach, top bottom , bottom to top and sandwich approach.</a:t>
                      </a:r>
                    </a:p>
                  </a:txBody>
                  <a:tcPr marL="23201" marR="27841" marT="23201" marB="23201">
                    <a:lnL>
                      <a:noFill/>
                    </a:lnL>
                    <a:lnR>
                      <a:noFill/>
                    </a:lnR>
                    <a:lnT w="7620" cap="flat" cmpd="sng" algn="ctr">
                      <a:solidFill>
                        <a:srgbClr val="E9E9E9"/>
                      </a:solidFill>
                      <a:prstDash val="solid"/>
                      <a:round/>
                      <a:headEnd type="none" w="med" len="med"/>
                      <a:tailEnd type="none" w="med" len="med"/>
                    </a:lnT>
                    <a:lnB w="7620" cap="flat" cmpd="sng" algn="ctr">
                      <a:solidFill>
                        <a:srgbClr val="E9E9E9"/>
                      </a:solidFill>
                      <a:prstDash val="solid"/>
                      <a:round/>
                      <a:headEnd type="none" w="med" len="med"/>
                      <a:tailEnd type="none" w="med" len="med"/>
                    </a:lnB>
                    <a:solidFill>
                      <a:srgbClr val="FFFFFF"/>
                    </a:solidFill>
                  </a:tcPr>
                </a:tc>
                <a:extLst>
                  <a:ext uri="{0D108BD9-81ED-4DB2-BD59-A6C34878D82A}">
                    <a16:rowId xmlns:a16="http://schemas.microsoft.com/office/drawing/2014/main" val="4094143350"/>
                  </a:ext>
                </a:extLst>
              </a:tr>
            </a:tbl>
          </a:graphicData>
        </a:graphic>
      </p:graphicFrame>
    </p:spTree>
    <p:extLst>
      <p:ext uri="{BB962C8B-B14F-4D97-AF65-F5344CB8AC3E}">
        <p14:creationId xmlns:p14="http://schemas.microsoft.com/office/powerpoint/2010/main" val="28552635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Rectangle 3"/>
          <p:cNvSpPr/>
          <p:nvPr/>
        </p:nvSpPr>
        <p:spPr>
          <a:xfrm>
            <a:off x="2638424" y="748784"/>
            <a:ext cx="5511445" cy="523220"/>
          </a:xfrm>
          <a:prstGeom prst="rect">
            <a:avLst/>
          </a:prstGeom>
        </p:spPr>
        <p:txBody>
          <a:bodyPr wrap="none">
            <a:spAutoFit/>
          </a:bodyPr>
          <a:lstStyle/>
          <a:p>
            <a:r>
              <a:rPr lang="en-US" sz="2800" b="1" dirty="0" smtClean="0">
                <a:solidFill>
                  <a:schemeClr val="bg1"/>
                </a:solidFill>
              </a:rPr>
              <a:t>Integration Test, Functional Test</a:t>
            </a:r>
            <a:endParaRPr lang="en-US" sz="2800" b="1" dirty="0">
              <a:solidFill>
                <a:schemeClr val="bg1"/>
              </a:solidFill>
            </a:endParaRPr>
          </a:p>
        </p:txBody>
      </p:sp>
      <p:sp>
        <p:nvSpPr>
          <p:cNvPr id="6" name="Rectangle 5"/>
          <p:cNvSpPr/>
          <p:nvPr/>
        </p:nvSpPr>
        <p:spPr>
          <a:xfrm>
            <a:off x="2638424" y="1460268"/>
            <a:ext cx="9130243" cy="3447098"/>
          </a:xfrm>
          <a:prstGeom prst="rect">
            <a:avLst/>
          </a:prstGeom>
        </p:spPr>
        <p:txBody>
          <a:bodyPr wrap="square">
            <a:spAutoFit/>
          </a:bodyPr>
          <a:lstStyle/>
          <a:p>
            <a:r>
              <a:rPr lang="en-US" sz="2000" b="1" dirty="0" smtClean="0">
                <a:solidFill>
                  <a:schemeClr val="bg1"/>
                </a:solidFill>
              </a:rPr>
              <a:t>Integration Test Document</a:t>
            </a:r>
            <a:endParaRPr lang="en-US" sz="2000" b="1" dirty="0" smtClean="0">
              <a:solidFill>
                <a:schemeClr val="bg1"/>
              </a:solidFill>
              <a:hlinkClick r:id="rId2"/>
            </a:endParaRPr>
          </a:p>
          <a:p>
            <a:r>
              <a:rPr lang="en-US" dirty="0" smtClean="0">
                <a:hlinkClick r:id="rId2"/>
              </a:rPr>
              <a:t>https</a:t>
            </a:r>
            <a:r>
              <a:rPr lang="en-US" dirty="0">
                <a:hlinkClick r:id="rId2"/>
              </a:rPr>
              <a:t>://</a:t>
            </a:r>
            <a:r>
              <a:rPr lang="en-US" dirty="0" smtClean="0">
                <a:hlinkClick r:id="rId2"/>
              </a:rPr>
              <a:t>docs.microsoft.com/en-us/aspnet/core/test/integration-tests?view=aspnetcore-3.1</a:t>
            </a:r>
            <a:endParaRPr lang="en-US" dirty="0" smtClean="0"/>
          </a:p>
          <a:p>
            <a:endParaRPr lang="en-US" dirty="0" smtClean="0"/>
          </a:p>
          <a:p>
            <a:r>
              <a:rPr lang="en-US" b="1" dirty="0" smtClean="0">
                <a:solidFill>
                  <a:schemeClr val="bg1"/>
                </a:solidFill>
              </a:rPr>
              <a:t>Example</a:t>
            </a:r>
            <a:endParaRPr lang="en-US" b="1" dirty="0">
              <a:solidFill>
                <a:schemeClr val="bg1"/>
              </a:solidFill>
            </a:endParaRPr>
          </a:p>
          <a:p>
            <a:r>
              <a:rPr lang="en-US" dirty="0">
                <a:hlinkClick r:id="rId3"/>
              </a:rPr>
              <a:t>https://github.com/aspnet/AspNetCore.Docs/tree/master/aspnetcore/test/integration-tests/samples/3.x/IntegrationTestsSample</a:t>
            </a:r>
            <a:endParaRPr lang="en-US" dirty="0" smtClean="0"/>
          </a:p>
          <a:p>
            <a:endParaRPr lang="en-US" dirty="0"/>
          </a:p>
          <a:p>
            <a:r>
              <a:rPr lang="en-US" b="1" dirty="0" smtClean="0">
                <a:solidFill>
                  <a:schemeClr val="bg1"/>
                </a:solidFill>
              </a:rPr>
              <a:t>Controller Testing</a:t>
            </a:r>
            <a:endParaRPr lang="en-US" b="1" dirty="0">
              <a:solidFill>
                <a:schemeClr val="bg1"/>
              </a:solidFill>
            </a:endParaRPr>
          </a:p>
          <a:p>
            <a:r>
              <a:rPr lang="en-US" dirty="0">
                <a:hlinkClick r:id="rId4"/>
              </a:rPr>
              <a:t>https://</a:t>
            </a:r>
            <a:r>
              <a:rPr lang="en-US" dirty="0" smtClean="0">
                <a:hlinkClick r:id="rId4"/>
              </a:rPr>
              <a:t>docs.microsoft.com/en-us/aspnet/core/mvc/controllers/testing?view=aspnetcore-3.1</a:t>
            </a:r>
            <a:endParaRPr lang="en-US" dirty="0" smtClean="0"/>
          </a:p>
          <a:p>
            <a:endParaRPr lang="en-US" dirty="0" smtClean="0"/>
          </a:p>
        </p:txBody>
      </p:sp>
      <p:sp>
        <p:nvSpPr>
          <p:cNvPr id="7" name="Rectangle 6"/>
          <p:cNvSpPr/>
          <p:nvPr/>
        </p:nvSpPr>
        <p:spPr>
          <a:xfrm>
            <a:off x="2638424" y="5383369"/>
            <a:ext cx="8867777" cy="523220"/>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5"/>
              </a:rPr>
              <a:t>https://fullstackmark.com/post/20/painless-integration-testing-with-aspnet-core-web-api</a:t>
            </a:r>
            <a:endParaRPr lang="en-US" sz="1400" dirty="0" smtClean="0">
              <a:solidFill>
                <a:schemeClr val="bg1"/>
              </a:solidFill>
              <a:hlinkClick r:id="rId6"/>
            </a:endParaRPr>
          </a:p>
          <a:p>
            <a:pPr marL="285750" indent="-285750">
              <a:buFont typeface="Arial" panose="020B0604020202020204" pitchFamily="34" charset="0"/>
              <a:buChar char="•"/>
            </a:pPr>
            <a:r>
              <a:rPr lang="en-US" sz="1400" dirty="0" smtClean="0">
                <a:solidFill>
                  <a:schemeClr val="bg1"/>
                </a:solidFill>
                <a:hlinkClick r:id="rId6"/>
              </a:rPr>
              <a:t>https</a:t>
            </a:r>
            <a:r>
              <a:rPr lang="en-US" sz="1400" dirty="0">
                <a:solidFill>
                  <a:schemeClr val="bg1"/>
                </a:solidFill>
                <a:hlinkClick r:id="rId6"/>
              </a:rPr>
              <a:t>://andrewlock.net/converting-integration-tests-to-net-core-3/</a:t>
            </a:r>
            <a:endParaRPr lang="en-US" sz="1400" dirty="0">
              <a:solidFill>
                <a:schemeClr val="bg1"/>
              </a:solidFill>
            </a:endParaRPr>
          </a:p>
        </p:txBody>
      </p:sp>
    </p:spTree>
    <p:extLst>
      <p:ext uri="{BB962C8B-B14F-4D97-AF65-F5344CB8AC3E}">
        <p14:creationId xmlns:p14="http://schemas.microsoft.com/office/powerpoint/2010/main" val="29282923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p:cNvSpPr/>
          <p:nvPr/>
        </p:nvSpPr>
        <p:spPr>
          <a:xfrm>
            <a:off x="2689225" y="1429434"/>
            <a:ext cx="8943975" cy="4062651"/>
          </a:xfrm>
          <a:prstGeom prst="rect">
            <a:avLst/>
          </a:prstGeom>
        </p:spPr>
        <p:txBody>
          <a:bodyPr wrap="square">
            <a:spAutoFit/>
          </a:bodyPr>
          <a:lstStyle/>
          <a:p>
            <a:r>
              <a:rPr lang="en-US" sz="2400" b="1" dirty="0" smtClean="0">
                <a:solidFill>
                  <a:schemeClr val="bg1"/>
                </a:solidFill>
              </a:rPr>
              <a:t>Rest API (Unit Testing – Integration Testing)</a:t>
            </a:r>
            <a:endParaRPr lang="en-US" sz="2400" b="1" dirty="0" smtClean="0">
              <a:solidFill>
                <a:schemeClr val="bg1"/>
              </a:solidFill>
              <a:hlinkClick r:id="rId2"/>
            </a:endParaRPr>
          </a:p>
          <a:p>
            <a:pPr marL="285750" indent="-285750">
              <a:buFont typeface="Arial" panose="020B0604020202020204" pitchFamily="34" charset="0"/>
              <a:buChar char="•"/>
            </a:pPr>
            <a:endParaRPr lang="en-US" dirty="0">
              <a:solidFill>
                <a:schemeClr val="bg1"/>
              </a:solidFill>
              <a:hlinkClick r:id="rId2"/>
            </a:endParaRPr>
          </a:p>
          <a:p>
            <a:pPr marL="285750" indent="-285750">
              <a:buFont typeface="Arial" panose="020B0604020202020204" pitchFamily="34" charset="0"/>
              <a:buChar char="•"/>
            </a:pPr>
            <a:r>
              <a:rPr lang="en-US" dirty="0" smtClean="0">
                <a:solidFill>
                  <a:schemeClr val="bg1"/>
                </a:solidFill>
                <a:hlinkClick r:id="rId2"/>
              </a:rPr>
              <a:t>https</a:t>
            </a:r>
            <a:r>
              <a:rPr lang="en-US" dirty="0">
                <a:solidFill>
                  <a:schemeClr val="bg1"/>
                </a:solidFill>
                <a:hlinkClick r:id="rId2"/>
              </a:rPr>
              <a:t>://www.codingame.com/playgrounds/35462/creating-web-api-in-asp-net-core-2-0/part-1---</a:t>
            </a:r>
            <a:r>
              <a:rPr lang="en-US" dirty="0" smtClean="0">
                <a:solidFill>
                  <a:schemeClr val="bg1"/>
                </a:solidFill>
                <a:hlinkClick r:id="rId2"/>
              </a:rPr>
              <a:t>web-api</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3"/>
              </a:rPr>
              <a:t>https://www.codingame.com/playgrounds/35462/creating-web-api-in-asp-net-core-2-0/part-2---</a:t>
            </a:r>
            <a:r>
              <a:rPr lang="en-US" dirty="0" smtClean="0">
                <a:solidFill>
                  <a:schemeClr val="bg1"/>
                </a:solidFill>
                <a:hlinkClick r:id="rId3"/>
              </a:rPr>
              <a:t>unit-tests</a:t>
            </a:r>
            <a:endParaRPr lang="en-US" dirty="0" smtClean="0">
              <a:solidFill>
                <a:schemeClr val="bg1"/>
              </a:solidFill>
            </a:endParaRPr>
          </a:p>
          <a:p>
            <a:pPr marL="285750" indent="-285750">
              <a:buFont typeface="Arial" panose="020B0604020202020204" pitchFamily="34" charset="0"/>
              <a:buChar char="•"/>
            </a:pPr>
            <a:r>
              <a:rPr lang="en-US" dirty="0">
                <a:solidFill>
                  <a:schemeClr val="bg1"/>
                </a:solidFill>
                <a:hlinkClick r:id="rId4"/>
              </a:rPr>
              <a:t>https://www.codingame.com/playgrounds/35462/creating-web-api-in-asp-net-core-2-0/part-3---</a:t>
            </a:r>
            <a:r>
              <a:rPr lang="en-US" dirty="0" smtClean="0">
                <a:solidFill>
                  <a:schemeClr val="bg1"/>
                </a:solidFill>
                <a:hlinkClick r:id="rId4"/>
              </a:rPr>
              <a:t>integration-tests</a:t>
            </a:r>
            <a:endParaRPr lang="en-US" dirty="0" smtClean="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https://www.infoq.com/articles/testing-aspnet-core-web-api</a:t>
            </a:r>
            <a:r>
              <a:rPr lang="en-US" dirty="0" smtClean="0">
                <a:solidFill>
                  <a:schemeClr val="bg1"/>
                </a:solidFill>
                <a:hlinkClick r:id="rId5"/>
              </a:rPr>
              <a:t>/</a:t>
            </a:r>
            <a:endParaRPr lang="en-US" dirty="0" smtClean="0">
              <a:solidFill>
                <a:schemeClr val="bg1"/>
              </a:solidFill>
            </a:endParaRPr>
          </a:p>
          <a:p>
            <a:pPr marL="285750" indent="-285750">
              <a:buFont typeface="Arial" panose="020B0604020202020204" pitchFamily="34" charset="0"/>
              <a:buChar char="•"/>
            </a:pPr>
            <a:r>
              <a:rPr lang="en-US" dirty="0">
                <a:hlinkClick r:id="rId6"/>
              </a:rPr>
              <a:t>https://www.norberteder.com/how-to-test-your-web-api-with-net-core</a:t>
            </a:r>
            <a:r>
              <a:rPr lang="en-US" dirty="0" smtClean="0">
                <a:hlinkClick r:id="rId6"/>
              </a:rPr>
              <a:t>/</a:t>
            </a:r>
            <a:endParaRPr lang="en-US" dirty="0" smtClean="0"/>
          </a:p>
          <a:p>
            <a:pPr marL="285750" indent="-285750">
              <a:buFont typeface="Arial" panose="020B0604020202020204" pitchFamily="34" charset="0"/>
              <a:buChar char="•"/>
            </a:pPr>
            <a:r>
              <a:rPr lang="en-US" dirty="0">
                <a:hlinkClick r:id="rId7"/>
              </a:rPr>
              <a:t>https://fullstackmark.com/post/20/painless-integration-testing-with-aspnet-core-web-api</a:t>
            </a:r>
            <a:endParaRPr lang="en-US" dirty="0" smtClean="0"/>
          </a:p>
          <a:p>
            <a:pPr marL="285750" indent="-285750">
              <a:buFont typeface="Arial" panose="020B0604020202020204" pitchFamily="34" charset="0"/>
              <a:buChar char="•"/>
            </a:pPr>
            <a:endParaRPr lang="en-US" dirty="0" smtClean="0">
              <a:solidFill>
                <a:schemeClr val="bg1"/>
              </a:solidFill>
            </a:endParaRPr>
          </a:p>
        </p:txBody>
      </p:sp>
    </p:spTree>
    <p:extLst>
      <p:ext uri="{BB962C8B-B14F-4D97-AF65-F5344CB8AC3E}">
        <p14:creationId xmlns:p14="http://schemas.microsoft.com/office/powerpoint/2010/main" val="18320085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 y="0"/>
            <a:ext cx="228599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 name="TextBox 3"/>
          <p:cNvSpPr txBox="1"/>
          <p:nvPr/>
        </p:nvSpPr>
        <p:spPr>
          <a:xfrm>
            <a:off x="3376246" y="2274838"/>
            <a:ext cx="7441721" cy="2308324"/>
          </a:xfrm>
          <a:prstGeom prst="rect">
            <a:avLst/>
          </a:prstGeom>
          <a:noFill/>
        </p:spPr>
        <p:txBody>
          <a:bodyPr wrap="square" rtlCol="0">
            <a:spAutoFit/>
          </a:bodyPr>
          <a:lstStyle/>
          <a:p>
            <a:r>
              <a:rPr lang="en-US" dirty="0" err="1" smtClean="0">
                <a:solidFill>
                  <a:schemeClr val="bg1"/>
                </a:solidFill>
              </a:rPr>
              <a:t>Funtional</a:t>
            </a:r>
            <a:r>
              <a:rPr lang="en-US" dirty="0" smtClean="0">
                <a:solidFill>
                  <a:schemeClr val="bg1"/>
                </a:solidFill>
              </a:rPr>
              <a:t> and Acceptance Testing </a:t>
            </a:r>
            <a:r>
              <a:rPr lang="en-US" b="1" dirty="0" err="1">
                <a:solidFill>
                  <a:schemeClr val="bg1"/>
                </a:solidFill>
              </a:rPr>
              <a:t>SpecFlow</a:t>
            </a:r>
            <a:r>
              <a:rPr lang="en-US" b="1" dirty="0">
                <a:solidFill>
                  <a:schemeClr val="bg1"/>
                </a:solidFill>
              </a:rPr>
              <a:t> </a:t>
            </a:r>
            <a:r>
              <a:rPr lang="en-US" b="1" dirty="0" err="1">
                <a:solidFill>
                  <a:schemeClr val="bg1"/>
                </a:solidFill>
              </a:rPr>
              <a:t>ile</a:t>
            </a:r>
            <a:r>
              <a:rPr lang="en-US" b="1" dirty="0">
                <a:solidFill>
                  <a:schemeClr val="bg1"/>
                </a:solidFill>
              </a:rPr>
              <a:t> </a:t>
            </a:r>
            <a:r>
              <a:rPr lang="en-US" b="1" dirty="0" smtClean="0">
                <a:solidFill>
                  <a:schemeClr val="bg1"/>
                </a:solidFill>
              </a:rPr>
              <a:t>BDD</a:t>
            </a:r>
          </a:p>
          <a:p>
            <a:endParaRPr lang="en-US" b="1" dirty="0">
              <a:solidFill>
                <a:schemeClr val="bg1"/>
              </a:solidFill>
            </a:endParaRPr>
          </a:p>
          <a:p>
            <a:r>
              <a:rPr lang="en-US" b="1" dirty="0" err="1" smtClean="0">
                <a:solidFill>
                  <a:schemeClr val="bg1"/>
                </a:solidFill>
              </a:rPr>
              <a:t>Jmeter</a:t>
            </a:r>
            <a:r>
              <a:rPr lang="en-US" b="1" dirty="0" smtClean="0">
                <a:solidFill>
                  <a:schemeClr val="bg1"/>
                </a:solidFill>
              </a:rPr>
              <a:t> </a:t>
            </a:r>
            <a:r>
              <a:rPr lang="en-US" b="1" dirty="0" err="1" smtClean="0">
                <a:solidFill>
                  <a:schemeClr val="bg1"/>
                </a:solidFill>
              </a:rPr>
              <a:t>ile</a:t>
            </a:r>
            <a:r>
              <a:rPr lang="en-US" b="1" dirty="0" smtClean="0">
                <a:solidFill>
                  <a:schemeClr val="bg1"/>
                </a:solidFill>
              </a:rPr>
              <a:t> Integration </a:t>
            </a:r>
            <a:r>
              <a:rPr lang="en-US" b="1" dirty="0" err="1" smtClean="0">
                <a:solidFill>
                  <a:schemeClr val="bg1"/>
                </a:solidFill>
              </a:rPr>
              <a:t>ve</a:t>
            </a:r>
            <a:r>
              <a:rPr lang="en-US" b="1" dirty="0" smtClean="0">
                <a:solidFill>
                  <a:schemeClr val="bg1"/>
                </a:solidFill>
              </a:rPr>
              <a:t> Sistem </a:t>
            </a:r>
            <a:r>
              <a:rPr lang="en-US" b="1" dirty="0" err="1" smtClean="0">
                <a:solidFill>
                  <a:schemeClr val="bg1"/>
                </a:solidFill>
              </a:rPr>
              <a:t>Testi</a:t>
            </a:r>
            <a:endParaRPr lang="en-US" b="1" dirty="0" smtClean="0">
              <a:solidFill>
                <a:schemeClr val="bg1"/>
              </a:solidFill>
            </a:endParaRPr>
          </a:p>
          <a:p>
            <a:endParaRPr lang="en-US" b="1" dirty="0">
              <a:solidFill>
                <a:schemeClr val="bg1"/>
              </a:solidFill>
            </a:endParaRPr>
          </a:p>
          <a:p>
            <a:r>
              <a:rPr lang="en-US" dirty="0">
                <a:hlinkClick r:id="rId2"/>
              </a:rPr>
              <a:t>https://</a:t>
            </a:r>
            <a:r>
              <a:rPr lang="en-US" dirty="0" smtClean="0">
                <a:hlinkClick r:id="rId2"/>
              </a:rPr>
              <a:t>github.com/LightBDD/LightBDD</a:t>
            </a:r>
            <a:endParaRPr lang="en-US" dirty="0" smtClean="0"/>
          </a:p>
          <a:p>
            <a:endParaRPr lang="en-US" b="1" dirty="0">
              <a:solidFill>
                <a:schemeClr val="bg1"/>
              </a:solidFill>
            </a:endParaRPr>
          </a:p>
          <a:p>
            <a:r>
              <a:rPr lang="en-US" dirty="0">
                <a:hlinkClick r:id="rId3"/>
              </a:rPr>
              <a:t>https://itnext.io/acceptance-test-driven-development-in-net-core-with-specflow-dcb17fb7a893</a:t>
            </a:r>
            <a:endParaRPr lang="en-US" b="1" dirty="0">
              <a:solidFill>
                <a:schemeClr val="bg1"/>
              </a:solidFill>
            </a:endParaRPr>
          </a:p>
        </p:txBody>
      </p:sp>
    </p:spTree>
    <p:extLst>
      <p:ext uri="{BB962C8B-B14F-4D97-AF65-F5344CB8AC3E}">
        <p14:creationId xmlns:p14="http://schemas.microsoft.com/office/powerpoint/2010/main" val="3888190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Limitations and Disadvantages</a:t>
            </a:r>
            <a:endParaRPr lang="en-US" sz="2000" dirty="0"/>
          </a:p>
        </p:txBody>
      </p:sp>
      <p:sp>
        <p:nvSpPr>
          <p:cNvPr id="4" name="TextBox 3"/>
          <p:cNvSpPr txBox="1"/>
          <p:nvPr/>
        </p:nvSpPr>
        <p:spPr>
          <a:xfrm>
            <a:off x="3196490" y="1289953"/>
            <a:ext cx="8034867" cy="4278094"/>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solidFill>
                  <a:schemeClr val="bg1"/>
                </a:solidFill>
              </a:rPr>
              <a:t>Testing will not catch every error in the program</a:t>
            </a:r>
            <a:r>
              <a:rPr lang="en-US" sz="1600" dirty="0">
                <a:solidFill>
                  <a:schemeClr val="bg1"/>
                </a:solidFill>
              </a:rPr>
              <a:t>, because it cannot evaluate every execution path in any but the most trivial programs</a:t>
            </a:r>
            <a:r>
              <a:rPr lang="en-US" sz="1600" dirty="0" smtClean="0">
                <a:solidFill>
                  <a:schemeClr val="bg1"/>
                </a:solidFill>
              </a:rPr>
              <a:t>.</a:t>
            </a:r>
          </a:p>
          <a:p>
            <a:pPr marL="342900" indent="-342900" algn="just">
              <a:buFont typeface="Arial" panose="020B0604020202020204" pitchFamily="34" charset="0"/>
              <a:buChar char="•"/>
            </a:pPr>
            <a:r>
              <a:rPr lang="en-US" sz="1600" b="1" dirty="0" smtClean="0">
                <a:solidFill>
                  <a:schemeClr val="bg1"/>
                </a:solidFill>
              </a:rPr>
              <a:t>An </a:t>
            </a:r>
            <a:r>
              <a:rPr lang="en-US" sz="1600" b="1" dirty="0">
                <a:solidFill>
                  <a:schemeClr val="bg1"/>
                </a:solidFill>
              </a:rPr>
              <a:t>elaborate hierarchy of unit tests does not equal integration testing</a:t>
            </a:r>
            <a:r>
              <a:rPr lang="en-US" sz="1600" dirty="0">
                <a:solidFill>
                  <a:schemeClr val="bg1"/>
                </a:solidFill>
              </a:rPr>
              <a:t>. Integration with peripheral units should be included in integration tests, but not in unit </a:t>
            </a:r>
            <a:r>
              <a:rPr lang="en-US" sz="1600" dirty="0" smtClean="0">
                <a:solidFill>
                  <a:schemeClr val="bg1"/>
                </a:solidFill>
              </a:rPr>
              <a:t>tests.</a:t>
            </a:r>
          </a:p>
          <a:p>
            <a:pPr marL="342900" indent="-342900" algn="just">
              <a:buFont typeface="Arial" panose="020B0604020202020204" pitchFamily="34" charset="0"/>
              <a:buChar char="•"/>
            </a:pPr>
            <a:r>
              <a:rPr lang="en-US" sz="1600" b="1" dirty="0">
                <a:solidFill>
                  <a:schemeClr val="bg1"/>
                </a:solidFill>
              </a:rPr>
              <a:t>Software testing is a combinatorial problem. For example, every Boolean decision statement requires at least two tests</a:t>
            </a:r>
            <a:r>
              <a:rPr lang="en-US" sz="1600" dirty="0">
                <a:solidFill>
                  <a:schemeClr val="bg1"/>
                </a:solidFill>
              </a:rPr>
              <a:t>: one with an outcome of "true" and one with an outcome of "false". As a result, for every line of code written, programmers often need 3 to 5 lines of test code</a:t>
            </a:r>
            <a:r>
              <a:rPr lang="en-US" sz="1600" dirty="0" smtClean="0">
                <a:solidFill>
                  <a:schemeClr val="bg1"/>
                </a:solidFill>
              </a:rPr>
              <a:t>. </a:t>
            </a:r>
            <a:r>
              <a:rPr lang="en-US" sz="1600" dirty="0">
                <a:solidFill>
                  <a:schemeClr val="bg1"/>
                </a:solidFill>
              </a:rPr>
              <a:t>This obviously takes time and its investment may not be worth the effort</a:t>
            </a:r>
            <a:r>
              <a:rPr lang="en-US" sz="1600" dirty="0" smtClean="0">
                <a:solidFill>
                  <a:schemeClr val="bg1"/>
                </a:solidFill>
              </a:rPr>
              <a:t>.</a:t>
            </a:r>
          </a:p>
          <a:p>
            <a:pPr marL="342900" indent="-342900" algn="just">
              <a:buFont typeface="Arial" panose="020B0604020202020204" pitchFamily="34" charset="0"/>
              <a:buChar char="•"/>
            </a:pPr>
            <a:r>
              <a:rPr lang="en-US" sz="1600" dirty="0">
                <a:solidFill>
                  <a:schemeClr val="bg1"/>
                </a:solidFill>
              </a:rPr>
              <a:t>Another challenge related to writing the unit tests is the difficulty of setting up realistic and useful tests. It is necessary to create relevant initial conditions so the part of the application being tested behaves like part of the complete system. If these initial conditions are not set correctly, the test will not be exercising the code in a realistic context, which diminishes the value and accuracy of unit test results.</a:t>
            </a:r>
            <a:endParaRPr lang="en-US" sz="1600" dirty="0" smtClean="0">
              <a:solidFill>
                <a:schemeClr val="bg1"/>
              </a:solidFill>
            </a:endParaRPr>
          </a:p>
          <a:p>
            <a:pPr marL="342900" indent="-342900" algn="just">
              <a:buFont typeface="Arial" panose="020B0604020202020204" pitchFamily="34" charset="0"/>
              <a:buChar char="•"/>
            </a:pPr>
            <a:endParaRPr lang="en-US" sz="1600" dirty="0">
              <a:solidFill>
                <a:schemeClr val="bg1"/>
              </a:solidFill>
            </a:endParaRPr>
          </a:p>
        </p:txBody>
      </p:sp>
      <p:sp>
        <p:nvSpPr>
          <p:cNvPr id="5" name="Rectangle 4"/>
          <p:cNvSpPr/>
          <p:nvPr/>
        </p:nvSpPr>
        <p:spPr>
          <a:xfrm>
            <a:off x="3606798" y="5999578"/>
            <a:ext cx="7958667" cy="461665"/>
          </a:xfrm>
          <a:prstGeom prst="rect">
            <a:avLst/>
          </a:prstGeom>
        </p:spPr>
        <p:txBody>
          <a:bodyPr wrap="square">
            <a:spAutoFit/>
          </a:bodyPr>
          <a:lstStyle/>
          <a:p>
            <a:r>
              <a:rPr lang="en-US" sz="1200" dirty="0">
                <a:hlinkClick r:id="rId2"/>
              </a:rPr>
              <a:t>https://www.wikizeroo.org/index.php?q=aHR0cHM6Ly9lbi53aWtpcGVkaWEub3JnL3dpa2kvVW5pdF90ZXN0aW5n</a:t>
            </a:r>
            <a:endParaRPr lang="en-US" sz="1200" dirty="0"/>
          </a:p>
        </p:txBody>
      </p:sp>
    </p:spTree>
    <p:extLst>
      <p:ext uri="{BB962C8B-B14F-4D97-AF65-F5344CB8AC3E}">
        <p14:creationId xmlns:p14="http://schemas.microsoft.com/office/powerpoint/2010/main" val="3653947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590998"/>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08244" y="3080436"/>
            <a:ext cx="6096000" cy="1754326"/>
          </a:xfrm>
          <a:prstGeom prst="rect">
            <a:avLst/>
          </a:prstGeom>
        </p:spPr>
        <p:txBody>
          <a:bodyPr>
            <a:spAutoFit/>
          </a:bodyPr>
          <a:lstStyle/>
          <a:p>
            <a:pPr algn="ctr"/>
            <a:r>
              <a:rPr lang="en-US" sz="3600" b="1" dirty="0" err="1" smtClean="0"/>
              <a:t>Uygulama</a:t>
            </a:r>
            <a:r>
              <a:rPr lang="en-US" sz="3600" b="1" dirty="0" smtClean="0"/>
              <a:t> </a:t>
            </a:r>
            <a:r>
              <a:rPr lang="en-US" sz="3600" b="1" dirty="0" smtClean="0"/>
              <a:t>5</a:t>
            </a:r>
            <a:endParaRPr lang="en-US" sz="3600" b="1" dirty="0" smtClean="0"/>
          </a:p>
          <a:p>
            <a:pPr algn="ctr"/>
            <a:r>
              <a:rPr lang="en-US" sz="3600" b="1" dirty="0" smtClean="0"/>
              <a:t>Integration Test </a:t>
            </a:r>
            <a:r>
              <a:rPr lang="en-US" sz="3600" b="1" dirty="0" err="1" smtClean="0"/>
              <a:t>Örnek</a:t>
            </a:r>
            <a:r>
              <a:rPr lang="en-US" sz="3600" b="1" dirty="0" smtClean="0"/>
              <a:t> </a:t>
            </a:r>
            <a:r>
              <a:rPr lang="en-US" sz="3600" b="1" dirty="0" err="1" smtClean="0"/>
              <a:t>Kod</a:t>
            </a:r>
            <a:r>
              <a:rPr lang="en-US" sz="3600" b="1" dirty="0" smtClean="0"/>
              <a:t> </a:t>
            </a:r>
            <a:r>
              <a:rPr lang="en-US" sz="3600" b="1" dirty="0" err="1" smtClean="0"/>
              <a:t>İncelemesi</a:t>
            </a:r>
            <a:endParaRPr lang="en-US" sz="3600" b="1" dirty="0"/>
          </a:p>
        </p:txBody>
      </p:sp>
    </p:spTree>
    <p:extLst>
      <p:ext uri="{BB962C8B-B14F-4D97-AF65-F5344CB8AC3E}">
        <p14:creationId xmlns:p14="http://schemas.microsoft.com/office/powerpoint/2010/main" val="383006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Tools for More Fun</a:t>
            </a:r>
            <a:endParaRPr lang="en-US" sz="2800" b="1" dirty="0"/>
          </a:p>
        </p:txBody>
      </p:sp>
    </p:spTree>
    <p:extLst>
      <p:ext uri="{BB962C8B-B14F-4D97-AF65-F5344CB8AC3E}">
        <p14:creationId xmlns:p14="http://schemas.microsoft.com/office/powerpoint/2010/main" val="30725688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571553"/>
            <a:ext cx="8498169" cy="4493538"/>
          </a:xfrm>
          <a:prstGeom prst="rect">
            <a:avLst/>
          </a:prstGeom>
        </p:spPr>
        <p:txBody>
          <a:bodyPr wrap="square">
            <a:spAutoFit/>
          </a:bodyPr>
          <a:lstStyle/>
          <a:p>
            <a:r>
              <a:rPr lang="en-US" sz="2000" b="1" dirty="0">
                <a:solidFill>
                  <a:schemeClr val="bg1"/>
                </a:solidFill>
              </a:rPr>
              <a:t>Fluent Assertions</a:t>
            </a:r>
            <a:endParaRPr lang="en-US" sz="2000" b="1" dirty="0" smtClean="0">
              <a:solidFill>
                <a:schemeClr val="bg1"/>
              </a:solidFill>
            </a:endParaRPr>
          </a:p>
          <a:p>
            <a:endParaRPr lang="en-US" dirty="0">
              <a:solidFill>
                <a:schemeClr val="bg1"/>
              </a:solidFill>
            </a:endParaRPr>
          </a:p>
          <a:p>
            <a:r>
              <a:rPr lang="en-US" dirty="0" smtClean="0">
                <a:solidFill>
                  <a:schemeClr val="bg1"/>
                </a:solidFill>
              </a:rPr>
              <a:t>Fluent </a:t>
            </a:r>
            <a:r>
              <a:rPr lang="en-US" dirty="0">
                <a:solidFill>
                  <a:schemeClr val="bg1"/>
                </a:solidFill>
              </a:rPr>
              <a:t>Assertions is a set of .NET extension methods that allow you to more naturally specify the expected outcome of a TDD or BDD-style unit test. This enables a simple intuitive syntax that all starts with the following using statement</a:t>
            </a:r>
            <a:r>
              <a:rPr lang="en-US" dirty="0" smtClean="0">
                <a:solidFill>
                  <a:schemeClr val="bg1"/>
                </a:solidFill>
              </a:rPr>
              <a:t>:</a:t>
            </a:r>
          </a:p>
          <a:p>
            <a:endParaRPr lang="en-US" dirty="0">
              <a:solidFill>
                <a:schemeClr val="bg1"/>
              </a:solidFill>
            </a:endParaRPr>
          </a:p>
          <a:p>
            <a:r>
              <a:rPr lang="en-US" sz="1600" b="1" dirty="0" smtClean="0">
                <a:solidFill>
                  <a:schemeClr val="bg1"/>
                </a:solidFill>
                <a:latin typeface="Courier New" panose="02070309020205020404" pitchFamily="49" charset="0"/>
                <a:cs typeface="Courier New" panose="02070309020205020404" pitchFamily="49" charset="0"/>
              </a:rPr>
              <a:t>Using </a:t>
            </a:r>
            <a:r>
              <a:rPr lang="en-US" sz="1600" b="1" dirty="0" err="1" smtClean="0">
                <a:solidFill>
                  <a:schemeClr val="bg1"/>
                </a:solidFill>
                <a:latin typeface="Courier New" panose="02070309020205020404" pitchFamily="49" charset="0"/>
                <a:cs typeface="Courier New" panose="02070309020205020404" pitchFamily="49" charset="0"/>
              </a:rPr>
              <a:t>FluentAssertion</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string actual = "ABCDEFGHI"; </a:t>
            </a:r>
            <a:r>
              <a:rPr lang="en-US" sz="1600" b="1" dirty="0" err="1">
                <a:solidFill>
                  <a:schemeClr val="bg1"/>
                </a:solidFill>
                <a:latin typeface="Courier New" panose="02070309020205020404" pitchFamily="49" charset="0"/>
                <a:cs typeface="Courier New" panose="02070309020205020404" pitchFamily="49" charset="0"/>
              </a:rPr>
              <a:t>actual.Should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StartWith</a:t>
            </a:r>
            <a:r>
              <a:rPr lang="en-US" sz="1600" b="1" dirty="0">
                <a:solidFill>
                  <a:schemeClr val="bg1"/>
                </a:solidFill>
                <a:latin typeface="Courier New" panose="02070309020205020404" pitchFamily="49" charset="0"/>
                <a:cs typeface="Courier New" panose="02070309020205020404" pitchFamily="49" charset="0"/>
              </a:rPr>
              <a:t>("AB").</a:t>
            </a:r>
            <a:r>
              <a:rPr lang="en-US" sz="1600" b="1" dirty="0" err="1">
                <a:solidFill>
                  <a:schemeClr val="bg1"/>
                </a:solidFill>
                <a:latin typeface="Courier New" panose="02070309020205020404" pitchFamily="49" charset="0"/>
                <a:cs typeface="Courier New" panose="02070309020205020404" pitchFamily="49" charset="0"/>
              </a:rPr>
              <a:t>And.EndWith</a:t>
            </a:r>
            <a:r>
              <a:rPr lang="en-US" sz="1600" b="1" dirty="0">
                <a:solidFill>
                  <a:schemeClr val="bg1"/>
                </a:solidFill>
                <a:latin typeface="Courier New" panose="02070309020205020404" pitchFamily="49" charset="0"/>
                <a:cs typeface="Courier New" panose="02070309020205020404" pitchFamily="49" charset="0"/>
              </a:rPr>
              <a:t>("HI").</a:t>
            </a:r>
            <a:r>
              <a:rPr lang="en-US" sz="1600" b="1" dirty="0" err="1">
                <a:solidFill>
                  <a:schemeClr val="bg1"/>
                </a:solidFill>
                <a:latin typeface="Courier New" panose="02070309020205020404" pitchFamily="49" charset="0"/>
                <a:cs typeface="Courier New" panose="02070309020205020404" pitchFamily="49" charset="0"/>
              </a:rPr>
              <a:t>And.Contain</a:t>
            </a:r>
            <a:r>
              <a:rPr lang="en-US" sz="1600" b="1" dirty="0">
                <a:solidFill>
                  <a:schemeClr val="bg1"/>
                </a:solidFill>
                <a:latin typeface="Courier New" panose="02070309020205020404" pitchFamily="49" charset="0"/>
                <a:cs typeface="Courier New" panose="02070309020205020404" pitchFamily="49" charset="0"/>
              </a:rPr>
              <a:t>("EF").</a:t>
            </a:r>
            <a:r>
              <a:rPr lang="en-US" sz="1600" b="1" dirty="0" err="1">
                <a:solidFill>
                  <a:schemeClr val="bg1"/>
                </a:solidFill>
                <a:latin typeface="Courier New" panose="02070309020205020404" pitchFamily="49" charset="0"/>
                <a:cs typeface="Courier New" panose="02070309020205020404" pitchFamily="49" charset="0"/>
              </a:rPr>
              <a:t>And.HaveLength</a:t>
            </a:r>
            <a:r>
              <a:rPr lang="en-US" sz="1600" b="1" dirty="0">
                <a:solidFill>
                  <a:schemeClr val="bg1"/>
                </a:solidFill>
                <a:latin typeface="Courier New" panose="02070309020205020404" pitchFamily="49" charset="0"/>
                <a:cs typeface="Courier New" panose="02070309020205020404" pitchFamily="49" charset="0"/>
              </a:rPr>
              <a:t>(9</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IEnumerable</a:t>
            </a:r>
            <a:r>
              <a:rPr lang="en-US" sz="1600" b="1" dirty="0">
                <a:solidFill>
                  <a:schemeClr val="bg1"/>
                </a:solidFill>
                <a:latin typeface="Courier New" panose="02070309020205020404" pitchFamily="49" charset="0"/>
                <a:cs typeface="Courier New" panose="02070309020205020404" pitchFamily="49" charset="0"/>
              </a:rPr>
              <a:t> numbers = new[] { 1, 2, 3 }; </a:t>
            </a:r>
            <a:r>
              <a:rPr lang="en-US" sz="1600" b="1" dirty="0" err="1">
                <a:solidFill>
                  <a:schemeClr val="bg1"/>
                </a:solidFill>
                <a:latin typeface="Courier New" panose="02070309020205020404" pitchFamily="49" charset="0"/>
                <a:cs typeface="Courier New" panose="02070309020205020404" pitchFamily="49" charset="0"/>
              </a:rPr>
              <a:t>numbers.Should</a:t>
            </a:r>
            <a:r>
              <a:rPr lang="en-US" sz="1600" b="1" dirty="0">
                <a:solidFill>
                  <a:schemeClr val="bg1"/>
                </a:solidFill>
                <a:latin typeface="Courier New" panose="02070309020205020404" pitchFamily="49" charset="0"/>
                <a:cs typeface="Courier New" panose="02070309020205020404" pitchFamily="49" charset="0"/>
              </a:rPr>
              <a:t>().</a:t>
            </a:r>
            <a:r>
              <a:rPr lang="en-US" sz="1600" b="1" dirty="0" err="1">
                <a:solidFill>
                  <a:schemeClr val="bg1"/>
                </a:solidFill>
                <a:latin typeface="Courier New" panose="02070309020205020404" pitchFamily="49" charset="0"/>
                <a:cs typeface="Courier New" panose="02070309020205020404" pitchFamily="49" charset="0"/>
              </a:rPr>
              <a:t>HaveCount</a:t>
            </a:r>
            <a:r>
              <a:rPr lang="en-US" sz="1600" b="1" dirty="0">
                <a:solidFill>
                  <a:schemeClr val="bg1"/>
                </a:solidFill>
                <a:latin typeface="Courier New" panose="02070309020205020404" pitchFamily="49" charset="0"/>
                <a:cs typeface="Courier New" panose="02070309020205020404" pitchFamily="49" charset="0"/>
              </a:rPr>
              <a:t>(4, "because we thought we put four items in the collection");</a:t>
            </a:r>
          </a:p>
        </p:txBody>
      </p:sp>
      <p:sp>
        <p:nvSpPr>
          <p:cNvPr id="6" name="Rectangle 5"/>
          <p:cNvSpPr/>
          <p:nvPr/>
        </p:nvSpPr>
        <p:spPr>
          <a:xfrm>
            <a:off x="3137239" y="5656037"/>
            <a:ext cx="4721164" cy="369332"/>
          </a:xfrm>
          <a:prstGeom prst="rect">
            <a:avLst/>
          </a:prstGeom>
        </p:spPr>
        <p:txBody>
          <a:bodyPr wrap="none">
            <a:spAutoFit/>
          </a:bodyPr>
          <a:lstStyle/>
          <a:p>
            <a:r>
              <a:rPr lang="en-US" dirty="0">
                <a:hlinkClick r:id="rId2"/>
              </a:rPr>
              <a:t>https://fluentassertions.com/introduction</a:t>
            </a:r>
            <a:endParaRPr lang="en-US" dirty="0"/>
          </a:p>
        </p:txBody>
      </p:sp>
    </p:spTree>
    <p:extLst>
      <p:ext uri="{BB962C8B-B14F-4D97-AF65-F5344CB8AC3E}">
        <p14:creationId xmlns:p14="http://schemas.microsoft.com/office/powerpoint/2010/main" val="3567269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smtClean="0"/>
              <a:t>Fluent Assertions</a:t>
            </a:r>
          </a:p>
          <a:p>
            <a:pPr algn="ctr"/>
            <a:r>
              <a:rPr lang="en-US" sz="2800" b="1" dirty="0" smtClean="0"/>
              <a:t>And </a:t>
            </a:r>
            <a:br>
              <a:rPr lang="en-US" sz="2800" b="1" dirty="0" smtClean="0"/>
            </a:br>
            <a:r>
              <a:rPr lang="en-US" sz="2800" b="1" dirty="0" err="1" smtClean="0"/>
              <a:t>Shouldly</a:t>
            </a:r>
            <a:endParaRPr lang="en-US" sz="2800" b="1" dirty="0" smtClean="0"/>
          </a:p>
        </p:txBody>
      </p:sp>
      <p:sp>
        <p:nvSpPr>
          <p:cNvPr id="2" name="Rectangle 1"/>
          <p:cNvSpPr/>
          <p:nvPr/>
        </p:nvSpPr>
        <p:spPr>
          <a:xfrm>
            <a:off x="3137239" y="495353"/>
            <a:ext cx="8498169" cy="5293757"/>
          </a:xfrm>
          <a:prstGeom prst="rect">
            <a:avLst/>
          </a:prstGeom>
        </p:spPr>
        <p:txBody>
          <a:bodyPr wrap="square">
            <a:spAutoFit/>
          </a:bodyPr>
          <a:lstStyle/>
          <a:p>
            <a:r>
              <a:rPr lang="en-US" sz="2400" b="1" dirty="0" err="1">
                <a:solidFill>
                  <a:schemeClr val="bg1"/>
                </a:solidFill>
              </a:rPr>
              <a:t>Shouldly</a:t>
            </a:r>
            <a:endParaRPr lang="en-US" sz="2400" b="1" dirty="0" smtClean="0">
              <a:solidFill>
                <a:schemeClr val="bg1"/>
              </a:solidFill>
            </a:endParaRPr>
          </a:p>
          <a:p>
            <a:r>
              <a:rPr lang="en-US" dirty="0" err="1" smtClean="0">
                <a:solidFill>
                  <a:schemeClr val="bg1"/>
                </a:solidFill>
              </a:rPr>
              <a:t>Shouldly</a:t>
            </a:r>
            <a:r>
              <a:rPr lang="en-US" dirty="0" smtClean="0">
                <a:solidFill>
                  <a:schemeClr val="bg1"/>
                </a:solidFill>
              </a:rPr>
              <a:t> </a:t>
            </a:r>
            <a:r>
              <a:rPr lang="en-US" dirty="0">
                <a:solidFill>
                  <a:schemeClr val="bg1"/>
                </a:solidFill>
              </a:rPr>
              <a:t>is an assertion framework which focuses on giving great error messages when the assertion fails while being simple and terse.</a:t>
            </a:r>
          </a:p>
          <a:p>
            <a:endParaRPr lang="en-US" dirty="0">
              <a:solidFill>
                <a:schemeClr val="bg1"/>
              </a:solidFill>
            </a:endParaRPr>
          </a:p>
          <a:p>
            <a:r>
              <a:rPr lang="en-US" dirty="0">
                <a:solidFill>
                  <a:schemeClr val="bg1"/>
                </a:solidFill>
              </a:rPr>
              <a:t>This is the old Assert way</a:t>
            </a:r>
            <a:r>
              <a:rPr lang="en-US" dirty="0" smtClean="0">
                <a:solidFill>
                  <a:schemeClr val="bg1"/>
                </a:solidFill>
              </a:rPr>
              <a:t>:</a:t>
            </a:r>
          </a:p>
          <a:p>
            <a:endParaRPr lang="en-US" dirty="0">
              <a:solidFill>
                <a:schemeClr val="bg1"/>
              </a:solidFill>
            </a:endParaRPr>
          </a:p>
          <a:p>
            <a:r>
              <a:rPr lang="en-US" sz="1600" b="1" dirty="0" err="1" smtClean="0">
                <a:solidFill>
                  <a:schemeClr val="bg1"/>
                </a:solidFill>
                <a:latin typeface="Courier New" panose="02070309020205020404" pitchFamily="49" charset="0"/>
                <a:cs typeface="Courier New" panose="02070309020205020404" pitchFamily="49" charset="0"/>
              </a:rPr>
              <a:t>Assert.That</a:t>
            </a:r>
            <a:r>
              <a:rPr lang="en-US" sz="1600" b="1" dirty="0" smtClean="0">
                <a:solidFill>
                  <a:schemeClr val="bg1"/>
                </a:solidFill>
                <a:latin typeface="Courier New" panose="02070309020205020404" pitchFamily="49" charset="0"/>
                <a:cs typeface="Courier New" panose="02070309020205020404" pitchFamily="49" charset="0"/>
              </a:rPr>
              <a:t>(</a:t>
            </a:r>
            <a:r>
              <a:rPr lang="en-US" sz="1600" b="1" dirty="0" err="1" smtClean="0">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Is.EqualTo</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For your troubles, you get this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a:solidFill>
                  <a:schemeClr val="bg1"/>
                </a:solidFill>
                <a:latin typeface="Courier New" panose="02070309020205020404" pitchFamily="49" charset="0"/>
                <a:cs typeface="Courier New" panose="02070309020205020404" pitchFamily="49" charset="0"/>
              </a:rPr>
              <a:t>Expected 1337 but was 0</a:t>
            </a:r>
          </a:p>
          <a:p>
            <a:endParaRPr lang="en-US" sz="1600" b="1" dirty="0" smtClean="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cs typeface="Courier New" panose="02070309020205020404" pitchFamily="49" charset="0"/>
              </a:rPr>
              <a:t>How it Should be</a:t>
            </a:r>
            <a:r>
              <a:rPr lang="en-US" sz="1600" dirty="0" smtClean="0">
                <a:solidFill>
                  <a:schemeClr val="bg1"/>
                </a:solidFill>
                <a:cs typeface="Courier New" panose="02070309020205020404" pitchFamily="49" charset="0"/>
              </a:rPr>
              <a:t>:</a:t>
            </a:r>
          </a:p>
          <a:p>
            <a:endParaRPr lang="en-US" sz="1600" dirty="0">
              <a:solidFill>
                <a:schemeClr val="bg1"/>
              </a:solidFill>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contestant.Points.ShouldBe</a:t>
            </a:r>
            <a:r>
              <a:rPr lang="en-US" sz="1600" b="1" dirty="0">
                <a:solidFill>
                  <a:schemeClr val="bg1"/>
                </a:solidFill>
                <a:latin typeface="Courier New" panose="02070309020205020404" pitchFamily="49" charset="0"/>
                <a:cs typeface="Courier New" panose="02070309020205020404" pitchFamily="49" charset="0"/>
              </a:rPr>
              <a:t>(1337</a:t>
            </a:r>
            <a:r>
              <a:rPr lang="en-US" sz="1600" b="1" dirty="0" smtClean="0">
                <a:solidFill>
                  <a:schemeClr val="bg1"/>
                </a:solidFill>
                <a:latin typeface="Courier New" panose="02070309020205020404" pitchFamily="49" charset="0"/>
                <a:cs typeface="Courier New" panose="02070309020205020404" pitchFamily="49" charset="0"/>
              </a:rPr>
              <a:t>);</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mj-lt"/>
                <a:cs typeface="Courier New" panose="02070309020205020404" pitchFamily="49" charset="0"/>
              </a:rPr>
              <a:t>Which is just syntax, so far, but check out the message when it fails:</a:t>
            </a:r>
          </a:p>
          <a:p>
            <a:endParaRPr lang="en-US" sz="1600" b="1" dirty="0">
              <a:solidFill>
                <a:schemeClr val="bg1"/>
              </a:solidFill>
              <a:latin typeface="Courier New" panose="02070309020205020404" pitchFamily="49" charset="0"/>
              <a:cs typeface="Courier New" panose="02070309020205020404" pitchFamily="49" charset="0"/>
            </a:endParaRPr>
          </a:p>
          <a:p>
            <a:r>
              <a:rPr lang="en-US" sz="1600" b="1" dirty="0" err="1">
                <a:solidFill>
                  <a:schemeClr val="bg1"/>
                </a:solidFill>
                <a:latin typeface="Courier New" panose="02070309020205020404" pitchFamily="49" charset="0"/>
                <a:cs typeface="Courier New" panose="02070309020205020404" pitchFamily="49" charset="0"/>
              </a:rPr>
              <a:t>contestant.Points</a:t>
            </a:r>
            <a:r>
              <a:rPr lang="en-US" sz="1600" b="1" dirty="0">
                <a:solidFill>
                  <a:schemeClr val="bg1"/>
                </a:solidFill>
                <a:latin typeface="Courier New" panose="02070309020205020404" pitchFamily="49" charset="0"/>
                <a:cs typeface="Courier New" panose="02070309020205020404" pitchFamily="49" charset="0"/>
              </a:rPr>
              <a:t> should be 1337 but was </a:t>
            </a:r>
            <a:r>
              <a:rPr lang="en-US" sz="1600" b="1" dirty="0" smtClean="0">
                <a:solidFill>
                  <a:schemeClr val="bg1"/>
                </a:solidFill>
                <a:latin typeface="Courier New" panose="02070309020205020404" pitchFamily="49" charset="0"/>
                <a:cs typeface="Courier New" panose="02070309020205020404" pitchFamily="49" charset="0"/>
              </a:rPr>
              <a:t>0</a:t>
            </a:r>
          </a:p>
          <a:p>
            <a:endParaRPr lang="en-US" sz="1600" b="1"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3137239" y="6070903"/>
            <a:ext cx="4293163" cy="369332"/>
          </a:xfrm>
          <a:prstGeom prst="rect">
            <a:avLst/>
          </a:prstGeom>
        </p:spPr>
        <p:txBody>
          <a:bodyPr wrap="none">
            <a:spAutoFit/>
          </a:bodyPr>
          <a:lstStyle/>
          <a:p>
            <a:r>
              <a:rPr lang="en-US" dirty="0">
                <a:hlinkClick r:id="rId2"/>
              </a:rPr>
              <a:t>https://github.com/shouldly/shouldly</a:t>
            </a:r>
            <a:endParaRPr lang="en-US" dirty="0"/>
          </a:p>
        </p:txBody>
      </p:sp>
    </p:spTree>
    <p:extLst>
      <p:ext uri="{BB962C8B-B14F-4D97-AF65-F5344CB8AC3E}">
        <p14:creationId xmlns:p14="http://schemas.microsoft.com/office/powerpoint/2010/main" val="24378426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err="1" smtClean="0"/>
              <a:t>FakeItEasy</a:t>
            </a:r>
            <a:endParaRPr lang="en-US" sz="2800" b="1" dirty="0"/>
          </a:p>
        </p:txBody>
      </p:sp>
      <p:sp>
        <p:nvSpPr>
          <p:cNvPr id="2" name="Rectangle 1"/>
          <p:cNvSpPr/>
          <p:nvPr/>
        </p:nvSpPr>
        <p:spPr>
          <a:xfrm>
            <a:off x="3191934" y="701302"/>
            <a:ext cx="8720666" cy="4893647"/>
          </a:xfrm>
          <a:prstGeom prst="rect">
            <a:avLst/>
          </a:prstGeom>
        </p:spPr>
        <p:txBody>
          <a:bodyPr wrap="square">
            <a:spAutoFit/>
          </a:bodyPr>
          <a:lstStyle/>
          <a:p>
            <a:r>
              <a:rPr lang="en-US" sz="2400" b="1" dirty="0" err="1">
                <a:solidFill>
                  <a:schemeClr val="bg1"/>
                </a:solidFill>
              </a:rPr>
              <a:t>NSubstitute</a:t>
            </a:r>
            <a:endParaRPr lang="en-US" b="1" dirty="0" smtClean="0">
              <a:solidFill>
                <a:schemeClr val="bg1"/>
              </a:solidFill>
            </a:endParaRPr>
          </a:p>
          <a:p>
            <a:r>
              <a:rPr lang="en-US" dirty="0" err="1" smtClean="0">
                <a:solidFill>
                  <a:schemeClr val="bg1"/>
                </a:solidFill>
              </a:rPr>
              <a:t>NSubstitute</a:t>
            </a:r>
            <a:r>
              <a:rPr lang="en-US" dirty="0" smtClean="0">
                <a:solidFill>
                  <a:schemeClr val="bg1"/>
                </a:solidFill>
              </a:rPr>
              <a:t> </a:t>
            </a:r>
            <a:r>
              <a:rPr lang="en-US" dirty="0">
                <a:solidFill>
                  <a:schemeClr val="bg1"/>
                </a:solidFill>
              </a:rPr>
              <a:t>is designed as a friendly substitute for .NET mocking libraries</a:t>
            </a:r>
            <a:r>
              <a:rPr lang="en-US" dirty="0" smtClean="0">
                <a:solidFill>
                  <a:schemeClr val="bg1"/>
                </a:solidFill>
              </a:rPr>
              <a:t>.</a:t>
            </a:r>
          </a:p>
          <a:p>
            <a:endParaRPr lang="en-US" dirty="0">
              <a:solidFill>
                <a:schemeClr val="bg1"/>
              </a:solidFill>
            </a:endParaRPr>
          </a:p>
          <a:p>
            <a:r>
              <a:rPr lang="en-US" dirty="0">
                <a:solidFill>
                  <a:srgbClr val="00B050"/>
                </a:solidFill>
                <a:latin typeface="+mj-lt"/>
                <a:cs typeface="Courier New" panose="02070309020205020404" pitchFamily="49" charset="0"/>
              </a:rPr>
              <a:t>//Create:</a:t>
            </a:r>
          </a:p>
          <a:p>
            <a:r>
              <a:rPr lang="en-US" b="1" dirty="0" err="1">
                <a:solidFill>
                  <a:schemeClr val="bg1"/>
                </a:solidFill>
                <a:latin typeface="Courier New" panose="02070309020205020404" pitchFamily="49" charset="0"/>
                <a:cs typeface="Courier New" panose="02070309020205020404" pitchFamily="49" charset="0"/>
              </a:rPr>
              <a:t>var</a:t>
            </a:r>
            <a:r>
              <a:rPr lang="en-US" b="1" dirty="0">
                <a:solidFill>
                  <a:schemeClr val="bg1"/>
                </a:solidFill>
                <a:latin typeface="Courier New" panose="02070309020205020404" pitchFamily="49" charset="0"/>
                <a:cs typeface="Courier New" panose="02070309020205020404" pitchFamily="49" charset="0"/>
              </a:rPr>
              <a:t> calculator = </a:t>
            </a:r>
            <a:r>
              <a:rPr lang="en-US" b="1" dirty="0" err="1">
                <a:solidFill>
                  <a:schemeClr val="bg1"/>
                </a:solidFill>
                <a:latin typeface="Courier New" panose="02070309020205020404" pitchFamily="49" charset="0"/>
                <a:cs typeface="Courier New" panose="02070309020205020404" pitchFamily="49" charset="0"/>
              </a:rPr>
              <a:t>Substitute.For</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ICalculator</a:t>
            </a:r>
            <a:r>
              <a:rPr lang="en-US" b="1" dirty="0">
                <a:solidFill>
                  <a:schemeClr val="bg1"/>
                </a:solidFill>
                <a:latin typeface="Courier New" panose="02070309020205020404" pitchFamily="49" charset="0"/>
                <a:cs typeface="Courier New" panose="02070309020205020404" pitchFamily="49" charset="0"/>
              </a:rPr>
              <a:t>&gt;();</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//Set a return value:</a:t>
            </a:r>
          </a:p>
          <a:p>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2).Returns(3);</a:t>
            </a:r>
          </a:p>
          <a:p>
            <a:r>
              <a:rPr lang="en-US" b="1" dirty="0" err="1">
                <a:solidFill>
                  <a:schemeClr val="bg1"/>
                </a:solidFill>
                <a:latin typeface="Courier New" panose="02070309020205020404" pitchFamily="49" charset="0"/>
                <a:cs typeface="Courier New" panose="02070309020205020404" pitchFamily="49" charset="0"/>
              </a:rPr>
              <a:t>Assert.AreEqual</a:t>
            </a:r>
            <a:r>
              <a:rPr lang="en-US" b="1" dirty="0">
                <a:solidFill>
                  <a:schemeClr val="bg1"/>
                </a:solidFill>
                <a:latin typeface="Courier New" panose="02070309020205020404" pitchFamily="49" charset="0"/>
                <a:cs typeface="Courier New" panose="02070309020205020404" pitchFamily="49" charset="0"/>
              </a:rPr>
              <a:t>(3, </a:t>
            </a:r>
            <a:r>
              <a:rPr lang="en-US" b="1" dirty="0" err="1">
                <a:solidFill>
                  <a:schemeClr val="bg1"/>
                </a:solidFill>
                <a:latin typeface="Courier New" panose="02070309020205020404" pitchFamily="49" charset="0"/>
                <a:cs typeface="Courier New" panose="02070309020205020404" pitchFamily="49" charset="0"/>
              </a:rPr>
              <a:t>calculator.Add</a:t>
            </a:r>
            <a:r>
              <a:rPr lang="en-US" b="1" dirty="0">
                <a:solidFill>
                  <a:schemeClr val="bg1"/>
                </a:solidFill>
                <a:latin typeface="Courier New" panose="02070309020205020404" pitchFamily="49" charset="0"/>
                <a:cs typeface="Courier New" panose="02070309020205020404" pitchFamily="49" charset="0"/>
              </a:rPr>
              <a:t>(1,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//Check received calls:</a:t>
            </a:r>
          </a:p>
          <a:p>
            <a:r>
              <a:rPr lang="en-US" b="1" dirty="0" err="1">
                <a:solidFill>
                  <a:schemeClr val="bg1"/>
                </a:solidFill>
                <a:latin typeface="Courier New" panose="02070309020205020404" pitchFamily="49" charset="0"/>
                <a:cs typeface="Courier New" panose="02070309020205020404" pitchFamily="49" charset="0"/>
              </a:rPr>
              <a:t>calculator.Received</a:t>
            </a:r>
            <a:r>
              <a:rPr lang="en-US" b="1" dirty="0">
                <a:solidFill>
                  <a:schemeClr val="bg1"/>
                </a:solidFill>
                <a:latin typeface="Courier New" panose="02070309020205020404" pitchFamily="49" charset="0"/>
                <a:cs typeface="Courier New" panose="02070309020205020404" pitchFamily="49" charset="0"/>
              </a:rPr>
              <a:t>().Add(1, </a:t>
            </a:r>
            <a:r>
              <a:rPr lang="en-US" b="1" dirty="0" err="1">
                <a:solidFill>
                  <a:schemeClr val="bg1"/>
                </a:solidFill>
                <a:latin typeface="Courier New" panose="02070309020205020404" pitchFamily="49" charset="0"/>
                <a:cs typeface="Courier New" panose="02070309020205020404" pitchFamily="49" charset="0"/>
              </a:rPr>
              <a:t>Arg.Any</a:t>
            </a:r>
            <a:r>
              <a:rPr lang="en-US" b="1" dirty="0">
                <a:solidFill>
                  <a:schemeClr val="bg1"/>
                </a:solidFill>
                <a:latin typeface="Courier New" panose="02070309020205020404" pitchFamily="49" charset="0"/>
                <a:cs typeface="Courier New" panose="02070309020205020404" pitchFamily="49" charset="0"/>
              </a:rPr>
              <a:t>&lt;</a:t>
            </a:r>
            <a:r>
              <a:rPr lang="en-US" b="1" dirty="0" err="1">
                <a:solidFill>
                  <a:schemeClr val="bg1"/>
                </a:solidFill>
                <a:latin typeface="Courier New" panose="02070309020205020404" pitchFamily="49" charset="0"/>
                <a:cs typeface="Courier New" panose="02070309020205020404" pitchFamily="49" charset="0"/>
              </a:rPr>
              <a:t>int</a:t>
            </a:r>
            <a:r>
              <a:rPr lang="en-US" b="1" dirty="0">
                <a:solidFill>
                  <a:schemeClr val="bg1"/>
                </a:solidFill>
                <a:latin typeface="Courier New" panose="02070309020205020404" pitchFamily="49" charset="0"/>
                <a:cs typeface="Courier New" panose="02070309020205020404" pitchFamily="49" charset="0"/>
              </a:rPr>
              <a:t>&gt;());</a:t>
            </a:r>
          </a:p>
          <a:p>
            <a:r>
              <a:rPr lang="en-US" b="1" dirty="0" err="1">
                <a:solidFill>
                  <a:schemeClr val="bg1"/>
                </a:solidFill>
                <a:latin typeface="Courier New" panose="02070309020205020404" pitchFamily="49" charset="0"/>
                <a:cs typeface="Courier New" panose="02070309020205020404" pitchFamily="49" charset="0"/>
              </a:rPr>
              <a:t>calculator.DidNotReceive</a:t>
            </a:r>
            <a:r>
              <a:rPr lang="en-US" b="1" dirty="0">
                <a:solidFill>
                  <a:schemeClr val="bg1"/>
                </a:solidFill>
                <a:latin typeface="Courier New" panose="02070309020205020404" pitchFamily="49" charset="0"/>
                <a:cs typeface="Courier New" panose="02070309020205020404" pitchFamily="49" charset="0"/>
              </a:rPr>
              <a:t>().Add(2, 2);</a:t>
            </a:r>
          </a:p>
          <a:p>
            <a:endParaRPr lang="en-US" b="1" dirty="0">
              <a:solidFill>
                <a:schemeClr val="bg1"/>
              </a:solidFill>
              <a:latin typeface="Courier New" panose="02070309020205020404" pitchFamily="49" charset="0"/>
              <a:cs typeface="Courier New" panose="02070309020205020404" pitchFamily="49" charset="0"/>
            </a:endParaRPr>
          </a:p>
          <a:p>
            <a:r>
              <a:rPr lang="en-US" dirty="0">
                <a:solidFill>
                  <a:srgbClr val="00B050"/>
                </a:solidFill>
                <a:latin typeface="+mj-lt"/>
                <a:cs typeface="Courier New" panose="02070309020205020404" pitchFamily="49" charset="0"/>
              </a:rPr>
              <a:t>//Raise events</a:t>
            </a:r>
          </a:p>
          <a:p>
            <a:r>
              <a:rPr lang="en-US" b="1" dirty="0" err="1">
                <a:solidFill>
                  <a:schemeClr val="bg1"/>
                </a:solidFill>
                <a:latin typeface="Courier New" panose="02070309020205020404" pitchFamily="49" charset="0"/>
                <a:cs typeface="Courier New" panose="02070309020205020404" pitchFamily="49" charset="0"/>
              </a:rPr>
              <a:t>calculator.PoweringUp</a:t>
            </a:r>
            <a:r>
              <a:rPr lang="en-US" b="1" dirty="0">
                <a:solidFill>
                  <a:schemeClr val="bg1"/>
                </a:solidFill>
                <a:latin typeface="Courier New" panose="02070309020205020404" pitchFamily="49" charset="0"/>
                <a:cs typeface="Courier New" panose="02070309020205020404" pitchFamily="49" charset="0"/>
              </a:rPr>
              <a:t> += </a:t>
            </a:r>
            <a:r>
              <a:rPr lang="en-US" b="1" dirty="0" err="1">
                <a:solidFill>
                  <a:schemeClr val="bg1"/>
                </a:solidFill>
                <a:latin typeface="Courier New" panose="02070309020205020404" pitchFamily="49" charset="0"/>
                <a:cs typeface="Courier New" panose="02070309020205020404" pitchFamily="49" charset="0"/>
              </a:rPr>
              <a:t>Raise.Event</a:t>
            </a:r>
            <a:r>
              <a:rPr lang="en-US" b="1" dirty="0">
                <a:solidFill>
                  <a:schemeClr val="bg1"/>
                </a:solidFill>
                <a:latin typeface="Courier New" panose="02070309020205020404" pitchFamily="49" charset="0"/>
                <a:cs typeface="Courier New" panose="02070309020205020404" pitchFamily="49" charset="0"/>
              </a:rPr>
              <a:t>();</a:t>
            </a:r>
            <a:endParaRPr lang="en-US" b="1"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endParaRPr>
          </a:p>
        </p:txBody>
      </p:sp>
      <p:sp>
        <p:nvSpPr>
          <p:cNvPr id="4" name="Rectangle 3"/>
          <p:cNvSpPr/>
          <p:nvPr/>
        </p:nvSpPr>
        <p:spPr>
          <a:xfrm>
            <a:off x="3293533" y="5798235"/>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5080279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a:t>NSubstitute</a:t>
            </a:r>
            <a:r>
              <a:rPr lang="en-US" sz="2800" b="1" dirty="0" err="1" smtClean="0"/>
              <a:t>And</a:t>
            </a:r>
            <a:r>
              <a:rPr lang="en-US" sz="2800" b="1" dirty="0" smtClean="0"/>
              <a:t> </a:t>
            </a:r>
            <a:br>
              <a:rPr lang="en-US" sz="2800" b="1" dirty="0" smtClean="0"/>
            </a:br>
            <a:r>
              <a:rPr lang="en-US" sz="2800" b="1" dirty="0" smtClean="0"/>
              <a:t>Fake It Easy</a:t>
            </a:r>
            <a:endParaRPr lang="en-US" sz="2800" b="1" dirty="0"/>
          </a:p>
        </p:txBody>
      </p:sp>
      <p:sp>
        <p:nvSpPr>
          <p:cNvPr id="2" name="Rectangle 1"/>
          <p:cNvSpPr/>
          <p:nvPr/>
        </p:nvSpPr>
        <p:spPr>
          <a:xfrm>
            <a:off x="3015606" y="430368"/>
            <a:ext cx="8720666" cy="4247317"/>
          </a:xfrm>
          <a:prstGeom prst="rect">
            <a:avLst/>
          </a:prstGeom>
        </p:spPr>
        <p:txBody>
          <a:bodyPr wrap="square">
            <a:spAutoFit/>
          </a:bodyPr>
          <a:lstStyle/>
          <a:p>
            <a:r>
              <a:rPr lang="en-US" b="1" dirty="0" smtClean="0">
                <a:solidFill>
                  <a:schemeClr val="bg1"/>
                </a:solidFill>
              </a:rPr>
              <a:t>Fake It Easy</a:t>
            </a:r>
            <a:br>
              <a:rPr lang="en-US" b="1" dirty="0" smtClean="0">
                <a:solidFill>
                  <a:schemeClr val="bg1"/>
                </a:solidFill>
              </a:rPr>
            </a:br>
            <a:endParaRPr lang="en-US" sz="1400" b="1" dirty="0" smtClean="0">
              <a:solidFill>
                <a:schemeClr val="bg1"/>
              </a:solidFill>
            </a:endParaRPr>
          </a:p>
          <a:p>
            <a:r>
              <a:rPr lang="en-US" sz="1400" dirty="0">
                <a:solidFill>
                  <a:schemeClr val="bg1"/>
                </a:solidFill>
              </a:rPr>
              <a:t>A .NET dynamic fake library for creating all types of fake objects, mocks, stubs etc</a:t>
            </a:r>
            <a:r>
              <a:rPr lang="en-US" sz="1400" dirty="0" smtClean="0">
                <a:solidFill>
                  <a:schemeClr val="bg1"/>
                </a:solidFill>
              </a:rPr>
              <a:t>.</a:t>
            </a:r>
            <a:br>
              <a:rPr lang="en-US" sz="1400" dirty="0" smtClean="0">
                <a:solidFill>
                  <a:schemeClr val="bg1"/>
                </a:solidFill>
              </a:rPr>
            </a:br>
            <a:endParaRPr lang="en-US" sz="1400" dirty="0">
              <a:solidFill>
                <a:schemeClr val="bg1"/>
              </a:solidFill>
            </a:endParaRPr>
          </a:p>
          <a:p>
            <a:r>
              <a:rPr lang="en-US" sz="1400" dirty="0">
                <a:solidFill>
                  <a:srgbClr val="00B050"/>
                </a:solidFill>
                <a:cs typeface="Courier New" panose="02070309020205020404" pitchFamily="49" charset="0"/>
              </a:rPr>
              <a:t>// Creating a fake object is just dead easy!</a:t>
            </a:r>
          </a:p>
          <a:p>
            <a:r>
              <a:rPr lang="en-US" sz="1400" dirty="0">
                <a:solidFill>
                  <a:srgbClr val="00B050"/>
                </a:solidFill>
                <a:cs typeface="Courier New" panose="02070309020205020404" pitchFamily="49" charset="0"/>
              </a:rPr>
              <a:t>// No mocks, no stubs, everything's a fake</a:t>
            </a:r>
            <a:r>
              <a:rPr lang="en-US" sz="1400" dirty="0" smtClean="0">
                <a:solidFill>
                  <a:srgbClr val="00B050"/>
                </a:solidFill>
                <a:cs typeface="Courier New" panose="02070309020205020404" pitchFamily="49" charset="0"/>
              </a:rPr>
              <a:t>!</a:t>
            </a:r>
            <a:r>
              <a:rPr lang="en-US" sz="1400" dirty="0" smtClean="0">
                <a:solidFill>
                  <a:schemeClr val="bg1"/>
                </a:solidFill>
                <a:cs typeface="Courier New" panose="02070309020205020404" pitchFamily="49" charset="0"/>
              </a:rPr>
              <a:t/>
            </a:r>
            <a:br>
              <a:rPr lang="en-US" sz="1400" dirty="0" smtClean="0">
                <a:solidFill>
                  <a:schemeClr val="bg1"/>
                </a:solidFill>
                <a:cs typeface="Courier New" panose="02070309020205020404" pitchFamily="49" charset="0"/>
              </a:rPr>
            </a:br>
            <a:r>
              <a:rPr lang="en-US" sz="1400" b="1" dirty="0" err="1" smtClean="0">
                <a:solidFill>
                  <a:schemeClr val="bg1"/>
                </a:solidFill>
                <a:latin typeface="Courier New" panose="02070309020205020404" pitchFamily="49" charset="0"/>
                <a:cs typeface="Courier New" panose="02070309020205020404" pitchFamily="49" charset="0"/>
              </a:rPr>
              <a:t>var</a:t>
            </a:r>
            <a:r>
              <a:rPr lang="en-US" sz="1400" b="1" dirty="0" smtClean="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lollipop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a:t>
            </a:r>
            <a:r>
              <a:rPr lang="en-US" sz="1400" b="1" dirty="0">
                <a:solidFill>
                  <a:schemeClr val="bg1"/>
                </a:solidFill>
                <a:latin typeface="Courier New" panose="02070309020205020404" pitchFamily="49" charset="0"/>
                <a:cs typeface="Courier New" panose="02070309020205020404" pitchFamily="49" charset="0"/>
              </a:rPr>
              <a:t>&gt;();</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shop = </a:t>
            </a:r>
            <a:r>
              <a:rPr lang="en-US" sz="1400" b="1" dirty="0" err="1">
                <a:solidFill>
                  <a:schemeClr val="bg1"/>
                </a:solidFill>
                <a:latin typeface="Courier New" panose="02070309020205020404" pitchFamily="49" charset="0"/>
                <a:cs typeface="Courier New" panose="02070309020205020404" pitchFamily="49" charset="0"/>
              </a:rPr>
              <a:t>A.Fake</a:t>
            </a:r>
            <a:r>
              <a:rPr lang="en-US" sz="1400" b="1" dirty="0">
                <a:solidFill>
                  <a:schemeClr val="bg1"/>
                </a:solidFill>
                <a:latin typeface="Courier New" panose="02070309020205020404" pitchFamily="49" charset="0"/>
                <a:cs typeface="Courier New" panose="02070309020205020404" pitchFamily="49" charset="0"/>
              </a:rPr>
              <a:t>&lt;</a:t>
            </a:r>
            <a:r>
              <a:rPr lang="en-US" sz="1400" b="1" dirty="0" err="1">
                <a:solidFill>
                  <a:schemeClr val="bg1"/>
                </a:solidFill>
                <a:latin typeface="Courier New" panose="02070309020205020404" pitchFamily="49" charset="0"/>
                <a:cs typeface="Courier New" panose="02070309020205020404" pitchFamily="49" charset="0"/>
              </a:rPr>
              <a:t>ICandyShop</a:t>
            </a:r>
            <a:r>
              <a:rPr lang="en-US" sz="1400" b="1" dirty="0" smtClean="0">
                <a:solidFill>
                  <a:schemeClr val="bg1"/>
                </a:solidFill>
                <a:latin typeface="Courier New" panose="02070309020205020404" pitchFamily="49" charset="0"/>
                <a:cs typeface="Courier New" panose="02070309020205020404" pitchFamily="49" charset="0"/>
              </a:rPr>
              <a:t>&gt;();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Easily set up a call to return a value</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shop.GetTopSellingCandy</a:t>
            </a:r>
            <a:r>
              <a:rPr lang="en-US" sz="1400" b="1" dirty="0">
                <a:solidFill>
                  <a:schemeClr val="bg1"/>
                </a:solidFill>
                <a:latin typeface="Courier New" panose="02070309020205020404" pitchFamily="49" charset="0"/>
                <a:cs typeface="Courier New" panose="02070309020205020404" pitchFamily="49" charset="0"/>
              </a:rPr>
              <a:t>()).Returns(lollipop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cs typeface="Courier New" panose="02070309020205020404" pitchFamily="49" charset="0"/>
              </a:rPr>
              <a:t>// Use your fake as you would an instance of the faked type.</a:t>
            </a:r>
          </a:p>
          <a:p>
            <a:r>
              <a:rPr lang="en-US" sz="1400" b="1" dirty="0" err="1">
                <a:solidFill>
                  <a:schemeClr val="bg1"/>
                </a:solidFill>
                <a:latin typeface="Courier New" panose="02070309020205020404" pitchFamily="49" charset="0"/>
                <a:cs typeface="Courier New" panose="02070309020205020404" pitchFamily="49" charset="0"/>
              </a:rPr>
              <a:t>var</a:t>
            </a:r>
            <a:r>
              <a:rPr lang="en-US" sz="1400" b="1" dirty="0">
                <a:solidFill>
                  <a:schemeClr val="bg1"/>
                </a:solidFill>
                <a:latin typeface="Courier New" panose="02070309020205020404" pitchFamily="49" charset="0"/>
                <a:cs typeface="Courier New" panose="02070309020205020404" pitchFamily="49" charset="0"/>
              </a:rPr>
              <a:t> developer = new </a:t>
            </a:r>
            <a:r>
              <a:rPr lang="en-US" sz="1400" b="1" dirty="0" err="1">
                <a:solidFill>
                  <a:schemeClr val="bg1"/>
                </a:solidFill>
                <a:latin typeface="Courier New" panose="02070309020205020404" pitchFamily="49" charset="0"/>
                <a:cs typeface="Courier New" panose="02070309020205020404" pitchFamily="49" charset="0"/>
              </a:rPr>
              <a:t>SweetTooth</a:t>
            </a:r>
            <a:r>
              <a:rPr lang="en-US" sz="1400" b="1" dirty="0">
                <a:solidFill>
                  <a:schemeClr val="bg1"/>
                </a:solidFill>
                <a:latin typeface="Courier New" panose="02070309020205020404" pitchFamily="49" charset="0"/>
                <a:cs typeface="Courier New" panose="02070309020205020404" pitchFamily="49" charset="0"/>
              </a:rPr>
              <a:t>();</a:t>
            </a:r>
          </a:p>
          <a:p>
            <a:r>
              <a:rPr lang="en-US" sz="1400" b="1" dirty="0" err="1">
                <a:solidFill>
                  <a:schemeClr val="bg1"/>
                </a:solidFill>
                <a:latin typeface="Courier New" panose="02070309020205020404" pitchFamily="49" charset="0"/>
                <a:cs typeface="Courier New" panose="02070309020205020404" pitchFamily="49" charset="0"/>
              </a:rPr>
              <a:t>developer.BuyTastiestCandy</a:t>
            </a:r>
            <a:r>
              <a:rPr lang="en-US" sz="1400" b="1" dirty="0">
                <a:solidFill>
                  <a:schemeClr val="bg1"/>
                </a:solidFill>
                <a:latin typeface="Courier New" panose="02070309020205020404" pitchFamily="49" charset="0"/>
                <a:cs typeface="Courier New" panose="02070309020205020404" pitchFamily="49" charset="0"/>
              </a:rPr>
              <a:t>(shop</a:t>
            </a:r>
            <a:r>
              <a:rPr lang="en-US" sz="1400" b="1" dirty="0" smtClean="0">
                <a:solidFill>
                  <a:schemeClr val="bg1"/>
                </a:solidFill>
                <a:latin typeface="Courier New" panose="02070309020205020404" pitchFamily="49" charset="0"/>
                <a:cs typeface="Courier New" panose="02070309020205020404" pitchFamily="49" charset="0"/>
              </a:rPr>
              <a:t>);</a:t>
            </a:r>
            <a:br>
              <a:rPr lang="en-US" sz="1400" b="1" dirty="0" smtClean="0">
                <a:solidFill>
                  <a:schemeClr val="bg1"/>
                </a:solidFill>
                <a:latin typeface="Courier New" panose="02070309020205020404" pitchFamily="49" charset="0"/>
                <a:cs typeface="Courier New" panose="02070309020205020404" pitchFamily="49" charset="0"/>
              </a:rPr>
            </a:br>
            <a:endParaRPr lang="en-US" sz="1400" b="1" dirty="0">
              <a:solidFill>
                <a:schemeClr val="bg1"/>
              </a:solidFill>
              <a:latin typeface="Courier New" panose="02070309020205020404" pitchFamily="49" charset="0"/>
              <a:cs typeface="Courier New" panose="02070309020205020404" pitchFamily="49" charset="0"/>
            </a:endParaRPr>
          </a:p>
          <a:p>
            <a:r>
              <a:rPr lang="en-US" sz="1400" dirty="0">
                <a:solidFill>
                  <a:srgbClr val="00B050"/>
                </a:solidFill>
                <a:latin typeface="+mj-lt"/>
                <a:cs typeface="Courier New" panose="02070309020205020404" pitchFamily="49" charset="0"/>
              </a:rPr>
              <a:t>// Asserting uses the same syntax as configuring calls.</a:t>
            </a:r>
          </a:p>
          <a:p>
            <a:r>
              <a:rPr lang="en-US" sz="1400" dirty="0">
                <a:solidFill>
                  <a:srgbClr val="00B050"/>
                </a:solidFill>
                <a:latin typeface="+mj-lt"/>
                <a:cs typeface="Courier New" panose="02070309020205020404" pitchFamily="49" charset="0"/>
              </a:rPr>
              <a:t>// There's no need to learn another syntax.</a:t>
            </a:r>
          </a:p>
          <a:p>
            <a:r>
              <a:rPr lang="en-US" sz="1400" b="1" dirty="0" err="1">
                <a:solidFill>
                  <a:schemeClr val="bg1"/>
                </a:solidFill>
                <a:latin typeface="Courier New" panose="02070309020205020404" pitchFamily="49" charset="0"/>
                <a:cs typeface="Courier New" panose="02070309020205020404" pitchFamily="49" charset="0"/>
              </a:rPr>
              <a:t>A.CallTo</a:t>
            </a:r>
            <a:r>
              <a:rPr lang="en-US" sz="1400" b="1" dirty="0">
                <a:solidFill>
                  <a:schemeClr val="bg1"/>
                </a:solidFill>
                <a:latin typeface="Courier New" panose="02070309020205020404" pitchFamily="49" charset="0"/>
                <a:cs typeface="Courier New" panose="02070309020205020404" pitchFamily="49" charset="0"/>
              </a:rPr>
              <a:t>(() =&gt; </a:t>
            </a:r>
            <a:r>
              <a:rPr lang="en-US" sz="1400" b="1" dirty="0" err="1">
                <a:solidFill>
                  <a:schemeClr val="bg1"/>
                </a:solidFill>
                <a:latin typeface="Courier New" panose="02070309020205020404" pitchFamily="49" charset="0"/>
                <a:cs typeface="Courier New" panose="02070309020205020404" pitchFamily="49" charset="0"/>
              </a:rPr>
              <a:t>shop.BuyCandy</a:t>
            </a:r>
            <a:r>
              <a:rPr lang="en-US" sz="1400" b="1" dirty="0">
                <a:solidFill>
                  <a:schemeClr val="bg1"/>
                </a:solidFill>
                <a:latin typeface="Courier New" panose="02070309020205020404" pitchFamily="49" charset="0"/>
                <a:cs typeface="Courier New" panose="02070309020205020404" pitchFamily="49" charset="0"/>
              </a:rPr>
              <a:t>(lollipop)).</a:t>
            </a:r>
            <a:r>
              <a:rPr lang="en-US" sz="1400" b="1" dirty="0" err="1">
                <a:solidFill>
                  <a:schemeClr val="bg1"/>
                </a:solidFill>
                <a:latin typeface="Courier New" panose="02070309020205020404" pitchFamily="49" charset="0"/>
                <a:cs typeface="Courier New" panose="02070309020205020404" pitchFamily="49" charset="0"/>
              </a:rPr>
              <a:t>MustHaveHappened</a:t>
            </a:r>
            <a:r>
              <a:rPr lang="en-US" sz="1400" b="1" dirty="0">
                <a:solidFill>
                  <a:schemeClr val="bg1"/>
                </a:solidFill>
                <a:latin typeface="Courier New" panose="02070309020205020404" pitchFamily="49" charset="0"/>
                <a:cs typeface="Courier New" panose="02070309020205020404" pitchFamily="49" charset="0"/>
              </a:rPr>
              <a:t>();</a:t>
            </a:r>
            <a:endParaRPr lang="en-US" sz="1400" dirty="0">
              <a:solidFill>
                <a:schemeClr val="bg1"/>
              </a:solidFill>
            </a:endParaRPr>
          </a:p>
        </p:txBody>
      </p:sp>
      <p:sp>
        <p:nvSpPr>
          <p:cNvPr id="6" name="Rectangle 5"/>
          <p:cNvSpPr/>
          <p:nvPr/>
        </p:nvSpPr>
        <p:spPr>
          <a:xfrm>
            <a:off x="3015606" y="5484968"/>
            <a:ext cx="8551333" cy="646331"/>
          </a:xfrm>
          <a:prstGeom prst="rect">
            <a:avLst/>
          </a:prstGeom>
        </p:spPr>
        <p:txBody>
          <a:bodyPr wrap="square">
            <a:spAutoFit/>
          </a:bodyPr>
          <a:lstStyle/>
          <a:p>
            <a:pPr marL="285750" indent="-285750">
              <a:buFont typeface="Arial" panose="020B0604020202020204" pitchFamily="34" charset="0"/>
              <a:buChar char="•"/>
            </a:pPr>
            <a:r>
              <a:rPr lang="en-US" sz="1200" dirty="0">
                <a:solidFill>
                  <a:schemeClr val="bg1"/>
                </a:solidFill>
                <a:hlinkClick r:id="rId2"/>
              </a:rPr>
              <a:t>https://</a:t>
            </a:r>
            <a:r>
              <a:rPr lang="en-US" sz="1200" dirty="0" smtClean="0">
                <a:solidFill>
                  <a:schemeClr val="bg1"/>
                </a:solidFill>
                <a:hlinkClick r:id="rId2"/>
              </a:rPr>
              <a:t>weareadaptive.com/2014/09/30/why-nsubstitute/</a:t>
            </a:r>
            <a:endParaRPr lang="en-US" sz="1200" dirty="0">
              <a:solidFill>
                <a:schemeClr val="bg1"/>
              </a:solidFill>
            </a:endParaRPr>
          </a:p>
          <a:p>
            <a:pPr marL="285750" indent="-285750">
              <a:buFont typeface="Arial" panose="020B0604020202020204" pitchFamily="34" charset="0"/>
              <a:buChar char="•"/>
            </a:pPr>
            <a:r>
              <a:rPr lang="en-US" sz="1200" dirty="0" smtClean="0">
                <a:solidFill>
                  <a:schemeClr val="bg1"/>
                </a:solidFill>
                <a:hlinkClick r:id="rId3"/>
              </a:rPr>
              <a:t>https</a:t>
            </a:r>
            <a:r>
              <a:rPr lang="en-US" sz="1200" dirty="0">
                <a:solidFill>
                  <a:schemeClr val="bg1"/>
                </a:solidFill>
                <a:hlinkClick r:id="rId3"/>
              </a:rPr>
              <a:t>://fakeiteasy.readthedocs.io/en/stable/quickstart</a:t>
            </a:r>
            <a:r>
              <a:rPr lang="en-US" sz="1200" dirty="0" smtClean="0">
                <a:solidFill>
                  <a:schemeClr val="bg1"/>
                </a:solidFill>
                <a:hlinkClick r:id="rId3"/>
              </a:rPr>
              <a:t>/</a:t>
            </a:r>
            <a:endParaRPr lang="en-US" sz="1200" dirty="0" smtClean="0">
              <a:solidFill>
                <a:schemeClr val="bg1"/>
              </a:solidFill>
            </a:endParaRPr>
          </a:p>
          <a:p>
            <a:pPr marL="285750" indent="-285750">
              <a:buFont typeface="Arial" panose="020B0604020202020204" pitchFamily="34" charset="0"/>
              <a:buChar char="•"/>
            </a:pPr>
            <a:r>
              <a:rPr lang="en-US" sz="1200" dirty="0">
                <a:solidFill>
                  <a:schemeClr val="bg1"/>
                </a:solidFill>
                <a:hlinkClick r:id="rId4"/>
              </a:rPr>
              <a:t>https://nsubstitute.github.io/</a:t>
            </a:r>
            <a:endParaRPr lang="en-US" sz="1200" dirty="0">
              <a:solidFill>
                <a:schemeClr val="bg1"/>
              </a:solidFill>
            </a:endParaRPr>
          </a:p>
        </p:txBody>
      </p:sp>
    </p:spTree>
    <p:extLst>
      <p:ext uri="{BB962C8B-B14F-4D97-AF65-F5344CB8AC3E}">
        <p14:creationId xmlns:p14="http://schemas.microsoft.com/office/powerpoint/2010/main" val="33451245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384995"/>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a:t>
            </a:r>
            <a:r>
              <a:rPr lang="en-US" sz="1200" dirty="0" smtClean="0">
                <a:hlinkClick r:id="rId6"/>
              </a:rPr>
              <a:t>github.com/MisterJames/GenFu</a:t>
            </a:r>
            <a:endParaRPr lang="en-US" sz="1200" dirty="0" smtClean="0"/>
          </a:p>
          <a:p>
            <a:pPr marL="171450" indent="-171450">
              <a:buFont typeface="Arial" panose="020B0604020202020204" pitchFamily="34" charset="0"/>
              <a:buChar char="•"/>
            </a:pPr>
            <a:r>
              <a:rPr lang="en-US" sz="1200">
                <a:hlinkClick r:id="rId7"/>
              </a:rPr>
              <a:t>https://stackoverflow.com/questions/48573586/autofixture-nsubstitute-virtual-methods</a:t>
            </a:r>
            <a:endParaRPr lang="en-US" sz="1200" dirty="0">
              <a:solidFill>
                <a:schemeClr val="bg1"/>
              </a:solidFill>
            </a:endParaRPr>
          </a:p>
        </p:txBody>
      </p:sp>
      <p:sp>
        <p:nvSpPr>
          <p:cNvPr id="4" name="Rectangle 3"/>
          <p:cNvSpPr/>
          <p:nvPr/>
        </p:nvSpPr>
        <p:spPr>
          <a:xfrm>
            <a:off x="3015606" y="1497737"/>
            <a:ext cx="8654509" cy="2862322"/>
          </a:xfrm>
          <a:prstGeom prst="rect">
            <a:avLst/>
          </a:prstGeom>
        </p:spPr>
        <p:txBody>
          <a:bodyPr wrap="square">
            <a:spAutoFit/>
          </a:bodyPr>
          <a:lstStyle/>
          <a:p>
            <a:r>
              <a:rPr lang="en-US" b="1" dirty="0" err="1">
                <a:solidFill>
                  <a:schemeClr val="bg1"/>
                </a:solidFill>
                <a:latin typeface="+mj-lt"/>
              </a:rPr>
              <a:t>AutoFixture</a:t>
            </a:r>
            <a:r>
              <a:rPr lang="en-US" dirty="0">
                <a:solidFill>
                  <a:schemeClr val="bg1"/>
                </a:solidFill>
                <a:latin typeface="+mj-lt"/>
              </a:rPr>
              <a:t> is an open source library for .NET designed to minimize the 'Arrange' phase of your unit tests in order to maximize maintainability. Its primary goal is to allow developers to focus on what is being tested rather than how to setup the test scenario, by making it easier to create object graphs containing test data</a:t>
            </a:r>
            <a:r>
              <a:rPr lang="en-US" dirty="0" smtClean="0">
                <a:solidFill>
                  <a:schemeClr val="bg1"/>
                </a:solidFill>
                <a:latin typeface="+mj-lt"/>
              </a:rPr>
              <a:t>.</a:t>
            </a:r>
          </a:p>
          <a:p>
            <a:endParaRPr lang="en-US" dirty="0">
              <a:solidFill>
                <a:schemeClr val="bg1"/>
              </a:solidFill>
              <a:latin typeface="+mj-lt"/>
            </a:endParaRPr>
          </a:p>
          <a:p>
            <a:r>
              <a:rPr lang="en-US" dirty="0" err="1">
                <a:solidFill>
                  <a:schemeClr val="bg1"/>
                </a:solidFill>
                <a:latin typeface="+mj-lt"/>
              </a:rPr>
              <a:t>AutoFixture's</a:t>
            </a:r>
            <a:r>
              <a:rPr lang="en-US" dirty="0">
                <a:solidFill>
                  <a:schemeClr val="bg1"/>
                </a:solidFill>
                <a:latin typeface="+mj-lt"/>
              </a:rPr>
              <a:t> support for xUnit.net is implemented in a separate assembly. </a:t>
            </a:r>
            <a:r>
              <a:rPr lang="en-US" dirty="0" err="1">
                <a:solidFill>
                  <a:schemeClr val="bg1"/>
                </a:solidFill>
                <a:latin typeface="+mj-lt"/>
              </a:rPr>
              <a:t>AutoFixture</a:t>
            </a:r>
            <a:r>
              <a:rPr lang="en-US" dirty="0">
                <a:solidFill>
                  <a:schemeClr val="bg1"/>
                </a:solidFill>
                <a:latin typeface="+mj-lt"/>
              </a:rPr>
              <a:t> itself has no dependency on xUnit.net, and if you use another unit testing framework, you can just ignore the existence of the </a:t>
            </a:r>
            <a:r>
              <a:rPr lang="en-US" dirty="0" err="1">
                <a:solidFill>
                  <a:schemeClr val="bg1"/>
                </a:solidFill>
                <a:latin typeface="+mj-lt"/>
              </a:rPr>
              <a:t>Ploeh.AutoFixture.Xunit</a:t>
            </a:r>
            <a:r>
              <a:rPr lang="en-US" dirty="0">
                <a:solidFill>
                  <a:schemeClr val="bg1"/>
                </a:solidFill>
                <a:latin typeface="+mj-lt"/>
              </a:rPr>
              <a:t> assembly.</a:t>
            </a:r>
          </a:p>
        </p:txBody>
      </p:sp>
      <p:sp>
        <p:nvSpPr>
          <p:cNvPr id="6" name="TextBox 5"/>
          <p:cNvSpPr txBox="1"/>
          <p:nvPr/>
        </p:nvSpPr>
        <p:spPr>
          <a:xfrm>
            <a:off x="3856383" y="655983"/>
            <a:ext cx="1415772" cy="369332"/>
          </a:xfrm>
          <a:prstGeom prst="rect">
            <a:avLst/>
          </a:prstGeom>
          <a:noFill/>
        </p:spPr>
        <p:txBody>
          <a:bodyPr wrap="none" rtlCol="0">
            <a:spAutoFit/>
          </a:bodyPr>
          <a:lstStyle/>
          <a:p>
            <a:r>
              <a:rPr lang="en-US" b="1" dirty="0" err="1" smtClean="0">
                <a:solidFill>
                  <a:schemeClr val="bg1"/>
                </a:solidFill>
              </a:rPr>
              <a:t>GenFu</a:t>
            </a:r>
            <a:r>
              <a:rPr lang="en-US" b="1" dirty="0" smtClean="0">
                <a:solidFill>
                  <a:schemeClr val="bg1"/>
                </a:solidFill>
              </a:rPr>
              <a:t> </a:t>
            </a:r>
            <a:r>
              <a:rPr lang="en-US" b="1" dirty="0" err="1" smtClean="0">
                <a:solidFill>
                  <a:schemeClr val="bg1"/>
                </a:solidFill>
              </a:rPr>
              <a:t>bak</a:t>
            </a:r>
            <a:endParaRPr lang="en-US" b="1" dirty="0">
              <a:solidFill>
                <a:schemeClr val="bg1"/>
              </a:solidFill>
            </a:endParaRPr>
          </a:p>
        </p:txBody>
      </p:sp>
    </p:spTree>
    <p:extLst>
      <p:ext uri="{BB962C8B-B14F-4D97-AF65-F5344CB8AC3E}">
        <p14:creationId xmlns:p14="http://schemas.microsoft.com/office/powerpoint/2010/main" val="7681814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815882"/>
          </a:xfrm>
          <a:prstGeom prst="rect">
            <a:avLst/>
          </a:prstGeom>
          <a:noFill/>
        </p:spPr>
        <p:txBody>
          <a:bodyPr wrap="square" rtlCol="0">
            <a:spAutoFit/>
          </a:bodyPr>
          <a:lstStyle/>
          <a:p>
            <a:pPr algn="ctr"/>
            <a:r>
              <a:rPr lang="en-US" sz="2800" b="1" dirty="0" err="1" smtClean="0"/>
              <a:t>AutoFixture</a:t>
            </a:r>
            <a:r>
              <a:rPr lang="en-US" sz="2800" b="1" dirty="0" smtClean="0"/>
              <a:t>, Auto Data and </a:t>
            </a:r>
            <a:br>
              <a:rPr lang="en-US" sz="2800" b="1" dirty="0" smtClean="0"/>
            </a:br>
            <a:r>
              <a:rPr lang="en-US" sz="2800" b="1" dirty="0" smtClean="0"/>
              <a:t>Auto Mock</a:t>
            </a:r>
            <a:endParaRPr lang="en-US" sz="2800" b="1" dirty="0"/>
          </a:p>
        </p:txBody>
      </p:sp>
      <p:sp>
        <p:nvSpPr>
          <p:cNvPr id="2" name="Rectangle 1"/>
          <p:cNvSpPr/>
          <p:nvPr/>
        </p:nvSpPr>
        <p:spPr>
          <a:xfrm>
            <a:off x="3015606" y="5131663"/>
            <a:ext cx="8845090" cy="1200329"/>
          </a:xfrm>
          <a:prstGeom prst="rect">
            <a:avLst/>
          </a:prstGeom>
        </p:spPr>
        <p:txBody>
          <a:bodyPr wrap="square">
            <a:spAutoFit/>
          </a:bodyPr>
          <a:lstStyle/>
          <a:p>
            <a:pPr marL="171450" indent="-171450">
              <a:buFont typeface="Arial" panose="020B0604020202020204" pitchFamily="34" charset="0"/>
              <a:buChar char="•"/>
            </a:pPr>
            <a:r>
              <a:rPr lang="en-US" sz="1200" dirty="0" smtClean="0">
                <a:solidFill>
                  <a:schemeClr val="bg1"/>
                </a:solidFill>
                <a:hlinkClick r:id="rId2"/>
              </a:rPr>
              <a:t>https</a:t>
            </a:r>
            <a:r>
              <a:rPr lang="en-US" sz="1200" dirty="0">
                <a:solidFill>
                  <a:schemeClr val="bg1"/>
                </a:solidFill>
                <a:hlinkClick r:id="rId2"/>
              </a:rPr>
              <a:t>://</a:t>
            </a:r>
            <a:r>
              <a:rPr lang="en-US" sz="1200" dirty="0" smtClean="0">
                <a:solidFill>
                  <a:schemeClr val="bg1"/>
                </a:solidFill>
                <a:hlinkClick r:id="rId2"/>
              </a:rPr>
              <a:t>github.com/AutoFixture/AutoFixture</a:t>
            </a:r>
            <a:r>
              <a:rPr lang="en-US" sz="1200" dirty="0" smtClean="0">
                <a:solidFill>
                  <a:schemeClr val="bg1"/>
                </a:solidFill>
              </a:rPr>
              <a:t/>
            </a:r>
            <a:br>
              <a:rPr lang="en-US" sz="1200" dirty="0" smtClean="0">
                <a:solidFill>
                  <a:schemeClr val="bg1"/>
                </a:solidFill>
              </a:rPr>
            </a:br>
            <a:r>
              <a:rPr lang="en-US" sz="1200" dirty="0">
                <a:solidFill>
                  <a:schemeClr val="bg1"/>
                </a:solidFill>
                <a:hlinkClick r:id="rId3"/>
              </a:rPr>
              <a:t>https://</a:t>
            </a:r>
            <a:r>
              <a:rPr lang="en-US" sz="1200" dirty="0" smtClean="0">
                <a:solidFill>
                  <a:schemeClr val="bg1"/>
                </a:solidFill>
                <a:hlinkClick r:id="rId3"/>
              </a:rPr>
              <a:t>github.com/AutoFixture/AutoFixture/wiki/Cheat-Sheet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4"/>
              </a:rPr>
              <a:t>https://stackoverflow.com/questions/21195872/how-to-use-autodata-in-unit-tests-to-supply-n-objects-of-a-type-in-test-argument</a:t>
            </a:r>
            <a:endParaRPr lang="en-US" sz="1200" dirty="0" smtClean="0">
              <a:solidFill>
                <a:schemeClr val="bg1"/>
              </a:solidFill>
            </a:endParaRPr>
          </a:p>
          <a:p>
            <a:pPr marL="171450" indent="-171450">
              <a:buFont typeface="Arial" panose="020B0604020202020204" pitchFamily="34" charset="0"/>
              <a:buChar char="•"/>
            </a:pPr>
            <a:r>
              <a:rPr lang="en-US" sz="1200" dirty="0">
                <a:solidFill>
                  <a:schemeClr val="bg1"/>
                </a:solidFill>
                <a:hlinkClick r:id="rId5"/>
              </a:rPr>
              <a:t>https://</a:t>
            </a:r>
            <a:r>
              <a:rPr lang="en-US" sz="1200" dirty="0" smtClean="0">
                <a:solidFill>
                  <a:schemeClr val="bg1"/>
                </a:solidFill>
                <a:hlinkClick r:id="rId5"/>
              </a:rPr>
              <a:t>engineering.thetrainline.com/an-introduction-to-xunit-moq-and-autofixture-995315f656f</a:t>
            </a:r>
            <a:endParaRPr lang="en-US" sz="1200" dirty="0" smtClean="0">
              <a:solidFill>
                <a:schemeClr val="bg1"/>
              </a:solidFill>
            </a:endParaRPr>
          </a:p>
          <a:p>
            <a:pPr marL="171450" indent="-171450">
              <a:buFont typeface="Arial" panose="020B0604020202020204" pitchFamily="34" charset="0"/>
              <a:buChar char="•"/>
            </a:pPr>
            <a:r>
              <a:rPr lang="en-US" sz="1200" dirty="0">
                <a:hlinkClick r:id="rId6"/>
              </a:rPr>
              <a:t>https://github.com/MisterJames/GenFu</a:t>
            </a:r>
            <a:endParaRPr lang="en-US" sz="1200" dirty="0">
              <a:solidFill>
                <a:schemeClr val="bg1"/>
              </a:solidFill>
            </a:endParaRPr>
          </a:p>
        </p:txBody>
      </p:sp>
      <p:sp>
        <p:nvSpPr>
          <p:cNvPr id="6" name="TextBox 5"/>
          <p:cNvSpPr txBox="1"/>
          <p:nvPr/>
        </p:nvSpPr>
        <p:spPr>
          <a:xfrm>
            <a:off x="3229850" y="3170583"/>
            <a:ext cx="912429" cy="369332"/>
          </a:xfrm>
          <a:prstGeom prst="rect">
            <a:avLst/>
          </a:prstGeom>
          <a:noFill/>
        </p:spPr>
        <p:txBody>
          <a:bodyPr wrap="none" rtlCol="0">
            <a:spAutoFit/>
          </a:bodyPr>
          <a:lstStyle/>
          <a:p>
            <a:r>
              <a:rPr lang="en-US" b="1" dirty="0" err="1" smtClean="0">
                <a:solidFill>
                  <a:schemeClr val="bg1"/>
                </a:solidFill>
              </a:rPr>
              <a:t>GenFu</a:t>
            </a:r>
            <a:endParaRPr lang="en-US" b="1" dirty="0">
              <a:solidFill>
                <a:schemeClr val="bg1"/>
              </a:solidFill>
            </a:endParaRPr>
          </a:p>
        </p:txBody>
      </p:sp>
    </p:spTree>
    <p:extLst>
      <p:ext uri="{BB962C8B-B14F-4D97-AF65-F5344CB8AC3E}">
        <p14:creationId xmlns:p14="http://schemas.microsoft.com/office/powerpoint/2010/main" val="20181502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069506" y="5884635"/>
            <a:ext cx="5389617" cy="738664"/>
          </a:xfrm>
          <a:prstGeom prst="rect">
            <a:avLst/>
          </a:prstGeom>
        </p:spPr>
        <p:txBody>
          <a:bodyPr wrap="none">
            <a:spAutoFit/>
          </a:bodyPr>
          <a:lstStyle/>
          <a:p>
            <a:r>
              <a:rPr lang="en-US" sz="1400" dirty="0">
                <a:hlinkClick r:id="rId2"/>
              </a:rPr>
              <a:t>https://mytestedasp.net</a:t>
            </a:r>
            <a:r>
              <a:rPr lang="en-US" sz="1400" dirty="0" smtClean="0">
                <a:hlinkClick r:id="rId2"/>
              </a:rPr>
              <a:t>/</a:t>
            </a:r>
            <a:endParaRPr lang="en-US" sz="1400" dirty="0" smtClean="0"/>
          </a:p>
          <a:p>
            <a:r>
              <a:rPr lang="en-US" sz="1400" dirty="0" smtClean="0">
                <a:hlinkClick r:id="rId3"/>
              </a:rPr>
              <a:t>https</a:t>
            </a:r>
            <a:r>
              <a:rPr lang="en-US" sz="1400" dirty="0">
                <a:hlinkClick r:id="rId3"/>
              </a:rPr>
              <a:t>://</a:t>
            </a:r>
            <a:r>
              <a:rPr lang="en-US" sz="1400" dirty="0" smtClean="0">
                <a:hlinkClick r:id="rId3"/>
              </a:rPr>
              <a:t>github.com/ivaylokenov/MyTested.AspNetCore.Mvc</a:t>
            </a:r>
            <a:endParaRPr lang="en-US" sz="1400" dirty="0" smtClean="0"/>
          </a:p>
          <a:p>
            <a:r>
              <a:rPr lang="en-US" sz="1400" dirty="0">
                <a:hlinkClick r:id="rId4"/>
              </a:rPr>
              <a:t>https://flurl.dev</a:t>
            </a:r>
            <a:r>
              <a:rPr lang="en-US" sz="1400" dirty="0" smtClean="0">
                <a:hlinkClick r:id="rId4"/>
              </a:rPr>
              <a:t>/</a:t>
            </a:r>
            <a:endParaRPr lang="en-US" sz="1400" dirty="0"/>
          </a:p>
        </p:txBody>
      </p:sp>
      <p:pic>
        <p:nvPicPr>
          <p:cNvPr id="1026" name="Picture 2" descr="https://raw.githubusercontent.com/ivaylokenov/MyTested.AspNetCore.Mvc/version-2.2/tools/test-sample.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069506" y="519112"/>
            <a:ext cx="8695859"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410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777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TextBox 2"/>
          <p:cNvSpPr txBox="1"/>
          <p:nvPr/>
        </p:nvSpPr>
        <p:spPr>
          <a:xfrm>
            <a:off x="238539" y="2696247"/>
            <a:ext cx="2199861" cy="1384995"/>
          </a:xfrm>
          <a:prstGeom prst="rect">
            <a:avLst/>
          </a:prstGeom>
          <a:noFill/>
        </p:spPr>
        <p:txBody>
          <a:bodyPr wrap="square" rtlCol="0">
            <a:spAutoFit/>
          </a:bodyPr>
          <a:lstStyle/>
          <a:p>
            <a:pPr algn="ctr"/>
            <a:r>
              <a:rPr lang="en-US" sz="2800" b="1" dirty="0" err="1" smtClean="0"/>
              <a:t>MyTested</a:t>
            </a:r>
            <a:r>
              <a:rPr lang="en-US" sz="2800" b="1" dirty="0" smtClean="0"/>
              <a:t> </a:t>
            </a:r>
            <a:r>
              <a:rPr lang="en-US" sz="2800" b="1" dirty="0" err="1" smtClean="0"/>
              <a:t>Asp.Net</a:t>
            </a:r>
            <a:r>
              <a:rPr lang="en-US" sz="2800" b="1" dirty="0" smtClean="0"/>
              <a:t> Core</a:t>
            </a:r>
            <a:endParaRPr lang="en-US" sz="2800" b="1" dirty="0"/>
          </a:p>
        </p:txBody>
      </p:sp>
      <p:sp>
        <p:nvSpPr>
          <p:cNvPr id="6" name="Rectangle 5"/>
          <p:cNvSpPr/>
          <p:nvPr/>
        </p:nvSpPr>
        <p:spPr>
          <a:xfrm>
            <a:off x="3250498" y="1703459"/>
            <a:ext cx="8155977" cy="3600986"/>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solidFill>
                <a:hlinkClick r:id="rId2"/>
              </a:rPr>
              <a:t>https://</a:t>
            </a:r>
            <a:r>
              <a:rPr lang="en-US" sz="1400" dirty="0" smtClean="0">
                <a:solidFill>
                  <a:schemeClr val="bg1"/>
                </a:solidFill>
                <a:hlinkClick r:id="rId2"/>
              </a:rPr>
              <a:t>www.codeproject.com/Articles/1079028/Build-Lambda-Expressions-Dynamically</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3"/>
              </a:rPr>
              <a:t>https://</a:t>
            </a:r>
            <a:r>
              <a:rPr lang="en-US" sz="1400" dirty="0" smtClean="0">
                <a:solidFill>
                  <a:schemeClr val="bg1"/>
                </a:solidFill>
                <a:hlinkClick r:id="rId3"/>
              </a:rPr>
              <a:t>github.com/sqlkata/querybuilder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4"/>
              </a:rPr>
              <a:t>https://</a:t>
            </a:r>
            <a:r>
              <a:rPr lang="en-US" sz="1400" dirty="0" smtClean="0">
                <a:solidFill>
                  <a:schemeClr val="bg1"/>
                </a:solidFill>
                <a:hlinkClick r:id="rId4"/>
              </a:rPr>
              <a:t>github.com/dbelmont/ExpressionBuilder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5"/>
              </a:rPr>
              <a:t>https://</a:t>
            </a:r>
            <a:r>
              <a:rPr lang="en-US" sz="1400" dirty="0" smtClean="0">
                <a:solidFill>
                  <a:schemeClr val="bg1"/>
                </a:solidFill>
                <a:hlinkClick r:id="rId5"/>
              </a:rPr>
              <a:t>docs.microsoft.com/en-us/dotnet/csharp/programming-guide/concepts/expression-trees/how-to-use-expression-trees-to-build-dynamic-queries</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github.com/morelinq/MoreLINQ</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7"/>
              </a:rPr>
              <a:t>https://flurl.dev</a:t>
            </a:r>
            <a:r>
              <a:rPr lang="en-US" sz="1400" dirty="0" smtClean="0">
                <a:solidFill>
                  <a:schemeClr val="bg1"/>
                </a:solidFill>
                <a:hlinkClick r:id="rId7"/>
              </a:rPr>
              <a:t>/</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8"/>
              </a:rPr>
              <a:t>https://</a:t>
            </a:r>
            <a:r>
              <a:rPr lang="en-US" sz="1400" dirty="0" smtClean="0">
                <a:solidFill>
                  <a:schemeClr val="bg1"/>
                </a:solidFill>
                <a:hlinkClick r:id="rId8"/>
              </a:rPr>
              <a:t>github.com/nreco/lambdaparser</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9"/>
              </a:rPr>
              <a:t>https://</a:t>
            </a:r>
            <a:r>
              <a:rPr lang="en-US" sz="1400" dirty="0" smtClean="0">
                <a:solidFill>
                  <a:schemeClr val="bg1"/>
                </a:solidFill>
                <a:hlinkClick r:id="rId9"/>
              </a:rPr>
              <a:t>github.com/StefH/System.Linq.Dynamic.Core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0"/>
              </a:rPr>
              <a:t>https://</a:t>
            </a:r>
            <a:r>
              <a:rPr lang="en-US" sz="1400" dirty="0" smtClean="0">
                <a:solidFill>
                  <a:schemeClr val="bg1"/>
                </a:solidFill>
                <a:hlinkClick r:id="rId10"/>
              </a:rPr>
              <a:t>github.com/LightBDD/LightBDD</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1"/>
              </a:rPr>
              <a:t>https://</a:t>
            </a:r>
            <a:r>
              <a:rPr lang="en-US" sz="1400" dirty="0" smtClean="0">
                <a:solidFill>
                  <a:schemeClr val="bg1"/>
                </a:solidFill>
                <a:hlinkClick r:id="rId11"/>
              </a:rPr>
              <a:t>github.com/danielgerlag/workflow-core</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2"/>
              </a:rPr>
              <a:t>https://</a:t>
            </a:r>
            <a:r>
              <a:rPr lang="en-US" sz="1400" dirty="0" smtClean="0">
                <a:solidFill>
                  <a:schemeClr val="bg1"/>
                </a:solidFill>
                <a:hlinkClick r:id="rId12"/>
              </a:rPr>
              <a:t>github.com/zzzprojects/html-agility-pack</a:t>
            </a:r>
            <a:endParaRPr lang="en-US" sz="1400" dirty="0" smtClean="0">
              <a:solidFill>
                <a:schemeClr val="bg1"/>
              </a:solidFill>
            </a:endParaRPr>
          </a:p>
          <a:p>
            <a:pPr marL="285750" indent="-285750">
              <a:buFont typeface="Arial" panose="020B0604020202020204" pitchFamily="34" charset="0"/>
              <a:buChar char="•"/>
            </a:pPr>
            <a:r>
              <a:rPr lang="en-US" sz="1400" dirty="0">
                <a:solidFill>
                  <a:schemeClr val="bg1"/>
                </a:solidFill>
                <a:hlinkClick r:id="rId13"/>
              </a:rPr>
              <a:t>https://github.com/AngleSharp/AngleSharp</a:t>
            </a: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2185806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731" y="1180836"/>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523220"/>
          </a:xfrm>
          <a:prstGeom prst="rect">
            <a:avLst/>
          </a:prstGeom>
        </p:spPr>
        <p:txBody>
          <a:bodyPr>
            <a:spAutoFit/>
          </a:bodyPr>
          <a:lstStyle/>
          <a:p>
            <a:pPr algn="ctr"/>
            <a:r>
              <a:rPr lang="en-US" sz="2800" b="1" dirty="0" smtClean="0"/>
              <a:t>Code Coverage</a:t>
            </a:r>
            <a:endParaRPr lang="en-US" sz="2800" b="1" dirty="0"/>
          </a:p>
        </p:txBody>
      </p:sp>
    </p:spTree>
    <p:extLst>
      <p:ext uri="{BB962C8B-B14F-4D97-AF65-F5344CB8AC3E}">
        <p14:creationId xmlns:p14="http://schemas.microsoft.com/office/powerpoint/2010/main" val="10365618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6975" y="1404731"/>
            <a:ext cx="7858538" cy="4373218"/>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 name="Rectangle 2"/>
          <p:cNvSpPr/>
          <p:nvPr/>
        </p:nvSpPr>
        <p:spPr>
          <a:xfrm>
            <a:off x="3048000" y="3105835"/>
            <a:ext cx="6096000" cy="954107"/>
          </a:xfrm>
          <a:prstGeom prst="rect">
            <a:avLst/>
          </a:prstGeom>
        </p:spPr>
        <p:txBody>
          <a:bodyPr>
            <a:spAutoFit/>
          </a:bodyPr>
          <a:lstStyle/>
          <a:p>
            <a:pPr algn="ctr"/>
            <a:r>
              <a:rPr lang="en-US" sz="2800" b="1" dirty="0" smtClean="0"/>
              <a:t>Test Driven Development</a:t>
            </a:r>
          </a:p>
          <a:p>
            <a:pPr algn="ctr"/>
            <a:r>
              <a:rPr lang="en-US" sz="2800" b="1" dirty="0" err="1" smtClean="0"/>
              <a:t>Ve</a:t>
            </a:r>
            <a:r>
              <a:rPr lang="en-US" sz="2800" b="1" dirty="0" smtClean="0"/>
              <a:t> </a:t>
            </a:r>
            <a:r>
              <a:rPr lang="en-US" sz="2800" b="1" dirty="0" err="1" smtClean="0"/>
              <a:t>Uygulama</a:t>
            </a:r>
            <a:endParaRPr lang="en-US" sz="2800" b="1" dirty="0"/>
          </a:p>
        </p:txBody>
      </p:sp>
      <p:sp>
        <p:nvSpPr>
          <p:cNvPr id="4" name="Rectangle 3"/>
          <p:cNvSpPr/>
          <p:nvPr/>
        </p:nvSpPr>
        <p:spPr>
          <a:xfrm>
            <a:off x="2066516" y="5976466"/>
            <a:ext cx="8397229" cy="523220"/>
          </a:xfrm>
          <a:prstGeom prst="rect">
            <a:avLst/>
          </a:prstGeom>
        </p:spPr>
        <p:txBody>
          <a:bodyPr wrap="square">
            <a:spAutoFit/>
          </a:bodyPr>
          <a:lstStyle/>
          <a:p>
            <a:r>
              <a:rPr lang="en-US" sz="1400" dirty="0">
                <a:hlinkClick r:id="rId2"/>
              </a:rPr>
              <a:t>https://docs.microsoft.com/en-us/visualstudio/test/quick-start-test-driven-development-with-test-explorer?view=vs-2019</a:t>
            </a:r>
            <a:endParaRPr lang="en-US" sz="1400" dirty="0"/>
          </a:p>
        </p:txBody>
      </p:sp>
    </p:spTree>
    <p:extLst>
      <p:ext uri="{BB962C8B-B14F-4D97-AF65-F5344CB8AC3E}">
        <p14:creationId xmlns:p14="http://schemas.microsoft.com/office/powerpoint/2010/main" val="31358257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167149"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End</a:t>
            </a:r>
            <a:endParaRPr lang="en-US" b="1" dirty="0"/>
          </a:p>
        </p:txBody>
      </p:sp>
      <p:sp>
        <p:nvSpPr>
          <p:cNvPr id="3" name="TextBox 2"/>
          <p:cNvSpPr txBox="1"/>
          <p:nvPr/>
        </p:nvSpPr>
        <p:spPr>
          <a:xfrm>
            <a:off x="4145280" y="2204720"/>
            <a:ext cx="6915573" cy="2246769"/>
          </a:xfrm>
          <a:prstGeom prst="rect">
            <a:avLst/>
          </a:prstGeom>
          <a:noFill/>
        </p:spPr>
        <p:txBody>
          <a:bodyPr wrap="square" rtlCol="0">
            <a:spAutoFit/>
          </a:bodyPr>
          <a:lstStyle/>
          <a:p>
            <a:pPr algn="ctr"/>
            <a:endParaRPr lang="en-US" sz="2800" b="1" dirty="0" smtClean="0">
              <a:solidFill>
                <a:schemeClr val="bg1"/>
              </a:solidFill>
            </a:endParaRPr>
          </a:p>
          <a:p>
            <a:pPr algn="ctr"/>
            <a:endParaRPr lang="en-US" sz="2800" b="1" dirty="0">
              <a:solidFill>
                <a:schemeClr val="bg1"/>
              </a:solidFill>
            </a:endParaRPr>
          </a:p>
          <a:p>
            <a:pPr algn="ctr"/>
            <a:r>
              <a:rPr lang="en-US" sz="2800" b="1" dirty="0" smtClean="0">
                <a:solidFill>
                  <a:schemeClr val="bg1"/>
                </a:solidFill>
              </a:rPr>
              <a:t>Questions &amp; Answers</a:t>
            </a:r>
            <a:endParaRPr lang="en-US" sz="2800" b="1" dirty="0">
              <a:solidFill>
                <a:schemeClr val="bg1"/>
              </a:solidFill>
            </a:endParaRPr>
          </a:p>
          <a:p>
            <a:endParaRPr lang="en-US" sz="2800" b="1" dirty="0" smtClean="0">
              <a:solidFill>
                <a:schemeClr val="bg1"/>
              </a:solidFill>
            </a:endParaRPr>
          </a:p>
          <a:p>
            <a:endParaRPr lang="en-US" sz="2800" b="1" dirty="0">
              <a:solidFill>
                <a:schemeClr val="bg1"/>
              </a:solidFill>
            </a:endParaRPr>
          </a:p>
        </p:txBody>
      </p:sp>
    </p:spTree>
    <p:extLst>
      <p:ext uri="{BB962C8B-B14F-4D97-AF65-F5344CB8AC3E}">
        <p14:creationId xmlns:p14="http://schemas.microsoft.com/office/powerpoint/2010/main" val="35182360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904067"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217701" y="2937933"/>
            <a:ext cx="2381566" cy="724821"/>
          </a:xfrm>
        </p:spPr>
        <p:txBody>
          <a:bodyPr/>
          <a:lstStyle/>
          <a:p>
            <a:pPr algn="r"/>
            <a:r>
              <a:rPr lang="en-US" sz="2000" dirty="0" smtClean="0"/>
              <a:t>Resources</a:t>
            </a:r>
            <a:endParaRPr lang="en-US" sz="2000" dirty="0"/>
          </a:p>
        </p:txBody>
      </p:sp>
      <p:sp>
        <p:nvSpPr>
          <p:cNvPr id="3" name="Rectangle 2"/>
          <p:cNvSpPr/>
          <p:nvPr/>
        </p:nvSpPr>
        <p:spPr>
          <a:xfrm>
            <a:off x="3309031" y="1631428"/>
            <a:ext cx="7686262" cy="4062651"/>
          </a:xfrm>
          <a:prstGeom prst="rect">
            <a:avLst/>
          </a:prstGeom>
        </p:spPr>
        <p:txBody>
          <a:bodyPr wrap="square">
            <a:spAutoFit/>
          </a:bodyPr>
          <a:lstStyle/>
          <a:p>
            <a:pPr marL="285750" indent="-285750">
              <a:lnSpc>
                <a:spcPct val="150000"/>
              </a:lnSpc>
              <a:buFont typeface="Arial" panose="020B0604020202020204" pitchFamily="34" charset="0"/>
              <a:buChar char="•"/>
            </a:pPr>
            <a:r>
              <a:rPr lang="en-US" sz="1400" dirty="0">
                <a:solidFill>
                  <a:schemeClr val="bg1"/>
                </a:solidFill>
                <a:hlinkClick r:id="rId2"/>
              </a:rPr>
              <a:t>http://softwaretestingfundamentals.com/unit-testing/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3"/>
              </a:rPr>
              <a:t>https://www.guru99.com/unit-testing-guide.html</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4"/>
              </a:rPr>
              <a:t>https://stackify.com/unit-testing-basics-best-practices/</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5"/>
              </a:rPr>
              <a:t>https://smartbear.com/learn/automated-testing/what-is-unit-testing/</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https://www.wikizeroo.org/index.php?q=aHR0cHM6Ly9lbi53aWtpcGVkaWEub3JnL3dpa2kvVW5pdF90ZXN0aW5n</a:t>
            </a:r>
            <a:endParaRPr lang="en-US" sz="1400" dirty="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6"/>
              </a:rPr>
              <a:t>https://</a:t>
            </a:r>
            <a:r>
              <a:rPr lang="en-US" sz="1400" dirty="0" smtClean="0">
                <a:solidFill>
                  <a:schemeClr val="bg1"/>
                </a:solidFill>
                <a:hlinkClick r:id="rId6"/>
              </a:rPr>
              <a:t>www.wikizeroo.org/index.php?q=aHR0cHM6Ly9lbi53aWtpcGVkaWEub3JnL3dpa2kvVW5pdF90ZXN0aW5n</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7"/>
              </a:rPr>
              <a:t>https://</a:t>
            </a:r>
            <a:r>
              <a:rPr lang="en-US" sz="1400" dirty="0" smtClean="0">
                <a:solidFill>
                  <a:schemeClr val="bg1"/>
                </a:solidFill>
                <a:hlinkClick r:id="rId7"/>
              </a:rPr>
              <a:t>xunit.net/docs/shared-context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8"/>
              </a:rPr>
              <a:t>https://www.programmingwithwolfgang.com/xunit-getting-started</a:t>
            </a:r>
            <a:r>
              <a:rPr lang="en-US" sz="1400" dirty="0" smtClean="0">
                <a:solidFill>
                  <a:schemeClr val="bg1"/>
                </a:solidFill>
                <a:hlinkClick r:id="rId8"/>
              </a:rPr>
              <a:t>/</a:t>
            </a:r>
            <a:endParaRPr lang="en-US" sz="1400" dirty="0" smtClean="0">
              <a:solidFill>
                <a:schemeClr val="bg1"/>
              </a:solidFill>
            </a:endParaRPr>
          </a:p>
          <a:p>
            <a:pPr marL="285750" indent="-285750">
              <a:lnSpc>
                <a:spcPct val="150000"/>
              </a:lnSpc>
              <a:buFont typeface="Arial" panose="020B0604020202020204" pitchFamily="34" charset="0"/>
              <a:buChar char="•"/>
            </a:pPr>
            <a:r>
              <a:rPr lang="en-US" sz="1400" dirty="0">
                <a:solidFill>
                  <a:schemeClr val="bg1"/>
                </a:solidFill>
                <a:hlinkClick r:id="rId9"/>
              </a:rPr>
              <a:t>http://xunitpatterns.com/</a:t>
            </a:r>
            <a:endParaRPr lang="en-US" sz="1400" dirty="0">
              <a:solidFill>
                <a:schemeClr val="bg1"/>
              </a:solidFill>
            </a:endParaRPr>
          </a:p>
          <a:p>
            <a:pPr>
              <a:lnSpc>
                <a:spcPct val="150000"/>
              </a:lnSpc>
            </a:pPr>
            <a:endParaRPr lang="en-US" sz="1400" dirty="0">
              <a:solidFill>
                <a:schemeClr val="bg1"/>
              </a:solidFill>
            </a:endParaRPr>
          </a:p>
        </p:txBody>
      </p:sp>
    </p:spTree>
    <p:extLst>
      <p:ext uri="{BB962C8B-B14F-4D97-AF65-F5344CB8AC3E}">
        <p14:creationId xmlns:p14="http://schemas.microsoft.com/office/powerpoint/2010/main" val="2476718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150533"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341099" y="3066589"/>
            <a:ext cx="2381566" cy="724821"/>
          </a:xfrm>
        </p:spPr>
        <p:txBody>
          <a:bodyPr/>
          <a:lstStyle/>
          <a:p>
            <a:pPr algn="r"/>
            <a:r>
              <a:rPr lang="en-US" sz="2000" dirty="0" smtClean="0"/>
              <a:t>Code</a:t>
            </a:r>
            <a:br>
              <a:rPr lang="en-US" sz="2000" dirty="0" smtClean="0"/>
            </a:br>
            <a:r>
              <a:rPr lang="en-US" sz="2000" dirty="0" smtClean="0"/>
              <a:t>Coverage</a:t>
            </a:r>
            <a:endParaRPr lang="en-US" sz="2000" dirty="0"/>
          </a:p>
        </p:txBody>
      </p:sp>
      <p:sp>
        <p:nvSpPr>
          <p:cNvPr id="3" name="TextBox 2"/>
          <p:cNvSpPr txBox="1"/>
          <p:nvPr/>
        </p:nvSpPr>
        <p:spPr>
          <a:xfrm>
            <a:off x="2584937" y="1166841"/>
            <a:ext cx="9328640" cy="4154984"/>
          </a:xfrm>
          <a:prstGeom prst="rect">
            <a:avLst/>
          </a:prstGeom>
          <a:noFill/>
        </p:spPr>
        <p:txBody>
          <a:bodyPr wrap="square" rtlCol="0">
            <a:spAutoFit/>
          </a:bodyPr>
          <a:lstStyle/>
          <a:p>
            <a:r>
              <a:rPr lang="en-US" sz="2400" dirty="0">
                <a:solidFill>
                  <a:schemeClr val="bg1"/>
                </a:solidFill>
              </a:rPr>
              <a:t>Code coverage is a measure which describes the degree of which the source code of the program has been tested. </a:t>
            </a:r>
            <a:endParaRPr lang="en-US" sz="2400" dirty="0" smtClean="0">
              <a:solidFill>
                <a:schemeClr val="bg1"/>
              </a:solidFill>
            </a:endParaRPr>
          </a:p>
          <a:p>
            <a:endParaRPr lang="en-US" sz="2400" dirty="0">
              <a:solidFill>
                <a:schemeClr val="bg1"/>
              </a:solidFill>
            </a:endParaRPr>
          </a:p>
          <a:p>
            <a:r>
              <a:rPr lang="en-US" sz="2400" dirty="0">
                <a:solidFill>
                  <a:schemeClr val="bg1"/>
                </a:solidFill>
              </a:rPr>
              <a:t>Code Coverage Methods</a:t>
            </a:r>
          </a:p>
          <a:p>
            <a:r>
              <a:rPr lang="en-US" sz="2400" dirty="0">
                <a:solidFill>
                  <a:schemeClr val="bg1"/>
                </a:solidFill>
              </a:rPr>
              <a:t>Following are major code coverage methods</a:t>
            </a:r>
          </a:p>
          <a:p>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Statement </a:t>
            </a:r>
            <a:r>
              <a:rPr lang="en-US" sz="2400" dirty="0" smtClean="0">
                <a:solidFill>
                  <a:schemeClr val="bg1"/>
                </a:solidFill>
              </a:rPr>
              <a:t>Coverage</a:t>
            </a:r>
          </a:p>
          <a:p>
            <a:pPr marL="285750" indent="-285750">
              <a:buFont typeface="Arial" panose="020B0604020202020204" pitchFamily="34" charset="0"/>
              <a:buChar char="•"/>
            </a:pPr>
            <a:r>
              <a:rPr lang="en-US" sz="2400" dirty="0" smtClean="0">
                <a:solidFill>
                  <a:schemeClr val="bg1"/>
                </a:solidFill>
              </a:rPr>
              <a:t>Decision Coverage</a:t>
            </a:r>
          </a:p>
          <a:p>
            <a:pPr marL="285750" indent="-285750">
              <a:buFont typeface="Arial" panose="020B0604020202020204" pitchFamily="34" charset="0"/>
              <a:buChar char="•"/>
            </a:pPr>
            <a:r>
              <a:rPr lang="en-US" sz="2400" dirty="0" smtClean="0">
                <a:solidFill>
                  <a:schemeClr val="bg1"/>
                </a:solidFill>
              </a:rPr>
              <a:t>Branch Coverage</a:t>
            </a:r>
          </a:p>
          <a:p>
            <a:pPr marL="285750" indent="-285750">
              <a:buFont typeface="Arial" panose="020B0604020202020204" pitchFamily="34" charset="0"/>
              <a:buChar char="•"/>
            </a:pPr>
            <a:r>
              <a:rPr lang="en-US" sz="2400" dirty="0" smtClean="0">
                <a:solidFill>
                  <a:schemeClr val="bg1"/>
                </a:solidFill>
              </a:rPr>
              <a:t>Toggle Coverage</a:t>
            </a:r>
          </a:p>
          <a:p>
            <a:pPr marL="285750" indent="-285750">
              <a:buFont typeface="Arial" panose="020B0604020202020204" pitchFamily="34" charset="0"/>
              <a:buChar char="•"/>
            </a:pPr>
            <a:r>
              <a:rPr lang="en-US" sz="2400" dirty="0" smtClean="0">
                <a:solidFill>
                  <a:schemeClr val="bg1"/>
                </a:solidFill>
              </a:rPr>
              <a:t>FSM </a:t>
            </a:r>
            <a:r>
              <a:rPr lang="en-US" sz="2400" dirty="0">
                <a:solidFill>
                  <a:schemeClr val="bg1"/>
                </a:solidFill>
              </a:rPr>
              <a:t>Coverage</a:t>
            </a:r>
          </a:p>
        </p:txBody>
      </p:sp>
      <p:sp>
        <p:nvSpPr>
          <p:cNvPr id="4" name="TextBox 3"/>
          <p:cNvSpPr txBox="1"/>
          <p:nvPr/>
        </p:nvSpPr>
        <p:spPr>
          <a:xfrm>
            <a:off x="2584937" y="6180993"/>
            <a:ext cx="8827477" cy="369332"/>
          </a:xfrm>
          <a:prstGeom prst="rect">
            <a:avLst/>
          </a:prstGeom>
          <a:noFill/>
        </p:spPr>
        <p:txBody>
          <a:bodyPr wrap="square" rtlCol="0">
            <a:spAutoFit/>
          </a:bodyPr>
          <a:lstStyle/>
          <a:p>
            <a:r>
              <a:rPr lang="en-US">
                <a:hlinkClick r:id="rId2"/>
              </a:rPr>
              <a:t>https://www.guru99.com/code-coverage.html</a:t>
            </a:r>
            <a:endParaRPr lang="en-US" dirty="0"/>
          </a:p>
        </p:txBody>
      </p:sp>
    </p:spTree>
    <p:extLst>
      <p:ext uri="{BB962C8B-B14F-4D97-AF65-F5344CB8AC3E}">
        <p14:creationId xmlns:p14="http://schemas.microsoft.com/office/powerpoint/2010/main" val="1779523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2479431" cy="6858000"/>
          </a:xfrm>
          <a:prstGeom prst="rect">
            <a:avLst/>
          </a:prstGeom>
          <a:solidFill>
            <a:srgbClr val="00636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78722" y="3667074"/>
            <a:ext cx="9328640" cy="1754326"/>
          </a:xfrm>
          <a:prstGeom prst="rect">
            <a:avLst/>
          </a:prstGeom>
          <a:noFill/>
        </p:spPr>
        <p:txBody>
          <a:bodyPr wrap="square" rtlCol="0">
            <a:spAutoFit/>
          </a:bodyPr>
          <a:lstStyle/>
          <a:p>
            <a:r>
              <a:rPr lang="en-US" dirty="0">
                <a:solidFill>
                  <a:schemeClr val="bg1"/>
                </a:solidFill>
              </a:rPr>
              <a:t>The statements marked in yellow color are those which are executed as per the scenario</a:t>
            </a:r>
          </a:p>
          <a:p>
            <a:endParaRPr lang="en-US" dirty="0">
              <a:solidFill>
                <a:schemeClr val="bg1"/>
              </a:solidFill>
            </a:endParaRPr>
          </a:p>
          <a:p>
            <a:r>
              <a:rPr lang="en-US" dirty="0">
                <a:solidFill>
                  <a:schemeClr val="bg1"/>
                </a:solidFill>
              </a:rPr>
              <a:t>Number of executed statements = 5, Total number of statements = 7</a:t>
            </a:r>
          </a:p>
          <a:p>
            <a:endParaRPr lang="en-US" dirty="0">
              <a:solidFill>
                <a:schemeClr val="bg1"/>
              </a:solidFill>
            </a:endParaRPr>
          </a:p>
          <a:p>
            <a:r>
              <a:rPr lang="en-US" dirty="0">
                <a:solidFill>
                  <a:schemeClr val="bg1"/>
                </a:solidFill>
              </a:rPr>
              <a:t>Statement Coverage: 5/7 = 71%</a:t>
            </a:r>
          </a:p>
        </p:txBody>
      </p:sp>
      <p:sp>
        <p:nvSpPr>
          <p:cNvPr id="4" name="TextBox 3"/>
          <p:cNvSpPr txBox="1"/>
          <p:nvPr/>
        </p:nvSpPr>
        <p:spPr>
          <a:xfrm>
            <a:off x="2678722" y="6102231"/>
            <a:ext cx="8827477" cy="369332"/>
          </a:xfrm>
          <a:prstGeom prst="rect">
            <a:avLst/>
          </a:prstGeom>
          <a:noFill/>
        </p:spPr>
        <p:txBody>
          <a:bodyPr wrap="square" rtlCol="0">
            <a:spAutoFit/>
          </a:bodyPr>
          <a:lstStyle/>
          <a:p>
            <a:r>
              <a:rPr lang="en-US" dirty="0">
                <a:hlinkClick r:id="rId2"/>
              </a:rPr>
              <a:t>https://www.guru99.com/code-coverage.html</a:t>
            </a:r>
            <a:endParaRPr lang="en-US" dirty="0"/>
          </a:p>
        </p:txBody>
      </p:sp>
      <p:sp>
        <p:nvSpPr>
          <p:cNvPr id="5" name="TextBox 4"/>
          <p:cNvSpPr txBox="1"/>
          <p:nvPr/>
        </p:nvSpPr>
        <p:spPr>
          <a:xfrm>
            <a:off x="70338" y="2721113"/>
            <a:ext cx="2286000" cy="1261884"/>
          </a:xfrm>
          <a:prstGeom prst="rect">
            <a:avLst/>
          </a:prstGeom>
          <a:noFill/>
        </p:spPr>
        <p:txBody>
          <a:bodyPr wrap="square" rtlCol="0">
            <a:spAutoFit/>
          </a:bodyPr>
          <a:lstStyle/>
          <a:p>
            <a:pPr algn="r"/>
            <a:r>
              <a:rPr lang="en-US" sz="1400" dirty="0" smtClean="0"/>
              <a:t>Code </a:t>
            </a:r>
            <a:r>
              <a:rPr lang="en-US" sz="1400" dirty="0"/>
              <a:t>Coverage Methods</a:t>
            </a:r>
            <a:r>
              <a:rPr lang="en-US" dirty="0"/>
              <a:t/>
            </a:r>
            <a:br>
              <a:rPr lang="en-US" dirty="0"/>
            </a:br>
            <a:r>
              <a:rPr lang="en-US" sz="2400" b="1" dirty="0"/>
              <a:t>Statement</a:t>
            </a:r>
            <a:br>
              <a:rPr lang="en-US" sz="2400" b="1" dirty="0"/>
            </a:br>
            <a:r>
              <a:rPr lang="en-US" sz="2400" b="1" dirty="0"/>
              <a:t>Coverage</a:t>
            </a:r>
            <a:endParaRPr lang="en-US" b="1" dirty="0"/>
          </a:p>
        </p:txBody>
      </p:sp>
      <p:pic>
        <p:nvPicPr>
          <p:cNvPr id="4098" name="Picture 2" descr="https://www.guru99.com/images/jsp/030116_0814_LearnStat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675" y="213946"/>
            <a:ext cx="6858000" cy="638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guru99.com/images/1/102518_1122_CodeCoverag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722" y="1687078"/>
            <a:ext cx="34290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8104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21849</TotalTime>
  <Words>5379</Words>
  <Application>Microsoft Office PowerPoint</Application>
  <PresentationFormat>Widescreen</PresentationFormat>
  <Paragraphs>966</Paragraphs>
  <Slides>72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Cambria</vt:lpstr>
      <vt:lpstr>Century Gothic</vt:lpstr>
      <vt:lpstr>Courier New</vt:lpstr>
      <vt:lpstr>inherit</vt:lpstr>
      <vt:lpstr>Source Sans Pro</vt:lpstr>
      <vt:lpstr>Wingdings 2</vt:lpstr>
      <vt:lpstr>Quotable</vt:lpstr>
      <vt:lpstr>PowerPoint Presentation</vt:lpstr>
      <vt:lpstr>Description</vt:lpstr>
      <vt:lpstr>PowerPoint Presentation</vt:lpstr>
      <vt:lpstr>Deterministic Stochastic Probabilistic </vt:lpstr>
      <vt:lpstr>Advantages</vt:lpstr>
      <vt:lpstr>Limitations and Disadvantages</vt:lpstr>
      <vt:lpstr>PowerPoint Presentation</vt:lpstr>
      <vt:lpstr>Code Coverage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Murat Çabuk</dc:creator>
  <cp:lastModifiedBy>Murat Çabuk</cp:lastModifiedBy>
  <cp:revision>1753</cp:revision>
  <dcterms:created xsi:type="dcterms:W3CDTF">2014-08-26T23:49:58Z</dcterms:created>
  <dcterms:modified xsi:type="dcterms:W3CDTF">2020-04-05T21:05:16Z</dcterms:modified>
</cp:coreProperties>
</file>