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900B8-CB69-1770-73F5-1C7F1F038218}" v="10" dt="2022-07-11T22:38:55.778"/>
    <p1510:client id="{35896EA4-6E98-EF2A-A7AA-9138E3CE7138}" v="161" dt="2022-07-11T22:37:07.271"/>
    <p1510:client id="{53201A4E-FE75-F85A-E9D6-D75FD381F4EE}" v="38" dt="2022-07-11T10:36:17.772"/>
    <p1510:client id="{597922A4-9F65-5538-C393-663BC7762FED}" v="143" dt="2022-07-11T16:33:32.475"/>
    <p1510:client id="{B59FD95C-4339-977D-48E2-4C7D960CD7C5}" v="15" dt="2022-07-11T16:41:07.4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/blob/DataDork/labs-jupyter-spacex-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/blob/DataDork/jupyter-labs-eda-dataviz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/blob/DataDork/jupyter-labs-eda-sql-coursera_sqllit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/blob/DataDork/lab_jupyter_launch_site_loc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/blob/DataDork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/blob/DataDork/SpaceX_Machine%20Learning%20Prediction_Part_5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feen/Data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rifeen/DataScience-Capstone/blob/DataDork/jupyter-labs-spacex-data-collection-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rifeen/DataScience-Capstone/blob/DataDork/jupyter-labs-web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Mohammmed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Samsil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Arifeen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ea typeface="+mn-lt"/>
                <a:cs typeface="+mn-lt"/>
                <a:hlinkClick r:id="rId2"/>
              </a:rPr>
              <a:t>https://github.com/arifeen/DataScience-Capstone.git</a:t>
            </a:r>
            <a:endParaRPr lang="en-IN" dirty="0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11/07/2022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69650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hlinkClick r:id="rId2"/>
              </a:rPr>
              <a:t>Data Wrangling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Data Viz</a:t>
            </a:r>
            <a:endParaRPr lang="en-IN" sz="2000" u="heavy" spc="-1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EDA with SQL</a:t>
            </a:r>
            <a:endParaRPr lang="en-IN" sz="2000" u="heavy" spc="-5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  <a:hlinkClick r:id="rId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Launch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Sites Locations Analysis with Folium</a:t>
            </a:r>
            <a:endParaRPr lang="en-IN" sz="2000" u="heavy" spc="-1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Dashboard</a:t>
            </a:r>
            <a:endParaRPr lang="en-IN" sz="2000" u="heavy" spc="-1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64184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Machine Learning Prediction</a:t>
            </a:r>
            <a:endParaRPr lang="en-IN"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 indicates</a:t>
            </a:r>
            <a:r>
              <a:rPr sz="1600" spc="-20" dirty="0">
                <a:latin typeface="Carlito"/>
                <a:cs typeface="Carlito"/>
              </a:rPr>
              <a:t>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2C397E6-E94B-341F-F2D7-0DF5C867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9" y="1400736"/>
            <a:ext cx="11105908" cy="30148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 indicates</a:t>
            </a:r>
            <a:r>
              <a:rPr sz="1600" spc="-20" dirty="0">
                <a:latin typeface="Carlito"/>
                <a:cs typeface="Carlito"/>
              </a:rPr>
              <a:t>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47C9D5D-9244-1878-C38D-21F133BF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55" y="1140305"/>
            <a:ext cx="10652566" cy="29472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 anchor="t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lang="en-US"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ED0A40F-6B11-93C4-FFC0-1578C54C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41" y="1161906"/>
            <a:ext cx="6379579" cy="32416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174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 </a:t>
            </a:r>
            <a:r>
              <a:rPr sz="1600" spc="-20" dirty="0">
                <a:latin typeface="Carlito"/>
                <a:cs typeface="Carlito"/>
              </a:rPr>
              <a:t>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lang="en-US"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94DE9CF-14DF-594F-0EE0-823499DD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6" y="1368186"/>
            <a:ext cx="11497338" cy="30672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spc="-20" dirty="0">
                <a:latin typeface="Carlito"/>
                <a:cs typeface="Carlito"/>
              </a:rPr>
              <a:t>Orange indicates</a:t>
            </a:r>
            <a:r>
              <a:rPr sz="1600" spc="-20" dirty="0">
                <a:latin typeface="Carlito"/>
                <a:cs typeface="Carlito"/>
              </a:rPr>
              <a:t>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AC1F0D2-5C98-460B-9476-AE1217E3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9" y="1513879"/>
            <a:ext cx="11086616" cy="28367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34228" y="1810867"/>
            <a:ext cx="4765927" cy="397749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87C2D-F4A1-13C6-9D8A-E3C1A9F2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0" y="1849226"/>
            <a:ext cx="4869711" cy="28582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A0F96080-603E-7AE7-5401-6A32FB20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75" y="1916562"/>
            <a:ext cx="7935431" cy="37337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34E7C106-5424-1B5A-C193-49F0AF32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64542"/>
            <a:ext cx="7137990" cy="3561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766398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v1.0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1.0 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9B681E-C4B8-F28A-4521-B45FBF43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84" y="2268332"/>
            <a:ext cx="6101316" cy="33314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1336776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endParaRPr sz="2000" spc="-5" dirty="0">
              <a:solidFill>
                <a:srgbClr val="404040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5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94F3B0-E490-E5BF-1912-E7C2C566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6" y="2169358"/>
            <a:ext cx="6836734" cy="3210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 anchor="t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</a:t>
            </a:r>
            <a:r>
              <a:rPr lang="en-US" sz="2200" spc="-5" dirty="0">
                <a:latin typeface="Carlito"/>
                <a:cs typeface="Carlito"/>
              </a:rPr>
              <a:t> 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</a:t>
            </a:r>
            <a:r>
              <a:rPr lang="en-US" sz="2200" dirty="0">
                <a:latin typeface="Carlito"/>
                <a:cs typeface="Carlito"/>
              </a:rPr>
              <a:t> 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</a:t>
            </a:r>
            <a:r>
              <a:rPr lang="en-US" sz="2200" spc="-5" dirty="0">
                <a:latin typeface="Carlito"/>
                <a:cs typeface="Carlito"/>
              </a:rPr>
              <a:t> 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</a:t>
            </a:r>
            <a:r>
              <a:rPr lang="en-US" sz="2200" spc="-20" dirty="0">
                <a:latin typeface="Carlito"/>
                <a:cs typeface="Carlito"/>
              </a:rPr>
              <a:t> 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</a:t>
            </a:r>
            <a:r>
              <a:rPr lang="en-US" sz="2200" spc="-5" dirty="0">
                <a:latin typeface="Carlito"/>
                <a:cs typeface="Carlito"/>
              </a:rPr>
              <a:t> </a:t>
            </a:r>
            <a:r>
              <a:rPr sz="2200" spc="-5" dirty="0">
                <a:latin typeface="Carlito"/>
                <a:cs typeface="Carlito"/>
              </a:rPr>
              <a:t>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lang="en-US"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</a:t>
            </a:r>
            <a:r>
              <a:rPr lang="en-US" sz="2200" spc="-50" dirty="0">
                <a:latin typeface="Carlito"/>
                <a:cs typeface="Carlito"/>
              </a:rPr>
              <a:t> 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</a:t>
            </a:r>
            <a:r>
              <a:rPr lang="en-US" sz="2200" spc="-20" dirty="0">
                <a:latin typeface="Carlito"/>
                <a:cs typeface="Carlito"/>
              </a:rPr>
              <a:t> 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</a:t>
            </a:r>
            <a:r>
              <a:rPr lang="en-US" sz="2200" spc="-20" dirty="0">
                <a:latin typeface="Carlito"/>
                <a:cs typeface="Carlito"/>
              </a:rPr>
              <a:t> 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F4EE2F1-5262-69B5-7625-6D3A58A7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7" y="1958370"/>
            <a:ext cx="6234223" cy="33488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1AC34C-070D-0607-37BA-7110BF02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9" y="1737884"/>
            <a:ext cx="5746897" cy="37898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C0EC2E-CB6D-79D9-71F5-08576EC1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0" y="1823152"/>
            <a:ext cx="5613990" cy="368130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9C06C8-76DA-078C-B49A-EA1D46E5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70" y="1857102"/>
            <a:ext cx="6074734" cy="38703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BA5C6C6-B462-704A-DB42-140F3BFF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3" y="1835619"/>
            <a:ext cx="5773479" cy="37981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 anchor="t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lang="en-US"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</a:t>
            </a:r>
            <a:r>
              <a:rPr lang="en-US" sz="2200" spc="-60" dirty="0">
                <a:latin typeface="Carlito"/>
                <a:cs typeface="Carlito"/>
              </a:rPr>
              <a:t> 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320601"/>
          </a:xfrm>
          <a:prstGeom prst="rect">
            <a:avLst/>
          </a:prstGeom>
        </p:spPr>
        <p:txBody>
          <a:bodyPr vert="horz" wrap="square" lIns="0" tIns="4318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endParaRPr lang="en-US" sz="2000" spc="-10" dirty="0">
              <a:solidFill>
                <a:srgbClr val="404040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AA4FDA9-8DC5-5654-0D45-062538D3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86" y="1575273"/>
            <a:ext cx="4949455" cy="311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26D6BB3-5477-325C-5B3B-24EA1E97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03" y="1965251"/>
            <a:ext cx="13811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pic>
        <p:nvPicPr>
          <p:cNvPr id="8" name="Picture 8" descr="Chart, icon&#10;&#10;Description automatically generated">
            <a:extLst>
              <a:ext uri="{FF2B5EF4-FFF2-40B4-BE49-F238E27FC236}">
                <a16:creationId xmlns:a16="http://schemas.microsoft.com/office/drawing/2014/main" id="{2D9486FF-6887-DE71-AE9C-2B0EA980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66" y="1761460"/>
            <a:ext cx="1381125" cy="1828800"/>
          </a:xfrm>
          <a:prstGeom prst="rect">
            <a:avLst/>
          </a:prstGeom>
        </p:spPr>
      </p:pic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6D2F1D33-1EEE-4084-EB1A-559E58D97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342072"/>
            <a:ext cx="3265967" cy="259029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A83DCE1-505A-E1A5-648A-2F18A834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87" y="1739176"/>
            <a:ext cx="9742966" cy="300750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1FFA885-C07B-7E12-799B-A540CD7C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446" y="976977"/>
            <a:ext cx="5419060" cy="3318022"/>
          </a:xfrm>
          <a:prstGeom prst="rect">
            <a:avLst/>
          </a:prstGeom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BBE3D9-6511-F8E5-C286-67D8D8DE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99" y="1343538"/>
            <a:ext cx="4249478" cy="15039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spc="-10" dirty="0">
                <a:uFill>
                  <a:solidFill>
                    <a:srgbClr val="800080"/>
                  </a:solidFill>
                </a:uFill>
                <a:ea typeface="+mn-lt"/>
                <a:cs typeface="+mn-lt"/>
                <a:hlinkClick r:id="rId2"/>
              </a:rPr>
              <a:t>https://github.com/arifeen/DataScience-Capstone</a:t>
            </a:r>
            <a:endParaRPr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Kienzler,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Santarcangelo,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Hima Vasudevan, Saishruthi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u="heavy" spc="-20" dirty="0">
              <a:solidFill>
                <a:srgbClr val="800080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 anchor="t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lang="en-US"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85014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dirty="0">
                <a:hlinkClick r:id="rId23"/>
              </a:rPr>
              <a:t>Data collection for space Y API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656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Data collection Web Scrapping</a:t>
            </a:r>
            <a:endParaRPr lang="en-IN" sz="1500" u="sng" spc="-1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  <a:hlinkClick r:id="rId1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176</cp:revision>
  <dcterms:created xsi:type="dcterms:W3CDTF">2021-08-26T16:53:12Z</dcterms:created>
  <dcterms:modified xsi:type="dcterms:W3CDTF">2022-07-11T22:40:27Z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