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66" r:id="rId4"/>
    <p:sldId id="258" r:id="rId5"/>
    <p:sldId id="259" r:id="rId6"/>
    <p:sldId id="260" r:id="rId7"/>
    <p:sldId id="261" r:id="rId8"/>
    <p:sldId id="262" r:id="rId9"/>
    <p:sldId id="263" r:id="rId10"/>
    <p:sldId id="264" r:id="rId11"/>
    <p:sldId id="267" r:id="rId12"/>
    <p:sldId id="265"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 için tıklatın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9BD58D9-145C-4675-8F90-C9CA7AB3C727}" type="datetimeFigureOut">
              <a:rPr lang="tr-TR" smtClean="0"/>
              <a:t>19.11.2023</a:t>
            </a:fld>
            <a:endParaRPr lang="tr-T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C99BB7C-FB90-4557-9F1A-1E641AC8613F}" type="slidenum">
              <a:rPr lang="tr-TR" smtClean="0"/>
              <a:t>‹#›</a:t>
            </a:fld>
            <a:endParaRPr lang="tr-T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2973467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9BD58D9-145C-4675-8F90-C9CA7AB3C727}" type="datetimeFigureOut">
              <a:rPr lang="tr-TR" smtClean="0"/>
              <a:t>19.11.2023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C99BB7C-FB90-4557-9F1A-1E641AC8613F}" type="slidenum">
              <a:rPr lang="tr-TR" smtClean="0"/>
              <a:t>‹#›</a:t>
            </a:fld>
            <a:endParaRPr lang="tr-TR"/>
          </a:p>
        </p:txBody>
      </p:sp>
    </p:spTree>
    <p:extLst>
      <p:ext uri="{BB962C8B-B14F-4D97-AF65-F5344CB8AC3E}">
        <p14:creationId xmlns:p14="http://schemas.microsoft.com/office/powerpoint/2010/main" val="333121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9BD58D9-145C-4675-8F90-C9CA7AB3C727}" type="datetimeFigureOut">
              <a:rPr lang="tr-TR" smtClean="0"/>
              <a:t>19.11.2023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C99BB7C-FB90-4557-9F1A-1E641AC8613F}" type="slidenum">
              <a:rPr lang="tr-TR" smtClean="0"/>
              <a:t>‹#›</a:t>
            </a:fld>
            <a:endParaRPr lang="tr-TR"/>
          </a:p>
        </p:txBody>
      </p:sp>
    </p:spTree>
    <p:extLst>
      <p:ext uri="{BB962C8B-B14F-4D97-AF65-F5344CB8AC3E}">
        <p14:creationId xmlns:p14="http://schemas.microsoft.com/office/powerpoint/2010/main" val="116296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9BD58D9-145C-4675-8F90-C9CA7AB3C727}" type="datetimeFigureOut">
              <a:rPr lang="tr-TR" smtClean="0"/>
              <a:t>19.11.2023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C99BB7C-FB90-4557-9F1A-1E641AC8613F}" type="slidenum">
              <a:rPr lang="tr-TR" smtClean="0"/>
              <a:t>‹#›</a:t>
            </a:fld>
            <a:endParaRPr lang="tr-TR"/>
          </a:p>
        </p:txBody>
      </p:sp>
    </p:spTree>
    <p:extLst>
      <p:ext uri="{BB962C8B-B14F-4D97-AF65-F5344CB8AC3E}">
        <p14:creationId xmlns:p14="http://schemas.microsoft.com/office/powerpoint/2010/main" val="1492123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 için tıklatın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9BD58D9-145C-4675-8F90-C9CA7AB3C727}" type="datetimeFigureOut">
              <a:rPr lang="tr-TR" smtClean="0"/>
              <a:t>19.11.2023</a:t>
            </a:fld>
            <a:endParaRPr lang="tr-T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C99BB7C-FB90-4557-9F1A-1E641AC8613F}" type="slidenum">
              <a:rPr lang="tr-TR" smtClean="0"/>
              <a:t>‹#›</a:t>
            </a:fld>
            <a:endParaRPr lang="tr-T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83832085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 için tıklatın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9BD58D9-145C-4675-8F90-C9CA7AB3C727}" type="datetimeFigureOut">
              <a:rPr lang="tr-TR" smtClean="0"/>
              <a:t>19.11.2023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C99BB7C-FB90-4557-9F1A-1E641AC8613F}" type="slidenum">
              <a:rPr lang="tr-TR" smtClean="0"/>
              <a:t>‹#›</a:t>
            </a:fld>
            <a:endParaRPr lang="tr-TR"/>
          </a:p>
        </p:txBody>
      </p:sp>
    </p:spTree>
    <p:extLst>
      <p:ext uri="{BB962C8B-B14F-4D97-AF65-F5344CB8AC3E}">
        <p14:creationId xmlns:p14="http://schemas.microsoft.com/office/powerpoint/2010/main" val="1579764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 için tıklatın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9BD58D9-145C-4675-8F90-C9CA7AB3C727}" type="datetimeFigureOut">
              <a:rPr lang="tr-TR" smtClean="0"/>
              <a:t>19.11.2023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C99BB7C-FB90-4557-9F1A-1E641AC8613F}" type="slidenum">
              <a:rPr lang="tr-TR" smtClean="0"/>
              <a:t>‹#›</a:t>
            </a:fld>
            <a:endParaRPr lang="tr-TR"/>
          </a:p>
        </p:txBody>
      </p:sp>
    </p:spTree>
    <p:extLst>
      <p:ext uri="{BB962C8B-B14F-4D97-AF65-F5344CB8AC3E}">
        <p14:creationId xmlns:p14="http://schemas.microsoft.com/office/powerpoint/2010/main" val="50944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79BD58D9-145C-4675-8F90-C9CA7AB3C727}" type="datetimeFigureOut">
              <a:rPr lang="tr-TR" smtClean="0"/>
              <a:t>19.11.2023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C99BB7C-FB90-4557-9F1A-1E641AC8613F}" type="slidenum">
              <a:rPr lang="tr-TR" smtClean="0"/>
              <a:t>‹#›</a:t>
            </a:fld>
            <a:endParaRPr lang="tr-TR"/>
          </a:p>
        </p:txBody>
      </p:sp>
    </p:spTree>
    <p:extLst>
      <p:ext uri="{BB962C8B-B14F-4D97-AF65-F5344CB8AC3E}">
        <p14:creationId xmlns:p14="http://schemas.microsoft.com/office/powerpoint/2010/main" val="2426563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BD58D9-145C-4675-8F90-C9CA7AB3C727}" type="datetimeFigureOut">
              <a:rPr lang="tr-TR" smtClean="0"/>
              <a:t>19.11.2023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C99BB7C-FB90-4557-9F1A-1E641AC8613F}" type="slidenum">
              <a:rPr lang="tr-TR" smtClean="0"/>
              <a:t>‹#›</a:t>
            </a:fld>
            <a:endParaRPr lang="tr-TR"/>
          </a:p>
        </p:txBody>
      </p:sp>
    </p:spTree>
    <p:extLst>
      <p:ext uri="{BB962C8B-B14F-4D97-AF65-F5344CB8AC3E}">
        <p14:creationId xmlns:p14="http://schemas.microsoft.com/office/powerpoint/2010/main" val="735272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 için tıklatın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9BD58D9-145C-4675-8F90-C9CA7AB3C727}" type="datetimeFigureOut">
              <a:rPr lang="tr-TR" smtClean="0"/>
              <a:t>19.11.2023</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C99BB7C-FB90-4557-9F1A-1E641AC8613F}"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7832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9BD58D9-145C-4675-8F90-C9CA7AB3C727}" type="datetimeFigureOut">
              <a:rPr lang="tr-TR" smtClean="0"/>
              <a:t>19.11.2023</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C99BB7C-FB90-4557-9F1A-1E641AC8613F}"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292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 için tıklatın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9BD58D9-145C-4675-8F90-C9CA7AB3C727}" type="datetimeFigureOut">
              <a:rPr lang="tr-TR" smtClean="0"/>
              <a:t>19.11.2023</a:t>
            </a:fld>
            <a:endParaRPr lang="tr-T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tr-T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C99BB7C-FB90-4557-9F1A-1E641AC8613F}" type="slidenum">
              <a:rPr lang="tr-TR" smtClean="0"/>
              <a:t>‹#›</a:t>
            </a:fld>
            <a:endParaRPr lang="tr-T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1236187"/>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t>CAP THEOREM</a:t>
            </a:r>
          </a:p>
        </p:txBody>
      </p:sp>
      <p:sp>
        <p:nvSpPr>
          <p:cNvPr id="3" name="Metin kutusu 2">
            <a:extLst>
              <a:ext uri="{FF2B5EF4-FFF2-40B4-BE49-F238E27FC236}">
                <a16:creationId xmlns:a16="http://schemas.microsoft.com/office/drawing/2014/main" id="{786C5788-F5B3-4000-84B4-EC6B3824677E}"/>
              </a:ext>
            </a:extLst>
          </p:cNvPr>
          <p:cNvSpPr txBox="1"/>
          <p:nvPr/>
        </p:nvSpPr>
        <p:spPr>
          <a:xfrm>
            <a:off x="3509682" y="4195482"/>
            <a:ext cx="6911789" cy="615553"/>
          </a:xfrm>
          <a:prstGeom prst="rect">
            <a:avLst/>
          </a:prstGeom>
          <a:noFill/>
        </p:spPr>
        <p:txBody>
          <a:bodyPr wrap="square" rtlCol="0">
            <a:spAutoFit/>
          </a:bodyPr>
          <a:lstStyle/>
          <a:p>
            <a:endParaRPr lang="en-US" dirty="0"/>
          </a:p>
          <a:p>
            <a:r>
              <a:rPr lang="en-US" sz="1600" dirty="0" err="1"/>
              <a:t>Temmuz</a:t>
            </a:r>
            <a:r>
              <a:rPr lang="en-US" sz="1600" dirty="0"/>
              <a:t> 2023, </a:t>
            </a:r>
            <a:r>
              <a:rPr lang="en-US" sz="1600" dirty="0" err="1"/>
              <a:t>Hazırlayan</a:t>
            </a:r>
            <a:r>
              <a:rPr lang="en-US" sz="1600" dirty="0"/>
              <a:t>: Serav YÜKSEL</a:t>
            </a:r>
          </a:p>
        </p:txBody>
      </p:sp>
    </p:spTree>
    <p:extLst>
      <p:ext uri="{BB962C8B-B14F-4D97-AF65-F5344CB8AC3E}">
        <p14:creationId xmlns:p14="http://schemas.microsoft.com/office/powerpoint/2010/main" val="677499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b="1" dirty="0"/>
              <a:t>Tutarlılık(</a:t>
            </a:r>
            <a:r>
              <a:rPr lang="fr-FR" sz="3600" b="1" dirty="0"/>
              <a:t>Consistent</a:t>
            </a:r>
            <a:r>
              <a:rPr lang="tr-TR" sz="3600" b="1" dirty="0"/>
              <a:t>)</a:t>
            </a:r>
            <a:r>
              <a:rPr lang="fr-FR" sz="3600" b="1" dirty="0"/>
              <a:t> </a:t>
            </a:r>
            <a:r>
              <a:rPr lang="fr-FR" sz="3600" b="1" dirty="0" err="1"/>
              <a:t>ve</a:t>
            </a:r>
            <a:r>
              <a:rPr lang="fr-FR" sz="3600" b="1" dirty="0"/>
              <a:t> </a:t>
            </a:r>
            <a:r>
              <a:rPr lang="tr-TR" sz="3600" b="1" dirty="0"/>
              <a:t>Ulaşılabilirlik(</a:t>
            </a:r>
            <a:r>
              <a:rPr lang="fr-FR" sz="3600" b="1" dirty="0" err="1"/>
              <a:t>Available</a:t>
            </a:r>
            <a:r>
              <a:rPr lang="tr-TR" sz="3600" b="1" dirty="0"/>
              <a:t>)</a:t>
            </a:r>
            <a:r>
              <a:rPr lang="fr-FR" sz="3600" b="1" dirty="0"/>
              <a:t> </a:t>
            </a:r>
            <a:r>
              <a:rPr lang="fr-FR" sz="3600" b="1" dirty="0" err="1"/>
              <a:t>Sistemler</a:t>
            </a:r>
            <a:r>
              <a:rPr lang="fr-FR" sz="3600" b="1" dirty="0"/>
              <a:t> (CA)</a:t>
            </a:r>
            <a:endParaRPr lang="tr-TR" sz="3600" dirty="0"/>
          </a:p>
        </p:txBody>
      </p:sp>
      <p:sp>
        <p:nvSpPr>
          <p:cNvPr id="3" name="İçerik Yer Tutucusu 2"/>
          <p:cNvSpPr>
            <a:spLocks noGrp="1"/>
          </p:cNvSpPr>
          <p:nvPr>
            <p:ph idx="1"/>
          </p:nvPr>
        </p:nvSpPr>
        <p:spPr/>
        <p:txBody>
          <a:bodyPr/>
          <a:lstStyle/>
          <a:p>
            <a:pPr fontAlgn="base"/>
            <a:r>
              <a:rPr lang="tr-TR" dirty="0"/>
              <a:t>Sistem tutarlılık özelliğine sahip ise bir </a:t>
            </a:r>
            <a:r>
              <a:rPr lang="tr-TR" dirty="0" err="1"/>
              <a:t>atmye</a:t>
            </a:r>
            <a:r>
              <a:rPr lang="tr-TR" dirty="0"/>
              <a:t> para yatırdığımızda diğer tüm </a:t>
            </a:r>
            <a:r>
              <a:rPr lang="tr-TR" dirty="0" err="1"/>
              <a:t>atmlerde</a:t>
            </a:r>
            <a:r>
              <a:rPr lang="tr-TR" dirty="0"/>
              <a:t> de paramız güncellenir ve gidip diğer bir </a:t>
            </a:r>
            <a:r>
              <a:rPr lang="tr-TR" dirty="0" err="1"/>
              <a:t>atmden</a:t>
            </a:r>
            <a:r>
              <a:rPr lang="tr-TR" dirty="0"/>
              <a:t> para çektiğimiz ya da bakiye sorguladığımız güncel rakamları görürüz.</a:t>
            </a:r>
          </a:p>
          <a:p>
            <a:pPr fontAlgn="base"/>
            <a:r>
              <a:rPr lang="tr-TR" dirty="0"/>
              <a:t>Sistem ulaşılabilir özelliğine de sahip ise her şekilde öyle veya böyle bir  sonuç döner. Ancak burada şöyle bir durum var ulaşılabilirlik için doğru ya da yanlış yani güncel olmayan veri dönebilir demiştik ancak bu sistem aynı zamanda tutarlı yani tüm makinalar güncel olmalıdır. Yani CA sistemlerde tüm makinalar hem ayakta hem de güncel olmalıdır. Birinin bile çalışmadığı durumlarda sistem bölünmüş ağ dayanıklılığına sahip bir şekilde kalan sistemi çalıştıramaz çünkü ağdan kopan tutarlı olmaz. Bu sefer de bölünmüş ağ dayanıklılığından feragat etmiş oluruz.</a:t>
            </a:r>
          </a:p>
        </p:txBody>
      </p:sp>
    </p:spTree>
    <p:extLst>
      <p:ext uri="{BB962C8B-B14F-4D97-AF65-F5344CB8AC3E}">
        <p14:creationId xmlns:p14="http://schemas.microsoft.com/office/powerpoint/2010/main" val="1420923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çerik Yer Tutucus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7161" y="1389184"/>
            <a:ext cx="7262446" cy="4381500"/>
          </a:xfrm>
        </p:spPr>
      </p:pic>
    </p:spTree>
    <p:extLst>
      <p:ext uri="{BB962C8B-B14F-4D97-AF65-F5344CB8AC3E}">
        <p14:creationId xmlns:p14="http://schemas.microsoft.com/office/powerpoint/2010/main" val="3588538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71600" y="2393576"/>
            <a:ext cx="9601200" cy="3473823"/>
          </a:xfrm>
        </p:spPr>
        <p:txBody>
          <a:bodyPr/>
          <a:lstStyle/>
          <a:p>
            <a:r>
              <a:rPr lang="tr-TR" dirty="0"/>
              <a:t>CAP teoremi bize, bu üç özellikten sadece 2’sini seçebilirsiniz diğerini yok sayarsınız gibi bir şey söylemiyor. CAP teoreminin söylediği şey, bir ağ bölümlenmesiyle yani ağdan kopma vakası ile karşılaştığımızda bu 3 özellikten hangi 2’sini </a:t>
            </a:r>
            <a:r>
              <a:rPr lang="tr-TR" dirty="0" err="1"/>
              <a:t>önceliklendireceğimize</a:t>
            </a:r>
            <a:r>
              <a:rPr lang="tr-TR" dirty="0"/>
              <a:t> karar vermemizi istiyor.</a:t>
            </a:r>
          </a:p>
        </p:txBody>
      </p:sp>
    </p:spTree>
    <p:extLst>
      <p:ext uri="{BB962C8B-B14F-4D97-AF65-F5344CB8AC3E}">
        <p14:creationId xmlns:p14="http://schemas.microsoft.com/office/powerpoint/2010/main" val="3613005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CAP </a:t>
            </a:r>
            <a:r>
              <a:rPr lang="tr-TR" dirty="0" err="1"/>
              <a:t>Theorem</a:t>
            </a:r>
            <a:endParaRPr lang="tr-TR" dirty="0"/>
          </a:p>
        </p:txBody>
      </p:sp>
      <p:sp>
        <p:nvSpPr>
          <p:cNvPr id="3" name="İçerik Yer Tutucusu 2"/>
          <p:cNvSpPr>
            <a:spLocks noGrp="1"/>
          </p:cNvSpPr>
          <p:nvPr>
            <p:ph idx="1"/>
          </p:nvPr>
        </p:nvSpPr>
        <p:spPr/>
        <p:txBody>
          <a:bodyPr>
            <a:normAutofit lnSpcReduction="10000"/>
          </a:bodyPr>
          <a:lstStyle/>
          <a:p>
            <a:r>
              <a:rPr lang="tr-TR" dirty="0"/>
              <a:t>Sistemlerin büyümesi, sahip olduğumuz veri boyutunun ve öneminin giderek artmasıyla veri tutma ve işlemede tek makine ile çalışmak artık yeterli olmamaya başlamıştır. Bu yetersizliğin farklı sebepleri olmakla birlikte </a:t>
            </a:r>
            <a:r>
              <a:rPr lang="tr-TR" dirty="0" err="1"/>
              <a:t>başlıcaları</a:t>
            </a:r>
            <a:r>
              <a:rPr lang="tr-TR" dirty="0"/>
              <a:t>, tek makine performansının yetersizliği, sistemin herhangi bir çökmede </a:t>
            </a:r>
            <a:r>
              <a:rPr lang="tr-TR" dirty="0" err="1"/>
              <a:t>single</a:t>
            </a:r>
            <a:r>
              <a:rPr lang="tr-TR" dirty="0"/>
              <a:t> </a:t>
            </a:r>
            <a:r>
              <a:rPr lang="tr-TR" dirty="0" err="1"/>
              <a:t>point</a:t>
            </a:r>
            <a:r>
              <a:rPr lang="tr-TR" dirty="0"/>
              <a:t> of </a:t>
            </a:r>
            <a:r>
              <a:rPr lang="tr-TR" dirty="0" err="1"/>
              <a:t>failure</a:t>
            </a:r>
            <a:r>
              <a:rPr lang="tr-TR" dirty="0"/>
              <a:t> oluşturması olarak sıralanabilir ve bu da verimizi farklı makinalara dağıtma yani dağıtık sistemler kurma ihtiyacını doğurmaktadır. CAP teoremi dağıtık mimarı kurgularken aklımızda bulundurmamız gereken teoremlerin başında gelir. </a:t>
            </a:r>
          </a:p>
          <a:p>
            <a:r>
              <a:rPr lang="tr-TR" dirty="0"/>
              <a:t>CAP dediğimiz teoremi 1998'de </a:t>
            </a:r>
            <a:r>
              <a:rPr lang="tr-TR" dirty="0" err="1"/>
              <a:t>Eric</a:t>
            </a:r>
            <a:r>
              <a:rPr lang="tr-TR" dirty="0"/>
              <a:t> </a:t>
            </a:r>
            <a:r>
              <a:rPr lang="tr-TR" dirty="0" err="1"/>
              <a:t>Brewer</a:t>
            </a:r>
            <a:r>
              <a:rPr lang="tr-TR" dirty="0"/>
              <a:t> tarafından ortaya atılmıştır. CAP teoremi, tutarlılık (</a:t>
            </a:r>
            <a:r>
              <a:rPr lang="tr-TR" dirty="0" err="1"/>
              <a:t>consistency</a:t>
            </a:r>
            <a:r>
              <a:rPr lang="tr-TR" dirty="0"/>
              <a:t>), ulaşılabilirlik (</a:t>
            </a:r>
            <a:r>
              <a:rPr lang="tr-TR" dirty="0" err="1"/>
              <a:t>availability</a:t>
            </a:r>
            <a:r>
              <a:rPr lang="tr-TR" dirty="0"/>
              <a:t>) ve bölünmüş ağ dayanıklılığı (</a:t>
            </a:r>
            <a:r>
              <a:rPr lang="tr-TR" dirty="0" err="1"/>
              <a:t>partition</a:t>
            </a:r>
            <a:r>
              <a:rPr lang="tr-TR" dirty="0"/>
              <a:t> </a:t>
            </a:r>
            <a:r>
              <a:rPr lang="tr-TR" dirty="0" err="1"/>
              <a:t>tolerance</a:t>
            </a:r>
            <a:r>
              <a:rPr lang="tr-TR" dirty="0"/>
              <a:t>) kavramlarının kısaltmasıdır. Teorem basitçe bu üç kavramın en fazla iki tanesinin aynı anda sağlanabileceğini ve üçünün birden sağlanmasının imkansız olduğunu söylemektedir.</a:t>
            </a:r>
          </a:p>
        </p:txBody>
      </p:sp>
    </p:spTree>
    <p:extLst>
      <p:ext uri="{BB962C8B-B14F-4D97-AF65-F5344CB8AC3E}">
        <p14:creationId xmlns:p14="http://schemas.microsoft.com/office/powerpoint/2010/main" val="3187840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4406" y="1362809"/>
            <a:ext cx="7605347" cy="4141176"/>
          </a:xfrm>
          <a:prstGeom prst="rect">
            <a:avLst/>
          </a:prstGeom>
        </p:spPr>
      </p:pic>
    </p:spTree>
    <p:extLst>
      <p:ext uri="{BB962C8B-B14F-4D97-AF65-F5344CB8AC3E}">
        <p14:creationId xmlns:p14="http://schemas.microsoft.com/office/powerpoint/2010/main" val="3459145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71600" y="1415562"/>
            <a:ext cx="9601200" cy="4451838"/>
          </a:xfrm>
        </p:spPr>
        <p:txBody>
          <a:bodyPr/>
          <a:lstStyle/>
          <a:p>
            <a:r>
              <a:rPr lang="tr-TR" dirty="0"/>
              <a:t>Tutarlılık (</a:t>
            </a:r>
            <a:r>
              <a:rPr lang="tr-TR" dirty="0" err="1"/>
              <a:t>Consistency</a:t>
            </a:r>
            <a:r>
              <a:rPr lang="tr-TR" dirty="0"/>
              <a:t>): Veri tabanının birden fazla kopyası olması veya birden fazla veri merkezine dağıtılmış olması durumunda, bu kopyalar arasındaki tutarlılığı ifade eder. Örneğin Çin’de ve Türkiye’de iki ayrı veri merkezi bulunan bir projede, veri merkezleri birbirini sürekli güncellemekte veya kendi üzerindeki verilerle ilgili haberdar etmektedir. Birden fazla kopyanın tutulduğu bu gibi projelerde, iki sunucu üzerindeki verilerin tutarlı olması, hangi sunucudan veri sorgulanırsa sorgulansın aynı sonucun (en son güncellenen sonucun) alınması anlamına gelir. </a:t>
            </a:r>
          </a:p>
          <a:p>
            <a:r>
              <a:rPr lang="tr-TR" dirty="0"/>
              <a:t>Ulaşılabilirlik (</a:t>
            </a:r>
            <a:r>
              <a:rPr lang="tr-TR" dirty="0" err="1"/>
              <a:t>Availability</a:t>
            </a:r>
            <a:r>
              <a:rPr lang="tr-TR" dirty="0"/>
              <a:t>): Veri merkezlerinin sürekli ulaşılabilir olması anlamına gelir. Yani sunucuların çeşitli sebeplerle erişilemez olması durumunda sunucu kendisine erişmek isteyenlerle bağlantıyı kesebilir ve ulaşılamaz olabilir</a:t>
            </a:r>
          </a:p>
        </p:txBody>
      </p:sp>
    </p:spTree>
    <p:extLst>
      <p:ext uri="{BB962C8B-B14F-4D97-AF65-F5344CB8AC3E}">
        <p14:creationId xmlns:p14="http://schemas.microsoft.com/office/powerpoint/2010/main" val="1549613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71600" y="1909481"/>
            <a:ext cx="9601200" cy="3957917"/>
          </a:xfrm>
        </p:spPr>
        <p:txBody>
          <a:bodyPr/>
          <a:lstStyle/>
          <a:p>
            <a:r>
              <a:rPr lang="tr-TR" dirty="0"/>
              <a:t>Bölünmüş ağ dayanıklılığı (</a:t>
            </a:r>
            <a:r>
              <a:rPr lang="tr-TR" dirty="0" err="1"/>
              <a:t>partitioned</a:t>
            </a:r>
            <a:r>
              <a:rPr lang="tr-TR" dirty="0"/>
              <a:t> network </a:t>
            </a:r>
            <a:r>
              <a:rPr lang="tr-TR" dirty="0" err="1"/>
              <a:t>tolerance</a:t>
            </a:r>
            <a:r>
              <a:rPr lang="tr-TR" dirty="0"/>
              <a:t>): Çeşitli sebeplerle ağda yaşanan kopmalar ve dolayısıyla veri merkezleri arasındaki iletişim problemlerinin teknoloji tarafından nasıl karşılanacağını anlatır. Yani ağda bir kopma olması ve iletişimin mümkün olmaması durumunu ifade eder. </a:t>
            </a:r>
          </a:p>
          <a:p>
            <a:r>
              <a:rPr lang="tr-TR" dirty="0"/>
              <a:t>CAP Teoremi, yukarıda geçen 3 durum için teknolojinin nasıl davranacağını açıklar. Bu teknolojiler farklı önceliklere göre tasarlanmıştır.</a:t>
            </a:r>
          </a:p>
          <a:p>
            <a:endParaRPr lang="tr-TR" dirty="0"/>
          </a:p>
        </p:txBody>
      </p:sp>
    </p:spTree>
    <p:extLst>
      <p:ext uri="{BB962C8B-B14F-4D97-AF65-F5344CB8AC3E}">
        <p14:creationId xmlns:p14="http://schemas.microsoft.com/office/powerpoint/2010/main" val="1459577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71600" y="1063868"/>
            <a:ext cx="9601200" cy="4803531"/>
          </a:xfrm>
        </p:spPr>
        <p:txBody>
          <a:bodyPr/>
          <a:lstStyle/>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lgn="ctr">
              <a:buNone/>
            </a:pPr>
            <a:r>
              <a:rPr lang="tr-TR" dirty="0"/>
              <a:t>                       CAP Teoremi ve Teknolojilerin Konumları</a:t>
            </a: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9146" y="1433146"/>
            <a:ext cx="6022731" cy="3731336"/>
          </a:xfrm>
          <a:prstGeom prst="rect">
            <a:avLst/>
          </a:prstGeom>
        </p:spPr>
      </p:pic>
    </p:spTree>
    <p:extLst>
      <p:ext uri="{BB962C8B-B14F-4D97-AF65-F5344CB8AC3E}">
        <p14:creationId xmlns:p14="http://schemas.microsoft.com/office/powerpoint/2010/main" val="2761531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b="1" dirty="0"/>
              <a:t>Tutarlılık(</a:t>
            </a:r>
            <a:r>
              <a:rPr lang="tr-TR" sz="3600" b="1" dirty="0" err="1"/>
              <a:t>Consistent</a:t>
            </a:r>
            <a:r>
              <a:rPr lang="tr-TR" sz="3600" b="1" dirty="0"/>
              <a:t>) ve Bölünmüş Ağ Dayanıklılığı(</a:t>
            </a:r>
            <a:r>
              <a:rPr lang="tr-TR" sz="3600" b="1" dirty="0" err="1"/>
              <a:t>Partiton</a:t>
            </a:r>
            <a:r>
              <a:rPr lang="tr-TR" sz="3600" b="1" dirty="0"/>
              <a:t> </a:t>
            </a:r>
            <a:r>
              <a:rPr lang="tr-TR" sz="3600" b="1" dirty="0" err="1"/>
              <a:t>Tolerance</a:t>
            </a:r>
            <a:r>
              <a:rPr lang="tr-TR" sz="3600" b="1" dirty="0"/>
              <a:t>) Sistemleri (CP)</a:t>
            </a:r>
            <a:endParaRPr lang="tr-TR" sz="3600" dirty="0"/>
          </a:p>
        </p:txBody>
      </p:sp>
      <p:sp>
        <p:nvSpPr>
          <p:cNvPr id="3" name="İçerik Yer Tutucusu 2"/>
          <p:cNvSpPr>
            <a:spLocks noGrp="1"/>
          </p:cNvSpPr>
          <p:nvPr>
            <p:ph idx="1"/>
          </p:nvPr>
        </p:nvSpPr>
        <p:spPr/>
        <p:txBody>
          <a:bodyPr/>
          <a:lstStyle/>
          <a:p>
            <a:r>
              <a:rPr lang="tr-TR" dirty="0"/>
              <a:t>Bir </a:t>
            </a:r>
            <a:r>
              <a:rPr lang="tr-TR" dirty="0" err="1"/>
              <a:t>atm</a:t>
            </a:r>
            <a:r>
              <a:rPr lang="tr-TR" dirty="0"/>
              <a:t> sistemimiz olduğunu ve sistemimizin tutarlılık(</a:t>
            </a:r>
            <a:r>
              <a:rPr lang="tr-TR" dirty="0" err="1"/>
              <a:t>consistency</a:t>
            </a:r>
            <a:r>
              <a:rPr lang="tr-TR" dirty="0"/>
              <a:t>) ve bölünmüş ağ dayanıklılığı (</a:t>
            </a:r>
            <a:r>
              <a:rPr lang="tr-TR" dirty="0" err="1"/>
              <a:t>partition</a:t>
            </a:r>
            <a:r>
              <a:rPr lang="tr-TR" dirty="0"/>
              <a:t> </a:t>
            </a:r>
            <a:r>
              <a:rPr lang="tr-TR" dirty="0" err="1"/>
              <a:t>tolerance</a:t>
            </a:r>
            <a:r>
              <a:rPr lang="tr-TR" dirty="0"/>
              <a:t>) özelliklerine sahip olduğunu varsayalım. Dolayısıyla ulaşılabilirlik (</a:t>
            </a:r>
            <a:r>
              <a:rPr lang="tr-TR" dirty="0" err="1"/>
              <a:t>availabilityden</a:t>
            </a:r>
            <a:r>
              <a:rPr lang="tr-TR" dirty="0"/>
              <a:t>) feragat etmemiz gerekecek.</a:t>
            </a:r>
          </a:p>
          <a:p>
            <a:r>
              <a:rPr lang="tr-TR" dirty="0"/>
              <a:t>Sistem tutarlılığa sahip ise bir </a:t>
            </a:r>
            <a:r>
              <a:rPr lang="tr-TR" dirty="0" err="1"/>
              <a:t>atmye</a:t>
            </a:r>
            <a:r>
              <a:rPr lang="tr-TR" dirty="0"/>
              <a:t> para yatırdığımızda diğer tüm </a:t>
            </a:r>
            <a:r>
              <a:rPr lang="tr-TR" dirty="0" err="1"/>
              <a:t>atmlerde</a:t>
            </a:r>
            <a:r>
              <a:rPr lang="tr-TR" dirty="0"/>
              <a:t> de paramız güncellenir ve gidip diğer bir </a:t>
            </a:r>
            <a:r>
              <a:rPr lang="tr-TR" dirty="0" err="1"/>
              <a:t>atmden</a:t>
            </a:r>
            <a:r>
              <a:rPr lang="tr-TR" dirty="0"/>
              <a:t> para çektiğimiz ya da bakiye sorguladığımız da güncel rakamları görürüz.</a:t>
            </a:r>
          </a:p>
          <a:p>
            <a:r>
              <a:rPr lang="tr-TR" dirty="0"/>
              <a:t>Sistem bölünmüş ağ dayanıklılığı özelliğine sahip ise </a:t>
            </a:r>
            <a:r>
              <a:rPr lang="tr-TR" dirty="0" err="1"/>
              <a:t>atmlerden</a:t>
            </a:r>
            <a:r>
              <a:rPr lang="tr-TR" dirty="0"/>
              <a:t> biri ağdan koptuğunda, kalan </a:t>
            </a:r>
            <a:r>
              <a:rPr lang="tr-TR" dirty="0" err="1"/>
              <a:t>atmlerin</a:t>
            </a:r>
            <a:r>
              <a:rPr lang="tr-TR" dirty="0"/>
              <a:t> hepsi doğru hizmet verebiliyordur.</a:t>
            </a:r>
          </a:p>
          <a:p>
            <a:endParaRPr lang="tr-TR" dirty="0"/>
          </a:p>
          <a:p>
            <a:endParaRPr lang="tr-TR" dirty="0"/>
          </a:p>
          <a:p>
            <a:endParaRPr lang="tr-TR" dirty="0"/>
          </a:p>
        </p:txBody>
      </p:sp>
    </p:spTree>
    <p:extLst>
      <p:ext uri="{BB962C8B-B14F-4D97-AF65-F5344CB8AC3E}">
        <p14:creationId xmlns:p14="http://schemas.microsoft.com/office/powerpoint/2010/main" val="3809769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b="1" dirty="0"/>
              <a:t>Tutarlılık(</a:t>
            </a:r>
            <a:r>
              <a:rPr lang="tr-TR" sz="3600" b="1" dirty="0" err="1"/>
              <a:t>Consistent</a:t>
            </a:r>
            <a:r>
              <a:rPr lang="tr-TR" sz="3600" b="1" dirty="0"/>
              <a:t>) ve Bölünmüş Ağ Dayanıklılığı) </a:t>
            </a:r>
            <a:r>
              <a:rPr lang="tr-TR" sz="3600" b="1" dirty="0" err="1"/>
              <a:t>Partiton</a:t>
            </a:r>
            <a:r>
              <a:rPr lang="tr-TR" sz="3600" b="1" dirty="0"/>
              <a:t> </a:t>
            </a:r>
            <a:r>
              <a:rPr lang="tr-TR" sz="3600" b="1" dirty="0" err="1"/>
              <a:t>Tolerance</a:t>
            </a:r>
            <a:r>
              <a:rPr lang="tr-TR" sz="3600" b="1" dirty="0"/>
              <a:t> Sistemler (CP)</a:t>
            </a:r>
            <a:endParaRPr lang="tr-TR" sz="3600" dirty="0"/>
          </a:p>
        </p:txBody>
      </p:sp>
      <p:sp>
        <p:nvSpPr>
          <p:cNvPr id="3" name="İçerik Yer Tutucusu 2"/>
          <p:cNvSpPr>
            <a:spLocks noGrp="1"/>
          </p:cNvSpPr>
          <p:nvPr>
            <p:ph idx="1"/>
          </p:nvPr>
        </p:nvSpPr>
        <p:spPr/>
        <p:txBody>
          <a:bodyPr/>
          <a:lstStyle/>
          <a:p>
            <a:r>
              <a:rPr lang="tr-TR" dirty="0"/>
              <a:t>Ancak bu durumda ulaşılabilirlik sağlanamaz çünkü sistem tutarlıdır yani tüm makinalarda güncel veri bulunmalıdır. Ancak ağdan kopan makina sisteme bağlı olmadığından güncel verilere ulaşamaz. Dolayısıyla sistemin ulaşılabilirlik özelliğinden feragat etmiş olur.</a:t>
            </a:r>
          </a:p>
        </p:txBody>
      </p:sp>
    </p:spTree>
    <p:extLst>
      <p:ext uri="{BB962C8B-B14F-4D97-AF65-F5344CB8AC3E}">
        <p14:creationId xmlns:p14="http://schemas.microsoft.com/office/powerpoint/2010/main" val="2510877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b="1" dirty="0"/>
              <a:t>Ulaşılabilirlik(</a:t>
            </a:r>
            <a:r>
              <a:rPr lang="fr-FR" sz="3600" b="1" dirty="0" err="1"/>
              <a:t>Available</a:t>
            </a:r>
            <a:r>
              <a:rPr lang="tr-TR" sz="3600" b="1" dirty="0"/>
              <a:t>)</a:t>
            </a:r>
            <a:r>
              <a:rPr lang="fr-FR" sz="3600" b="1" dirty="0"/>
              <a:t> </a:t>
            </a:r>
            <a:r>
              <a:rPr lang="fr-FR" sz="3600" b="1" dirty="0" err="1"/>
              <a:t>ve</a:t>
            </a:r>
            <a:r>
              <a:rPr lang="fr-FR" sz="3600" b="1" dirty="0"/>
              <a:t> </a:t>
            </a:r>
            <a:r>
              <a:rPr lang="tr-TR" sz="3600" b="1" dirty="0"/>
              <a:t>Bölünmüş Ağ Dayanıklılığı(</a:t>
            </a:r>
            <a:r>
              <a:rPr lang="fr-FR" sz="3600" b="1" dirty="0"/>
              <a:t>Partition </a:t>
            </a:r>
            <a:r>
              <a:rPr lang="fr-FR" sz="3600" b="1" dirty="0" err="1"/>
              <a:t>Tolerance</a:t>
            </a:r>
            <a:r>
              <a:rPr lang="tr-TR" sz="3600" b="1" dirty="0"/>
              <a:t>)</a:t>
            </a:r>
            <a:r>
              <a:rPr lang="fr-FR" sz="3600" b="1" dirty="0"/>
              <a:t> </a:t>
            </a:r>
            <a:r>
              <a:rPr lang="fr-FR" sz="3600" b="1" dirty="0" err="1"/>
              <a:t>Sistemler</a:t>
            </a:r>
            <a:r>
              <a:rPr lang="tr-TR" sz="3600" b="1" dirty="0"/>
              <a:t>i</a:t>
            </a:r>
            <a:r>
              <a:rPr lang="fr-FR" sz="3600" b="1" dirty="0"/>
              <a:t> (AP)</a:t>
            </a:r>
            <a:endParaRPr lang="tr-TR" sz="3600" dirty="0"/>
          </a:p>
        </p:txBody>
      </p:sp>
      <p:sp>
        <p:nvSpPr>
          <p:cNvPr id="3" name="İçerik Yer Tutucusu 2"/>
          <p:cNvSpPr>
            <a:spLocks noGrp="1"/>
          </p:cNvSpPr>
          <p:nvPr>
            <p:ph idx="1"/>
          </p:nvPr>
        </p:nvSpPr>
        <p:spPr/>
        <p:txBody>
          <a:bodyPr>
            <a:normAutofit/>
          </a:bodyPr>
          <a:lstStyle/>
          <a:p>
            <a:r>
              <a:rPr lang="tr-TR" dirty="0"/>
              <a:t>Aynı </a:t>
            </a:r>
            <a:r>
              <a:rPr lang="tr-TR" dirty="0" err="1"/>
              <a:t>atm</a:t>
            </a:r>
            <a:r>
              <a:rPr lang="tr-TR" dirty="0"/>
              <a:t> sistemi üzerinden düşünmeye devam edelim.</a:t>
            </a:r>
          </a:p>
          <a:p>
            <a:r>
              <a:rPr lang="tr-TR" dirty="0"/>
              <a:t>Sistem bölünmüş ağ dayanıklılığı özelliğine sahip ise </a:t>
            </a:r>
            <a:r>
              <a:rPr lang="tr-TR" dirty="0" err="1"/>
              <a:t>atmlerden</a:t>
            </a:r>
            <a:r>
              <a:rPr lang="tr-TR" dirty="0"/>
              <a:t> biri ağdan koptuğunda, kalan </a:t>
            </a:r>
            <a:r>
              <a:rPr lang="tr-TR" dirty="0" err="1"/>
              <a:t>atmlerin</a:t>
            </a:r>
            <a:r>
              <a:rPr lang="tr-TR" dirty="0"/>
              <a:t> hepsi doğru hizmet verebiliyordur.</a:t>
            </a:r>
          </a:p>
          <a:p>
            <a:r>
              <a:rPr lang="tr-TR" dirty="0"/>
              <a:t>Sistemin bir de ulaşılabilir olduğunu varsayalım. Bu durumda ağdan kopan makineyi indiremeyiz yani ağdan kopmuştur ve yine de hizmet vermeye devam ediyordur. Ama farklı olarak ağdan koptuğu için güncellenemiyor ve güncel veriyi yani bakiyeyi müşteriye sunamıyordur. Ancak ulaşılabilirlik özelliği için güncel olmasa dahi sonuç vermesinin ulaşılabilir olması için yeterlidir.</a:t>
            </a:r>
          </a:p>
          <a:p>
            <a:r>
              <a:rPr lang="tr-TR" dirty="0"/>
              <a:t>Ağdan kopan makinanın ulaşılabilirliğini sağlamak için güncel olmasa bile hizmet vermesine olanak tanıyorsak zaten tutarlılıktan feragat etmişizdir.</a:t>
            </a:r>
          </a:p>
        </p:txBody>
      </p:sp>
    </p:spTree>
    <p:extLst>
      <p:ext uri="{BB962C8B-B14F-4D97-AF65-F5344CB8AC3E}">
        <p14:creationId xmlns:p14="http://schemas.microsoft.com/office/powerpoint/2010/main" val="413421776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TM10001105[[fn=Kırpma]]</Template>
  <TotalTime>689</TotalTime>
  <Words>748</Words>
  <Application>Microsoft Office PowerPoint</Application>
  <PresentationFormat>Geniş ekran</PresentationFormat>
  <Paragraphs>37</Paragraphs>
  <Slides>12</Slides>
  <Notes>0</Notes>
  <HiddenSlides>0</HiddenSlides>
  <MMClips>0</MMClips>
  <ScaleCrop>false</ScaleCrop>
  <HeadingPairs>
    <vt:vector size="6" baseType="variant">
      <vt:variant>
        <vt:lpstr>Kullanılan Yazı Tipleri</vt:lpstr>
      </vt:variant>
      <vt:variant>
        <vt:i4>1</vt:i4>
      </vt:variant>
      <vt:variant>
        <vt:lpstr>Tema</vt:lpstr>
      </vt:variant>
      <vt:variant>
        <vt:i4>1</vt:i4>
      </vt:variant>
      <vt:variant>
        <vt:lpstr>Slayt Başlıkları</vt:lpstr>
      </vt:variant>
      <vt:variant>
        <vt:i4>12</vt:i4>
      </vt:variant>
    </vt:vector>
  </HeadingPairs>
  <TitlesOfParts>
    <vt:vector size="14" baseType="lpstr">
      <vt:lpstr>Franklin Gothic Book</vt:lpstr>
      <vt:lpstr>Crop</vt:lpstr>
      <vt:lpstr>CAP THEOREM</vt:lpstr>
      <vt:lpstr>CAP Theorem</vt:lpstr>
      <vt:lpstr>PowerPoint Sunusu</vt:lpstr>
      <vt:lpstr>PowerPoint Sunusu</vt:lpstr>
      <vt:lpstr>PowerPoint Sunusu</vt:lpstr>
      <vt:lpstr>PowerPoint Sunusu</vt:lpstr>
      <vt:lpstr>Tutarlılık(Consistent) ve Bölünmüş Ağ Dayanıklılığı(Partiton Tolerance) Sistemleri (CP)</vt:lpstr>
      <vt:lpstr>Tutarlılık(Consistent) ve Bölünmüş Ağ Dayanıklılığı) Partiton Tolerance Sistemler (CP)</vt:lpstr>
      <vt:lpstr>Ulaşılabilirlik(Available) ve Bölünmüş Ağ Dayanıklılığı(Partition Tolerance) Sistemleri (AP)</vt:lpstr>
      <vt:lpstr>Tutarlılık(Consistent) ve Ulaşılabilirlik(Available) Sistemler (CA)</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 THEOREM</dc:title>
  <dc:creator>serav yüksel</dc:creator>
  <cp:lastModifiedBy>Serav</cp:lastModifiedBy>
  <cp:revision>33</cp:revision>
  <dcterms:created xsi:type="dcterms:W3CDTF">2023-07-12T16:50:35Z</dcterms:created>
  <dcterms:modified xsi:type="dcterms:W3CDTF">2023-11-19T20:34:44Z</dcterms:modified>
</cp:coreProperties>
</file>