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1" r:id="rId6"/>
    <p:sldId id="262" r:id="rId7"/>
    <p:sldId id="263" r:id="rId8"/>
    <p:sldId id="269" r:id="rId9"/>
    <p:sldId id="264" r:id="rId10"/>
    <p:sldId id="265" r:id="rId11"/>
    <p:sldId id="266" r:id="rId12"/>
    <p:sldId id="267" r:id="rId13"/>
    <p:sldId id="268" r:id="rId1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5" d="100"/>
          <a:sy n="95" d="100"/>
        </p:scale>
        <p:origin x="4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842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1.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6299121" y="2714268"/>
            <a:ext cx="5524500" cy="812721"/>
          </a:xfrm>
          <a:prstGeom prst="rect">
            <a:avLst/>
          </a:prstGeom>
          <a:noFill/>
          <a:ln/>
        </p:spPr>
        <p:txBody>
          <a:bodyPr wrap="none" rtlCol="0" anchor="t"/>
          <a:lstStyle/>
          <a:p>
            <a:pPr marL="0" indent="0">
              <a:lnSpc>
                <a:spcPts val="6400"/>
              </a:lnSpc>
              <a:buNone/>
            </a:pPr>
            <a:r>
              <a:rPr lang="en-US" sz="5120" dirty="0">
                <a:solidFill>
                  <a:srgbClr val="EBCCBB"/>
                </a:solidFill>
                <a:latin typeface="Comic Sans MS" panose="030F0702030302020204" pitchFamily="66" charset="0"/>
                <a:ea typeface="Gelasio" pitchFamily="34" charset="-122"/>
                <a:cs typeface="Gelasio" pitchFamily="34" charset="-120"/>
              </a:rPr>
              <a:t>Java Heap ve Stack</a:t>
            </a:r>
            <a:endParaRPr lang="en-US" sz="5120" dirty="0">
              <a:latin typeface="Comic Sans MS" panose="030F0702030302020204" pitchFamily="66" charset="0"/>
            </a:endParaRPr>
          </a:p>
        </p:txBody>
      </p:sp>
      <p:sp>
        <p:nvSpPr>
          <p:cNvPr id="5" name="Text 3"/>
          <p:cNvSpPr/>
          <p:nvPr/>
        </p:nvSpPr>
        <p:spPr>
          <a:xfrm>
            <a:off x="6299121" y="3852029"/>
            <a:ext cx="7518559" cy="1040130"/>
          </a:xfrm>
          <a:prstGeom prst="rect">
            <a:avLst/>
          </a:prstGeom>
          <a:noFill/>
          <a:ln/>
        </p:spPr>
        <p:txBody>
          <a:bodyPr wrap="square" rtlCol="0" anchor="t"/>
          <a:lstStyle/>
          <a:p>
            <a:pPr marL="0" indent="0">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Java'da heap ve stack bellek bölgelerinin tanımı, </a:t>
            </a:r>
            <a:r>
              <a:rPr lang="en-US" sz="1707" dirty="0" err="1">
                <a:solidFill>
                  <a:srgbClr val="C9C2C0"/>
                </a:solidFill>
                <a:latin typeface="Comic Sans MS" panose="030F0702030302020204" pitchFamily="66" charset="0"/>
                <a:ea typeface="Gelasio" pitchFamily="34" charset="-122"/>
                <a:cs typeface="Gelasio" pitchFamily="34" charset="-120"/>
              </a:rPr>
              <a:t>çalı</a:t>
            </a:r>
            <a:r>
              <a:rPr lang="tr-TR" sz="1707" dirty="0">
                <a:solidFill>
                  <a:srgbClr val="C9C2C0"/>
                </a:solidFill>
                <a:latin typeface="Comic Sans MS" panose="030F0702030302020204" pitchFamily="66" charset="0"/>
                <a:ea typeface="Gelasio" pitchFamily="34" charset="-122"/>
                <a:cs typeface="Gelasio" pitchFamily="34" charset="-120"/>
              </a:rPr>
              <a:t>ş</a:t>
            </a:r>
            <a:r>
              <a:rPr lang="en-US" sz="1707" dirty="0">
                <a:solidFill>
                  <a:srgbClr val="C9C2C0"/>
                </a:solidFill>
                <a:latin typeface="Comic Sans MS" panose="030F0702030302020204" pitchFamily="66" charset="0"/>
                <a:ea typeface="Gelasio" pitchFamily="34" charset="-122"/>
                <a:cs typeface="Gelasio" pitchFamily="34" charset="-120"/>
              </a:rPr>
              <a:t>ma mekanizmaları ve aralarındaki farklar hakkında bilgi verilecek. Ayrıca, heap ve stack'in önemi ve performansa etkisi de açıklanacak.</a:t>
            </a:r>
            <a:endParaRPr lang="en-US" sz="1707" dirty="0">
              <a:latin typeface="Comic Sans MS" panose="030F0702030302020204" pitchFamily="66" charset="0"/>
            </a:endParaRPr>
          </a:p>
        </p:txBody>
      </p:sp>
      <p:sp>
        <p:nvSpPr>
          <p:cNvPr id="7" name="Text 5"/>
          <p:cNvSpPr/>
          <p:nvPr/>
        </p:nvSpPr>
        <p:spPr>
          <a:xfrm>
            <a:off x="6369606" y="5142786"/>
            <a:ext cx="205740" cy="365760"/>
          </a:xfrm>
          <a:prstGeom prst="rect">
            <a:avLst/>
          </a:prstGeom>
          <a:noFill/>
          <a:ln/>
        </p:spPr>
        <p:txBody>
          <a:bodyPr wrap="none" rtlCol="0" anchor="t"/>
          <a:lstStyle/>
          <a:p>
            <a:pPr marL="0" indent="0" algn="ctr">
              <a:lnSpc>
                <a:spcPts val="2880"/>
              </a:lnSpc>
              <a:buNone/>
            </a:pPr>
            <a:endParaRPr lang="en-US" sz="1152" dirty="0">
              <a:latin typeface="Comic Sans MS" panose="030F0702030302020204" pitchFamily="66" charset="0"/>
            </a:endParaRPr>
          </a:p>
        </p:txBody>
      </p:sp>
      <p:pic>
        <p:nvPicPr>
          <p:cNvPr id="9"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6" name="TextBox 5">
            <a:extLst>
              <a:ext uri="{FF2B5EF4-FFF2-40B4-BE49-F238E27FC236}">
                <a16:creationId xmlns:a16="http://schemas.microsoft.com/office/drawing/2014/main" id="{46712F09-7077-4B5A-A6F7-F564332BF9B8}"/>
              </a:ext>
            </a:extLst>
          </p:cNvPr>
          <p:cNvSpPr txBox="1"/>
          <p:nvPr/>
        </p:nvSpPr>
        <p:spPr>
          <a:xfrm>
            <a:off x="8164135" y="6006881"/>
            <a:ext cx="3650999" cy="369332"/>
          </a:xfrm>
          <a:prstGeom prst="rect">
            <a:avLst/>
          </a:prstGeom>
          <a:noFill/>
        </p:spPr>
        <p:txBody>
          <a:bodyPr wrap="none" rtlCol="0">
            <a:spAutoFit/>
          </a:bodyPr>
          <a:lstStyle/>
          <a:p>
            <a:r>
              <a:rPr lang="en-US" b="1" dirty="0" err="1">
                <a:solidFill>
                  <a:schemeClr val="bg1"/>
                </a:solidFill>
              </a:rPr>
              <a:t>Kasım</a:t>
            </a:r>
            <a:r>
              <a:rPr lang="en-US" b="1" dirty="0">
                <a:solidFill>
                  <a:schemeClr val="bg1"/>
                </a:solidFill>
              </a:rPr>
              <a:t> 2023, </a:t>
            </a:r>
            <a:r>
              <a:rPr lang="en-US" b="1" dirty="0" err="1">
                <a:solidFill>
                  <a:schemeClr val="bg1"/>
                </a:solidFill>
              </a:rPr>
              <a:t>Hazırlayan</a:t>
            </a:r>
            <a:r>
              <a:rPr lang="en-US" b="1" dirty="0">
                <a:solidFill>
                  <a:schemeClr val="bg1"/>
                </a:solidFill>
              </a:rPr>
              <a:t>: </a:t>
            </a:r>
            <a:r>
              <a:rPr lang="en-US" b="1" dirty="0" err="1">
                <a:solidFill>
                  <a:schemeClr val="bg1"/>
                </a:solidFill>
              </a:rPr>
              <a:t>Enes</a:t>
            </a:r>
            <a:r>
              <a:rPr lang="en-US" b="1" dirty="0">
                <a:solidFill>
                  <a:schemeClr val="bg1"/>
                </a:solidFill>
              </a:rPr>
              <a:t> KEMEL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DC041D19-693B-4CCD-AEFD-A2B20379D31A}"/>
              </a:ext>
            </a:extLst>
          </p:cNvPr>
          <p:cNvSpPr/>
          <p:nvPr/>
        </p:nvSpPr>
        <p:spPr>
          <a:xfrm>
            <a:off x="0" y="0"/>
            <a:ext cx="14630400" cy="8229600"/>
          </a:xfrm>
          <a:prstGeom prst="rect">
            <a:avLst/>
          </a:prstGeom>
          <a:solidFill>
            <a:srgbClr val="464342"/>
          </a:solidFill>
          <a:ln/>
        </p:spPr>
        <p:txBody>
          <a:bodyPr/>
          <a:lstStyle/>
          <a:p>
            <a:endParaRPr lang="tr-TR" dirty="0"/>
          </a:p>
        </p:txBody>
      </p:sp>
      <p:sp>
        <p:nvSpPr>
          <p:cNvPr id="9" name="Text 3">
            <a:extLst>
              <a:ext uri="{FF2B5EF4-FFF2-40B4-BE49-F238E27FC236}">
                <a16:creationId xmlns:a16="http://schemas.microsoft.com/office/drawing/2014/main" id="{A8CEE7C4-C012-4158-A0A0-5846EA6D433F}"/>
              </a:ext>
            </a:extLst>
          </p:cNvPr>
          <p:cNvSpPr/>
          <p:nvPr/>
        </p:nvSpPr>
        <p:spPr>
          <a:xfrm>
            <a:off x="743266" y="300799"/>
            <a:ext cx="8311282" cy="338733"/>
          </a:xfrm>
          <a:prstGeom prst="rect">
            <a:avLst/>
          </a:prstGeom>
          <a:noFill/>
          <a:ln/>
        </p:spPr>
        <p:txBody>
          <a:bodyPr wrap="none" rtlCol="0" anchor="t"/>
          <a:lstStyle/>
          <a:p>
            <a:pPr>
              <a:lnSpc>
                <a:spcPts val="2667"/>
              </a:lnSpc>
            </a:pPr>
            <a:r>
              <a:rPr lang="tr-TR" sz="2133" dirty="0">
                <a:solidFill>
                  <a:srgbClr val="EBCCBB"/>
                </a:solidFill>
                <a:latin typeface="Comic Sans MS" panose="030F0702030302020204" pitchFamily="66" charset="0"/>
                <a:ea typeface="Gelasio" pitchFamily="34" charset="-122"/>
                <a:cs typeface="Gelasio" pitchFamily="34" charset="-120"/>
              </a:rPr>
              <a:t>Java'da hangi veri türleri stack'te ve hangileri heap'te saklanır?</a:t>
            </a:r>
          </a:p>
          <a:p>
            <a:pPr>
              <a:lnSpc>
                <a:spcPts val="2667"/>
              </a:lnSpc>
            </a:pPr>
            <a:endParaRPr lang="en-US" sz="2133" dirty="0">
              <a:latin typeface="Comic Sans MS" panose="030F0702030302020204" pitchFamily="66" charset="0"/>
            </a:endParaRPr>
          </a:p>
        </p:txBody>
      </p:sp>
      <p:sp>
        <p:nvSpPr>
          <p:cNvPr id="10" name="Text 4">
            <a:extLst>
              <a:ext uri="{FF2B5EF4-FFF2-40B4-BE49-F238E27FC236}">
                <a16:creationId xmlns:a16="http://schemas.microsoft.com/office/drawing/2014/main" id="{DA48477B-24E8-44DC-9F39-731DC243999E}"/>
              </a:ext>
            </a:extLst>
          </p:cNvPr>
          <p:cNvSpPr/>
          <p:nvPr/>
        </p:nvSpPr>
        <p:spPr>
          <a:xfrm>
            <a:off x="743266" y="936721"/>
            <a:ext cx="6164430" cy="6995689"/>
          </a:xfrm>
          <a:prstGeom prst="rect">
            <a:avLst/>
          </a:prstGeom>
          <a:noFill/>
          <a:ln/>
        </p:spPr>
        <p:txBody>
          <a:bodyPr wrap="square" rtlCol="0" anchor="t"/>
          <a:lstStyle/>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Heap Belleği:</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Nesneler (Objects): Java'da nesneler heap bellekte saklanır. Bir nesne, "new" anahtar kelimesi ile oluşturulduğunda heap bellekte bir referans alır ve nesne kendisi heap'te depolanır. Bu referanslar stack bellekte saklanır ve nesnelerin ömrü referansların ömründen bağımsızdır.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Diziler (Arrays): Diziler de nesneler gibidir ve heap bellekte saklanır. Bir dizi oluşturulduğunda, dizi elemanları heap bellekte sıralı bir şekilde depolanır ve bu diziyi işaret eden referans stack bellekte saklanır.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Uzun Ömürlü Değişkenler (Long-Lived Variables): Bazı nesneler veya veri yapıları, metotların veya kod bloklarının ömründen daha uzun süre boyunca yaşar. Örneğin, bir nesne bir sınıfın üye değişkeni ise, bu nesne heap bellekte saklanır ve sınıfın ömrü boyunca yaşar.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Thread-Specific Objects: Bazı nesneler, belirli bir iş parçacığına (thread) özgüdür ve bu nedenle thread'in ömrü boyunca yaşar. Bu tür nesneler de heap bellekte saklanır.</a:t>
            </a:r>
          </a:p>
        </p:txBody>
      </p:sp>
      <p:pic>
        <p:nvPicPr>
          <p:cNvPr id="16" name="Picture 15">
            <a:extLst>
              <a:ext uri="{FF2B5EF4-FFF2-40B4-BE49-F238E27FC236}">
                <a16:creationId xmlns:a16="http://schemas.microsoft.com/office/drawing/2014/main" id="{56E05719-38E4-41EC-8FCD-F4D8772A5229}"/>
              </a:ext>
            </a:extLst>
          </p:cNvPr>
          <p:cNvPicPr>
            <a:picLocks noChangeAspect="1"/>
          </p:cNvPicPr>
          <p:nvPr/>
        </p:nvPicPr>
        <p:blipFill>
          <a:blip r:embed="rId2"/>
          <a:stretch>
            <a:fillRect/>
          </a:stretch>
        </p:blipFill>
        <p:spPr>
          <a:xfrm>
            <a:off x="7315199" y="1718928"/>
            <a:ext cx="6725589" cy="4791744"/>
          </a:xfrm>
          <a:prstGeom prst="rect">
            <a:avLst/>
          </a:prstGeom>
        </p:spPr>
      </p:pic>
      <p:sp>
        <p:nvSpPr>
          <p:cNvPr id="6" name="Text 3">
            <a:extLst>
              <a:ext uri="{FF2B5EF4-FFF2-40B4-BE49-F238E27FC236}">
                <a16:creationId xmlns:a16="http://schemas.microsoft.com/office/drawing/2014/main" id="{C8806B6D-7028-49ED-B8E0-3FC8FF9C2BC2}"/>
              </a:ext>
            </a:extLst>
          </p:cNvPr>
          <p:cNvSpPr/>
          <p:nvPr/>
        </p:nvSpPr>
        <p:spPr>
          <a:xfrm>
            <a:off x="12663596" y="300798"/>
            <a:ext cx="962951" cy="338733"/>
          </a:xfrm>
          <a:prstGeom prst="rect">
            <a:avLst/>
          </a:prstGeom>
          <a:noFill/>
          <a:ln/>
        </p:spPr>
        <p:txBody>
          <a:bodyPr wrap="none" rtlCol="0" anchor="t"/>
          <a:lstStyle/>
          <a:p>
            <a:pPr>
              <a:lnSpc>
                <a:spcPts val="2667"/>
              </a:lnSpc>
            </a:pPr>
            <a:r>
              <a:rPr lang="tr-TR" dirty="0">
                <a:solidFill>
                  <a:schemeClr val="accent1">
                    <a:lumMod val="60000"/>
                    <a:lumOff val="40000"/>
                  </a:schemeClr>
                </a:solidFill>
                <a:latin typeface="Comic Sans MS" panose="030F0702030302020204" pitchFamily="66" charset="0"/>
                <a:ea typeface="Gelasio" pitchFamily="34" charset="-122"/>
                <a:cs typeface="Gelasio" pitchFamily="34" charset="-120"/>
                <a:hlinkClick r:id="rId3" action="ppaction://hlinksldjump"/>
              </a:rPr>
              <a:t>Sorular</a:t>
            </a:r>
            <a:endParaRPr lang="en-US" dirty="0">
              <a:solidFill>
                <a:schemeClr val="accent1">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01668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A07EEC97-0C75-43FC-98FF-5F9F3F5A3494}"/>
              </a:ext>
            </a:extLst>
          </p:cNvPr>
          <p:cNvSpPr/>
          <p:nvPr/>
        </p:nvSpPr>
        <p:spPr>
          <a:xfrm>
            <a:off x="0" y="0"/>
            <a:ext cx="14630400" cy="8229600"/>
          </a:xfrm>
          <a:prstGeom prst="rect">
            <a:avLst/>
          </a:prstGeom>
          <a:solidFill>
            <a:srgbClr val="464342"/>
          </a:solidFill>
          <a:ln/>
        </p:spPr>
        <p:txBody>
          <a:bodyPr/>
          <a:lstStyle/>
          <a:p>
            <a:endParaRPr lang="tr-TR" dirty="0"/>
          </a:p>
        </p:txBody>
      </p:sp>
      <p:sp>
        <p:nvSpPr>
          <p:cNvPr id="3" name="Text 3">
            <a:extLst>
              <a:ext uri="{FF2B5EF4-FFF2-40B4-BE49-F238E27FC236}">
                <a16:creationId xmlns:a16="http://schemas.microsoft.com/office/drawing/2014/main" id="{7514727A-33A4-4C1D-86DD-987C748461DA}"/>
              </a:ext>
            </a:extLst>
          </p:cNvPr>
          <p:cNvSpPr/>
          <p:nvPr/>
        </p:nvSpPr>
        <p:spPr>
          <a:xfrm>
            <a:off x="743266" y="300799"/>
            <a:ext cx="11829734" cy="338733"/>
          </a:xfrm>
          <a:prstGeom prst="rect">
            <a:avLst/>
          </a:prstGeom>
          <a:noFill/>
          <a:ln/>
        </p:spPr>
        <p:txBody>
          <a:bodyPr wrap="none" rtlCol="0" anchor="t"/>
          <a:lstStyle/>
          <a:p>
            <a:pPr>
              <a:lnSpc>
                <a:spcPts val="2667"/>
              </a:lnSpc>
            </a:pPr>
            <a:r>
              <a:rPr lang="tr-TR" dirty="0">
                <a:solidFill>
                  <a:srgbClr val="EBCCBB"/>
                </a:solidFill>
                <a:latin typeface="Comic Sans MS" panose="030F0702030302020204" pitchFamily="66" charset="0"/>
                <a:ea typeface="Gelasio" pitchFamily="34" charset="-122"/>
                <a:cs typeface="Gelasio" pitchFamily="34" charset="-120"/>
              </a:rPr>
              <a:t>Bir Java uygulamasında, hangi durumlar heap belleği şişirebilir veya stack belleğinde taşmaya neden olabilir?</a:t>
            </a:r>
          </a:p>
          <a:p>
            <a:pPr>
              <a:lnSpc>
                <a:spcPts val="2667"/>
              </a:lnSpc>
            </a:pPr>
            <a:endParaRPr lang="en-US" dirty="0">
              <a:latin typeface="Comic Sans MS" panose="030F0702030302020204" pitchFamily="66" charset="0"/>
            </a:endParaRPr>
          </a:p>
        </p:txBody>
      </p:sp>
      <p:sp>
        <p:nvSpPr>
          <p:cNvPr id="4" name="Text 4">
            <a:extLst>
              <a:ext uri="{FF2B5EF4-FFF2-40B4-BE49-F238E27FC236}">
                <a16:creationId xmlns:a16="http://schemas.microsoft.com/office/drawing/2014/main" id="{FEBF5556-C190-4A49-B0FF-438312458703}"/>
              </a:ext>
            </a:extLst>
          </p:cNvPr>
          <p:cNvSpPr/>
          <p:nvPr/>
        </p:nvSpPr>
        <p:spPr>
          <a:xfrm>
            <a:off x="743266" y="936721"/>
            <a:ext cx="6164430" cy="6995689"/>
          </a:xfrm>
          <a:prstGeom prst="rect">
            <a:avLst/>
          </a:prstGeom>
          <a:noFill/>
          <a:ln/>
        </p:spPr>
        <p:txBody>
          <a:bodyPr wrap="square" rtlCol="0" anchor="t"/>
          <a:lstStyle/>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Heap Belleğinin Şişmesine Neden Olan Durumlar: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Nesne Oluşturma: Java'da nesneler heap bellekte saklanır ve her yeni nesne oluşturulduğunda heap belleği büyür. Özellikle büyük veri yapıları veya nesnelerin sık sık oluşturulması heap belleğinin şişmesine neden olabilir.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Veri Yükleme: Özellikle dosya veya veritabanından büyük miktarda veri yükleme işlemleri yapılıyorsa, bu veriler heap belleğini büyütebilir.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Bellek Sızıntıları (Memory Leaks): Programcı hataları nedeniyle nesnelerin kullanılmadan önce bellekten serbest bırakılmaması durumunda bellek sızıntıları oluşabilir. Bu, heap belleğinin zaman içinde şişmesine ve performans sorunlarına neden olabilir.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Veri Yığını İşlemleri: Java'da heap belleği, otomatik olarak çöp toplama (garbage collection) ile temizlenir, ancak çöp toplama işlemi zaman alabilir ve gereksiz nesnelerin birikmesine neden olabilir.</a:t>
            </a:r>
          </a:p>
        </p:txBody>
      </p:sp>
      <p:sp>
        <p:nvSpPr>
          <p:cNvPr id="5" name="Text 4">
            <a:extLst>
              <a:ext uri="{FF2B5EF4-FFF2-40B4-BE49-F238E27FC236}">
                <a16:creationId xmlns:a16="http://schemas.microsoft.com/office/drawing/2014/main" id="{ACB25C37-B538-4FF9-ABEB-35207338C751}"/>
              </a:ext>
            </a:extLst>
          </p:cNvPr>
          <p:cNvSpPr/>
          <p:nvPr/>
        </p:nvSpPr>
        <p:spPr>
          <a:xfrm>
            <a:off x="6907696" y="936721"/>
            <a:ext cx="6164430" cy="6995689"/>
          </a:xfrm>
          <a:prstGeom prst="rect">
            <a:avLst/>
          </a:prstGeom>
          <a:noFill/>
          <a:ln/>
        </p:spPr>
        <p:txBody>
          <a:bodyPr wrap="square" rtlCol="0" anchor="t"/>
          <a:lstStyle/>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Stack Belleğinde Taşmalara Neden Olan Durumlar:</a:t>
            </a:r>
          </a:p>
          <a:p>
            <a:pPr marL="285750" indent="-285750">
              <a:lnSpc>
                <a:spcPts val="2731"/>
              </a:lnSpc>
              <a:buFont typeface="Arial" panose="020B0604020202020204" pitchFamily="34" charset="0"/>
              <a:buChar char="•"/>
            </a:pPr>
            <a:endParaRPr lang="en-US"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Rekürsif Metot Çağrıları: Derin veya döngüsel rekürsif metot çağrıları stack belleğinde taşmalara yol açabilir. Stack, her metot çağrısı için bir çağrı kaydı (call frame) oluşturur ve bu kayıtların birikmesi stack belleğinin taşmasına neden olabilir.</a:t>
            </a:r>
          </a:p>
          <a:p>
            <a:pPr marL="285750" indent="-285750">
              <a:lnSpc>
                <a:spcPts val="2731"/>
              </a:lnSpc>
              <a:buFont typeface="Arial" panose="020B0604020202020204" pitchFamily="34" charset="0"/>
              <a:buChar char="•"/>
            </a:pPr>
            <a:endParaRPr lang="en-US"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Çoklu Thread İşlemleri: Birden fazla iş parçacığının (thread) kullanıldığı çoklu thread uygulamalarında, her bir iş parçacığı kendi stack belleğine sahiptir. Eşzamanlı işlemler sırasında, aynı anda çok sayıda iş parçacığına sahip uygulamalar stack belleğinin hızla büyümesine neden olabilir.</a:t>
            </a:r>
          </a:p>
          <a:p>
            <a:pPr marL="285750" indent="-285750">
              <a:lnSpc>
                <a:spcPts val="2731"/>
              </a:lnSpc>
              <a:buFont typeface="Arial" panose="020B0604020202020204" pitchFamily="34" charset="0"/>
              <a:buChar char="•"/>
            </a:pPr>
            <a:endParaRPr lang="en-US"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Sonsuz Döngüler (Infinite Loops): Sonsuz döngüler, stack belleğinin hızla büyümesine neden olabilir. Bir döngü içinde metot çağrıları veya işlemler tekrar tekrar gerçekleşirse, stack belleği doldurulabilir.</a:t>
            </a:r>
            <a:endParaRPr lang="en-US" sz="1600" dirty="0">
              <a:latin typeface="Comic Sans MS" panose="030F0702030302020204" pitchFamily="66" charset="0"/>
            </a:endParaRPr>
          </a:p>
        </p:txBody>
      </p:sp>
      <p:sp>
        <p:nvSpPr>
          <p:cNvPr id="6" name="Text 3">
            <a:extLst>
              <a:ext uri="{FF2B5EF4-FFF2-40B4-BE49-F238E27FC236}">
                <a16:creationId xmlns:a16="http://schemas.microsoft.com/office/drawing/2014/main" id="{E52EDC9D-673D-4286-81A2-131AC3205020}"/>
              </a:ext>
            </a:extLst>
          </p:cNvPr>
          <p:cNvSpPr/>
          <p:nvPr/>
        </p:nvSpPr>
        <p:spPr>
          <a:xfrm>
            <a:off x="140292" y="7452608"/>
            <a:ext cx="962951" cy="338733"/>
          </a:xfrm>
          <a:prstGeom prst="rect">
            <a:avLst/>
          </a:prstGeom>
          <a:noFill/>
          <a:ln/>
        </p:spPr>
        <p:txBody>
          <a:bodyPr wrap="none" rtlCol="0" anchor="t"/>
          <a:lstStyle/>
          <a:p>
            <a:pPr>
              <a:lnSpc>
                <a:spcPts val="2667"/>
              </a:lnSpc>
            </a:pPr>
            <a:r>
              <a:rPr lang="tr-TR" dirty="0">
                <a:solidFill>
                  <a:schemeClr val="accent1">
                    <a:lumMod val="60000"/>
                    <a:lumOff val="40000"/>
                  </a:schemeClr>
                </a:solidFill>
                <a:latin typeface="Comic Sans MS" panose="030F0702030302020204" pitchFamily="66" charset="0"/>
                <a:ea typeface="Gelasio" pitchFamily="34" charset="-122"/>
                <a:cs typeface="Gelasio" pitchFamily="34" charset="-120"/>
                <a:hlinkClick r:id="rId2" action="ppaction://hlinksldjump"/>
              </a:rPr>
              <a:t>Sorular</a:t>
            </a:r>
            <a:endParaRPr lang="en-US" dirty="0">
              <a:solidFill>
                <a:schemeClr val="accent1">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460029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523973A5-83DD-403A-9FF0-A7DC1B72C1E9}"/>
              </a:ext>
            </a:extLst>
          </p:cNvPr>
          <p:cNvSpPr/>
          <p:nvPr/>
        </p:nvSpPr>
        <p:spPr>
          <a:xfrm>
            <a:off x="0" y="0"/>
            <a:ext cx="14630400" cy="8229600"/>
          </a:xfrm>
          <a:prstGeom prst="rect">
            <a:avLst/>
          </a:prstGeom>
          <a:solidFill>
            <a:srgbClr val="464342"/>
          </a:solidFill>
          <a:ln/>
        </p:spPr>
        <p:txBody>
          <a:bodyPr/>
          <a:lstStyle/>
          <a:p>
            <a:endParaRPr lang="tr-TR" dirty="0"/>
          </a:p>
        </p:txBody>
      </p:sp>
      <p:sp>
        <p:nvSpPr>
          <p:cNvPr id="3" name="Text 3">
            <a:extLst>
              <a:ext uri="{FF2B5EF4-FFF2-40B4-BE49-F238E27FC236}">
                <a16:creationId xmlns:a16="http://schemas.microsoft.com/office/drawing/2014/main" id="{6491D553-0470-4257-A062-FAF2744BEAB0}"/>
              </a:ext>
            </a:extLst>
          </p:cNvPr>
          <p:cNvSpPr/>
          <p:nvPr/>
        </p:nvSpPr>
        <p:spPr>
          <a:xfrm>
            <a:off x="743266" y="300799"/>
            <a:ext cx="8311282" cy="338733"/>
          </a:xfrm>
          <a:prstGeom prst="rect">
            <a:avLst/>
          </a:prstGeom>
          <a:noFill/>
          <a:ln/>
        </p:spPr>
        <p:txBody>
          <a:bodyPr wrap="none" rtlCol="0" anchor="t"/>
          <a:lstStyle/>
          <a:p>
            <a:pPr>
              <a:lnSpc>
                <a:spcPts val="2667"/>
              </a:lnSpc>
            </a:pPr>
            <a:r>
              <a:rPr lang="tr-TR" sz="2133" dirty="0">
                <a:solidFill>
                  <a:srgbClr val="EBCCBB"/>
                </a:solidFill>
                <a:latin typeface="Comic Sans MS" panose="030F0702030302020204" pitchFamily="66" charset="0"/>
                <a:ea typeface="Gelasio" pitchFamily="34" charset="-122"/>
                <a:cs typeface="Gelasio" pitchFamily="34" charset="-120"/>
              </a:rPr>
              <a:t>Bir metodun çağrılması sırasında stack'te ne tür bilgiler saklanır?</a:t>
            </a:r>
            <a:endParaRPr lang="en-US" sz="2133" dirty="0">
              <a:latin typeface="Comic Sans MS" panose="030F0702030302020204" pitchFamily="66" charset="0"/>
            </a:endParaRPr>
          </a:p>
        </p:txBody>
      </p:sp>
      <p:sp>
        <p:nvSpPr>
          <p:cNvPr id="4" name="Text 4">
            <a:extLst>
              <a:ext uri="{FF2B5EF4-FFF2-40B4-BE49-F238E27FC236}">
                <a16:creationId xmlns:a16="http://schemas.microsoft.com/office/drawing/2014/main" id="{A16AFAE0-909C-44C5-96C3-03DEDD88AF05}"/>
              </a:ext>
            </a:extLst>
          </p:cNvPr>
          <p:cNvSpPr/>
          <p:nvPr/>
        </p:nvSpPr>
        <p:spPr>
          <a:xfrm>
            <a:off x="743265" y="936721"/>
            <a:ext cx="13598899" cy="6995689"/>
          </a:xfrm>
          <a:prstGeom prst="rect">
            <a:avLst/>
          </a:prstGeom>
          <a:noFill/>
          <a:ln/>
        </p:spPr>
        <p:txBody>
          <a:bodyPr wrap="square" rtlCol="0" anchor="t"/>
          <a:lstStyle/>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Metot Çağrı Kaydı (Call Frame): Her metot çağrısı için bir çağrı kaydı oluşturulur. Bu çağrı kaydı, metotun çalışma bağlamını içerir ve stack bellekte saklanır. Çağrı kaydı, metotun parametreleri, yerel değişkenleri ve diğer ilgili bilgileri içerir.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Parametre Değerleri: Metotun çağrılmasında verilen parametre değerleri, çağrı kaydında saklanır. Bu değerler, metotun işlevselliği için gerekli olan girdileri temsil eder.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Yerel Değişkenler: Metotun içinde tanımlanan yerel değişkenler (local variables), stack bellekte saklanır. Bu değişkenler metotun çalışma süresi boyunca geçerlidir ve işlem sırasında kullanılırlar.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Dönüş Adresi (Return Address): Metot çağrısı tamamlandığında nereye geri dönüleceği bilgisini içeren dönüş adresi, stack bellekte saklanır. Bu, metotların çalışması sırasında işlemin nerede devam edeceğini belirlemek için kullanılır.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Saklanmış Yerel Değişkenler (Saved Local Variables): Eğer bir metot başka bir metodu çağırıyorsa ve çağrılan metotun yerel değişkenleri saklanması gerekiyorsa, bu yerel değişkenler de stack bellekte geçici olarak saklanır.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Operand Stack: Java sanal makinesi (JVM) tarafından kullanılan bir operand yığını (operand stack), metot çağrısının işlem sırasında kullanılan geçici hesaplama sonuçlarını saklar. Bu operand stack de stack bellekte tutulur.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Bu bilgiler, bir metot çağrısının başladığı andan itibaren stack bellekte saklanır ve metot çağrısı tamamlandığında kaldırılır. Bu, metot çağrılarının düzgün bir şekilde izlenebilmesini ve işlem sırasında yerel değişkenlerin saklanabilmesini sağlar. Her yeni metot çağrısı, bir çağrı kaydı (call frame) oluşturarak stack belleğin derinleşmesine neden olur.</a:t>
            </a:r>
          </a:p>
        </p:txBody>
      </p:sp>
      <p:sp>
        <p:nvSpPr>
          <p:cNvPr id="5" name="Text 3">
            <a:extLst>
              <a:ext uri="{FF2B5EF4-FFF2-40B4-BE49-F238E27FC236}">
                <a16:creationId xmlns:a16="http://schemas.microsoft.com/office/drawing/2014/main" id="{CF29C42E-7C03-44E1-9C77-BCEDF3A55106}"/>
              </a:ext>
            </a:extLst>
          </p:cNvPr>
          <p:cNvSpPr/>
          <p:nvPr/>
        </p:nvSpPr>
        <p:spPr>
          <a:xfrm>
            <a:off x="13090979" y="159510"/>
            <a:ext cx="962951" cy="338733"/>
          </a:xfrm>
          <a:prstGeom prst="rect">
            <a:avLst/>
          </a:prstGeom>
          <a:noFill/>
          <a:ln/>
        </p:spPr>
        <p:txBody>
          <a:bodyPr wrap="none" rtlCol="0" anchor="t"/>
          <a:lstStyle/>
          <a:p>
            <a:pPr>
              <a:lnSpc>
                <a:spcPts val="2667"/>
              </a:lnSpc>
            </a:pPr>
            <a:r>
              <a:rPr lang="tr-TR" dirty="0">
                <a:solidFill>
                  <a:schemeClr val="accent1">
                    <a:lumMod val="60000"/>
                    <a:lumOff val="40000"/>
                  </a:schemeClr>
                </a:solidFill>
                <a:latin typeface="Comic Sans MS" panose="030F0702030302020204" pitchFamily="66" charset="0"/>
                <a:ea typeface="Gelasio" pitchFamily="34" charset="-122"/>
                <a:cs typeface="Gelasio" pitchFamily="34" charset="-120"/>
                <a:hlinkClick r:id="rId2" action="ppaction://hlinksldjump"/>
              </a:rPr>
              <a:t>Sorular</a:t>
            </a:r>
            <a:endParaRPr lang="en-US" dirty="0">
              <a:solidFill>
                <a:schemeClr val="accent1">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3367436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
            <a:extLst>
              <a:ext uri="{FF2B5EF4-FFF2-40B4-BE49-F238E27FC236}">
                <a16:creationId xmlns:a16="http://schemas.microsoft.com/office/drawing/2014/main" id="{45907195-8355-4071-A15A-3C8972677447}"/>
              </a:ext>
            </a:extLst>
          </p:cNvPr>
          <p:cNvSpPr/>
          <p:nvPr/>
        </p:nvSpPr>
        <p:spPr>
          <a:xfrm>
            <a:off x="0" y="0"/>
            <a:ext cx="14630400" cy="8229600"/>
          </a:xfrm>
          <a:prstGeom prst="rect">
            <a:avLst/>
          </a:prstGeom>
          <a:solidFill>
            <a:srgbClr val="464342"/>
          </a:solidFill>
          <a:ln/>
        </p:spPr>
        <p:txBody>
          <a:bodyPr/>
          <a:lstStyle/>
          <a:p>
            <a:endParaRPr lang="tr-TR" dirty="0"/>
          </a:p>
        </p:txBody>
      </p:sp>
      <p:sp>
        <p:nvSpPr>
          <p:cNvPr id="5" name="Text 3">
            <a:extLst>
              <a:ext uri="{FF2B5EF4-FFF2-40B4-BE49-F238E27FC236}">
                <a16:creationId xmlns:a16="http://schemas.microsoft.com/office/drawing/2014/main" id="{40CD32B6-F554-4686-93E1-5D8DE9498954}"/>
              </a:ext>
            </a:extLst>
          </p:cNvPr>
          <p:cNvSpPr/>
          <p:nvPr/>
        </p:nvSpPr>
        <p:spPr>
          <a:xfrm>
            <a:off x="743266" y="300799"/>
            <a:ext cx="8311282" cy="338733"/>
          </a:xfrm>
          <a:prstGeom prst="rect">
            <a:avLst/>
          </a:prstGeom>
          <a:noFill/>
          <a:ln/>
        </p:spPr>
        <p:txBody>
          <a:bodyPr wrap="none" rtlCol="0" anchor="t"/>
          <a:lstStyle/>
          <a:p>
            <a:pPr>
              <a:lnSpc>
                <a:spcPts val="2667"/>
              </a:lnSpc>
            </a:pPr>
            <a:r>
              <a:rPr lang="tr-TR" dirty="0">
                <a:solidFill>
                  <a:srgbClr val="EBCCBB"/>
                </a:solidFill>
                <a:latin typeface="Comic Sans MS" panose="030F0702030302020204" pitchFamily="66" charset="0"/>
                <a:ea typeface="Gelasio" pitchFamily="34" charset="-122"/>
                <a:cs typeface="Gelasio" pitchFamily="34" charset="-120"/>
              </a:rPr>
              <a:t>Java'da "Out of Memory Error" hatası alındığında, bu hata tipik olarak hangi bellek bölgesiyle ilişkilidir ve nasıl çözülür?</a:t>
            </a:r>
            <a:endParaRPr lang="en-US" dirty="0">
              <a:latin typeface="Comic Sans MS" panose="030F0702030302020204" pitchFamily="66" charset="0"/>
            </a:endParaRPr>
          </a:p>
        </p:txBody>
      </p:sp>
      <p:sp>
        <p:nvSpPr>
          <p:cNvPr id="6" name="Text 4">
            <a:extLst>
              <a:ext uri="{FF2B5EF4-FFF2-40B4-BE49-F238E27FC236}">
                <a16:creationId xmlns:a16="http://schemas.microsoft.com/office/drawing/2014/main" id="{0232EE74-E283-4791-A8DE-251AD06DA0A9}"/>
              </a:ext>
            </a:extLst>
          </p:cNvPr>
          <p:cNvSpPr/>
          <p:nvPr/>
        </p:nvSpPr>
        <p:spPr>
          <a:xfrm>
            <a:off x="743265" y="936721"/>
            <a:ext cx="13598899" cy="6995689"/>
          </a:xfrm>
          <a:prstGeom prst="rect">
            <a:avLst/>
          </a:prstGeom>
          <a:noFill/>
          <a:ln/>
        </p:spPr>
        <p:txBody>
          <a:bodyPr wrap="square" rtlCol="0" anchor="t"/>
          <a:lstStyle/>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Java'da "Out of Memory Error" hatası (bellek tükenme hatası), genellikle heap belleği ile ilişkilidir. Bu hata, bir Java uygulamasının çalışması sırasında heap belleğinin tükenmesi sonucunda meydana gelir. Java uygulamalarında, heap belleği dinamik olarak yönetilir ve nesneler heap bellekte depolanır. Eğer heap belleği yetersizse veya doğru şekilde temizlenmezse, "Out of Memory Error" hatası alınabilir.</a:t>
            </a: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Bu hatanın üstesinden gelmek için aşağıdaki adımları izleyebilirsiniz:</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Heap Belleği Ayarlarını Değiştirme: JVM'in heap belleği için ayrılan varsayılan boyutlar sınırlı olabilir. Bu sınırları artırabilirsiniz. -Xmx ve -Xms JVM parametreleri ile başlangıç ve maksimum heap belleği boyutlarını ayarlayabilirsiniz. Örneğin:</a:t>
            </a: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java -Xmx512m -Xms256m YourMainClass</a:t>
            </a: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Bu komut, başlangıçta 256MB heap bellek ayarlar ve maksimum 512MB heap bellek kullanır.</a:t>
            </a: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Veri Yönetimini Optimize Etme: Bellek kullanımını optimize etmek için veri yapılarını ve işlemleri gözden geçirin. Gereksiz büyük veri yapıları oluşturmak veya gereksiz kopyalamalar yapmak heap belleğini gereksiz yere şişirebilir. Daha verimli veri yapıları kullanarak ve bellek verimliliğini artırarak bu sorunu çözebilirsiniz.</a:t>
            </a:r>
            <a:endParaRPr lang="tr-TR"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endParaRPr lang="en-US" sz="13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Paralel Çöp Toplama Kullanma: Paralel çöp toplama, genellikle büyük ölçüde kullanılan uygulamalarda performansı artırabilir. Bu, çöp toplama işlemini daha hızlı ve daha verimli hale getirir.</a:t>
            </a: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Daha Yeni JVM Sürümlerini Kullanma: Daha yeni Java Sanal Makine (JVM) sürümleri, heap belleği yönetiminde gelişmeler ve iyileştirmeler sunabilir. Güncel JVM sürümlerini kullanarak bu tür hatalardan kaçınabilirsiniz.</a:t>
            </a:r>
          </a:p>
          <a:p>
            <a:pPr marL="285750" indent="-285750">
              <a:lnSpc>
                <a:spcPts val="2731"/>
              </a:lnSpc>
              <a:buFont typeface="Arial" panose="020B0604020202020204" pitchFamily="34" charset="0"/>
              <a:buChar char="•"/>
            </a:pPr>
            <a:r>
              <a:rPr lang="en-US" sz="1300" dirty="0">
                <a:solidFill>
                  <a:srgbClr val="C9C2C0"/>
                </a:solidFill>
                <a:latin typeface="Comic Sans MS" panose="030F0702030302020204" pitchFamily="66" charset="0"/>
                <a:ea typeface="Gelasio" pitchFamily="34" charset="-122"/>
                <a:cs typeface="Gelasio" pitchFamily="34" charset="-120"/>
              </a:rPr>
              <a:t>Veri Boyutunu Azaltma veya Paylaşma: Veri boyutunu azaltarak veya verileri daha az bellek kullanarak saklamak için sıkıştırma veya diğer teknikleri kullanabilirsiniz.</a:t>
            </a:r>
          </a:p>
        </p:txBody>
      </p:sp>
      <p:sp>
        <p:nvSpPr>
          <p:cNvPr id="10" name="Text 3">
            <a:extLst>
              <a:ext uri="{FF2B5EF4-FFF2-40B4-BE49-F238E27FC236}">
                <a16:creationId xmlns:a16="http://schemas.microsoft.com/office/drawing/2014/main" id="{22BEB492-D40C-45C7-80A9-EF344EE4A3E0}"/>
              </a:ext>
            </a:extLst>
          </p:cNvPr>
          <p:cNvSpPr/>
          <p:nvPr/>
        </p:nvSpPr>
        <p:spPr>
          <a:xfrm>
            <a:off x="140292" y="7452608"/>
            <a:ext cx="962951" cy="338733"/>
          </a:xfrm>
          <a:prstGeom prst="rect">
            <a:avLst/>
          </a:prstGeom>
          <a:noFill/>
          <a:ln/>
        </p:spPr>
        <p:txBody>
          <a:bodyPr wrap="none" rtlCol="0" anchor="t"/>
          <a:lstStyle/>
          <a:p>
            <a:pPr>
              <a:lnSpc>
                <a:spcPts val="2667"/>
              </a:lnSpc>
            </a:pPr>
            <a:r>
              <a:rPr lang="tr-TR" dirty="0">
                <a:solidFill>
                  <a:schemeClr val="accent1">
                    <a:lumMod val="60000"/>
                    <a:lumOff val="40000"/>
                  </a:schemeClr>
                </a:solidFill>
                <a:latin typeface="Comic Sans MS" panose="030F0702030302020204" pitchFamily="66" charset="0"/>
                <a:ea typeface="Gelasio" pitchFamily="34" charset="-122"/>
                <a:cs typeface="Gelasio" pitchFamily="34" charset="-120"/>
                <a:hlinkClick r:id="rId2" action="ppaction://hlinksldjump"/>
              </a:rPr>
              <a:t>Sorular</a:t>
            </a:r>
            <a:endParaRPr lang="en-US" dirty="0">
              <a:solidFill>
                <a:schemeClr val="accent1">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263365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txBody>
          <a:bodyPr/>
          <a:lstStyle/>
          <a:p>
            <a:endParaRPr lang="tr-TR" dirty="0"/>
          </a:p>
        </p:txBody>
      </p:sp>
      <p:sp>
        <p:nvSpPr>
          <p:cNvPr id="4" name="Text 2"/>
          <p:cNvSpPr/>
          <p:nvPr/>
        </p:nvSpPr>
        <p:spPr>
          <a:xfrm>
            <a:off x="759033" y="676404"/>
            <a:ext cx="7901940" cy="677228"/>
          </a:xfrm>
          <a:prstGeom prst="rect">
            <a:avLst/>
          </a:prstGeom>
          <a:noFill/>
          <a:ln/>
        </p:spPr>
        <p:txBody>
          <a:bodyPr wrap="none" rtlCol="0" anchor="t"/>
          <a:lstStyle/>
          <a:p>
            <a:pPr marL="0" indent="0">
              <a:lnSpc>
                <a:spcPts val="5333"/>
              </a:lnSpc>
              <a:buNone/>
            </a:pPr>
            <a:r>
              <a:rPr lang="en-US" sz="4267" dirty="0">
                <a:solidFill>
                  <a:srgbClr val="EBCCBB"/>
                </a:solidFill>
                <a:latin typeface="Comic Sans MS" panose="030F0702030302020204" pitchFamily="66" charset="0"/>
                <a:ea typeface="Gelasio" pitchFamily="34" charset="-122"/>
                <a:cs typeface="Gelasio" pitchFamily="34" charset="-120"/>
              </a:rPr>
              <a:t>Java Heap </a:t>
            </a:r>
            <a:r>
              <a:rPr lang="en-US" sz="4267" dirty="0" err="1">
                <a:solidFill>
                  <a:srgbClr val="EBCCBB"/>
                </a:solidFill>
                <a:latin typeface="Comic Sans MS" panose="030F0702030302020204" pitchFamily="66" charset="0"/>
                <a:ea typeface="Gelasio" pitchFamily="34" charset="-122"/>
                <a:cs typeface="Gelasio" pitchFamily="34" charset="-120"/>
              </a:rPr>
              <a:t>Çalı</a:t>
            </a:r>
            <a:r>
              <a:rPr lang="tr-TR" sz="4267" dirty="0">
                <a:solidFill>
                  <a:srgbClr val="EBCCBB"/>
                </a:solidFill>
                <a:latin typeface="Comic Sans MS" panose="030F0702030302020204" pitchFamily="66" charset="0"/>
                <a:ea typeface="Gelasio" pitchFamily="34" charset="-122"/>
                <a:cs typeface="Gelasio" pitchFamily="34" charset="-120"/>
              </a:rPr>
              <a:t>ş</a:t>
            </a:r>
            <a:r>
              <a:rPr lang="en-US" sz="4267" dirty="0">
                <a:solidFill>
                  <a:srgbClr val="EBCCBB"/>
                </a:solidFill>
                <a:latin typeface="Comic Sans MS" panose="030F0702030302020204" pitchFamily="66" charset="0"/>
                <a:ea typeface="Gelasio" pitchFamily="34" charset="-122"/>
                <a:cs typeface="Gelasio" pitchFamily="34" charset="-120"/>
              </a:rPr>
              <a:t>ma Mekanizması</a:t>
            </a:r>
            <a:endParaRPr lang="en-US" sz="4267" dirty="0">
              <a:latin typeface="Comic Sans MS" panose="030F0702030302020204" pitchFamily="66" charset="0"/>
            </a:endParaRPr>
          </a:p>
        </p:txBody>
      </p:sp>
      <p:sp>
        <p:nvSpPr>
          <p:cNvPr id="5" name="Shape 3"/>
          <p:cNvSpPr/>
          <p:nvPr/>
        </p:nvSpPr>
        <p:spPr>
          <a:xfrm>
            <a:off x="812840" y="1955984"/>
            <a:ext cx="4190405" cy="2028944"/>
          </a:xfrm>
          <a:prstGeom prst="roundRect">
            <a:avLst>
              <a:gd name="adj" fmla="val 6410"/>
            </a:avLst>
          </a:prstGeom>
          <a:solidFill>
            <a:srgbClr val="393636"/>
          </a:solidFill>
          <a:ln/>
        </p:spPr>
      </p:sp>
      <p:sp>
        <p:nvSpPr>
          <p:cNvPr id="6" name="Text 4"/>
          <p:cNvSpPr/>
          <p:nvPr/>
        </p:nvSpPr>
        <p:spPr>
          <a:xfrm>
            <a:off x="1029533" y="2172678"/>
            <a:ext cx="2720340" cy="338733"/>
          </a:xfrm>
          <a:prstGeom prst="rect">
            <a:avLst/>
          </a:prstGeom>
          <a:noFill/>
          <a:ln/>
        </p:spPr>
        <p:txBody>
          <a:bodyPr wrap="none" rtlCol="0" anchor="t"/>
          <a:lstStyle/>
          <a:p>
            <a:pPr marL="0" indent="0">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Hedeflenen Fonksiyon</a:t>
            </a:r>
            <a:endParaRPr lang="en-US" sz="2133" dirty="0">
              <a:latin typeface="Comic Sans MS" panose="030F0702030302020204" pitchFamily="66" charset="0"/>
            </a:endParaRPr>
          </a:p>
        </p:txBody>
      </p:sp>
      <p:sp>
        <p:nvSpPr>
          <p:cNvPr id="7" name="Text 5"/>
          <p:cNvSpPr/>
          <p:nvPr/>
        </p:nvSpPr>
        <p:spPr>
          <a:xfrm>
            <a:off x="1029533" y="2728104"/>
            <a:ext cx="3757017" cy="693420"/>
          </a:xfrm>
          <a:prstGeom prst="rect">
            <a:avLst/>
          </a:prstGeom>
          <a:noFill/>
          <a:ln/>
        </p:spPr>
        <p:txBody>
          <a:bodyPr wrap="square" rtlCol="0" anchor="t"/>
          <a:lstStyle/>
          <a:p>
            <a:pPr marL="0" indent="0">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Objelerin dinamik olarak oluşturulduğu bellek bölgesidir.</a:t>
            </a:r>
            <a:endParaRPr lang="en-US" sz="1707" dirty="0">
              <a:latin typeface="Comic Sans MS" panose="030F0702030302020204" pitchFamily="66" charset="0"/>
            </a:endParaRPr>
          </a:p>
        </p:txBody>
      </p:sp>
      <p:sp>
        <p:nvSpPr>
          <p:cNvPr id="8" name="Shape 6"/>
          <p:cNvSpPr/>
          <p:nvPr/>
        </p:nvSpPr>
        <p:spPr>
          <a:xfrm>
            <a:off x="5219938" y="1955984"/>
            <a:ext cx="4190405" cy="2028944"/>
          </a:xfrm>
          <a:prstGeom prst="roundRect">
            <a:avLst>
              <a:gd name="adj" fmla="val 6410"/>
            </a:avLst>
          </a:prstGeom>
          <a:solidFill>
            <a:srgbClr val="393636"/>
          </a:solidFill>
          <a:ln/>
        </p:spPr>
      </p:sp>
      <p:sp>
        <p:nvSpPr>
          <p:cNvPr id="9" name="Text 7"/>
          <p:cNvSpPr/>
          <p:nvPr/>
        </p:nvSpPr>
        <p:spPr>
          <a:xfrm>
            <a:off x="5436632" y="2172678"/>
            <a:ext cx="2167414" cy="338733"/>
          </a:xfrm>
          <a:prstGeom prst="rect">
            <a:avLst/>
          </a:prstGeom>
          <a:noFill/>
          <a:ln/>
        </p:spPr>
        <p:txBody>
          <a:bodyPr wrap="none" rtlCol="0" anchor="t"/>
          <a:lstStyle/>
          <a:p>
            <a:pPr marL="0" indent="0">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İşleyiş</a:t>
            </a:r>
            <a:endParaRPr lang="en-US" sz="2133" dirty="0">
              <a:latin typeface="Comic Sans MS" panose="030F0702030302020204" pitchFamily="66" charset="0"/>
            </a:endParaRPr>
          </a:p>
        </p:txBody>
      </p:sp>
      <p:sp>
        <p:nvSpPr>
          <p:cNvPr id="10" name="Text 8"/>
          <p:cNvSpPr/>
          <p:nvPr/>
        </p:nvSpPr>
        <p:spPr>
          <a:xfrm>
            <a:off x="5436632" y="2728104"/>
            <a:ext cx="3757017" cy="1040130"/>
          </a:xfrm>
          <a:prstGeom prst="rect">
            <a:avLst/>
          </a:prstGeom>
          <a:noFill/>
          <a:ln/>
        </p:spPr>
        <p:txBody>
          <a:bodyPr wrap="square" rtlCol="0" anchor="t"/>
          <a:lstStyle/>
          <a:p>
            <a:pPr marL="0" indent="0">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Heap'in boyutu runtime'da önceden belirlenmez, dinamik olarak büyür ve küçülür.</a:t>
            </a:r>
            <a:endParaRPr lang="en-US" sz="1707" dirty="0">
              <a:latin typeface="Comic Sans MS" panose="030F0702030302020204" pitchFamily="66" charset="0"/>
            </a:endParaRPr>
          </a:p>
        </p:txBody>
      </p:sp>
      <p:sp>
        <p:nvSpPr>
          <p:cNvPr id="11" name="Shape 9"/>
          <p:cNvSpPr/>
          <p:nvPr/>
        </p:nvSpPr>
        <p:spPr>
          <a:xfrm>
            <a:off x="9627037" y="1955984"/>
            <a:ext cx="4190405" cy="2028944"/>
          </a:xfrm>
          <a:prstGeom prst="roundRect">
            <a:avLst>
              <a:gd name="adj" fmla="val 6410"/>
            </a:avLst>
          </a:prstGeom>
          <a:solidFill>
            <a:srgbClr val="393636"/>
          </a:solidFill>
          <a:ln/>
        </p:spPr>
      </p:sp>
      <p:sp>
        <p:nvSpPr>
          <p:cNvPr id="12" name="Text 10"/>
          <p:cNvSpPr/>
          <p:nvPr/>
        </p:nvSpPr>
        <p:spPr>
          <a:xfrm>
            <a:off x="9843730" y="2172678"/>
            <a:ext cx="2167414" cy="338733"/>
          </a:xfrm>
          <a:prstGeom prst="rect">
            <a:avLst/>
          </a:prstGeom>
          <a:noFill/>
          <a:ln/>
        </p:spPr>
        <p:txBody>
          <a:bodyPr wrap="none" rtlCol="0" anchor="t"/>
          <a:lstStyle/>
          <a:p>
            <a:pPr marL="0" indent="0">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Özellikler</a:t>
            </a:r>
            <a:endParaRPr lang="en-US" sz="2133" dirty="0">
              <a:latin typeface="Comic Sans MS" panose="030F0702030302020204" pitchFamily="66" charset="0"/>
            </a:endParaRPr>
          </a:p>
        </p:txBody>
      </p:sp>
      <p:sp>
        <p:nvSpPr>
          <p:cNvPr id="13" name="Text 11"/>
          <p:cNvSpPr/>
          <p:nvPr/>
        </p:nvSpPr>
        <p:spPr>
          <a:xfrm>
            <a:off x="9843730" y="2728104"/>
            <a:ext cx="3757017" cy="693420"/>
          </a:xfrm>
          <a:prstGeom prst="rect">
            <a:avLst/>
          </a:prstGeom>
          <a:noFill/>
          <a:ln/>
        </p:spPr>
        <p:txBody>
          <a:bodyPr wrap="square" rtlCol="0" anchor="t"/>
          <a:lstStyle/>
          <a:p>
            <a:pPr marL="0" indent="0">
              <a:lnSpc>
                <a:spcPts val="2731"/>
              </a:lnSpc>
              <a:buNone/>
            </a:pPr>
            <a:r>
              <a:rPr lang="en-US" sz="1707" dirty="0" err="1">
                <a:solidFill>
                  <a:srgbClr val="C9C2C0"/>
                </a:solidFill>
                <a:latin typeface="Comic Sans MS" panose="030F0702030302020204" pitchFamily="66" charset="0"/>
                <a:ea typeface="Gelasio" pitchFamily="34" charset="-122"/>
                <a:cs typeface="Gelasio" pitchFamily="34" charset="-120"/>
              </a:rPr>
              <a:t>Referansları</a:t>
            </a:r>
            <a:r>
              <a:rPr lang="en-US" sz="1707" dirty="0">
                <a:solidFill>
                  <a:srgbClr val="C9C2C0"/>
                </a:solidFill>
                <a:latin typeface="Comic Sans MS" panose="030F0702030302020204" pitchFamily="66" charset="0"/>
                <a:ea typeface="Gelasio" pitchFamily="34" charset="-122"/>
                <a:cs typeface="Gelasio" pitchFamily="34" charset="-120"/>
              </a:rPr>
              <a:t> saklar ve objeler için alan tahsis eder.</a:t>
            </a:r>
            <a:endParaRPr lang="en-US" sz="1707" dirty="0">
              <a:latin typeface="Comic Sans MS" panose="030F0702030302020204" pitchFamily="66" charset="0"/>
            </a:endParaRPr>
          </a:p>
        </p:txBody>
      </p:sp>
      <p:pic>
        <p:nvPicPr>
          <p:cNvPr id="15" name="Picture 2" descr="https://n7b3p4s2.stackpathcdn.com/article/stack-vs-heap-memory-c-sharp/Images/ex122.gif">
            <a:extLst>
              <a:ext uri="{FF2B5EF4-FFF2-40B4-BE49-F238E27FC236}">
                <a16:creationId xmlns:a16="http://schemas.microsoft.com/office/drawing/2014/main" id="{36BDD4DF-90AC-45DA-89CC-4D4EADE05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317" y="4193643"/>
            <a:ext cx="4186927" cy="395728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blog.niximera.com/wp-content/uploads/2019/11/java-heap.png">
            <a:extLst>
              <a:ext uri="{FF2B5EF4-FFF2-40B4-BE49-F238E27FC236}">
                <a16:creationId xmlns:a16="http://schemas.microsoft.com/office/drawing/2014/main" id="{C12CC9A0-DAEF-4535-B087-B127C3104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938" y="4201664"/>
            <a:ext cx="4190405" cy="372343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0E594E3A-0C63-476C-9A50-D6D3A0340BB7}"/>
              </a:ext>
            </a:extLst>
          </p:cNvPr>
          <p:cNvPicPr>
            <a:picLocks noChangeAspect="1"/>
          </p:cNvPicPr>
          <p:nvPr/>
        </p:nvPicPr>
        <p:blipFill>
          <a:blip r:embed="rId5"/>
          <a:stretch>
            <a:fillRect/>
          </a:stretch>
        </p:blipFill>
        <p:spPr>
          <a:xfrm>
            <a:off x="9627037" y="4193644"/>
            <a:ext cx="4168065" cy="37234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12840" y="1353622"/>
            <a:ext cx="7917180" cy="677228"/>
          </a:xfrm>
          <a:prstGeom prst="rect">
            <a:avLst/>
          </a:prstGeom>
          <a:noFill/>
          <a:ln/>
        </p:spPr>
        <p:txBody>
          <a:bodyPr wrap="none" rtlCol="0" anchor="t"/>
          <a:lstStyle/>
          <a:p>
            <a:pPr marL="0" indent="0">
              <a:lnSpc>
                <a:spcPts val="5333"/>
              </a:lnSpc>
              <a:buNone/>
            </a:pPr>
            <a:r>
              <a:rPr lang="en-US" sz="4267" dirty="0">
                <a:solidFill>
                  <a:srgbClr val="EBCCBB"/>
                </a:solidFill>
                <a:latin typeface="Comic Sans MS" panose="030F0702030302020204" pitchFamily="66" charset="0"/>
                <a:ea typeface="Gelasio" pitchFamily="34" charset="-122"/>
                <a:cs typeface="Gelasio" pitchFamily="34" charset="-120"/>
              </a:rPr>
              <a:t>Java Stack Çalışma Mekanizması</a:t>
            </a:r>
            <a:endParaRPr lang="en-US" sz="4267" dirty="0">
              <a:latin typeface="Comic Sans MS" panose="030F0702030302020204" pitchFamily="66" charset="0"/>
            </a:endParaRPr>
          </a:p>
        </p:txBody>
      </p:sp>
      <p:pic>
        <p:nvPicPr>
          <p:cNvPr id="5" name="Image 0" descr="preencoded.png"/>
          <p:cNvPicPr>
            <a:picLocks noChangeAspect="1"/>
          </p:cNvPicPr>
          <p:nvPr/>
        </p:nvPicPr>
        <p:blipFill>
          <a:blip r:embed="rId3"/>
          <a:stretch>
            <a:fillRect/>
          </a:stretch>
        </p:blipFill>
        <p:spPr>
          <a:xfrm>
            <a:off x="812840" y="2464237"/>
            <a:ext cx="4118134" cy="2545199"/>
          </a:xfrm>
          <a:prstGeom prst="rect">
            <a:avLst/>
          </a:prstGeom>
        </p:spPr>
      </p:pic>
      <p:sp>
        <p:nvSpPr>
          <p:cNvPr id="6" name="Text 3"/>
          <p:cNvSpPr/>
          <p:nvPr/>
        </p:nvSpPr>
        <p:spPr>
          <a:xfrm>
            <a:off x="812840" y="5280303"/>
            <a:ext cx="2167414" cy="338733"/>
          </a:xfrm>
          <a:prstGeom prst="rect">
            <a:avLst/>
          </a:prstGeom>
          <a:noFill/>
          <a:ln/>
        </p:spPr>
        <p:txBody>
          <a:bodyPr wrap="none" rtlCol="0" anchor="t"/>
          <a:lstStyle/>
          <a:p>
            <a:pPr marL="0" indent="0" algn="l">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Yığıt İşleyişi</a:t>
            </a:r>
            <a:endParaRPr lang="en-US" sz="2133" dirty="0">
              <a:latin typeface="Comic Sans MS" panose="030F0702030302020204" pitchFamily="66" charset="0"/>
            </a:endParaRPr>
          </a:p>
        </p:txBody>
      </p:sp>
      <p:sp>
        <p:nvSpPr>
          <p:cNvPr id="7" name="Text 4"/>
          <p:cNvSpPr/>
          <p:nvPr/>
        </p:nvSpPr>
        <p:spPr>
          <a:xfrm>
            <a:off x="812840" y="5835729"/>
            <a:ext cx="4118134" cy="693420"/>
          </a:xfrm>
          <a:prstGeom prst="rect">
            <a:avLst/>
          </a:prstGeom>
          <a:noFill/>
          <a:ln/>
        </p:spPr>
        <p:txBody>
          <a:bodyPr wrap="square" rtlCol="0" anchor="t"/>
          <a:lstStyle/>
          <a:p>
            <a:pPr marL="0" indent="0" algn="l">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Sınırlı boyutta ve LIFO (Son Giren İlk Çıkar) prensibi ile çalışır.</a:t>
            </a:r>
            <a:endParaRPr lang="en-US" sz="1707" dirty="0">
              <a:latin typeface="Comic Sans MS" panose="030F0702030302020204" pitchFamily="66" charset="0"/>
            </a:endParaRPr>
          </a:p>
        </p:txBody>
      </p:sp>
      <p:pic>
        <p:nvPicPr>
          <p:cNvPr id="8" name="Image 1" descr="preencoded.png"/>
          <p:cNvPicPr>
            <a:picLocks noChangeAspect="1"/>
          </p:cNvPicPr>
          <p:nvPr/>
        </p:nvPicPr>
        <p:blipFill>
          <a:blip r:embed="rId4"/>
          <a:stretch>
            <a:fillRect/>
          </a:stretch>
        </p:blipFill>
        <p:spPr>
          <a:xfrm>
            <a:off x="5256014" y="2464237"/>
            <a:ext cx="4118253" cy="2545199"/>
          </a:xfrm>
          <a:prstGeom prst="rect">
            <a:avLst/>
          </a:prstGeom>
        </p:spPr>
      </p:pic>
      <p:sp>
        <p:nvSpPr>
          <p:cNvPr id="9" name="Text 5"/>
          <p:cNvSpPr/>
          <p:nvPr/>
        </p:nvSpPr>
        <p:spPr>
          <a:xfrm>
            <a:off x="5256014" y="5280303"/>
            <a:ext cx="2865120" cy="338733"/>
          </a:xfrm>
          <a:prstGeom prst="rect">
            <a:avLst/>
          </a:prstGeom>
          <a:noFill/>
          <a:ln/>
        </p:spPr>
        <p:txBody>
          <a:bodyPr wrap="none" rtlCol="0" anchor="t"/>
          <a:lstStyle/>
          <a:p>
            <a:pPr marL="0" indent="0" algn="l">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Tehlike: Stack Overflow</a:t>
            </a:r>
            <a:endParaRPr lang="en-US" sz="2133" dirty="0">
              <a:latin typeface="Comic Sans MS" panose="030F0702030302020204" pitchFamily="66" charset="0"/>
            </a:endParaRPr>
          </a:p>
        </p:txBody>
      </p:sp>
      <p:sp>
        <p:nvSpPr>
          <p:cNvPr id="10" name="Text 6"/>
          <p:cNvSpPr/>
          <p:nvPr/>
        </p:nvSpPr>
        <p:spPr>
          <a:xfrm>
            <a:off x="5256014" y="5835729"/>
            <a:ext cx="4118253" cy="1040130"/>
          </a:xfrm>
          <a:prstGeom prst="rect">
            <a:avLst/>
          </a:prstGeom>
          <a:noFill/>
          <a:ln/>
        </p:spPr>
        <p:txBody>
          <a:bodyPr wrap="square" rtlCol="0" anchor="t"/>
          <a:lstStyle/>
          <a:p>
            <a:pPr marL="0" indent="0" algn="l">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Metodlar arası çağrı işlemlerinin kontrolü yapılır, derin bir şekilde recursive fonksiyon çağrıları stack'i aşabilir.</a:t>
            </a:r>
            <a:endParaRPr lang="en-US" sz="1707" dirty="0">
              <a:latin typeface="Comic Sans MS" panose="030F0702030302020204" pitchFamily="66" charset="0"/>
            </a:endParaRPr>
          </a:p>
        </p:txBody>
      </p:sp>
      <p:pic>
        <p:nvPicPr>
          <p:cNvPr id="11" name="Image 2" descr="preencoded.png"/>
          <p:cNvPicPr>
            <a:picLocks noChangeAspect="1"/>
          </p:cNvPicPr>
          <p:nvPr/>
        </p:nvPicPr>
        <p:blipFill>
          <a:blip r:embed="rId5"/>
          <a:stretch>
            <a:fillRect/>
          </a:stretch>
        </p:blipFill>
        <p:spPr>
          <a:xfrm>
            <a:off x="9699308" y="2464237"/>
            <a:ext cx="4118253" cy="2545199"/>
          </a:xfrm>
          <a:prstGeom prst="rect">
            <a:avLst/>
          </a:prstGeom>
        </p:spPr>
      </p:pic>
      <p:sp>
        <p:nvSpPr>
          <p:cNvPr id="12" name="Text 7"/>
          <p:cNvSpPr/>
          <p:nvPr/>
        </p:nvSpPr>
        <p:spPr>
          <a:xfrm>
            <a:off x="9699308" y="5280303"/>
            <a:ext cx="2743200" cy="338733"/>
          </a:xfrm>
          <a:prstGeom prst="rect">
            <a:avLst/>
          </a:prstGeom>
          <a:noFill/>
          <a:ln/>
        </p:spPr>
        <p:txBody>
          <a:bodyPr wrap="none" rtlCol="0" anchor="t"/>
          <a:lstStyle/>
          <a:p>
            <a:pPr marL="0" indent="0" algn="l">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Hata: Stack Underflow</a:t>
            </a:r>
            <a:endParaRPr lang="en-US" sz="2133" dirty="0">
              <a:latin typeface="Comic Sans MS" panose="030F0702030302020204" pitchFamily="66" charset="0"/>
            </a:endParaRPr>
          </a:p>
        </p:txBody>
      </p:sp>
      <p:sp>
        <p:nvSpPr>
          <p:cNvPr id="13" name="Text 8"/>
          <p:cNvSpPr/>
          <p:nvPr/>
        </p:nvSpPr>
        <p:spPr>
          <a:xfrm>
            <a:off x="9699308" y="5835729"/>
            <a:ext cx="4118253" cy="693420"/>
          </a:xfrm>
          <a:prstGeom prst="rect">
            <a:avLst/>
          </a:prstGeom>
          <a:noFill/>
          <a:ln/>
        </p:spPr>
        <p:txBody>
          <a:bodyPr wrap="square" rtlCol="0" anchor="t"/>
          <a:lstStyle/>
          <a:p>
            <a:pPr marL="0" indent="0" algn="l">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Stack boşken eleman çıkarılmaya çalışıldığında ortaya çıkar.</a:t>
            </a:r>
            <a:endParaRPr lang="en-US" sz="1707" dirty="0">
              <a:latin typeface="Comic Sans MS" panose="030F07020303020202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12840" y="1422083"/>
            <a:ext cx="9235440" cy="677228"/>
          </a:xfrm>
          <a:prstGeom prst="rect">
            <a:avLst/>
          </a:prstGeom>
          <a:noFill/>
          <a:ln/>
        </p:spPr>
        <p:txBody>
          <a:bodyPr wrap="none" rtlCol="0" anchor="t"/>
          <a:lstStyle/>
          <a:p>
            <a:pPr marL="0" indent="0">
              <a:lnSpc>
                <a:spcPts val="5333"/>
              </a:lnSpc>
              <a:buNone/>
            </a:pPr>
            <a:r>
              <a:rPr lang="en-US" sz="4267" dirty="0">
                <a:solidFill>
                  <a:srgbClr val="EBCCBB"/>
                </a:solidFill>
                <a:latin typeface="Comic Sans MS" panose="030F0702030302020204" pitchFamily="66" charset="0"/>
                <a:ea typeface="Gelasio" pitchFamily="34" charset="-122"/>
                <a:cs typeface="Gelasio" pitchFamily="34" charset="-120"/>
              </a:rPr>
              <a:t>Java Heap ve Stack Arasındaki Farklar</a:t>
            </a:r>
            <a:endParaRPr lang="en-US" sz="4267" dirty="0">
              <a:latin typeface="Comic Sans MS" panose="030F0702030302020204" pitchFamily="66" charset="0"/>
            </a:endParaRPr>
          </a:p>
        </p:txBody>
      </p:sp>
      <p:sp>
        <p:nvSpPr>
          <p:cNvPr id="5" name="Shape 3"/>
          <p:cNvSpPr/>
          <p:nvPr/>
        </p:nvSpPr>
        <p:spPr>
          <a:xfrm>
            <a:off x="7293531" y="2532698"/>
            <a:ext cx="43339" cy="4274701"/>
          </a:xfrm>
          <a:prstGeom prst="rect">
            <a:avLst/>
          </a:prstGeom>
          <a:solidFill>
            <a:srgbClr val="393636"/>
          </a:solidFill>
          <a:ln/>
        </p:spPr>
      </p:sp>
      <p:sp>
        <p:nvSpPr>
          <p:cNvPr id="6" name="Shape 4"/>
          <p:cNvSpPr/>
          <p:nvPr/>
        </p:nvSpPr>
        <p:spPr>
          <a:xfrm>
            <a:off x="7559040" y="2924175"/>
            <a:ext cx="758547" cy="43339"/>
          </a:xfrm>
          <a:prstGeom prst="rect">
            <a:avLst/>
          </a:prstGeom>
          <a:solidFill>
            <a:srgbClr val="393636"/>
          </a:solidFill>
          <a:ln/>
        </p:spPr>
      </p:sp>
      <p:sp>
        <p:nvSpPr>
          <p:cNvPr id="7" name="Shape 5"/>
          <p:cNvSpPr/>
          <p:nvPr/>
        </p:nvSpPr>
        <p:spPr>
          <a:xfrm>
            <a:off x="7071360" y="2702004"/>
            <a:ext cx="487680" cy="487680"/>
          </a:xfrm>
          <a:prstGeom prst="roundRect">
            <a:avLst>
              <a:gd name="adj" fmla="val 26667"/>
            </a:avLst>
          </a:prstGeom>
          <a:solidFill>
            <a:srgbClr val="393636"/>
          </a:solidFill>
          <a:ln/>
        </p:spPr>
      </p:sp>
      <p:sp>
        <p:nvSpPr>
          <p:cNvPr id="8" name="Text 6"/>
          <p:cNvSpPr/>
          <p:nvPr/>
        </p:nvSpPr>
        <p:spPr>
          <a:xfrm>
            <a:off x="7246620" y="2742605"/>
            <a:ext cx="137160" cy="406360"/>
          </a:xfrm>
          <a:prstGeom prst="rect">
            <a:avLst/>
          </a:prstGeom>
          <a:noFill/>
          <a:ln/>
        </p:spPr>
        <p:txBody>
          <a:bodyPr wrap="none" rtlCol="0" anchor="t"/>
          <a:lstStyle/>
          <a:p>
            <a:pPr marL="0" indent="0" algn="ctr">
              <a:lnSpc>
                <a:spcPts val="3200"/>
              </a:lnSpc>
              <a:buNone/>
            </a:pPr>
            <a:r>
              <a:rPr lang="en-US" sz="2560" dirty="0">
                <a:solidFill>
                  <a:srgbClr val="EBCCBB"/>
                </a:solidFill>
                <a:latin typeface="Comic Sans MS" panose="030F0702030302020204" pitchFamily="66" charset="0"/>
                <a:ea typeface="Gelasio" pitchFamily="34" charset="-122"/>
                <a:cs typeface="Gelasio" pitchFamily="34" charset="-120"/>
              </a:rPr>
              <a:t>1</a:t>
            </a:r>
            <a:endParaRPr lang="en-US" sz="2560" dirty="0">
              <a:latin typeface="Comic Sans MS" panose="030F0702030302020204" pitchFamily="66" charset="0"/>
            </a:endParaRPr>
          </a:p>
        </p:txBody>
      </p:sp>
      <p:sp>
        <p:nvSpPr>
          <p:cNvPr id="9" name="Text 7"/>
          <p:cNvSpPr/>
          <p:nvPr/>
        </p:nvSpPr>
        <p:spPr>
          <a:xfrm>
            <a:off x="8507254" y="2749391"/>
            <a:ext cx="2167414" cy="338733"/>
          </a:xfrm>
          <a:prstGeom prst="rect">
            <a:avLst/>
          </a:prstGeom>
          <a:noFill/>
          <a:ln/>
        </p:spPr>
        <p:txBody>
          <a:bodyPr wrap="none" rtlCol="0" anchor="t"/>
          <a:lstStyle/>
          <a:p>
            <a:pPr marL="0" indent="0" algn="l">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Bellek Yapısı</a:t>
            </a:r>
            <a:endParaRPr lang="en-US" sz="2133" dirty="0">
              <a:latin typeface="Comic Sans MS" panose="030F0702030302020204" pitchFamily="66" charset="0"/>
            </a:endParaRPr>
          </a:p>
        </p:txBody>
      </p:sp>
      <p:sp>
        <p:nvSpPr>
          <p:cNvPr id="10" name="Text 8"/>
          <p:cNvSpPr/>
          <p:nvPr/>
        </p:nvSpPr>
        <p:spPr>
          <a:xfrm>
            <a:off x="8507254" y="3304818"/>
            <a:ext cx="5310307" cy="1040130"/>
          </a:xfrm>
          <a:prstGeom prst="rect">
            <a:avLst/>
          </a:prstGeom>
          <a:noFill/>
          <a:ln/>
        </p:spPr>
        <p:txBody>
          <a:bodyPr wrap="square" rtlCol="0" anchor="t"/>
          <a:lstStyle/>
          <a:p>
            <a:pPr marL="0" indent="0" algn="l">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Heap, dinamik olarak oluşturulan objelerin depo edildiği bellek alanıdır. Stack ise metod çağrıları gibi yapısal bilgileri saklar.</a:t>
            </a:r>
            <a:endParaRPr lang="en-US" sz="1707" dirty="0">
              <a:latin typeface="Comic Sans MS" panose="030F0702030302020204" pitchFamily="66" charset="0"/>
            </a:endParaRPr>
          </a:p>
        </p:txBody>
      </p:sp>
      <p:sp>
        <p:nvSpPr>
          <p:cNvPr id="11" name="Shape 9"/>
          <p:cNvSpPr/>
          <p:nvPr/>
        </p:nvSpPr>
        <p:spPr>
          <a:xfrm>
            <a:off x="6312813" y="4007763"/>
            <a:ext cx="758547" cy="43339"/>
          </a:xfrm>
          <a:prstGeom prst="rect">
            <a:avLst/>
          </a:prstGeom>
          <a:solidFill>
            <a:srgbClr val="393636"/>
          </a:solidFill>
          <a:ln/>
        </p:spPr>
      </p:sp>
      <p:sp>
        <p:nvSpPr>
          <p:cNvPr id="12" name="Shape 10"/>
          <p:cNvSpPr/>
          <p:nvPr/>
        </p:nvSpPr>
        <p:spPr>
          <a:xfrm>
            <a:off x="7071360" y="3785592"/>
            <a:ext cx="487680" cy="487680"/>
          </a:xfrm>
          <a:prstGeom prst="roundRect">
            <a:avLst>
              <a:gd name="adj" fmla="val 26667"/>
            </a:avLst>
          </a:prstGeom>
          <a:solidFill>
            <a:srgbClr val="393636"/>
          </a:solidFill>
          <a:ln/>
        </p:spPr>
      </p:sp>
      <p:sp>
        <p:nvSpPr>
          <p:cNvPr id="13" name="Text 11"/>
          <p:cNvSpPr/>
          <p:nvPr/>
        </p:nvSpPr>
        <p:spPr>
          <a:xfrm>
            <a:off x="7223760" y="3826193"/>
            <a:ext cx="182880" cy="406360"/>
          </a:xfrm>
          <a:prstGeom prst="rect">
            <a:avLst/>
          </a:prstGeom>
          <a:noFill/>
          <a:ln/>
        </p:spPr>
        <p:txBody>
          <a:bodyPr wrap="none" rtlCol="0" anchor="t"/>
          <a:lstStyle/>
          <a:p>
            <a:pPr marL="0" indent="0" algn="ctr">
              <a:lnSpc>
                <a:spcPts val="3200"/>
              </a:lnSpc>
              <a:buNone/>
            </a:pPr>
            <a:r>
              <a:rPr lang="en-US" sz="2560" dirty="0">
                <a:solidFill>
                  <a:srgbClr val="EBCCBB"/>
                </a:solidFill>
                <a:latin typeface="Comic Sans MS" panose="030F0702030302020204" pitchFamily="66" charset="0"/>
                <a:ea typeface="Gelasio" pitchFamily="34" charset="-122"/>
                <a:cs typeface="Gelasio" pitchFamily="34" charset="-120"/>
              </a:rPr>
              <a:t>2</a:t>
            </a:r>
            <a:endParaRPr lang="en-US" sz="2560" dirty="0">
              <a:latin typeface="Comic Sans MS" panose="030F0702030302020204" pitchFamily="66" charset="0"/>
            </a:endParaRPr>
          </a:p>
        </p:txBody>
      </p:sp>
      <p:sp>
        <p:nvSpPr>
          <p:cNvPr id="14" name="Text 12"/>
          <p:cNvSpPr/>
          <p:nvPr/>
        </p:nvSpPr>
        <p:spPr>
          <a:xfrm>
            <a:off x="3955733" y="3832979"/>
            <a:ext cx="2167414" cy="338733"/>
          </a:xfrm>
          <a:prstGeom prst="rect">
            <a:avLst/>
          </a:prstGeom>
          <a:noFill/>
          <a:ln/>
        </p:spPr>
        <p:txBody>
          <a:bodyPr wrap="none" rtlCol="0" anchor="t"/>
          <a:lstStyle/>
          <a:p>
            <a:pPr marL="0" indent="0" algn="r">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Boyut Kontrolü</a:t>
            </a:r>
            <a:endParaRPr lang="en-US" sz="2133" dirty="0">
              <a:latin typeface="Comic Sans MS" panose="030F0702030302020204" pitchFamily="66" charset="0"/>
            </a:endParaRPr>
          </a:p>
        </p:txBody>
      </p:sp>
      <p:sp>
        <p:nvSpPr>
          <p:cNvPr id="15" name="Text 13"/>
          <p:cNvSpPr/>
          <p:nvPr/>
        </p:nvSpPr>
        <p:spPr>
          <a:xfrm>
            <a:off x="812840" y="4388406"/>
            <a:ext cx="5310307" cy="1040130"/>
          </a:xfrm>
          <a:prstGeom prst="rect">
            <a:avLst/>
          </a:prstGeom>
          <a:noFill/>
          <a:ln/>
        </p:spPr>
        <p:txBody>
          <a:bodyPr wrap="square" rtlCol="0" anchor="t"/>
          <a:lstStyle/>
          <a:p>
            <a:pPr marL="0" indent="0" algn="r">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Heap, runtime sırasında büyüyebilen ve küçülenebilen bir bellek bölgesidir. Stack ise sabit boyutludur ve genellikle derleyici tarafından tahsis edilir.</a:t>
            </a:r>
            <a:endParaRPr lang="en-US" sz="1707" dirty="0">
              <a:latin typeface="Comic Sans MS" panose="030F0702030302020204" pitchFamily="66" charset="0"/>
            </a:endParaRPr>
          </a:p>
        </p:txBody>
      </p:sp>
      <p:sp>
        <p:nvSpPr>
          <p:cNvPr id="16" name="Shape 14"/>
          <p:cNvSpPr/>
          <p:nvPr/>
        </p:nvSpPr>
        <p:spPr>
          <a:xfrm>
            <a:off x="7559040" y="5169813"/>
            <a:ext cx="758547" cy="43339"/>
          </a:xfrm>
          <a:prstGeom prst="rect">
            <a:avLst/>
          </a:prstGeom>
          <a:solidFill>
            <a:srgbClr val="393636"/>
          </a:solidFill>
          <a:ln/>
        </p:spPr>
      </p:sp>
      <p:sp>
        <p:nvSpPr>
          <p:cNvPr id="17" name="Shape 15"/>
          <p:cNvSpPr/>
          <p:nvPr/>
        </p:nvSpPr>
        <p:spPr>
          <a:xfrm>
            <a:off x="7071360" y="4947642"/>
            <a:ext cx="487680" cy="487680"/>
          </a:xfrm>
          <a:prstGeom prst="roundRect">
            <a:avLst>
              <a:gd name="adj" fmla="val 26667"/>
            </a:avLst>
          </a:prstGeom>
          <a:solidFill>
            <a:srgbClr val="393636"/>
          </a:solidFill>
          <a:ln/>
        </p:spPr>
      </p:sp>
      <p:sp>
        <p:nvSpPr>
          <p:cNvPr id="18" name="Text 16"/>
          <p:cNvSpPr/>
          <p:nvPr/>
        </p:nvSpPr>
        <p:spPr>
          <a:xfrm>
            <a:off x="7223760" y="4988243"/>
            <a:ext cx="182880" cy="406360"/>
          </a:xfrm>
          <a:prstGeom prst="rect">
            <a:avLst/>
          </a:prstGeom>
          <a:noFill/>
          <a:ln/>
        </p:spPr>
        <p:txBody>
          <a:bodyPr wrap="none" rtlCol="0" anchor="t"/>
          <a:lstStyle/>
          <a:p>
            <a:pPr marL="0" indent="0" algn="ctr">
              <a:lnSpc>
                <a:spcPts val="3200"/>
              </a:lnSpc>
              <a:buNone/>
            </a:pPr>
            <a:r>
              <a:rPr lang="en-US" sz="2560" dirty="0">
                <a:solidFill>
                  <a:srgbClr val="EBCCBB"/>
                </a:solidFill>
                <a:latin typeface="Comic Sans MS" panose="030F0702030302020204" pitchFamily="66" charset="0"/>
                <a:ea typeface="Gelasio" pitchFamily="34" charset="-122"/>
                <a:cs typeface="Gelasio" pitchFamily="34" charset="-120"/>
              </a:rPr>
              <a:t>3</a:t>
            </a:r>
            <a:endParaRPr lang="en-US" sz="2560" dirty="0">
              <a:latin typeface="Comic Sans MS" panose="030F0702030302020204" pitchFamily="66" charset="0"/>
            </a:endParaRPr>
          </a:p>
        </p:txBody>
      </p:sp>
      <p:sp>
        <p:nvSpPr>
          <p:cNvPr id="19" name="Text 17"/>
          <p:cNvSpPr/>
          <p:nvPr/>
        </p:nvSpPr>
        <p:spPr>
          <a:xfrm>
            <a:off x="8507254" y="4995029"/>
            <a:ext cx="2167414" cy="338733"/>
          </a:xfrm>
          <a:prstGeom prst="rect">
            <a:avLst/>
          </a:prstGeom>
          <a:noFill/>
          <a:ln/>
        </p:spPr>
        <p:txBody>
          <a:bodyPr wrap="none" rtlCol="0" anchor="t"/>
          <a:lstStyle/>
          <a:p>
            <a:pPr marL="0" indent="0" algn="l">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Hafıza Yönetimi</a:t>
            </a:r>
            <a:endParaRPr lang="en-US" sz="2133" dirty="0">
              <a:latin typeface="Comic Sans MS" panose="030F0702030302020204" pitchFamily="66" charset="0"/>
            </a:endParaRPr>
          </a:p>
        </p:txBody>
      </p:sp>
      <p:sp>
        <p:nvSpPr>
          <p:cNvPr id="20" name="Text 18"/>
          <p:cNvSpPr/>
          <p:nvPr/>
        </p:nvSpPr>
        <p:spPr>
          <a:xfrm>
            <a:off x="8507254" y="5550456"/>
            <a:ext cx="5310307" cy="1040130"/>
          </a:xfrm>
          <a:prstGeom prst="rect">
            <a:avLst/>
          </a:prstGeom>
          <a:noFill/>
          <a:ln/>
        </p:spPr>
        <p:txBody>
          <a:bodyPr wrap="square" rtlCol="0" anchor="t"/>
          <a:lstStyle/>
          <a:p>
            <a:pPr marL="0" indent="0" algn="l">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Heap, GC (Garbage Collection) tarafından yönetilir ve gereksiz objelerin bellekten silinmesini sağlar. Stack ise otomatik olarak hafızadan silinir.</a:t>
            </a:r>
            <a:endParaRPr lang="en-US" sz="1707" dirty="0">
              <a:latin typeface="Comic Sans MS" panose="030F0702030302020204" pitchFamily="66"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4" name="Text 2"/>
          <p:cNvSpPr/>
          <p:nvPr/>
        </p:nvSpPr>
        <p:spPr>
          <a:xfrm>
            <a:off x="812840" y="1353622"/>
            <a:ext cx="6949440" cy="677228"/>
          </a:xfrm>
          <a:prstGeom prst="rect">
            <a:avLst/>
          </a:prstGeom>
          <a:noFill/>
          <a:ln/>
        </p:spPr>
        <p:txBody>
          <a:bodyPr wrap="none" rtlCol="0" anchor="t"/>
          <a:lstStyle/>
          <a:p>
            <a:pPr marL="0" indent="0">
              <a:lnSpc>
                <a:spcPts val="5333"/>
              </a:lnSpc>
              <a:buNone/>
            </a:pPr>
            <a:r>
              <a:rPr lang="en-US" sz="4267" dirty="0">
                <a:solidFill>
                  <a:srgbClr val="EBCCBB"/>
                </a:solidFill>
                <a:latin typeface="Comic Sans MS" panose="030F0702030302020204" pitchFamily="66" charset="0"/>
                <a:ea typeface="Gelasio" pitchFamily="34" charset="-122"/>
                <a:cs typeface="Gelasio" pitchFamily="34" charset="-120"/>
              </a:rPr>
              <a:t>Java Heap ve Stack'in Önemi</a:t>
            </a:r>
            <a:endParaRPr lang="en-US" sz="4267" dirty="0">
              <a:latin typeface="Comic Sans MS" panose="030F0702030302020204" pitchFamily="66" charset="0"/>
            </a:endParaRPr>
          </a:p>
        </p:txBody>
      </p:sp>
      <p:sp>
        <p:nvSpPr>
          <p:cNvPr id="6" name="Text 3"/>
          <p:cNvSpPr/>
          <p:nvPr/>
        </p:nvSpPr>
        <p:spPr>
          <a:xfrm>
            <a:off x="812840" y="5280303"/>
            <a:ext cx="2167414" cy="338733"/>
          </a:xfrm>
          <a:prstGeom prst="rect">
            <a:avLst/>
          </a:prstGeom>
          <a:noFill/>
          <a:ln/>
        </p:spPr>
        <p:txBody>
          <a:bodyPr wrap="none" rtlCol="0" anchor="t"/>
          <a:lstStyle/>
          <a:p>
            <a:pPr marL="0" indent="0" algn="l">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Veri Saklama</a:t>
            </a:r>
            <a:endParaRPr lang="en-US" sz="2133" dirty="0">
              <a:latin typeface="Comic Sans MS" panose="030F0702030302020204" pitchFamily="66" charset="0"/>
            </a:endParaRPr>
          </a:p>
        </p:txBody>
      </p:sp>
      <p:sp>
        <p:nvSpPr>
          <p:cNvPr id="7" name="Text 4"/>
          <p:cNvSpPr/>
          <p:nvPr/>
        </p:nvSpPr>
        <p:spPr>
          <a:xfrm>
            <a:off x="812840" y="5835729"/>
            <a:ext cx="4118134" cy="1040130"/>
          </a:xfrm>
          <a:prstGeom prst="rect">
            <a:avLst/>
          </a:prstGeom>
          <a:noFill/>
          <a:ln/>
        </p:spPr>
        <p:txBody>
          <a:bodyPr wrap="square" rtlCol="0" anchor="t"/>
          <a:lstStyle/>
          <a:p>
            <a:pPr marL="0" indent="0" algn="l">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Heap, özellikle nesne verileri gibi büyük ve karmaşık verilerin saklanması için kullanılır.</a:t>
            </a:r>
            <a:endParaRPr lang="en-US" sz="1707" dirty="0">
              <a:latin typeface="Comic Sans MS" panose="030F0702030302020204" pitchFamily="66" charset="0"/>
            </a:endParaRPr>
          </a:p>
        </p:txBody>
      </p:sp>
      <p:sp>
        <p:nvSpPr>
          <p:cNvPr id="9" name="Text 5"/>
          <p:cNvSpPr/>
          <p:nvPr/>
        </p:nvSpPr>
        <p:spPr>
          <a:xfrm>
            <a:off x="5256014" y="5280303"/>
            <a:ext cx="2167414" cy="338733"/>
          </a:xfrm>
          <a:prstGeom prst="rect">
            <a:avLst/>
          </a:prstGeom>
          <a:noFill/>
          <a:ln/>
        </p:spPr>
        <p:txBody>
          <a:bodyPr wrap="none" rtlCol="0" anchor="t"/>
          <a:lstStyle/>
          <a:p>
            <a:pPr marL="0" indent="0" algn="l">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Metod İşleyişi</a:t>
            </a:r>
            <a:endParaRPr lang="en-US" sz="2133" dirty="0">
              <a:latin typeface="Comic Sans MS" panose="030F0702030302020204" pitchFamily="66" charset="0"/>
            </a:endParaRPr>
          </a:p>
        </p:txBody>
      </p:sp>
      <p:sp>
        <p:nvSpPr>
          <p:cNvPr id="10" name="Text 6"/>
          <p:cNvSpPr/>
          <p:nvPr/>
        </p:nvSpPr>
        <p:spPr>
          <a:xfrm>
            <a:off x="5256014" y="5835729"/>
            <a:ext cx="4118253" cy="693420"/>
          </a:xfrm>
          <a:prstGeom prst="rect">
            <a:avLst/>
          </a:prstGeom>
          <a:noFill/>
          <a:ln/>
        </p:spPr>
        <p:txBody>
          <a:bodyPr wrap="square" rtlCol="0" anchor="t"/>
          <a:lstStyle/>
          <a:p>
            <a:pPr marL="0" indent="0" algn="l">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Stack, metod çağrıları ve değişkenlerin geçici olarak saklanması için kullanılır.</a:t>
            </a:r>
            <a:endParaRPr lang="en-US" sz="1707" dirty="0">
              <a:latin typeface="Comic Sans MS" panose="030F0702030302020204" pitchFamily="66" charset="0"/>
            </a:endParaRPr>
          </a:p>
        </p:txBody>
      </p:sp>
      <p:sp>
        <p:nvSpPr>
          <p:cNvPr id="12" name="Text 7"/>
          <p:cNvSpPr/>
          <p:nvPr/>
        </p:nvSpPr>
        <p:spPr>
          <a:xfrm>
            <a:off x="9699308" y="5280303"/>
            <a:ext cx="3345180" cy="338733"/>
          </a:xfrm>
          <a:prstGeom prst="rect">
            <a:avLst/>
          </a:prstGeom>
          <a:noFill/>
          <a:ln/>
        </p:spPr>
        <p:txBody>
          <a:bodyPr wrap="none" rtlCol="0" anchor="t"/>
          <a:lstStyle/>
          <a:p>
            <a:pPr marL="0" indent="0" algn="l">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Performans Optimizasyonu</a:t>
            </a:r>
            <a:endParaRPr lang="en-US" sz="2133" dirty="0">
              <a:latin typeface="Comic Sans MS" panose="030F0702030302020204" pitchFamily="66" charset="0"/>
            </a:endParaRPr>
          </a:p>
        </p:txBody>
      </p:sp>
      <p:sp>
        <p:nvSpPr>
          <p:cNvPr id="13" name="Text 8"/>
          <p:cNvSpPr/>
          <p:nvPr/>
        </p:nvSpPr>
        <p:spPr>
          <a:xfrm>
            <a:off x="9699308" y="5835729"/>
            <a:ext cx="4118253" cy="1040130"/>
          </a:xfrm>
          <a:prstGeom prst="rect">
            <a:avLst/>
          </a:prstGeom>
          <a:noFill/>
          <a:ln/>
        </p:spPr>
        <p:txBody>
          <a:bodyPr wrap="square" rtlCol="0" anchor="t"/>
          <a:lstStyle/>
          <a:p>
            <a:pPr marL="0" indent="0" algn="l">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Heap ve stack'in etkili kullanımı, performansı artırabilir ve kodun daha optimize olmasını sağlar.</a:t>
            </a:r>
            <a:endParaRPr lang="en-US" sz="1707" dirty="0">
              <a:latin typeface="Comic Sans MS" panose="030F0702030302020204" pitchFamily="66" charset="0"/>
            </a:endParaRPr>
          </a:p>
        </p:txBody>
      </p:sp>
      <p:pic>
        <p:nvPicPr>
          <p:cNvPr id="16" name="Picture 15">
            <a:extLst>
              <a:ext uri="{FF2B5EF4-FFF2-40B4-BE49-F238E27FC236}">
                <a16:creationId xmlns:a16="http://schemas.microsoft.com/office/drawing/2014/main" id="{2D485B65-C803-45CE-AA0B-99698F12CD62}"/>
              </a:ext>
            </a:extLst>
          </p:cNvPr>
          <p:cNvPicPr>
            <a:picLocks noChangeAspect="1"/>
          </p:cNvPicPr>
          <p:nvPr/>
        </p:nvPicPr>
        <p:blipFill>
          <a:blip r:embed="rId3"/>
          <a:stretch>
            <a:fillRect/>
          </a:stretch>
        </p:blipFill>
        <p:spPr>
          <a:xfrm>
            <a:off x="5256014" y="2464237"/>
            <a:ext cx="3997316" cy="25140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8" name="Picture 17">
            <a:extLst>
              <a:ext uri="{FF2B5EF4-FFF2-40B4-BE49-F238E27FC236}">
                <a16:creationId xmlns:a16="http://schemas.microsoft.com/office/drawing/2014/main" id="{8E491497-2898-4A97-8993-2200B6EEBF5E}"/>
              </a:ext>
            </a:extLst>
          </p:cNvPr>
          <p:cNvPicPr>
            <a:picLocks noChangeAspect="1"/>
          </p:cNvPicPr>
          <p:nvPr/>
        </p:nvPicPr>
        <p:blipFill>
          <a:blip r:embed="rId4"/>
          <a:stretch>
            <a:fillRect/>
          </a:stretch>
        </p:blipFill>
        <p:spPr>
          <a:xfrm>
            <a:off x="812839" y="2382363"/>
            <a:ext cx="3798918" cy="26637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0" name="Picture 19">
            <a:extLst>
              <a:ext uri="{FF2B5EF4-FFF2-40B4-BE49-F238E27FC236}">
                <a16:creationId xmlns:a16="http://schemas.microsoft.com/office/drawing/2014/main" id="{E484E344-E88E-489F-B83E-0FBA75949585}"/>
              </a:ext>
            </a:extLst>
          </p:cNvPr>
          <p:cNvPicPr>
            <a:picLocks noChangeAspect="1"/>
          </p:cNvPicPr>
          <p:nvPr/>
        </p:nvPicPr>
        <p:blipFill>
          <a:blip r:embed="rId5"/>
          <a:stretch>
            <a:fillRect/>
          </a:stretch>
        </p:blipFill>
        <p:spPr>
          <a:xfrm>
            <a:off x="9699308" y="2393871"/>
            <a:ext cx="3798918" cy="265226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302D2C"/>
          </a:solidFill>
          <a:ln/>
        </p:spPr>
      </p:sp>
      <p:sp>
        <p:nvSpPr>
          <p:cNvPr id="3" name="Shape 1"/>
          <p:cNvSpPr/>
          <p:nvPr/>
        </p:nvSpPr>
        <p:spPr>
          <a:xfrm>
            <a:off x="0" y="0"/>
            <a:ext cx="14630400" cy="8229600"/>
          </a:xfrm>
          <a:prstGeom prst="rect">
            <a:avLst/>
          </a:prstGeom>
          <a:solidFill>
            <a:srgbClr val="464342"/>
          </a:solidFill>
          <a:ln/>
        </p:spPr>
      </p:sp>
      <p:sp>
        <p:nvSpPr>
          <p:cNvPr id="4" name="Text 2"/>
          <p:cNvSpPr/>
          <p:nvPr/>
        </p:nvSpPr>
        <p:spPr>
          <a:xfrm>
            <a:off x="812840" y="2371606"/>
            <a:ext cx="7376160" cy="677228"/>
          </a:xfrm>
          <a:prstGeom prst="rect">
            <a:avLst/>
          </a:prstGeom>
          <a:noFill/>
          <a:ln/>
        </p:spPr>
        <p:txBody>
          <a:bodyPr wrap="none" rtlCol="0" anchor="t"/>
          <a:lstStyle/>
          <a:p>
            <a:pPr marL="0" indent="0">
              <a:lnSpc>
                <a:spcPts val="5333"/>
              </a:lnSpc>
              <a:buNone/>
            </a:pPr>
            <a:r>
              <a:rPr lang="en-US" sz="4267" dirty="0">
                <a:solidFill>
                  <a:srgbClr val="EBCCBB"/>
                </a:solidFill>
                <a:latin typeface="Comic Sans MS" panose="030F0702030302020204" pitchFamily="66" charset="0"/>
                <a:ea typeface="Gelasio" pitchFamily="34" charset="-122"/>
                <a:cs typeface="Gelasio" pitchFamily="34" charset="-120"/>
              </a:rPr>
              <a:t>Örnekler ve Pratik Kullanımlar</a:t>
            </a:r>
            <a:endParaRPr lang="en-US" sz="4267" dirty="0">
              <a:latin typeface="Comic Sans MS" panose="030F0702030302020204" pitchFamily="66" charset="0"/>
            </a:endParaRPr>
          </a:p>
        </p:txBody>
      </p:sp>
      <p:sp>
        <p:nvSpPr>
          <p:cNvPr id="5" name="Shape 3"/>
          <p:cNvSpPr/>
          <p:nvPr/>
        </p:nvSpPr>
        <p:spPr>
          <a:xfrm>
            <a:off x="812840" y="3482221"/>
            <a:ext cx="4190405" cy="2375654"/>
          </a:xfrm>
          <a:prstGeom prst="roundRect">
            <a:avLst>
              <a:gd name="adj" fmla="val 5474"/>
            </a:avLst>
          </a:prstGeom>
          <a:solidFill>
            <a:srgbClr val="393636"/>
          </a:solidFill>
          <a:ln/>
        </p:spPr>
      </p:sp>
      <p:sp>
        <p:nvSpPr>
          <p:cNvPr id="6" name="Text 4"/>
          <p:cNvSpPr/>
          <p:nvPr/>
        </p:nvSpPr>
        <p:spPr>
          <a:xfrm>
            <a:off x="1029533" y="3698915"/>
            <a:ext cx="3223260" cy="338733"/>
          </a:xfrm>
          <a:prstGeom prst="rect">
            <a:avLst/>
          </a:prstGeom>
          <a:noFill/>
          <a:ln/>
        </p:spPr>
        <p:txBody>
          <a:bodyPr wrap="none" rtlCol="0" anchor="t"/>
          <a:lstStyle/>
          <a:p>
            <a:pPr marL="0" indent="0">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Örnek 1: Nesne Oluşturma</a:t>
            </a:r>
            <a:endParaRPr lang="en-US" sz="2133" dirty="0">
              <a:latin typeface="Comic Sans MS" panose="030F0702030302020204" pitchFamily="66" charset="0"/>
            </a:endParaRPr>
          </a:p>
        </p:txBody>
      </p:sp>
      <p:sp>
        <p:nvSpPr>
          <p:cNvPr id="7" name="Text 5"/>
          <p:cNvSpPr/>
          <p:nvPr/>
        </p:nvSpPr>
        <p:spPr>
          <a:xfrm>
            <a:off x="1029533" y="4254341"/>
            <a:ext cx="3757017" cy="1386840"/>
          </a:xfrm>
          <a:prstGeom prst="rect">
            <a:avLst/>
          </a:prstGeom>
          <a:noFill/>
          <a:ln/>
        </p:spPr>
        <p:txBody>
          <a:bodyPr wrap="square" rtlCol="0" anchor="t"/>
          <a:lstStyle/>
          <a:p>
            <a:pPr marL="0" indent="0">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Heap bellek bölgesi, objelerin oluşturulması ve saklanması için kullanılır. Örneğin, yeni bir kullanıcı nesnesi yaratmak.</a:t>
            </a:r>
            <a:endParaRPr lang="en-US" sz="1707" dirty="0">
              <a:latin typeface="Comic Sans MS" panose="030F0702030302020204" pitchFamily="66" charset="0"/>
            </a:endParaRPr>
          </a:p>
        </p:txBody>
      </p:sp>
      <p:sp>
        <p:nvSpPr>
          <p:cNvPr id="8" name="Shape 6"/>
          <p:cNvSpPr/>
          <p:nvPr/>
        </p:nvSpPr>
        <p:spPr>
          <a:xfrm>
            <a:off x="5219938" y="3482221"/>
            <a:ext cx="4190405" cy="2375654"/>
          </a:xfrm>
          <a:prstGeom prst="roundRect">
            <a:avLst>
              <a:gd name="adj" fmla="val 5474"/>
            </a:avLst>
          </a:prstGeom>
          <a:solidFill>
            <a:srgbClr val="393636"/>
          </a:solidFill>
          <a:ln/>
        </p:spPr>
      </p:sp>
      <p:sp>
        <p:nvSpPr>
          <p:cNvPr id="9" name="Text 7"/>
          <p:cNvSpPr/>
          <p:nvPr/>
        </p:nvSpPr>
        <p:spPr>
          <a:xfrm>
            <a:off x="5436632" y="3698915"/>
            <a:ext cx="3314700" cy="338733"/>
          </a:xfrm>
          <a:prstGeom prst="rect">
            <a:avLst/>
          </a:prstGeom>
          <a:noFill/>
          <a:ln/>
        </p:spPr>
        <p:txBody>
          <a:bodyPr wrap="none" rtlCol="0" anchor="t"/>
          <a:lstStyle/>
          <a:p>
            <a:pPr marL="0" indent="0">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Örnek 2: Fonksiyon Çağrısı</a:t>
            </a:r>
            <a:endParaRPr lang="en-US" sz="2133" dirty="0">
              <a:latin typeface="Comic Sans MS" panose="030F0702030302020204" pitchFamily="66" charset="0"/>
            </a:endParaRPr>
          </a:p>
        </p:txBody>
      </p:sp>
      <p:sp>
        <p:nvSpPr>
          <p:cNvPr id="10" name="Text 8"/>
          <p:cNvSpPr/>
          <p:nvPr/>
        </p:nvSpPr>
        <p:spPr>
          <a:xfrm>
            <a:off x="5436632" y="4254341"/>
            <a:ext cx="3757017" cy="1386840"/>
          </a:xfrm>
          <a:prstGeom prst="rect">
            <a:avLst/>
          </a:prstGeom>
          <a:noFill/>
          <a:ln/>
        </p:spPr>
        <p:txBody>
          <a:bodyPr wrap="square" rtlCol="0" anchor="t"/>
          <a:lstStyle/>
          <a:p>
            <a:pPr marL="0" indent="0">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Stack bellek bölgesi, fonksiyon çağrıları ve değişkenlerin geçici saklanması için kullanılır. Örneğin, iki sayıyı toplama işlemi.</a:t>
            </a:r>
            <a:endParaRPr lang="en-US" sz="1707" dirty="0">
              <a:latin typeface="Comic Sans MS" panose="030F0702030302020204" pitchFamily="66" charset="0"/>
            </a:endParaRPr>
          </a:p>
        </p:txBody>
      </p:sp>
      <p:sp>
        <p:nvSpPr>
          <p:cNvPr id="11" name="Shape 9"/>
          <p:cNvSpPr/>
          <p:nvPr/>
        </p:nvSpPr>
        <p:spPr>
          <a:xfrm>
            <a:off x="9627037" y="3482221"/>
            <a:ext cx="4190405" cy="2375654"/>
          </a:xfrm>
          <a:prstGeom prst="roundRect">
            <a:avLst>
              <a:gd name="adj" fmla="val 5474"/>
            </a:avLst>
          </a:prstGeom>
          <a:solidFill>
            <a:srgbClr val="393636"/>
          </a:solidFill>
          <a:ln/>
        </p:spPr>
      </p:sp>
      <p:sp>
        <p:nvSpPr>
          <p:cNvPr id="12" name="Text 10"/>
          <p:cNvSpPr/>
          <p:nvPr/>
        </p:nvSpPr>
        <p:spPr>
          <a:xfrm>
            <a:off x="9843730" y="3698915"/>
            <a:ext cx="2667000" cy="338733"/>
          </a:xfrm>
          <a:prstGeom prst="rect">
            <a:avLst/>
          </a:prstGeom>
          <a:noFill/>
          <a:ln/>
        </p:spPr>
        <p:txBody>
          <a:bodyPr wrap="none" rtlCol="0" anchor="t"/>
          <a:lstStyle/>
          <a:p>
            <a:pPr marL="0" indent="0">
              <a:lnSpc>
                <a:spcPts val="2667"/>
              </a:lnSpc>
              <a:buNone/>
            </a:pPr>
            <a:r>
              <a:rPr lang="en-US" sz="2133" dirty="0">
                <a:solidFill>
                  <a:srgbClr val="EBCCBB"/>
                </a:solidFill>
                <a:latin typeface="Comic Sans MS" panose="030F0702030302020204" pitchFamily="66" charset="0"/>
                <a:ea typeface="Gelasio" pitchFamily="34" charset="-122"/>
                <a:cs typeface="Gelasio" pitchFamily="34" charset="-120"/>
              </a:rPr>
              <a:t>Örnek 3: Veri Yapıları</a:t>
            </a:r>
            <a:endParaRPr lang="en-US" sz="2133" dirty="0">
              <a:latin typeface="Comic Sans MS" panose="030F0702030302020204" pitchFamily="66" charset="0"/>
            </a:endParaRPr>
          </a:p>
        </p:txBody>
      </p:sp>
      <p:sp>
        <p:nvSpPr>
          <p:cNvPr id="13" name="Text 11"/>
          <p:cNvSpPr/>
          <p:nvPr/>
        </p:nvSpPr>
        <p:spPr>
          <a:xfrm>
            <a:off x="9843730" y="4254341"/>
            <a:ext cx="3757017" cy="1386840"/>
          </a:xfrm>
          <a:prstGeom prst="rect">
            <a:avLst/>
          </a:prstGeom>
          <a:noFill/>
          <a:ln/>
        </p:spPr>
        <p:txBody>
          <a:bodyPr wrap="square" rtlCol="0" anchor="t"/>
          <a:lstStyle/>
          <a:p>
            <a:pPr marL="0" indent="0">
              <a:lnSpc>
                <a:spcPts val="2731"/>
              </a:lnSpc>
              <a:buNone/>
            </a:pPr>
            <a:r>
              <a:rPr lang="en-US" sz="1707" dirty="0">
                <a:solidFill>
                  <a:srgbClr val="C9C2C0"/>
                </a:solidFill>
                <a:latin typeface="Comic Sans MS" panose="030F0702030302020204" pitchFamily="66" charset="0"/>
                <a:ea typeface="Gelasio" pitchFamily="34" charset="-122"/>
                <a:cs typeface="Gelasio" pitchFamily="34" charset="-120"/>
              </a:rPr>
              <a:t>Heap bellek bölgesi, veri yapıları için dinamik alan tahsis etmek için kullanılır. Örneğin, dinamik boyutlu bir dizi oluşturma.</a:t>
            </a:r>
            <a:endParaRPr lang="en-US" sz="1707" dirty="0">
              <a:latin typeface="Comic Sans MS" panose="030F07020303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F07D8B45-73F3-4D4B-9F2A-585908A6E467}"/>
              </a:ext>
            </a:extLst>
          </p:cNvPr>
          <p:cNvSpPr/>
          <p:nvPr/>
        </p:nvSpPr>
        <p:spPr>
          <a:xfrm>
            <a:off x="0" y="0"/>
            <a:ext cx="14630400" cy="8229600"/>
          </a:xfrm>
          <a:prstGeom prst="rect">
            <a:avLst/>
          </a:prstGeom>
          <a:solidFill>
            <a:srgbClr val="464342"/>
          </a:solidFill>
          <a:ln/>
        </p:spPr>
        <p:txBody>
          <a:bodyPr/>
          <a:lstStyle/>
          <a:p>
            <a:endParaRPr lang="tr-TR" dirty="0"/>
          </a:p>
        </p:txBody>
      </p:sp>
      <p:sp>
        <p:nvSpPr>
          <p:cNvPr id="3" name="Text 3">
            <a:extLst>
              <a:ext uri="{FF2B5EF4-FFF2-40B4-BE49-F238E27FC236}">
                <a16:creationId xmlns:a16="http://schemas.microsoft.com/office/drawing/2014/main" id="{4F43078D-7654-4EA8-BA53-46817B62A591}"/>
              </a:ext>
            </a:extLst>
          </p:cNvPr>
          <p:cNvSpPr/>
          <p:nvPr/>
        </p:nvSpPr>
        <p:spPr>
          <a:xfrm>
            <a:off x="743266" y="300799"/>
            <a:ext cx="2167414" cy="338733"/>
          </a:xfrm>
          <a:prstGeom prst="rect">
            <a:avLst/>
          </a:prstGeom>
          <a:noFill/>
          <a:ln/>
        </p:spPr>
        <p:txBody>
          <a:bodyPr wrap="none" rtlCol="0" anchor="t"/>
          <a:lstStyle/>
          <a:p>
            <a:pPr>
              <a:lnSpc>
                <a:spcPts val="2667"/>
              </a:lnSpc>
            </a:pPr>
            <a:r>
              <a:rPr lang="tr-TR" sz="2133" dirty="0">
                <a:solidFill>
                  <a:srgbClr val="EBCCBB"/>
                </a:solidFill>
                <a:latin typeface="Comic Sans MS" panose="030F0702030302020204" pitchFamily="66" charset="0"/>
                <a:ea typeface="Gelasio" pitchFamily="34" charset="-122"/>
                <a:cs typeface="Gelasio" pitchFamily="34" charset="-120"/>
              </a:rPr>
              <a:t>Kısaca Stack</a:t>
            </a:r>
          </a:p>
          <a:p>
            <a:pPr>
              <a:lnSpc>
                <a:spcPts val="2667"/>
              </a:lnSpc>
            </a:pPr>
            <a:endParaRPr lang="en-US" sz="2133" dirty="0">
              <a:latin typeface="Comic Sans MS" panose="030F0702030302020204" pitchFamily="66" charset="0"/>
            </a:endParaRPr>
          </a:p>
        </p:txBody>
      </p:sp>
      <p:sp>
        <p:nvSpPr>
          <p:cNvPr id="4" name="Text 4">
            <a:extLst>
              <a:ext uri="{FF2B5EF4-FFF2-40B4-BE49-F238E27FC236}">
                <a16:creationId xmlns:a16="http://schemas.microsoft.com/office/drawing/2014/main" id="{8B4B2EAD-116D-4210-B9A5-6B27B7651B39}"/>
              </a:ext>
            </a:extLst>
          </p:cNvPr>
          <p:cNvSpPr/>
          <p:nvPr/>
        </p:nvSpPr>
        <p:spPr>
          <a:xfrm>
            <a:off x="743266" y="856224"/>
            <a:ext cx="6164430" cy="6995689"/>
          </a:xfrm>
          <a:prstGeom prst="rect">
            <a:avLst/>
          </a:prstGeom>
          <a:noFill/>
          <a:ln/>
        </p:spPr>
        <p:txBody>
          <a:bodyPr wrap="square" rtlCol="0" anchor="t"/>
          <a:lstStyle/>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LIFO (Last in First out) son giren ilk çıkar mantığında çalışır.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Veri depolama alanı çok geniş olmadığından kullanımı kolay ve hızlıdır.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Veriler Big and Little Endian (artan ya da azalan) adres mantığında tutulur.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Derleme zamanında oluşturulur.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Life time (yaşam süresi) kısa olan değişkenler tutulur. Ör; local variables (yerel değişkenler).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Static allocation (Kullanılacak depolama alanının boyutu biliniyorsa stack işe yarayacaktır.)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Bir Java uygulamasında sadece tek bir stack yoktur. Her bir thread’in kendi stack’i vardır.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Bir stack üzerindeki veriye kendi thread’inden başka bir thread erişemez.</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Doğru kullanılmadığında java.lang.StackOverFlowError hatası alınır.</a:t>
            </a:r>
            <a:endParaRPr lang="en-US" sz="1600" dirty="0">
              <a:latin typeface="Comic Sans MS" panose="030F0702030302020204" pitchFamily="66" charset="0"/>
            </a:endParaRPr>
          </a:p>
        </p:txBody>
      </p:sp>
      <p:sp>
        <p:nvSpPr>
          <p:cNvPr id="12" name="Text 3">
            <a:extLst>
              <a:ext uri="{FF2B5EF4-FFF2-40B4-BE49-F238E27FC236}">
                <a16:creationId xmlns:a16="http://schemas.microsoft.com/office/drawing/2014/main" id="{6BC7B6AD-453E-4B31-96C0-01DE4DDD2EB1}"/>
              </a:ext>
            </a:extLst>
          </p:cNvPr>
          <p:cNvSpPr/>
          <p:nvPr/>
        </p:nvSpPr>
        <p:spPr>
          <a:xfrm>
            <a:off x="6907696" y="300799"/>
            <a:ext cx="2167414" cy="338733"/>
          </a:xfrm>
          <a:prstGeom prst="rect">
            <a:avLst/>
          </a:prstGeom>
          <a:noFill/>
          <a:ln/>
        </p:spPr>
        <p:txBody>
          <a:bodyPr wrap="none" rtlCol="0" anchor="t"/>
          <a:lstStyle/>
          <a:p>
            <a:pPr>
              <a:lnSpc>
                <a:spcPts val="2667"/>
              </a:lnSpc>
            </a:pPr>
            <a:r>
              <a:rPr lang="tr-TR" sz="2133" dirty="0">
                <a:solidFill>
                  <a:srgbClr val="EBCCBB"/>
                </a:solidFill>
                <a:latin typeface="Comic Sans MS" panose="030F0702030302020204" pitchFamily="66" charset="0"/>
                <a:ea typeface="Gelasio" pitchFamily="34" charset="-122"/>
                <a:cs typeface="Gelasio" pitchFamily="34" charset="-120"/>
              </a:rPr>
              <a:t>Kısaca Heap</a:t>
            </a:r>
            <a:endParaRPr lang="en-US" sz="2133" dirty="0">
              <a:latin typeface="Comic Sans MS" panose="030F0702030302020204" pitchFamily="66" charset="0"/>
            </a:endParaRPr>
          </a:p>
        </p:txBody>
      </p:sp>
      <p:sp>
        <p:nvSpPr>
          <p:cNvPr id="13" name="Text 4">
            <a:extLst>
              <a:ext uri="{FF2B5EF4-FFF2-40B4-BE49-F238E27FC236}">
                <a16:creationId xmlns:a16="http://schemas.microsoft.com/office/drawing/2014/main" id="{EF4A738D-7002-4062-9F23-A4BBAEA7B56B}"/>
              </a:ext>
            </a:extLst>
          </p:cNvPr>
          <p:cNvSpPr/>
          <p:nvPr/>
        </p:nvSpPr>
        <p:spPr>
          <a:xfrm>
            <a:off x="6907696" y="856224"/>
            <a:ext cx="6164430" cy="6995689"/>
          </a:xfrm>
          <a:prstGeom prst="rect">
            <a:avLst/>
          </a:prstGeom>
          <a:noFill/>
          <a:ln/>
        </p:spPr>
        <p:txBody>
          <a:bodyPr wrap="square" rtlCol="0" anchor="t"/>
          <a:lstStyle/>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Heap stack’e göre daha büyük boyuta sahiptir.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Stack’e göre daha fazla alana sahip olduğundan stack’e göre daha yavaştır.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Heap’teki veriler karışık şekilde sıralanır.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Çalışma zamanında oluşturulur.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Dynamic allocation (Kullanılacak depolama alanının boyutu bilinmiyorsa ya da sürekli değişken olacak ise heap kullanmak doğru olacaktır.)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Bir Java uygulamasında tüm thread’ler için sadece bir tane heap bulunmaktadır.</a:t>
            </a: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Doğru kullanılmadığında java.lang.OutOfMemoryError hatası alınır.</a:t>
            </a:r>
            <a:endParaRPr lang="en-US" sz="1600" dirty="0">
              <a:latin typeface="Comic Sans MS" panose="030F0702030302020204" pitchFamily="66" charset="0"/>
            </a:endParaRPr>
          </a:p>
        </p:txBody>
      </p:sp>
    </p:spTree>
    <p:extLst>
      <p:ext uri="{BB962C8B-B14F-4D97-AF65-F5344CB8AC3E}">
        <p14:creationId xmlns:p14="http://schemas.microsoft.com/office/powerpoint/2010/main" val="3764741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3E55184A-09B9-45E6-BFF1-8936A47BA49F}"/>
              </a:ext>
            </a:extLst>
          </p:cNvPr>
          <p:cNvSpPr/>
          <p:nvPr/>
        </p:nvSpPr>
        <p:spPr>
          <a:xfrm>
            <a:off x="0" y="0"/>
            <a:ext cx="14630400" cy="8229600"/>
          </a:xfrm>
          <a:prstGeom prst="rect">
            <a:avLst/>
          </a:prstGeom>
          <a:solidFill>
            <a:srgbClr val="464342"/>
          </a:solidFill>
          <a:ln/>
        </p:spPr>
        <p:txBody>
          <a:bodyPr/>
          <a:lstStyle/>
          <a:p>
            <a:endParaRPr lang="tr-TR" dirty="0"/>
          </a:p>
        </p:txBody>
      </p:sp>
      <p:sp>
        <p:nvSpPr>
          <p:cNvPr id="3" name="Text 3">
            <a:extLst>
              <a:ext uri="{FF2B5EF4-FFF2-40B4-BE49-F238E27FC236}">
                <a16:creationId xmlns:a16="http://schemas.microsoft.com/office/drawing/2014/main" id="{FCC556CC-7465-4155-9A04-F0AAADD49358}"/>
              </a:ext>
            </a:extLst>
          </p:cNvPr>
          <p:cNvSpPr/>
          <p:nvPr/>
        </p:nvSpPr>
        <p:spPr>
          <a:xfrm>
            <a:off x="743266" y="300799"/>
            <a:ext cx="8311282" cy="338733"/>
          </a:xfrm>
          <a:prstGeom prst="rect">
            <a:avLst/>
          </a:prstGeom>
          <a:noFill/>
          <a:ln/>
        </p:spPr>
        <p:txBody>
          <a:bodyPr wrap="none" rtlCol="0" anchor="t"/>
          <a:lstStyle/>
          <a:p>
            <a:pPr>
              <a:lnSpc>
                <a:spcPts val="2667"/>
              </a:lnSpc>
            </a:pPr>
            <a:r>
              <a:rPr lang="tr-TR" sz="2133" dirty="0">
                <a:solidFill>
                  <a:srgbClr val="EBCCBB"/>
                </a:solidFill>
                <a:latin typeface="Comic Sans MS" panose="030F0702030302020204" pitchFamily="66" charset="0"/>
                <a:ea typeface="Gelasio" pitchFamily="34" charset="-122"/>
                <a:cs typeface="Gelasio" pitchFamily="34" charset="-120"/>
              </a:rPr>
              <a:t>Heap ve Stack ile ilgili bazı sorular</a:t>
            </a:r>
          </a:p>
          <a:p>
            <a:pPr>
              <a:lnSpc>
                <a:spcPts val="2667"/>
              </a:lnSpc>
            </a:pPr>
            <a:endParaRPr lang="en-US" sz="2133" dirty="0">
              <a:latin typeface="Comic Sans MS" panose="030F0702030302020204" pitchFamily="66" charset="0"/>
            </a:endParaRPr>
          </a:p>
        </p:txBody>
      </p:sp>
      <p:sp>
        <p:nvSpPr>
          <p:cNvPr id="4" name="Text 4">
            <a:extLst>
              <a:ext uri="{FF2B5EF4-FFF2-40B4-BE49-F238E27FC236}">
                <a16:creationId xmlns:a16="http://schemas.microsoft.com/office/drawing/2014/main" id="{F1E718DF-D628-4FA2-8D96-CB29862D4BB9}"/>
              </a:ext>
            </a:extLst>
          </p:cNvPr>
          <p:cNvSpPr/>
          <p:nvPr/>
        </p:nvSpPr>
        <p:spPr>
          <a:xfrm>
            <a:off x="743266" y="856224"/>
            <a:ext cx="6164430" cy="6995689"/>
          </a:xfrm>
          <a:prstGeom prst="rect">
            <a:avLst/>
          </a:prstGeom>
          <a:noFill/>
          <a:ln/>
        </p:spPr>
        <p:txBody>
          <a:bodyPr wrap="square" rtlCol="0" anchor="t"/>
          <a:lstStyle/>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Java'da hangi veri türleri </a:t>
            </a:r>
            <a:r>
              <a:rPr lang="en-US" sz="1600" dirty="0">
                <a:solidFill>
                  <a:srgbClr val="C9C2C0"/>
                </a:solidFill>
                <a:latin typeface="Comic Sans MS" panose="030F0702030302020204" pitchFamily="66" charset="0"/>
                <a:ea typeface="Gelasio" pitchFamily="34" charset="-122"/>
                <a:cs typeface="Gelasio" pitchFamily="34" charset="-120"/>
                <a:hlinkClick r:id="rId2" action="ppaction://hlinksldjump"/>
              </a:rPr>
              <a:t>stack</a:t>
            </a:r>
            <a:r>
              <a:rPr lang="en-US" sz="1600" dirty="0">
                <a:solidFill>
                  <a:srgbClr val="C9C2C0"/>
                </a:solidFill>
                <a:latin typeface="Comic Sans MS" panose="030F0702030302020204" pitchFamily="66" charset="0"/>
                <a:ea typeface="Gelasio" pitchFamily="34" charset="-122"/>
                <a:cs typeface="Gelasio" pitchFamily="34" charset="-120"/>
              </a:rPr>
              <a:t>'te ve hangileri </a:t>
            </a:r>
            <a:r>
              <a:rPr lang="en-US" sz="1600" dirty="0">
                <a:solidFill>
                  <a:srgbClr val="C9C2C0"/>
                </a:solidFill>
                <a:latin typeface="Comic Sans MS" panose="030F0702030302020204" pitchFamily="66" charset="0"/>
                <a:ea typeface="Gelasio" pitchFamily="34" charset="-122"/>
                <a:cs typeface="Gelasio" pitchFamily="34" charset="-120"/>
                <a:hlinkClick r:id="rId3" action="ppaction://hlinksldjump"/>
              </a:rPr>
              <a:t>heap</a:t>
            </a:r>
            <a:r>
              <a:rPr lang="en-US" sz="1600" dirty="0">
                <a:solidFill>
                  <a:srgbClr val="C9C2C0"/>
                </a:solidFill>
                <a:latin typeface="Comic Sans MS" panose="030F0702030302020204" pitchFamily="66" charset="0"/>
                <a:ea typeface="Gelasio" pitchFamily="34" charset="-122"/>
                <a:cs typeface="Gelasio" pitchFamily="34" charset="-120"/>
              </a:rPr>
              <a:t>'te saklanır?</a:t>
            </a:r>
            <a:r>
              <a:rPr lang="en-US" sz="1600" dirty="0">
                <a:solidFill>
                  <a:srgbClr val="C9C2C0"/>
                </a:solidFill>
                <a:latin typeface="Comic Sans MS" panose="030F0702030302020204" pitchFamily="66" charset="0"/>
                <a:ea typeface="Gelasio" pitchFamily="34" charset="-122"/>
                <a:cs typeface="Gelasio" pitchFamily="34" charset="-120"/>
                <a:hlinkClick r:id="rId2" action="ppaction://hlinksldjump"/>
              </a:rPr>
              <a:t> </a:t>
            </a:r>
            <a:endParaRPr lang="tr-TR"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endParaRPr lang="en-US"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Bir Java uygulamasında, hangi durumlar heap belleği şişirebilir veya stack belleğinde taşmaya neden olabilir</a:t>
            </a:r>
            <a:r>
              <a:rPr lang="en-US" sz="1600" dirty="0">
                <a:solidFill>
                  <a:srgbClr val="C9C2C0"/>
                </a:solidFill>
                <a:latin typeface="Comic Sans MS" panose="030F0702030302020204" pitchFamily="66" charset="0"/>
                <a:ea typeface="Gelasio" pitchFamily="34" charset="-122"/>
                <a:cs typeface="Gelasio" pitchFamily="34" charset="-120"/>
                <a:hlinkClick r:id="rId4" action="ppaction://hlinksldjump"/>
              </a:rPr>
              <a:t>?</a:t>
            </a:r>
            <a:endParaRPr lang="tr-TR"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endParaRPr lang="en-US"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Bir metodun çağrılması sırasında stack'te ne tür bilgiler saklanır</a:t>
            </a:r>
            <a:r>
              <a:rPr lang="en-US" sz="1600" dirty="0">
                <a:solidFill>
                  <a:srgbClr val="C9C2C0"/>
                </a:solidFill>
                <a:latin typeface="Comic Sans MS" panose="030F0702030302020204" pitchFamily="66" charset="0"/>
                <a:ea typeface="Gelasio" pitchFamily="34" charset="-122"/>
                <a:cs typeface="Gelasio" pitchFamily="34" charset="-120"/>
                <a:hlinkClick r:id="rId5" action="ppaction://hlinksldjump"/>
              </a:rPr>
              <a:t>?</a:t>
            </a:r>
            <a:endParaRPr lang="tr-TR"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endParaRPr lang="en-US"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Java'da "Out of Memory Error" hatası alındığında, bu hata tipik olarak hangi bellek bölgesiyle ilişkilidir ve nasıl çözülür</a:t>
            </a:r>
            <a:r>
              <a:rPr lang="en-US" sz="1600" dirty="0">
                <a:solidFill>
                  <a:srgbClr val="C9C2C0"/>
                </a:solidFill>
                <a:latin typeface="Comic Sans MS" panose="030F0702030302020204" pitchFamily="66" charset="0"/>
                <a:ea typeface="Gelasio" pitchFamily="34" charset="-122"/>
                <a:cs typeface="Gelasio" pitchFamily="34" charset="-120"/>
                <a:hlinkClick r:id="rId6" action="ppaction://hlinksldjump"/>
              </a:rPr>
              <a:t>?</a:t>
            </a:r>
            <a:endParaRPr lang="en-US" sz="1600" dirty="0">
              <a:latin typeface="Comic Sans MS" panose="030F0702030302020204" pitchFamily="66" charset="0"/>
            </a:endParaRPr>
          </a:p>
        </p:txBody>
      </p:sp>
    </p:spTree>
    <p:extLst>
      <p:ext uri="{BB962C8B-B14F-4D97-AF65-F5344CB8AC3E}">
        <p14:creationId xmlns:p14="http://schemas.microsoft.com/office/powerpoint/2010/main" val="43436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a:extLst>
              <a:ext uri="{FF2B5EF4-FFF2-40B4-BE49-F238E27FC236}">
                <a16:creationId xmlns:a16="http://schemas.microsoft.com/office/drawing/2014/main" id="{7DD646B2-136A-4BE1-9DFB-34225EBF13A7}"/>
              </a:ext>
            </a:extLst>
          </p:cNvPr>
          <p:cNvSpPr/>
          <p:nvPr/>
        </p:nvSpPr>
        <p:spPr>
          <a:xfrm>
            <a:off x="0" y="0"/>
            <a:ext cx="14630400" cy="8229600"/>
          </a:xfrm>
          <a:prstGeom prst="rect">
            <a:avLst/>
          </a:prstGeom>
          <a:solidFill>
            <a:srgbClr val="464342"/>
          </a:solidFill>
          <a:ln/>
        </p:spPr>
        <p:txBody>
          <a:bodyPr/>
          <a:lstStyle/>
          <a:p>
            <a:endParaRPr lang="tr-TR" dirty="0"/>
          </a:p>
        </p:txBody>
      </p:sp>
      <p:sp>
        <p:nvSpPr>
          <p:cNvPr id="3" name="Text 3">
            <a:extLst>
              <a:ext uri="{FF2B5EF4-FFF2-40B4-BE49-F238E27FC236}">
                <a16:creationId xmlns:a16="http://schemas.microsoft.com/office/drawing/2014/main" id="{0CA4B8A6-26F3-4487-9FEB-7AE8DE37E258}"/>
              </a:ext>
            </a:extLst>
          </p:cNvPr>
          <p:cNvSpPr/>
          <p:nvPr/>
        </p:nvSpPr>
        <p:spPr>
          <a:xfrm>
            <a:off x="743266" y="300799"/>
            <a:ext cx="8311282" cy="338733"/>
          </a:xfrm>
          <a:prstGeom prst="rect">
            <a:avLst/>
          </a:prstGeom>
          <a:noFill/>
          <a:ln/>
        </p:spPr>
        <p:txBody>
          <a:bodyPr wrap="none" rtlCol="0" anchor="t"/>
          <a:lstStyle/>
          <a:p>
            <a:pPr>
              <a:lnSpc>
                <a:spcPts val="2667"/>
              </a:lnSpc>
            </a:pPr>
            <a:r>
              <a:rPr lang="tr-TR" sz="2133" dirty="0">
                <a:solidFill>
                  <a:srgbClr val="EBCCBB"/>
                </a:solidFill>
                <a:latin typeface="Comic Sans MS" panose="030F0702030302020204" pitchFamily="66" charset="0"/>
                <a:ea typeface="Gelasio" pitchFamily="34" charset="-122"/>
                <a:cs typeface="Gelasio" pitchFamily="34" charset="-120"/>
              </a:rPr>
              <a:t>Java'da hangi veri türleri stack'te ve hangileri heap'te saklanır?</a:t>
            </a:r>
          </a:p>
          <a:p>
            <a:pPr>
              <a:lnSpc>
                <a:spcPts val="2667"/>
              </a:lnSpc>
            </a:pPr>
            <a:endParaRPr lang="en-US" sz="2133" dirty="0">
              <a:latin typeface="Comic Sans MS" panose="030F0702030302020204" pitchFamily="66" charset="0"/>
            </a:endParaRPr>
          </a:p>
        </p:txBody>
      </p:sp>
      <p:sp>
        <p:nvSpPr>
          <p:cNvPr id="4" name="Text 4">
            <a:extLst>
              <a:ext uri="{FF2B5EF4-FFF2-40B4-BE49-F238E27FC236}">
                <a16:creationId xmlns:a16="http://schemas.microsoft.com/office/drawing/2014/main" id="{4A25613A-8DE0-4ED5-9450-4C5350419094}"/>
              </a:ext>
            </a:extLst>
          </p:cNvPr>
          <p:cNvSpPr/>
          <p:nvPr/>
        </p:nvSpPr>
        <p:spPr>
          <a:xfrm>
            <a:off x="743266" y="856224"/>
            <a:ext cx="6164430" cy="6995689"/>
          </a:xfrm>
          <a:prstGeom prst="rect">
            <a:avLst/>
          </a:prstGeom>
          <a:noFill/>
          <a:ln/>
        </p:spPr>
        <p:txBody>
          <a:bodyPr wrap="square" rtlCol="0" anchor="t"/>
          <a:lstStyle/>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Stack Belleği:</a:t>
            </a:r>
          </a:p>
          <a:p>
            <a:pPr marL="285750" indent="-285750">
              <a:lnSpc>
                <a:spcPts val="2731"/>
              </a:lnSpc>
              <a:buFont typeface="Arial" panose="020B0604020202020204" pitchFamily="34" charset="0"/>
              <a:buChar char="•"/>
            </a:pPr>
            <a:endParaRPr lang="en-US"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Yerel Değişkenler (Local Variables): Metodların içinde tanımlanan ve metot çalıştığı süre boyunca yaşayan değişkenler stack bellekte saklanır. Bu değişkenler, metot çağrıldığında oluşturulur ve metotun çalışması tamamlandığında kaldırılır.</a:t>
            </a:r>
          </a:p>
          <a:p>
            <a:pPr marL="285750" indent="-285750">
              <a:lnSpc>
                <a:spcPts val="2731"/>
              </a:lnSpc>
              <a:buFont typeface="Arial" panose="020B0604020202020204" pitchFamily="34" charset="0"/>
              <a:buChar char="•"/>
            </a:pPr>
            <a:endParaRPr lang="en-US" sz="1600" dirty="0">
              <a:solidFill>
                <a:srgbClr val="C9C2C0"/>
              </a:solidFill>
              <a:latin typeface="Comic Sans MS" panose="030F0702030302020204" pitchFamily="66" charset="0"/>
              <a:ea typeface="Gelasio" pitchFamily="34" charset="-122"/>
              <a:cs typeface="Gelasio" pitchFamily="34" charset="-120"/>
            </a:endParaRPr>
          </a:p>
          <a:p>
            <a:pPr marL="285750" indent="-285750">
              <a:lnSpc>
                <a:spcPts val="2731"/>
              </a:lnSpc>
              <a:buFont typeface="Arial" panose="020B0604020202020204" pitchFamily="34" charset="0"/>
              <a:buChar char="•"/>
            </a:pPr>
            <a:r>
              <a:rPr lang="en-US" sz="1600" dirty="0">
                <a:solidFill>
                  <a:srgbClr val="C9C2C0"/>
                </a:solidFill>
                <a:latin typeface="Comic Sans MS" panose="030F0702030302020204" pitchFamily="66" charset="0"/>
                <a:ea typeface="Gelasio" pitchFamily="34" charset="-122"/>
                <a:cs typeface="Gelasio" pitchFamily="34" charset="-120"/>
              </a:rPr>
              <a:t>Metot Çağrıları (Method Calls): Metot çağrıları, çağrıldıkları sırada stack bellekte saklanır. Bu çağrılar işlem sırasında gerçekleştiğinde stack kullanılır.</a:t>
            </a:r>
            <a:endParaRPr lang="en-US" sz="1600" dirty="0">
              <a:latin typeface="Comic Sans MS" panose="030F0702030302020204" pitchFamily="66" charset="0"/>
            </a:endParaRPr>
          </a:p>
        </p:txBody>
      </p:sp>
      <p:pic>
        <p:nvPicPr>
          <p:cNvPr id="6" name="Picture 5">
            <a:extLst>
              <a:ext uri="{FF2B5EF4-FFF2-40B4-BE49-F238E27FC236}">
                <a16:creationId xmlns:a16="http://schemas.microsoft.com/office/drawing/2014/main" id="{521AAA61-D372-4E35-8854-4C567484FEFB}"/>
              </a:ext>
            </a:extLst>
          </p:cNvPr>
          <p:cNvPicPr>
            <a:picLocks noChangeAspect="1"/>
          </p:cNvPicPr>
          <p:nvPr/>
        </p:nvPicPr>
        <p:blipFill>
          <a:blip r:embed="rId2"/>
          <a:stretch>
            <a:fillRect/>
          </a:stretch>
        </p:blipFill>
        <p:spPr>
          <a:xfrm>
            <a:off x="861665" y="5055714"/>
            <a:ext cx="9907383" cy="2181529"/>
          </a:xfrm>
          <a:prstGeom prst="rect">
            <a:avLst/>
          </a:prstGeom>
        </p:spPr>
      </p:pic>
      <p:sp>
        <p:nvSpPr>
          <p:cNvPr id="8" name="Text 3">
            <a:extLst>
              <a:ext uri="{FF2B5EF4-FFF2-40B4-BE49-F238E27FC236}">
                <a16:creationId xmlns:a16="http://schemas.microsoft.com/office/drawing/2014/main" id="{F586868E-FC87-4C37-8A48-EF59A442BAE7}"/>
              </a:ext>
            </a:extLst>
          </p:cNvPr>
          <p:cNvSpPr/>
          <p:nvPr/>
        </p:nvSpPr>
        <p:spPr>
          <a:xfrm>
            <a:off x="140292" y="7452608"/>
            <a:ext cx="962951" cy="338733"/>
          </a:xfrm>
          <a:prstGeom prst="rect">
            <a:avLst/>
          </a:prstGeom>
          <a:noFill/>
          <a:ln/>
        </p:spPr>
        <p:txBody>
          <a:bodyPr wrap="none" rtlCol="0" anchor="t"/>
          <a:lstStyle/>
          <a:p>
            <a:pPr>
              <a:lnSpc>
                <a:spcPts val="2667"/>
              </a:lnSpc>
            </a:pPr>
            <a:r>
              <a:rPr lang="tr-TR" dirty="0">
                <a:solidFill>
                  <a:schemeClr val="accent1">
                    <a:lumMod val="60000"/>
                    <a:lumOff val="40000"/>
                  </a:schemeClr>
                </a:solidFill>
                <a:latin typeface="Comic Sans MS" panose="030F0702030302020204" pitchFamily="66" charset="0"/>
                <a:ea typeface="Gelasio" pitchFamily="34" charset="-122"/>
                <a:cs typeface="Gelasio" pitchFamily="34" charset="-120"/>
                <a:hlinkClick r:id="rId3" action="ppaction://hlinksldjump"/>
              </a:rPr>
              <a:t>Sorular</a:t>
            </a:r>
            <a:endParaRPr lang="en-US" dirty="0">
              <a:solidFill>
                <a:schemeClr val="accent1">
                  <a:lumMod val="60000"/>
                  <a:lumOff val="40000"/>
                </a:schemeClr>
              </a:solidFill>
              <a:latin typeface="Comic Sans MS" panose="030F0702030302020204" pitchFamily="66" charset="0"/>
            </a:endParaRPr>
          </a:p>
        </p:txBody>
      </p:sp>
    </p:spTree>
    <p:extLst>
      <p:ext uri="{BB962C8B-B14F-4D97-AF65-F5344CB8AC3E}">
        <p14:creationId xmlns:p14="http://schemas.microsoft.com/office/powerpoint/2010/main" val="1170579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4300</TotalTime>
  <Words>1651</Words>
  <Application>Microsoft Office PowerPoint</Application>
  <PresentationFormat>Custom</PresentationFormat>
  <Paragraphs>138</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Comic Sans MS</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ARIF-EROL</cp:lastModifiedBy>
  <cp:revision>27</cp:revision>
  <dcterms:created xsi:type="dcterms:W3CDTF">2023-10-17T13:12:41Z</dcterms:created>
  <dcterms:modified xsi:type="dcterms:W3CDTF">2023-11-18T15:01:00Z</dcterms:modified>
</cp:coreProperties>
</file>