
<file path=[Content_Types].xml><?xml version="1.0" encoding="utf-8"?>
<Types xmlns="http://schemas.openxmlformats.org/package/2006/content-types">
  <Default Extension="png" ContentType="image/png"/>
  <Default Extension="bmp" ContentType="image/bmp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1" r:id="rId16"/>
    <p:sldId id="280" r:id="rId17"/>
    <p:sldId id="269" r:id="rId18"/>
    <p:sldId id="282" r:id="rId19"/>
    <p:sldId id="283" r:id="rId20"/>
    <p:sldId id="281" r:id="rId21"/>
    <p:sldId id="272" r:id="rId22"/>
    <p:sldId id="274" r:id="rId23"/>
    <p:sldId id="273" r:id="rId24"/>
    <p:sldId id="275" r:id="rId25"/>
    <p:sldId id="277" r:id="rId26"/>
    <p:sldId id="270" r:id="rId27"/>
    <p:sldId id="276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6E3B-096F-4A60-B7A7-45DE200B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9F7C9-C85F-4533-8504-CC6E87DB6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0546-0F7F-4DF7-B6C7-0256F9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D8A-2EC0-47AC-8507-675BB83D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0E8E-197E-435D-8422-FABF1678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B992-C6C8-4F62-AB7D-3BB76CC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2DD6E-5285-4B30-A1B9-9B3A672F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E251-947A-41F3-9272-4501278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3A87-C4B8-4B6F-BD0F-69C4186A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09FF-31C0-4FA5-A948-796E11F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F4A01-3B6A-41FB-98F1-314E265C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F1955-F584-41E0-8443-BACD77DA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1277-0BAF-4010-A122-49DAC976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5096-E95B-485E-8794-71718BCC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EA48-3E9A-48BB-B844-F6C70932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21EE-2D9B-4C99-9064-AE003694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DA9F-663D-4BFE-A6F3-E879A0DB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210B-D64B-4C11-8705-B91F5DCC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FFF6-75F4-4C69-BDBD-35F0C535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333E-AC53-4BF8-AA07-D3ED842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82F1-4DE4-408E-9323-F60C5C95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D146-CB52-4045-9CB4-2C001974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5297-CF55-4286-9871-19928FAB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1A2D-F300-43E8-B8B6-BCFF28BA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8B05-03B0-495B-9274-31C59598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C12B-E2AD-444F-8E65-474FBBB9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3324-0C31-4863-A78D-6580ACA5A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9E582-FA9F-4926-B2E5-F4AE4BE8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6317-3542-455B-A5BF-15EF442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55A01-0F06-4092-9851-657F22CB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1AE7D-9578-4E23-8C89-0AF558C8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669-AF30-4344-9039-18E1473E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C6CB-B84F-4E65-A49A-01377FB8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DC95C-3E25-439D-8C90-B87F9DFC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09018-6BBB-4DC8-BEA2-463602AA3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40CF1-28D2-4C1A-9CC0-C38EA725E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83290-A7BA-48A8-8759-7C2C1A7A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05C35-53FF-4B72-B701-D7E7BC97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C720A-FF88-4BF0-A048-329E650E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B3F-E6C1-46E5-BED6-4CFB30BE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489D8-0FC5-462E-A2ED-E23604DB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3BEA4-840A-4852-B3C3-7D66DA12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CC775-748B-47C5-8B4E-AC4EB270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34AEB-95B3-4029-8F55-2E35A716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4550D-0404-45F6-919E-D93E3F74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DE6BE-E382-489C-B2AE-6614114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6084-B381-4887-BC88-150EDF94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A3FF-143C-4E83-8F69-CF28DB88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65E8-855D-43BB-B61E-A6940DFA3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FD6C-8A8E-4F37-9626-04A569D6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A5A2D-D3B2-4D37-BF80-19737E4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C7808-CDC6-4985-A662-4636761B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69A2-C8E4-4CC9-B0FE-F7E7AF33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AAD4-8631-46BB-AA08-BB844F849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1ECF1-7C21-4C5E-9DEE-0DD9AECB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B1DC4-2781-4465-83E4-58FDC3E3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332E-D1F0-4E82-BF42-A27B0B78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95435-3F66-40E0-8DEB-F8861FD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C13AC-4657-42F0-9D0A-8731092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2DE1-A1BA-4DD2-8E02-A7B8761F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976B-28A2-49CC-B448-10F4263CD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554E-8BAA-4468-B23B-CB0D79428D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28E9-D143-4741-B9A2-AA60D456F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586A-EF26-45A3-9398-F56D253DF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DBD4-DF50-44B1-A047-C9658283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package-summary.html#StreamOp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frontend-development-with-js/object-oriented-programlaman%C4%B1n-unutulmu%C5%9F-tarihi-1-56fb1b5540a4" TargetMode="External"/><Relationship Id="rId13" Type="http://schemas.openxmlformats.org/officeDocument/2006/relationships/hyperlink" Target="https://kerteriz.net/java-lambda-expressions-nedir/" TargetMode="External"/><Relationship Id="rId3" Type="http://schemas.openxmlformats.org/officeDocument/2006/relationships/hyperlink" Target="https://www.javaturk.org/" TargetMode="External"/><Relationship Id="rId7" Type="http://schemas.openxmlformats.org/officeDocument/2006/relationships/hyperlink" Target="https://medium.com/frontend-development-with-js/imperative-declarative-programlama-242e3dce26e" TargetMode="External"/><Relationship Id="rId12" Type="http://schemas.openxmlformats.org/officeDocument/2006/relationships/hyperlink" Target="https://www.mobilhanem.com/java-8-lambda-ifadeleri/" TargetMode="External"/><Relationship Id="rId2" Type="http://schemas.openxmlformats.org/officeDocument/2006/relationships/hyperlink" Target="https://docs.oracle.com/javase/8/docs/api/java/util/stream/package-summary.html" TargetMode="External"/><Relationship Id="rId16" Type="http://schemas.openxmlformats.org/officeDocument/2006/relationships/hyperlink" Target="https://thrkardak.medium.com/fonksiyonel-java-19217f08566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yemeksepeti-teknoloji/reactive-programlama-nedir-server-side-reactive-programlama-f485d9179df9" TargetMode="External"/><Relationship Id="rId11" Type="http://schemas.openxmlformats.org/officeDocument/2006/relationships/hyperlink" Target="https://medium.com/huawei-developers-tr/java-versiyonlar%C4%B1-ve-gelen-yenilikler-8-16-1d024561b5b9" TargetMode="External"/><Relationship Id="rId5" Type="http://schemas.openxmlformats.org/officeDocument/2006/relationships/hyperlink" Target="https://www.seckintozlu.com/1944-effective-java-madde-45-streamleri-akillica-kullanin.html" TargetMode="External"/><Relationship Id="rId15" Type="http://schemas.openxmlformats.org/officeDocument/2006/relationships/hyperlink" Target="https://tr.linkedin.com/pulse/biraz-netle%C5%9Ftirelim-cem-topkaya-msc-" TargetMode="External"/><Relationship Id="rId10" Type="http://schemas.openxmlformats.org/officeDocument/2006/relationships/hyperlink" Target="https://devnot.com/2017/java-8-hakkinda-bilmeniz-gerekenler/" TargetMode="External"/><Relationship Id="rId4" Type="http://schemas.openxmlformats.org/officeDocument/2006/relationships/hyperlink" Target="https://medium.com/s%C4%B1f%C4%B1rdan-i%CC%87leri-d%C3%BCzeye-java-e%C4%9Fitim-serisi/stream-api-3910d2389264" TargetMode="External"/><Relationship Id="rId9" Type="http://schemas.openxmlformats.org/officeDocument/2006/relationships/hyperlink" Target="https://www.turkninja.com/2023/07/java-streams-konusu-yaps-nasldr.html" TargetMode="External"/><Relationship Id="rId14" Type="http://schemas.openxmlformats.org/officeDocument/2006/relationships/hyperlink" Target="https://kodedu.com/2014/10/java-8-stream-ap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6849-3C35-46AE-BEF3-941DFBCA9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5FC7-66AF-45E9-9792-A33952A3F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1B38F-95DB-4283-9B6F-FC73141D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5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74DA1-18E9-4911-B46A-81BA8BC07C87}"/>
              </a:ext>
            </a:extLst>
          </p:cNvPr>
          <p:cNvSpPr txBox="1"/>
          <p:nvPr/>
        </p:nvSpPr>
        <p:spPr>
          <a:xfrm>
            <a:off x="3942711" y="6518275"/>
            <a:ext cx="452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Temmuz</a:t>
            </a:r>
            <a:r>
              <a:rPr lang="en-US" dirty="0"/>
              <a:t> 2023, </a:t>
            </a:r>
            <a:r>
              <a:rPr lang="en-US" dirty="0" err="1"/>
              <a:t>Hazırlayan</a:t>
            </a:r>
            <a:r>
              <a:rPr lang="en-US" dirty="0"/>
              <a:t>: Necmettin SOLMAZ</a:t>
            </a:r>
          </a:p>
        </p:txBody>
      </p:sp>
    </p:spTree>
    <p:extLst>
      <p:ext uri="{BB962C8B-B14F-4D97-AF65-F5344CB8AC3E}">
        <p14:creationId xmlns:p14="http://schemas.microsoft.com/office/powerpoint/2010/main" val="131213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E4C-E19F-4E6D-B103-EDBF608E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2.1.2.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CC90-9798-4395-8882-32F6E311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(state)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ederler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davranışları</a:t>
            </a:r>
            <a:r>
              <a:rPr lang="en-US" dirty="0"/>
              <a:t> (behavior)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şablondur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kendisinden</a:t>
            </a:r>
            <a:r>
              <a:rPr lang="en-US" dirty="0"/>
              <a:t> </a:t>
            </a:r>
            <a:r>
              <a:rPr lang="en-US" dirty="0" err="1"/>
              <a:t>türetilecek</a:t>
            </a:r>
            <a:r>
              <a:rPr lang="en-US" dirty="0"/>
              <a:t> olan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değişkenlerle</a:t>
            </a:r>
            <a:r>
              <a:rPr lang="en-US" dirty="0"/>
              <a:t> (variables), </a:t>
            </a:r>
            <a:r>
              <a:rPr lang="en-US" dirty="0" err="1"/>
              <a:t>davranışlarını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metotlarla</a:t>
            </a:r>
            <a:r>
              <a:rPr lang="en-US" dirty="0"/>
              <a:t> (method, function, procedure)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bütününe</a:t>
            </a:r>
            <a:r>
              <a:rPr lang="en-US" dirty="0"/>
              <a:t> durum (state), </a:t>
            </a:r>
            <a:r>
              <a:rPr lang="en-US" dirty="0" err="1"/>
              <a:t>metotların</a:t>
            </a:r>
            <a:r>
              <a:rPr lang="en-US" dirty="0"/>
              <a:t> </a:t>
            </a:r>
            <a:r>
              <a:rPr lang="en-US" dirty="0" err="1"/>
              <a:t>bütününe</a:t>
            </a:r>
            <a:r>
              <a:rPr lang="en-US" dirty="0"/>
              <a:t> de </a:t>
            </a:r>
            <a:r>
              <a:rPr lang="en-US" dirty="0" err="1"/>
              <a:t>arayüz</a:t>
            </a:r>
            <a:r>
              <a:rPr lang="en-US" dirty="0"/>
              <a:t> (interface) </a:t>
            </a:r>
            <a:r>
              <a:rPr lang="en-US" dirty="0" err="1"/>
              <a:t>denir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sınıfta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türetilen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durum </a:t>
            </a:r>
            <a:r>
              <a:rPr lang="en-US" dirty="0" err="1"/>
              <a:t>bilgisine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olurlar</a:t>
            </a:r>
            <a:r>
              <a:rPr lang="en-US" dirty="0"/>
              <a:t>, </a:t>
            </a:r>
            <a:r>
              <a:rPr lang="en-US" dirty="0" err="1"/>
              <a:t>arayüzle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davranışları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getirirler</a:t>
            </a:r>
            <a:r>
              <a:rPr lang="en-US" dirty="0"/>
              <a:t>.</a:t>
            </a:r>
          </a:p>
          <a:p>
            <a:r>
              <a:rPr lang="en-US" dirty="0" err="1"/>
              <a:t>Davranışlar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,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olan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davranışları</a:t>
            </a:r>
            <a:r>
              <a:rPr lang="en-US" dirty="0"/>
              <a:t> da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60A2-BB51-43A0-A5E6-0FFD258E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2.1.2.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4E6C-C234-4366-BCCB-1037AE16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Yazılımda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davranışlarına</a:t>
            </a:r>
            <a:r>
              <a:rPr lang="en-US" dirty="0"/>
              <a:t>;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getirdiği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(responsibility), </a:t>
            </a:r>
            <a:r>
              <a:rPr lang="en-US" dirty="0" err="1"/>
              <a:t>verdiği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(service)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(message)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bakmak</a:t>
            </a:r>
            <a:r>
              <a:rPr lang="en-US" dirty="0"/>
              <a:t> </a:t>
            </a:r>
            <a:r>
              <a:rPr lang="en-US" dirty="0" err="1"/>
              <a:t>soyutlamayı</a:t>
            </a:r>
            <a:r>
              <a:rPr lang="en-US" dirty="0"/>
              <a:t> </a:t>
            </a:r>
            <a:r>
              <a:rPr lang="en-US" dirty="0" err="1"/>
              <a:t>anlamamızı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  <a:p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tuttuğu</a:t>
            </a:r>
            <a:r>
              <a:rPr lang="en-US" dirty="0"/>
              <a:t> state/attribute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işlenir</a:t>
            </a:r>
            <a:r>
              <a:rPr lang="en-US" dirty="0"/>
              <a:t>.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interface(</a:t>
            </a:r>
            <a:r>
              <a:rPr lang="en-US" dirty="0" err="1"/>
              <a:t>arayüzler</a:t>
            </a:r>
            <a:r>
              <a:rPr lang="en-US" dirty="0"/>
              <a:t>) </a:t>
            </a:r>
            <a:r>
              <a:rPr lang="en-US" dirty="0" err="1"/>
              <a:t>kullanılır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iletişimde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Aslında</a:t>
            </a:r>
            <a:r>
              <a:rPr lang="en-US" dirty="0"/>
              <a:t> Procedural </a:t>
            </a:r>
            <a:r>
              <a:rPr lang="en-US" dirty="0" err="1"/>
              <a:t>Programlamadan</a:t>
            </a:r>
            <a:r>
              <a:rPr lang="en-US" dirty="0"/>
              <a:t> → Object-Oriented </a:t>
            </a:r>
            <a:r>
              <a:rPr lang="en-US" dirty="0" err="1"/>
              <a:t>programlamaya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(abstraction </a:t>
            </a:r>
            <a:r>
              <a:rPr lang="en-US" dirty="0" err="1"/>
              <a:t>ve</a:t>
            </a:r>
            <a:r>
              <a:rPr lang="en-US" dirty="0"/>
              <a:t> cohesion)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kapsamından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taşındığını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kontrollü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edildiğini</a:t>
            </a:r>
            <a:r>
              <a:rPr lang="en-US" dirty="0"/>
              <a:t> </a:t>
            </a:r>
            <a:r>
              <a:rPr lang="en-US" dirty="0" err="1"/>
              <a:t>görebilirsiniz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534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6803-DB20-427E-BC20-3A41B0B3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/>
          </a:bodyPr>
          <a:lstStyle/>
          <a:p>
            <a:r>
              <a:rPr lang="en-US" sz="3600" dirty="0"/>
              <a:t>2.1.3. </a:t>
            </a:r>
            <a:r>
              <a:rPr lang="en-US" sz="3600" dirty="0" err="1"/>
              <a:t>Yapısal</a:t>
            </a:r>
            <a:r>
              <a:rPr lang="en-US" sz="3600" dirty="0"/>
              <a:t>(Structured) </a:t>
            </a:r>
            <a:r>
              <a:rPr lang="en-US" sz="3600" dirty="0" err="1"/>
              <a:t>Programlama</a:t>
            </a:r>
            <a:r>
              <a:rPr lang="en-US" sz="3600" dirty="0"/>
              <a:t> </a:t>
            </a:r>
            <a:r>
              <a:rPr lang="en-US" sz="3600" dirty="0" err="1"/>
              <a:t>Örneği</a:t>
            </a:r>
            <a:r>
              <a:rPr lang="en-US" sz="3600" dirty="0"/>
              <a:t> (Fortran)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4DE4-5080-485A-A1F4-E667C47C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rectangle_area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implicit none</a:t>
            </a:r>
          </a:p>
          <a:p>
            <a:pPr marL="0" indent="0">
              <a:buNone/>
            </a:pPr>
            <a:r>
              <a:rPr lang="en-US" dirty="0"/>
              <a:t>    real :: length, width,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length = 5.0</a:t>
            </a:r>
          </a:p>
          <a:p>
            <a:pPr marL="0" indent="0">
              <a:buNone/>
            </a:pPr>
            <a:r>
              <a:rPr lang="en-US" dirty="0"/>
              <a:t>    width = 3.0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area = length * width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write(*, *) "The area of the rectangle is:",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program </a:t>
            </a:r>
            <a:r>
              <a:rPr lang="en-US" dirty="0" err="1"/>
              <a:t>rectangle_area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490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DE2E-BB72-463D-B0DF-ACACDBD6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2.1.4. </a:t>
            </a:r>
            <a:r>
              <a:rPr lang="en-US" dirty="0" err="1"/>
              <a:t>Yordamsal</a:t>
            </a:r>
            <a:r>
              <a:rPr lang="en-US" dirty="0"/>
              <a:t>(Procedural) </a:t>
            </a:r>
            <a:r>
              <a:rPr lang="en-US" dirty="0" err="1"/>
              <a:t>Programlama</a:t>
            </a:r>
            <a:r>
              <a:rPr lang="en-US" dirty="0"/>
              <a:t> (C)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2BCA-B185-453A-8851-62A36C09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stdio.h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calculateRectangleArea</a:t>
            </a:r>
            <a:r>
              <a:rPr lang="tr-TR" dirty="0"/>
              <a:t>(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* </a:t>
            </a:r>
            <a:r>
              <a:rPr lang="tr-TR" dirty="0" err="1"/>
              <a:t>width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main()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= 5.0;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= 3.0;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area</a:t>
            </a:r>
            <a:r>
              <a:rPr lang="tr-TR" dirty="0"/>
              <a:t> = </a:t>
            </a:r>
            <a:r>
              <a:rPr lang="tr-TR" dirty="0" err="1"/>
              <a:t>calculateRectangleArea</a:t>
            </a:r>
            <a:r>
              <a:rPr lang="tr-TR" dirty="0"/>
              <a:t>(</a:t>
            </a:r>
            <a:r>
              <a:rPr lang="tr-TR" dirty="0" err="1"/>
              <a:t>length</a:t>
            </a:r>
            <a:r>
              <a:rPr lang="tr-TR" dirty="0"/>
              <a:t>, </a:t>
            </a:r>
            <a:r>
              <a:rPr lang="tr-TR" dirty="0" err="1"/>
              <a:t>width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printf</a:t>
            </a:r>
            <a:r>
              <a:rPr lang="tr-TR" dirty="0"/>
              <a:t>("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 is: %f\n", </a:t>
            </a:r>
            <a:r>
              <a:rPr lang="tr-TR" dirty="0" err="1"/>
              <a:t>area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0;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97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E04E-E525-4B16-A7DA-477553A0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2.1.5.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Merkezli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(Java)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81B3-6A39-4582-BF71-735893EF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(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this.length</a:t>
            </a:r>
            <a:r>
              <a:rPr lang="tr-TR" dirty="0"/>
              <a:t> = </a:t>
            </a:r>
            <a:r>
              <a:rPr lang="tr-TR" dirty="0" err="1"/>
              <a:t>length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this.width</a:t>
            </a:r>
            <a:r>
              <a:rPr lang="tr-TR" dirty="0"/>
              <a:t> = </a:t>
            </a:r>
            <a:r>
              <a:rPr lang="tr-TR" dirty="0" err="1"/>
              <a:t>width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}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calculateArea</a:t>
            </a:r>
            <a:r>
              <a:rPr lang="tr-TR" dirty="0"/>
              <a:t>() {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* </a:t>
            </a:r>
            <a:r>
              <a:rPr lang="tr-TR" dirty="0" err="1"/>
              <a:t>width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}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= 5.0f;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= 3.0f;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Rectangle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(</a:t>
            </a:r>
            <a:r>
              <a:rPr lang="tr-TR" dirty="0" err="1"/>
              <a:t>length</a:t>
            </a:r>
            <a:r>
              <a:rPr lang="tr-TR" dirty="0"/>
              <a:t>, </a:t>
            </a:r>
            <a:r>
              <a:rPr lang="tr-TR" dirty="0" err="1"/>
              <a:t>width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= </a:t>
            </a:r>
            <a:r>
              <a:rPr lang="tr-TR" dirty="0" err="1"/>
              <a:t>rectangle.calculateArea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 is: " + </a:t>
            </a:r>
            <a:r>
              <a:rPr lang="tr-TR" dirty="0" err="1"/>
              <a:t>area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91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AE2C-0505-4119-AA05-0D1EA0AA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2.2. </a:t>
            </a:r>
            <a:r>
              <a:rPr lang="en-US" dirty="0" err="1"/>
              <a:t>Dekleratif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4757-6E94-4536-B8D0-07BE7771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/>
          </a:bodyPr>
          <a:lstStyle/>
          <a:p>
            <a:r>
              <a:rPr lang="en-US" dirty="0" err="1"/>
              <a:t>Dekleratif</a:t>
            </a:r>
            <a:r>
              <a:rPr lang="en-US" dirty="0"/>
              <a:t> (</a:t>
            </a:r>
            <a:r>
              <a:rPr lang="tr-TR" dirty="0" err="1"/>
              <a:t>Bildirimsel</a:t>
            </a:r>
            <a:r>
              <a:rPr lang="en-US" dirty="0"/>
              <a:t>)</a:t>
            </a:r>
            <a:r>
              <a:rPr lang="tr-TR" dirty="0"/>
              <a:t> programlama stili, programın sonuca nasıl ulaşması gerektiğine dair tüm ayrıntıları belirtmeden programın </a:t>
            </a:r>
            <a:r>
              <a:rPr lang="en-US" dirty="0"/>
              <a:t>NE</a:t>
            </a:r>
            <a:r>
              <a:rPr lang="tr-TR" dirty="0" err="1"/>
              <a:t>yi</a:t>
            </a:r>
            <a:r>
              <a:rPr lang="tr-TR" dirty="0"/>
              <a:t> başarması gerektiğine odaklanır. Bize </a:t>
            </a:r>
            <a:r>
              <a:rPr lang="tr-TR" b="1" dirty="0"/>
              <a:t>bir programın ne yaptığını</a:t>
            </a:r>
            <a:r>
              <a:rPr lang="tr-TR" dirty="0"/>
              <a:t> söyler </a:t>
            </a:r>
            <a:r>
              <a:rPr lang="tr-TR" b="1" dirty="0"/>
              <a:t>ama nasıl yapacağını</a:t>
            </a:r>
            <a:r>
              <a:rPr lang="tr-TR" dirty="0"/>
              <a:t> söylemez</a:t>
            </a:r>
            <a:endParaRPr lang="en-US" b="1" dirty="0"/>
          </a:p>
          <a:p>
            <a:r>
              <a:rPr lang="tr-TR" b="1" dirty="0" err="1"/>
              <a:t>Lisp</a:t>
            </a:r>
            <a:r>
              <a:rPr lang="tr-TR" b="1" dirty="0"/>
              <a:t>: </a:t>
            </a:r>
            <a:r>
              <a:rPr lang="tr-TR" dirty="0"/>
              <a:t>1950'lerde geliştirilen </a:t>
            </a:r>
            <a:r>
              <a:rPr lang="tr-TR" dirty="0" err="1"/>
              <a:t>Lisp</a:t>
            </a:r>
            <a:r>
              <a:rPr lang="tr-TR" dirty="0"/>
              <a:t>, en eski </a:t>
            </a:r>
            <a:r>
              <a:rPr lang="tr-TR" b="1" dirty="0"/>
              <a:t>fonksiyonel</a:t>
            </a:r>
            <a:r>
              <a:rPr lang="tr-TR" dirty="0"/>
              <a:t> programlama dillerinden biridir. Sözdizimi ve semantik olarak </a:t>
            </a:r>
            <a:r>
              <a:rPr lang="tr-TR" dirty="0" err="1"/>
              <a:t>deklaratif</a:t>
            </a:r>
            <a:r>
              <a:rPr lang="tr-TR" dirty="0"/>
              <a:t> bir yapıya sahiptir.</a:t>
            </a:r>
          </a:p>
          <a:p>
            <a:r>
              <a:rPr lang="tr-TR" b="1" dirty="0"/>
              <a:t>Prolog: </a:t>
            </a:r>
            <a:r>
              <a:rPr lang="tr-TR" dirty="0"/>
              <a:t>1970'lerde geliştirilen </a:t>
            </a:r>
            <a:r>
              <a:rPr lang="tr-TR" b="1" dirty="0"/>
              <a:t>mantıksal</a:t>
            </a:r>
            <a:r>
              <a:rPr lang="tr-TR" dirty="0"/>
              <a:t> programlama dilidir. Mantıksal ifadeler ve kural tabanlı programlama üzerine odaklanır.</a:t>
            </a:r>
          </a:p>
          <a:p>
            <a:r>
              <a:rPr lang="tr-TR" b="1" dirty="0" err="1"/>
              <a:t>Haskell</a:t>
            </a:r>
            <a:r>
              <a:rPr lang="tr-TR" b="1" dirty="0"/>
              <a:t>: </a:t>
            </a:r>
            <a:r>
              <a:rPr lang="tr-TR" dirty="0"/>
              <a:t>1990'ların başında geliştirilen bir </a:t>
            </a:r>
            <a:r>
              <a:rPr lang="tr-TR" b="1" dirty="0"/>
              <a:t>fonksiyonel</a:t>
            </a:r>
            <a:r>
              <a:rPr lang="tr-TR" dirty="0"/>
              <a:t> programlama dilidir. Saf fonksiyonlara dayalı bir dil olarak kabul edilir</a:t>
            </a:r>
            <a:r>
              <a:rPr lang="en-US" dirty="0"/>
              <a:t>. (</a:t>
            </a:r>
            <a:r>
              <a:rPr lang="en-US" dirty="0" err="1"/>
              <a:t>Sonat</a:t>
            </a:r>
            <a:r>
              <a:rPr lang="en-US" dirty="0"/>
              <a:t> </a:t>
            </a:r>
            <a:r>
              <a:rPr lang="en-US" dirty="0" err="1"/>
              <a:t>Süer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5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F8C1C-14E0-4AEF-A3B0-D20509E6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84" y="0"/>
            <a:ext cx="6868716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FFCD5-E83F-47F3-B0C9-ED9130D0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19990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Stream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8F14-636F-47AD-B3B0-CEDA8995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13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Değişikliği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İmperatif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Deklaratif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Fonksiyonel</a:t>
            </a:r>
            <a:r>
              <a:rPr lang="en-US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sz="4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6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367A-DFA6-4BD9-8071-EA49573E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4E19-85F4-418A-80D2-A860219C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3"/>
            <a:ext cx="8030592" cy="5085010"/>
          </a:xfrm>
        </p:spPr>
        <p:txBody>
          <a:bodyPr>
            <a:normAutofit/>
          </a:bodyPr>
          <a:lstStyle/>
          <a:p>
            <a:r>
              <a:rPr lang="tr-TR" dirty="0"/>
              <a:t>Fonksiyonel programlama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b</a:t>
            </a:r>
            <a:r>
              <a:rPr lang="tr-TR" dirty="0"/>
              <a:t>ir uygulamanın durumunu (</a:t>
            </a:r>
            <a:r>
              <a:rPr lang="tr-TR" dirty="0" err="1"/>
              <a:t>state</a:t>
            </a:r>
            <a:r>
              <a:rPr lang="tr-TR" dirty="0"/>
              <a:t>) ve verilerini doğrudan </a:t>
            </a:r>
            <a:r>
              <a:rPr lang="tr-TR" b="1" dirty="0"/>
              <a:t>değiştirmeden</a:t>
            </a:r>
            <a:r>
              <a:rPr lang="tr-TR" dirty="0"/>
              <a:t>, matematiksel fonksiyonlar yardımıyla sonuç üretilmesini sağlayan bir programlama yaklaşımıdır.</a:t>
            </a:r>
            <a:endParaRPr lang="en-US" dirty="0"/>
          </a:p>
          <a:p>
            <a:r>
              <a:rPr lang="tr-TR" dirty="0"/>
              <a:t>Fonksiyonel programlama, programların ifadeler</a:t>
            </a:r>
            <a:r>
              <a:rPr lang="en-US" dirty="0"/>
              <a:t>(statement)</a:t>
            </a:r>
            <a:r>
              <a:rPr lang="tr-TR" dirty="0"/>
              <a:t> yerine sıralı </a:t>
            </a:r>
            <a:r>
              <a:rPr lang="en-US" dirty="0" err="1"/>
              <a:t>fonksiyonlar</a:t>
            </a:r>
            <a:r>
              <a:rPr lang="tr-TR" dirty="0"/>
              <a:t> uygulanarak oluşturulduğu </a:t>
            </a:r>
            <a:r>
              <a:rPr lang="en-US" dirty="0"/>
              <a:t>declarative</a:t>
            </a:r>
            <a:r>
              <a:rPr lang="tr-TR" dirty="0"/>
              <a:t> bir programlama paradigmasıdır. </a:t>
            </a:r>
            <a:endParaRPr lang="en-US" dirty="0"/>
          </a:p>
          <a:p>
            <a:r>
              <a:rPr lang="en-US" dirty="0"/>
              <a:t>T</a:t>
            </a:r>
            <a:r>
              <a:rPr lang="tr-TR" dirty="0"/>
              <a:t>emelleri 1930’lu yıllarda atılmış olan </a:t>
            </a:r>
            <a:r>
              <a:rPr lang="tr-TR" dirty="0" err="1"/>
              <a:t>Lambda</a:t>
            </a:r>
            <a:r>
              <a:rPr lang="tr-TR" dirty="0"/>
              <a:t> Analizi (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Calculus</a:t>
            </a:r>
            <a:r>
              <a:rPr lang="tr-TR" dirty="0"/>
              <a:t>) üzerine inşa edilmiştir.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31DA0-72A4-4D72-AB1B-5F973A49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28" y="2273855"/>
            <a:ext cx="3782072" cy="23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F813-EB8A-495F-A56B-32192241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3.1.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AB16-14D3-402E-AEAA-CA198CBD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/>
          </a:bodyPr>
          <a:lstStyle/>
          <a:p>
            <a:r>
              <a:rPr lang="tr-TR" b="1" dirty="0"/>
              <a:t>Birinci Sınıf Fonksiyon(First Class </a:t>
            </a:r>
            <a:r>
              <a:rPr lang="tr-TR" b="1" dirty="0" err="1"/>
              <a:t>Function</a:t>
            </a:r>
            <a:r>
              <a:rPr lang="tr-TR" b="1" dirty="0"/>
              <a:t>)</a:t>
            </a:r>
            <a:r>
              <a:rPr lang="tr-TR" dirty="0"/>
              <a:t>: Programlama dillerinde, bir değişkene atanma, metoda </a:t>
            </a:r>
            <a:r>
              <a:rPr lang="en-US" dirty="0" err="1"/>
              <a:t>argüman</a:t>
            </a:r>
            <a:r>
              <a:rPr lang="tr-TR" dirty="0"/>
              <a:t> olarak geçirilme ya da onda</a:t>
            </a:r>
            <a:r>
              <a:rPr lang="en-US" dirty="0"/>
              <a:t>n</a:t>
            </a:r>
            <a:r>
              <a:rPr lang="tr-TR" dirty="0"/>
              <a:t> değer olarak döndürülme işlemlerine tabi tutulan yapılara birinci sınıf vatandaş denir. </a:t>
            </a:r>
            <a:r>
              <a:rPr lang="en-US" dirty="0"/>
              <a:t>(int, double)</a:t>
            </a:r>
          </a:p>
          <a:p>
            <a:r>
              <a:rPr lang="tr-TR" b="1" dirty="0"/>
              <a:t>Yan Etkilerden Arındırılma(No Side </a:t>
            </a:r>
            <a:r>
              <a:rPr lang="tr-TR" b="1" dirty="0" err="1"/>
              <a:t>Effects</a:t>
            </a:r>
            <a:r>
              <a:rPr lang="tr-TR" b="1" dirty="0"/>
              <a:t>)</a:t>
            </a:r>
            <a:r>
              <a:rPr lang="tr-TR" dirty="0"/>
              <a:t>: Bir fonksiyonun dışardan gelen durumlara göre farklı çıktı üretmesi durumuna </a:t>
            </a:r>
            <a:r>
              <a:rPr lang="en-US" dirty="0"/>
              <a:t>“</a:t>
            </a:r>
            <a:r>
              <a:rPr lang="tr-TR" dirty="0"/>
              <a:t>Yan </a:t>
            </a:r>
            <a:r>
              <a:rPr lang="en-US" dirty="0"/>
              <a:t>E</a:t>
            </a:r>
            <a:r>
              <a:rPr lang="tr-TR" dirty="0" err="1"/>
              <a:t>tki</a:t>
            </a:r>
            <a:r>
              <a:rPr lang="en-US" dirty="0"/>
              <a:t>”</a:t>
            </a:r>
            <a:r>
              <a:rPr lang="tr-TR" dirty="0"/>
              <a:t> denir. Fonksiyonel </a:t>
            </a:r>
            <a:r>
              <a:rPr lang="tr-TR" dirty="0" err="1"/>
              <a:t>progralamada</a:t>
            </a:r>
            <a:r>
              <a:rPr lang="tr-TR" dirty="0"/>
              <a:t> fonksiyonlar yan etkilerden arındırılmış olmalıdır.</a:t>
            </a:r>
            <a:endParaRPr lang="en-US" dirty="0"/>
          </a:p>
          <a:p>
            <a:r>
              <a:rPr lang="tr-TR" b="1" dirty="0" err="1"/>
              <a:t>Lazy</a:t>
            </a:r>
            <a:r>
              <a:rPr lang="tr-TR" b="1" dirty="0"/>
              <a:t> Evaluation</a:t>
            </a:r>
            <a:r>
              <a:rPr lang="tr-TR" dirty="0"/>
              <a:t>: Bir değişkenin değerinin, mecbur kalınana kadar hesaplanmaması durumudur. Değişkenin değerine ihtiyaç olduğu ana kadar hesaplama yapılmaz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10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80C5-F58A-4A9D-B946-4F924F2C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E0CF-A925-4D8C-B963-E0C3EB23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66103" cy="4351338"/>
          </a:xfrm>
        </p:spPr>
        <p:txBody>
          <a:bodyPr/>
          <a:lstStyle/>
          <a:p>
            <a:r>
              <a:rPr lang="tr-TR" b="1" dirty="0" err="1"/>
              <a:t>Durumsuzl</a:t>
            </a:r>
            <a:r>
              <a:rPr lang="en-US" b="1" dirty="0"/>
              <a:t>u</a:t>
            </a:r>
            <a:r>
              <a:rPr lang="tr-TR" b="1" dirty="0"/>
              <a:t>k(</a:t>
            </a:r>
            <a:r>
              <a:rPr lang="tr-TR" b="1" dirty="0" err="1"/>
              <a:t>Statelessness</a:t>
            </a:r>
            <a:r>
              <a:rPr lang="tr-TR" b="1" dirty="0"/>
              <a:t>)</a:t>
            </a:r>
            <a:r>
              <a:rPr lang="tr-TR" dirty="0"/>
              <a:t>: Fonksiyon uygulamaya ait herhangi bir durum bilgisini tutmaz ve değiştirmez</a:t>
            </a:r>
            <a:r>
              <a:rPr lang="en-US" dirty="0"/>
              <a:t>.</a:t>
            </a:r>
          </a:p>
          <a:p>
            <a:r>
              <a:rPr lang="tr-TR" b="1" dirty="0"/>
              <a:t>Değiştirilmez Veri (</a:t>
            </a:r>
            <a:r>
              <a:rPr lang="tr-TR" b="1" dirty="0" err="1"/>
              <a:t>Immutable</a:t>
            </a:r>
            <a:r>
              <a:rPr lang="tr-TR" b="1" dirty="0"/>
              <a:t> Data)</a:t>
            </a:r>
            <a:r>
              <a:rPr lang="tr-TR" dirty="0"/>
              <a:t>: Verilen değerinin değişmemesi durumudur</a:t>
            </a:r>
            <a:r>
              <a:rPr lang="en-US" dirty="0"/>
              <a:t>.</a:t>
            </a:r>
          </a:p>
          <a:p>
            <a:r>
              <a:rPr lang="tr-TR" b="1" dirty="0"/>
              <a:t>Saf Fonksiyon(</a:t>
            </a:r>
            <a:r>
              <a:rPr lang="tr-TR" b="1" dirty="0" err="1"/>
              <a:t>Pure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)</a:t>
            </a:r>
            <a:r>
              <a:rPr lang="tr-TR" dirty="0"/>
              <a:t>: Sadece girdi değeri</a:t>
            </a:r>
            <a:r>
              <a:rPr lang="en-US" dirty="0"/>
              <a:t>n</a:t>
            </a:r>
            <a:r>
              <a:rPr lang="tr-TR" dirty="0"/>
              <a:t>i alıp, global bir değişkene etki etmeden çıktı değer üreten fonksiyonlardır. Bu duruma ise </a:t>
            </a:r>
            <a:r>
              <a:rPr lang="tr-TR" dirty="0" err="1"/>
              <a:t>Başvuruşsal</a:t>
            </a:r>
            <a:r>
              <a:rPr lang="tr-TR" dirty="0"/>
              <a:t> şeffaflık (</a:t>
            </a:r>
            <a:r>
              <a:rPr lang="tr-TR" dirty="0" err="1"/>
              <a:t>Referential</a:t>
            </a:r>
            <a:r>
              <a:rPr lang="tr-TR" dirty="0"/>
              <a:t> </a:t>
            </a:r>
            <a:r>
              <a:rPr lang="tr-TR" dirty="0" err="1"/>
              <a:t>transparency</a:t>
            </a:r>
            <a:r>
              <a:rPr lang="tr-TR" dirty="0"/>
              <a:t>) denir.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92E16-5B36-481C-A52F-D070323A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38" y="2846149"/>
            <a:ext cx="3500761" cy="21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F8C1C-14E0-4AEF-A3B0-D20509E6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84" y="0"/>
            <a:ext cx="6868716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FFCD5-E83F-47F3-B0C9-ED9130D0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19990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Stream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8F14-636F-47AD-B3B0-CEDA8995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13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 </a:t>
            </a: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Gelen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Değişikliği</a:t>
            </a:r>
            <a:endParaRPr lang="en-US" sz="3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İmperatif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Deklaratif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Fonksiyonel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0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F8C1C-14E0-4AEF-A3B0-D20509E6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84" y="0"/>
            <a:ext cx="6868716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FFCD5-E83F-47F3-B0C9-ED9130D0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19990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Stream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8F14-636F-47AD-B3B0-CEDA8995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13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Değişikliği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İmperatif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Deklaratif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Fonksiyonel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</a:t>
            </a:r>
            <a:r>
              <a:rPr lang="en-US" sz="4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sz="4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8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8327-C7B8-476F-83DD-429CDAFD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4. Stream </a:t>
            </a:r>
            <a:r>
              <a:rPr lang="en-US" dirty="0" err="1"/>
              <a:t>Api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B808-5E07-4364-B7AF-848CDA03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Lambda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</a:t>
            </a:r>
          </a:p>
          <a:p>
            <a:r>
              <a:rPr lang="en-US" dirty="0" err="1"/>
              <a:t>Arama</a:t>
            </a:r>
            <a:r>
              <a:rPr lang="en-US" dirty="0"/>
              <a:t>, </a:t>
            </a:r>
            <a:r>
              <a:rPr lang="en-US" dirty="0" err="1"/>
              <a:t>filtreleme</a:t>
            </a:r>
            <a:r>
              <a:rPr lang="en-US" dirty="0"/>
              <a:t>, </a:t>
            </a:r>
            <a:r>
              <a:rPr lang="en-US" dirty="0" err="1"/>
              <a:t>haritalama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yeteneğine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/>
              <a:t>Lambda </a:t>
            </a:r>
            <a:r>
              <a:rPr lang="en-US" dirty="0" err="1"/>
              <a:t>ifadelerinin</a:t>
            </a:r>
            <a:r>
              <a:rPr lang="en-US" dirty="0"/>
              <a:t> </a:t>
            </a:r>
            <a:r>
              <a:rPr lang="en-US" dirty="0" err="1"/>
              <a:t>gücünün</a:t>
            </a:r>
            <a:r>
              <a:rPr lang="en-US" dirty="0"/>
              <a:t> </a:t>
            </a:r>
            <a:r>
              <a:rPr lang="en-US" dirty="0" err="1"/>
              <a:t>gösterimini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Stream </a:t>
            </a:r>
            <a:r>
              <a:rPr lang="en-US" dirty="0" err="1"/>
              <a:t>Api’dir</a:t>
            </a:r>
            <a:r>
              <a:rPr lang="en-US" dirty="0"/>
              <a:t>.</a:t>
            </a:r>
          </a:p>
          <a:p>
            <a:r>
              <a:rPr lang="tr-TR" dirty="0" err="1"/>
              <a:t>Stream</a:t>
            </a:r>
            <a:r>
              <a:rPr lang="tr-TR" dirty="0"/>
              <a:t> elemanlarının kaynağı</a:t>
            </a:r>
            <a:r>
              <a:rPr lang="en-US" dirty="0"/>
              <a:t>;</a:t>
            </a:r>
            <a:r>
              <a:rPr lang="tr-TR" dirty="0"/>
              <a:t> diziler, koleksiyonlar (</a:t>
            </a:r>
            <a:r>
              <a:rPr lang="tr-TR" i="1" dirty="0" err="1"/>
              <a:t>collections</a:t>
            </a:r>
            <a:r>
              <a:rPr lang="tr-TR" dirty="0"/>
              <a:t>), dosyalar, rastgele sayı üreticiler veya başka </a:t>
            </a:r>
            <a:r>
              <a:rPr lang="tr-TR" dirty="0" err="1"/>
              <a:t>streamler</a:t>
            </a:r>
            <a:r>
              <a:rPr lang="tr-TR" dirty="0"/>
              <a:t> olabilir. </a:t>
            </a:r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depolamaz</a:t>
            </a:r>
            <a:r>
              <a:rPr lang="en-US" dirty="0"/>
              <a:t>. </a:t>
            </a:r>
            <a:r>
              <a:rPr lang="en-US" dirty="0" err="1"/>
              <a:t>Filtreleme</a:t>
            </a:r>
            <a:r>
              <a:rPr lang="en-US" dirty="0"/>
              <a:t>,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</a:t>
            </a:r>
          </a:p>
          <a:p>
            <a:r>
              <a:rPr lang="en-US" dirty="0"/>
              <a:t>Stream </a:t>
            </a:r>
            <a:r>
              <a:rPr lang="en-US" dirty="0" err="1"/>
              <a:t>sayesinde</a:t>
            </a:r>
            <a:r>
              <a:rPr lang="en-US" dirty="0"/>
              <a:t> loop </a:t>
            </a:r>
            <a:r>
              <a:rPr lang="en-US" dirty="0" err="1"/>
              <a:t>kullanan</a:t>
            </a:r>
            <a:r>
              <a:rPr lang="en-US" dirty="0"/>
              <a:t> imperative </a:t>
            </a:r>
            <a:r>
              <a:rPr lang="en-US" dirty="0" err="1"/>
              <a:t>metotlar</a:t>
            </a:r>
            <a:r>
              <a:rPr lang="en-US" dirty="0"/>
              <a:t>,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programlamaya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değiştirilebilmektedir</a:t>
            </a:r>
            <a:r>
              <a:rPr lang="en-US" dirty="0"/>
              <a:t>.</a:t>
            </a:r>
          </a:p>
          <a:p>
            <a:r>
              <a:rPr lang="tr-TR" dirty="0"/>
              <a:t>Java </a:t>
            </a:r>
            <a:r>
              <a:rPr lang="tr-TR" dirty="0" err="1"/>
              <a:t>Stream'ler</a:t>
            </a:r>
            <a:r>
              <a:rPr lang="tr-TR" dirty="0"/>
              <a:t>, bir kez kullanıldıktan sonra tekrar kullanılamazlar bu da onları bir koleksiyondan ayırır. </a:t>
            </a:r>
            <a:r>
              <a:rPr lang="tr-TR" dirty="0" err="1"/>
              <a:t>Stream'in</a:t>
            </a:r>
            <a:r>
              <a:rPr lang="tr-TR" dirty="0"/>
              <a:t> yeniden kullanılabilir bir veri yapısı yerine bir tek seferlik veri akışı olduğunu unutmamak önemlidir.</a:t>
            </a:r>
          </a:p>
        </p:txBody>
      </p:sp>
    </p:spTree>
    <p:extLst>
      <p:ext uri="{BB962C8B-B14F-4D97-AF65-F5344CB8AC3E}">
        <p14:creationId xmlns:p14="http://schemas.microsoft.com/office/powerpoint/2010/main" val="11745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D1D2-9384-47B3-A23A-D4B5D94D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4.1. Stream </a:t>
            </a:r>
            <a:r>
              <a:rPr lang="en-US" dirty="0" err="1"/>
              <a:t>Oluşturma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E94E-857A-4205-B87E-F64E6315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Stream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referansları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primitive </a:t>
            </a:r>
            <a:r>
              <a:rPr lang="en-US" dirty="0" err="1"/>
              <a:t>tiplerle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. Primitive </a:t>
            </a:r>
            <a:r>
              <a:rPr lang="en-US" dirty="0" err="1"/>
              <a:t>tiplerle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IntStream</a:t>
            </a:r>
            <a:r>
              <a:rPr lang="en-US" dirty="0"/>
              <a:t>, </a:t>
            </a:r>
            <a:r>
              <a:rPr lang="en-US" dirty="0" err="1"/>
              <a:t>DoubleStream</a:t>
            </a:r>
            <a:r>
              <a:rPr lang="en-US" dirty="0"/>
              <a:t>, </a:t>
            </a:r>
            <a:r>
              <a:rPr lang="en-US" dirty="0" err="1"/>
              <a:t>LongStream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streamler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tr-TR" dirty="0"/>
              <a:t>Java’da bir </a:t>
            </a:r>
            <a:r>
              <a:rPr lang="en-US" dirty="0" err="1"/>
              <a:t>kaç</a:t>
            </a:r>
            <a:r>
              <a:rPr lang="tr-TR" dirty="0"/>
              <a:t> yolla </a:t>
            </a:r>
            <a:r>
              <a:rPr lang="en-US" dirty="0"/>
              <a:t>stream</a:t>
            </a:r>
            <a:r>
              <a:rPr lang="tr-TR" dirty="0"/>
              <a:t> oluşturulabilir. Yaygın olarak kullanılan Java </a:t>
            </a:r>
            <a:r>
              <a:rPr lang="tr-TR" dirty="0" err="1"/>
              <a:t>Collection’lardır</a:t>
            </a:r>
            <a:r>
              <a:rPr lang="tr-TR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public class Main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//Collection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oluşturma</a:t>
            </a: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ArrayList</a:t>
            </a:r>
            <a:r>
              <a:rPr lang="en-US" sz="2200" dirty="0"/>
              <a:t>&lt;String&gt; list = new </a:t>
            </a:r>
            <a:r>
              <a:rPr lang="en-US" sz="2200" dirty="0" err="1"/>
              <a:t>ArrayList</a:t>
            </a:r>
            <a:r>
              <a:rPr lang="en-US" sz="2200" dirty="0"/>
              <a:t>&lt;&gt;();</a:t>
            </a:r>
          </a:p>
          <a:p>
            <a:pPr marL="0" indent="0">
              <a:buNone/>
            </a:pPr>
            <a:r>
              <a:rPr lang="en-US" sz="2200" dirty="0"/>
              <a:t>        	</a:t>
            </a:r>
            <a:r>
              <a:rPr lang="en-US" sz="2200" dirty="0" err="1"/>
              <a:t>list.stream</a:t>
            </a:r>
            <a:r>
              <a:rPr lang="en-US" sz="2200" dirty="0"/>
              <a:t>()</a:t>
            </a:r>
          </a:p>
          <a:p>
            <a:pPr marL="0" indent="0">
              <a:buNone/>
            </a:pPr>
            <a:r>
              <a:rPr lang="en-US" sz="2200" dirty="0"/>
              <a:t>                		.sorted();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//Arrays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oluşturma</a:t>
            </a: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	int[] numbers = {2,1,6,4,7,5,9};</a:t>
            </a:r>
          </a:p>
          <a:p>
            <a:pPr marL="0" indent="0">
              <a:buNone/>
            </a:pPr>
            <a:r>
              <a:rPr lang="en-US" sz="2200" dirty="0"/>
              <a:t>      	  </a:t>
            </a:r>
            <a:r>
              <a:rPr lang="en-US" sz="2200" dirty="0" err="1"/>
              <a:t>Arrays.stream</a:t>
            </a:r>
            <a:r>
              <a:rPr lang="en-US" sz="2200" dirty="0"/>
              <a:t>(numbers)</a:t>
            </a:r>
          </a:p>
          <a:p>
            <a:pPr marL="0" indent="0">
              <a:buNone/>
            </a:pPr>
            <a:r>
              <a:rPr lang="en-US" sz="2200" dirty="0"/>
              <a:t>               		 .filter(x-&gt; x&gt;3)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Stream.of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oluşturma</a:t>
            </a: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Stream.of</a:t>
            </a:r>
            <a:r>
              <a:rPr lang="en-US" sz="2200" dirty="0"/>
              <a:t>(1,4,5,3)</a:t>
            </a:r>
          </a:p>
          <a:p>
            <a:pPr marL="0" indent="0">
              <a:buNone/>
            </a:pPr>
            <a:r>
              <a:rPr lang="en-US" sz="2200" dirty="0"/>
              <a:t>		.map(</a:t>
            </a:r>
            <a:r>
              <a:rPr lang="en-US" sz="2200" dirty="0" err="1"/>
              <a:t>i</a:t>
            </a:r>
            <a:r>
              <a:rPr lang="en-US" sz="2200" dirty="0"/>
              <a:t>-&gt; </a:t>
            </a:r>
            <a:r>
              <a:rPr lang="en-US" sz="2200" dirty="0" err="1"/>
              <a:t>i</a:t>
            </a:r>
            <a:r>
              <a:rPr lang="en-US" sz="2200" dirty="0"/>
              <a:t>*2)</a:t>
            </a:r>
          </a:p>
          <a:p>
            <a:pPr marL="0" indent="0">
              <a:buNone/>
            </a:pPr>
            <a:r>
              <a:rPr lang="en-US" sz="2200" dirty="0"/>
              <a:t>		.filter();</a:t>
            </a:r>
          </a:p>
          <a:p>
            <a:pPr marL="0" indent="0">
              <a:buNone/>
            </a:pPr>
            <a:r>
              <a:rPr lang="en-US" sz="2200" dirty="0"/>
              <a:t>}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96005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AFE3-CDA2-47CF-BECF-649F12AE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dirty="0"/>
              <a:t>4.2. Stream </a:t>
            </a:r>
            <a:r>
              <a:rPr lang="en-US" dirty="0" err="1"/>
              <a:t>İşlem</a:t>
            </a:r>
            <a:r>
              <a:rPr lang="en-US" dirty="0"/>
              <a:t> </a:t>
            </a:r>
            <a:r>
              <a:rPr lang="en-US" dirty="0" err="1"/>
              <a:t>Akışı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98630-72AC-4DF5-A649-D37DE7DE0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02" y="3762714"/>
            <a:ext cx="5432393" cy="28822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7BBC4-8D8C-407B-A90D-34383FCC2EBF}"/>
              </a:ext>
            </a:extLst>
          </p:cNvPr>
          <p:cNvSpPr txBox="1"/>
          <p:nvPr/>
        </p:nvSpPr>
        <p:spPr>
          <a:xfrm>
            <a:off x="750903" y="1164848"/>
            <a:ext cx="10690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intermediate </a:t>
            </a:r>
            <a:r>
              <a:rPr lang="en-US" dirty="0" err="1"/>
              <a:t>ve</a:t>
            </a:r>
            <a:r>
              <a:rPr lang="en-US" dirty="0"/>
              <a:t> terminal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tanımlanmışlardır</a:t>
            </a:r>
            <a:r>
              <a:rPr lang="en-US" dirty="0"/>
              <a:t>.</a:t>
            </a:r>
          </a:p>
          <a:p>
            <a:r>
              <a:rPr lang="en-US" b="1" dirty="0"/>
              <a:t>Intermediate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art </a:t>
            </a:r>
            <a:r>
              <a:rPr lang="en-US" dirty="0" err="1"/>
              <a:t>arda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stream </a:t>
            </a:r>
            <a:r>
              <a:rPr lang="en-US" dirty="0" err="1"/>
              <a:t>döndürür</a:t>
            </a:r>
            <a:r>
              <a:rPr lang="en-US" dirty="0"/>
              <a:t>.</a:t>
            </a:r>
          </a:p>
          <a:p>
            <a:r>
              <a:rPr lang="en-US" b="1" dirty="0"/>
              <a:t>Terminal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stream’i</a:t>
            </a:r>
            <a:r>
              <a:rPr lang="en-US" dirty="0"/>
              <a:t> </a:t>
            </a:r>
            <a:r>
              <a:rPr lang="en-US" dirty="0" err="1"/>
              <a:t>sonlandırır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stream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gerçekleştirilemez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Intermediate </a:t>
            </a:r>
            <a:r>
              <a:rPr lang="en-US" dirty="0" err="1"/>
              <a:t>işlemler</a:t>
            </a:r>
            <a:r>
              <a:rPr lang="en-US" dirty="0"/>
              <a:t> lazy (</a:t>
            </a:r>
            <a:r>
              <a:rPr lang="en-US" dirty="0" err="1"/>
              <a:t>tembel</a:t>
            </a:r>
            <a:r>
              <a:rPr lang="en-US" dirty="0"/>
              <a:t>)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içindedirler</a:t>
            </a:r>
            <a:r>
              <a:rPr lang="en-US" dirty="0"/>
              <a:t>. Terminal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tetiklenene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intermediate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Intermadiate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stateless (</a:t>
            </a:r>
            <a:r>
              <a:rPr lang="en-US" dirty="0" err="1"/>
              <a:t>durumsuz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stateful (</a:t>
            </a:r>
            <a:r>
              <a:rPr lang="en-US" dirty="0" err="1"/>
              <a:t>durumlu</a:t>
            </a:r>
            <a:r>
              <a:rPr lang="en-US" dirty="0"/>
              <a:t>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ikiye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</a:t>
            </a:r>
          </a:p>
          <a:p>
            <a:r>
              <a:rPr lang="en-US" b="1" dirty="0"/>
              <a:t>Stateless</a:t>
            </a:r>
            <a:r>
              <a:rPr lang="en-US" dirty="0"/>
              <a:t> </a:t>
            </a:r>
            <a:r>
              <a:rPr lang="en-US" dirty="0" err="1"/>
              <a:t>işlemlerde</a:t>
            </a:r>
            <a:r>
              <a:rPr lang="en-US" dirty="0"/>
              <a:t> her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elemanlardan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sokulur</a:t>
            </a:r>
            <a:r>
              <a:rPr lang="en-US" dirty="0"/>
              <a:t>. (</a:t>
            </a:r>
            <a:r>
              <a:rPr lang="en-US" dirty="0" err="1"/>
              <a:t>Dikey</a:t>
            </a:r>
            <a:r>
              <a:rPr lang="en-US" dirty="0"/>
              <a:t>)</a:t>
            </a:r>
          </a:p>
          <a:p>
            <a:r>
              <a:rPr lang="en-US" b="1" dirty="0"/>
              <a:t>Stateful</a:t>
            </a:r>
            <a:r>
              <a:rPr lang="en-US" dirty="0"/>
              <a:t> </a:t>
            </a:r>
            <a:r>
              <a:rPr lang="en-US" dirty="0" err="1"/>
              <a:t>işlemlerde</a:t>
            </a:r>
            <a:r>
              <a:rPr lang="en-US" dirty="0"/>
              <a:t> </a:t>
            </a:r>
            <a:r>
              <a:rPr lang="en-US" dirty="0" err="1"/>
              <a:t>verideki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elemanlar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alındıktan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adıma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/>
              <a:t>. (</a:t>
            </a:r>
            <a:r>
              <a:rPr lang="en-US" dirty="0" err="1"/>
              <a:t>Yatay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03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C37-E626-49CD-A5C2-DEF767D3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4.3. Stream Operations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637DA3-D17E-466C-8DE1-0116D61A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09" y="1082675"/>
            <a:ext cx="9351781" cy="5410200"/>
          </a:xfrm>
        </p:spPr>
      </p:pic>
    </p:spTree>
    <p:extLst>
      <p:ext uri="{BB962C8B-B14F-4D97-AF65-F5344CB8AC3E}">
        <p14:creationId xmlns:p14="http://schemas.microsoft.com/office/powerpoint/2010/main" val="53092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29AC-4989-4F2E-882B-811A8AC3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4.3.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Operasyonlar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DBA9CC-7C9B-4565-9331-83A47306B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1397000"/>
            <a:ext cx="6524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0EB2-2FFC-424D-B1A1-9155EB66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60402" cy="770749"/>
          </a:xfrm>
        </p:spPr>
        <p:txBody>
          <a:bodyPr>
            <a:noAutofit/>
          </a:bodyPr>
          <a:lstStyle/>
          <a:p>
            <a:r>
              <a:rPr lang="en-US" sz="2000" dirty="0"/>
              <a:t>OOP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Fonksiyonel</a:t>
            </a:r>
            <a:r>
              <a:rPr lang="en-US" sz="2000" dirty="0"/>
              <a:t> </a:t>
            </a:r>
            <a:r>
              <a:rPr lang="en-US" sz="2000" dirty="0" err="1"/>
              <a:t>Programlamayı</a:t>
            </a:r>
            <a:r>
              <a:rPr lang="en-US" sz="2000" dirty="0"/>
              <a:t> </a:t>
            </a:r>
            <a:r>
              <a:rPr lang="en-US" sz="2000" dirty="0" err="1"/>
              <a:t>karşılaştırmak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örneği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E</a:t>
            </a:r>
            <a:r>
              <a:rPr lang="tr-TR" sz="2000" dirty="0" err="1"/>
              <a:t>limizde</a:t>
            </a:r>
            <a:r>
              <a:rPr lang="tr-TR" sz="2000" dirty="0"/>
              <a:t> bir </a:t>
            </a:r>
            <a:r>
              <a:rPr lang="tr-TR" sz="2000" b="1" dirty="0"/>
              <a:t>personel listesi </a:t>
            </a:r>
            <a:r>
              <a:rPr lang="tr-TR" sz="2000" dirty="0"/>
              <a:t>olsun ve bizden istenen</a:t>
            </a:r>
            <a:r>
              <a:rPr lang="en-US" sz="2000" dirty="0"/>
              <a:t> </a:t>
            </a:r>
            <a:r>
              <a:rPr lang="tr-TR" sz="2000" dirty="0"/>
              <a:t>de </a:t>
            </a:r>
            <a:r>
              <a:rPr lang="en-US" sz="2000" dirty="0"/>
              <a:t>ehliyeti olan</a:t>
            </a:r>
            <a:r>
              <a:rPr lang="tr-TR" sz="2000" dirty="0"/>
              <a:t> bütün </a:t>
            </a:r>
            <a:r>
              <a:rPr lang="en-US" sz="2000" b="1" dirty="0"/>
              <a:t>personellerin</a:t>
            </a:r>
            <a:r>
              <a:rPr lang="tr-TR" sz="2000" b="1" dirty="0"/>
              <a:t> yaş</a:t>
            </a:r>
            <a:r>
              <a:rPr lang="en-US" sz="2000" b="1" dirty="0"/>
              <a:t>ları</a:t>
            </a:r>
            <a:r>
              <a:rPr lang="tr-TR" sz="2000" b="1" dirty="0"/>
              <a:t> toplamını bulan bir fonksiyon</a:t>
            </a:r>
            <a:r>
              <a:rPr lang="tr-TR" sz="2000" dirty="0"/>
              <a:t> ya</a:t>
            </a:r>
            <a:r>
              <a:rPr lang="en-US" sz="2000" dirty="0"/>
              <a:t>z</a:t>
            </a:r>
            <a:r>
              <a:rPr lang="tr-TR" sz="2000" dirty="0"/>
              <a:t>mak</a:t>
            </a:r>
            <a:r>
              <a:rPr lang="en-US" sz="2000" dirty="0"/>
              <a:t> olsun</a:t>
            </a:r>
            <a:r>
              <a:rPr lang="tr-TR" sz="20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53A2-A975-41D7-A2E5-50B22C0B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57"/>
            <a:ext cx="9560402" cy="306122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 public int </a:t>
            </a:r>
            <a:r>
              <a:rPr lang="en-US" sz="2000" dirty="0" err="1"/>
              <a:t>sumOfPersonelAges</a:t>
            </a:r>
            <a:r>
              <a:rPr lang="en-US" sz="2000" dirty="0"/>
              <a:t>(List&lt;</a:t>
            </a:r>
            <a:r>
              <a:rPr lang="en-US" sz="2000" dirty="0" err="1"/>
              <a:t>Personel</a:t>
            </a:r>
            <a:r>
              <a:rPr lang="en-US" sz="2000" dirty="0"/>
              <a:t>&gt; </a:t>
            </a:r>
            <a:r>
              <a:rPr lang="en-US" sz="2000" dirty="0" err="1"/>
              <a:t>personelList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int </a:t>
            </a:r>
            <a:r>
              <a:rPr lang="en-US" sz="2000" dirty="0" err="1"/>
              <a:t>ageSum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       for (</a:t>
            </a:r>
            <a:r>
              <a:rPr lang="en-US" sz="2000" dirty="0" err="1"/>
              <a:t>Personel</a:t>
            </a:r>
            <a:r>
              <a:rPr lang="en-US" sz="2000" dirty="0"/>
              <a:t> </a:t>
            </a:r>
            <a:r>
              <a:rPr lang="en-US" sz="2000" dirty="0" err="1"/>
              <a:t>personel</a:t>
            </a:r>
            <a:r>
              <a:rPr lang="en-US" sz="2000" dirty="0"/>
              <a:t> : </a:t>
            </a:r>
            <a:r>
              <a:rPr lang="en-US" sz="2000" dirty="0" err="1"/>
              <a:t>personelList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if(</a:t>
            </a:r>
            <a:r>
              <a:rPr lang="en-US" sz="2000" dirty="0" err="1"/>
              <a:t>personel.getDriverLisance</a:t>
            </a:r>
            <a:r>
              <a:rPr lang="en-US" sz="2000" dirty="0"/>
              <a:t>()){</a:t>
            </a:r>
          </a:p>
          <a:p>
            <a:pPr marL="0" indent="0">
              <a:buNone/>
            </a:pPr>
            <a:r>
              <a:rPr lang="en-US" sz="2000" dirty="0"/>
              <a:t>	         </a:t>
            </a:r>
            <a:r>
              <a:rPr lang="en-US" sz="2000" dirty="0" err="1"/>
              <a:t>ageSum</a:t>
            </a:r>
            <a:r>
              <a:rPr lang="en-US" sz="2000" dirty="0"/>
              <a:t> += </a:t>
            </a:r>
            <a:r>
              <a:rPr lang="en-US" sz="2000" dirty="0" err="1"/>
              <a:t>personel.getAge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ageSum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BA9A8-0562-41A3-A942-CFB01F53A0B1}"/>
              </a:ext>
            </a:extLst>
          </p:cNvPr>
          <p:cNvSpPr txBox="1">
            <a:spLocks/>
          </p:cNvSpPr>
          <p:nvPr/>
        </p:nvSpPr>
        <p:spPr>
          <a:xfrm>
            <a:off x="838200" y="4620861"/>
            <a:ext cx="9560402" cy="1989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List </a:t>
            </a:r>
            <a:r>
              <a:rPr lang="en-US" sz="2000" dirty="0" err="1"/>
              <a:t>personelList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</a:t>
            </a:r>
            <a:r>
              <a:rPr lang="en-US" sz="2000" dirty="0" err="1"/>
              <a:t>Personel</a:t>
            </a:r>
            <a:r>
              <a:rPr lang="en-US" sz="2000" dirty="0"/>
              <a:t>&gt;();	</a:t>
            </a:r>
          </a:p>
          <a:p>
            <a:pPr marL="0" indent="0">
              <a:buNone/>
            </a:pPr>
            <a:r>
              <a:rPr lang="en-US" sz="2000" dirty="0"/>
              <a:t>int sum = </a:t>
            </a:r>
            <a:r>
              <a:rPr lang="en-US" sz="2000" dirty="0" err="1"/>
              <a:t>personelList.stream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	.filter(</a:t>
            </a:r>
            <a:r>
              <a:rPr lang="en-US" sz="2000" dirty="0" err="1"/>
              <a:t>personel</a:t>
            </a:r>
            <a:r>
              <a:rPr lang="en-US" sz="2000" dirty="0"/>
              <a:t>-&gt;</a:t>
            </a:r>
            <a:r>
              <a:rPr lang="en-US" sz="2000" dirty="0" err="1"/>
              <a:t>personel.getDriverLisance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		.</a:t>
            </a:r>
            <a:r>
              <a:rPr lang="en-US" sz="2000" dirty="0" err="1"/>
              <a:t>mapToInt</a:t>
            </a:r>
            <a:r>
              <a:rPr lang="en-US" sz="2000" dirty="0"/>
              <a:t>(</a:t>
            </a:r>
            <a:r>
              <a:rPr lang="en-US" sz="2000" dirty="0" err="1"/>
              <a:t>Personel</a:t>
            </a:r>
            <a:r>
              <a:rPr lang="en-US" sz="2000" dirty="0"/>
              <a:t>::</a:t>
            </a:r>
            <a:r>
              <a:rPr lang="en-US" sz="2000" dirty="0" err="1"/>
              <a:t>getAge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.sum();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308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CF38-B3DC-4BE5-8BB0-A20E826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02EA-D082-4455-A79B-E6B22E1C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https://docs.oracle.com/javase/8/docs/api/java/util/stream/package-summary.html#StreamOps</a:t>
            </a:r>
            <a:endParaRPr lang="en-US" dirty="0"/>
          </a:p>
          <a:p>
            <a:r>
              <a:rPr lang="en-US" dirty="0"/>
              <a:t>IntermediateCalismaSirasi1.java</a:t>
            </a:r>
          </a:p>
          <a:p>
            <a:r>
              <a:rPr lang="en-US" dirty="0"/>
              <a:t>IntermediateCalismaSirasi2.java</a:t>
            </a:r>
            <a:endParaRPr lang="tr-TR" dirty="0"/>
          </a:p>
          <a:p>
            <a:r>
              <a:rPr lang="en-US" dirty="0"/>
              <a:t>IntermediateCalismaSirasi3.java</a:t>
            </a:r>
          </a:p>
          <a:p>
            <a:r>
              <a:rPr lang="en-US" dirty="0"/>
              <a:t>Stateful.java</a:t>
            </a:r>
          </a:p>
          <a:p>
            <a:r>
              <a:rPr lang="en-US" dirty="0"/>
              <a:t>StreamTerminalShortCircuit.java</a:t>
            </a:r>
          </a:p>
          <a:p>
            <a:endParaRPr lang="tr-TR" dirty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1524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FC60-1410-4E08-A197-071FB470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8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Kaynaklar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8574-C6D2-4880-B2EF-73D79A5C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>
            <a:normAutofit fontScale="550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Doküman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https://docs.oracle.com/javase/8/docs/api/java/util/stream/package-summary.html#StreamOps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JavaTurk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Akın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Kaldıroğlu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https://www.javaturk.org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https://medium.com/s%C4%B1f%C4%B1rdan-i%CC%87leri-d%C3%BCzeye-java-e%C4%9Fitim-serisi/stream-api-3910d2389264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https://www.seckintozlu.com/1944-effective-java-madde-45-streamleri-akillica-kullanin.html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Reactive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programlama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https://medium.com/yemeksepeti-teknoloji/reactive-programlama-nedir-server-side-reactive-programlama-f485d9179df9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programlama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https://medium.com/frontend-development-with-js/imperative-declarative-programlama-242e3dce26e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Ilk OOP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https://medium.com/frontend-development-with-js/object-oriented-programlaman%C4%B1n-unutulmu%C5%9F-tarihi-1-56fb1b5540a4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arasındaki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fark: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https://www.turkninja.com/2023/07/java-streams-konusu-yaps-nasldr.html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çıkışı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örnekler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https://www.turkninja.com/2023/07/java-streams-konusu-yaps-nasldr.html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8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yenilikler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https://devnot.com/2017/java-8-hakkinda-bilmeniz-gerekenler/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8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yenilikler2: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https://medium.com/huawei-developers-tr/java-versiyonlar%C4%B1-ve-gelen-yenilikler-8-16-1d024561b5b9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stream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örneği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https://www.mobilhanem.com/java-8-lambda-ifadeleri/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stream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örnegi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https://kerteriz.net/java-lambda-expressions-nedir/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https://kodedu.com/2014/10/java-8-stream-api/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Programming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felsefesi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https://tr.linkedin.com/pulse/biraz-netle%C5%9Ftirelim-cem-topkaya-msc-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Fonksiyonel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Java: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Fonksiyonel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Java.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Uzun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bir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aradan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sonra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yeni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makale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 | by Tahir KARDAK | Medium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6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04F7-985E-4005-B71C-3E465D72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Java 8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Değişikliği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BC49-9D8F-4D72-9F19-C536EB19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50943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Java 8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yeniliklerden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dile</a:t>
            </a:r>
            <a:r>
              <a:rPr lang="en-US" dirty="0"/>
              <a:t>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eklenmesidir</a:t>
            </a:r>
            <a:r>
              <a:rPr lang="en-US" dirty="0"/>
              <a:t>. Bu </a:t>
            </a:r>
            <a:r>
              <a:rPr lang="en-US" dirty="0" err="1"/>
              <a:t>yenilikle</a:t>
            </a:r>
            <a:r>
              <a:rPr lang="en-US" dirty="0"/>
              <a:t> Java,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paradigmasında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yapmıştır</a:t>
            </a:r>
            <a:r>
              <a:rPr lang="en-US" dirty="0"/>
              <a:t>. </a:t>
            </a:r>
          </a:p>
          <a:p>
            <a:r>
              <a:rPr lang="en-US" b="1" dirty="0"/>
              <a:t>Lambda </a:t>
            </a:r>
            <a:r>
              <a:rPr lang="en-US" b="1" dirty="0" err="1"/>
              <a:t>İfadeleri</a:t>
            </a:r>
            <a:r>
              <a:rPr lang="en-US" b="1" dirty="0"/>
              <a:t>: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isimsiz</a:t>
            </a:r>
            <a:r>
              <a:rPr lang="en-US" dirty="0"/>
              <a:t> </a:t>
            </a:r>
            <a:r>
              <a:rPr lang="en-US" dirty="0" err="1"/>
              <a:t>metodlar</a:t>
            </a:r>
            <a:r>
              <a:rPr lang="en-US" dirty="0"/>
              <a:t> </a:t>
            </a:r>
            <a:r>
              <a:rPr lang="en-US" dirty="0" err="1"/>
              <a:t>tanımlanmasını</a:t>
            </a:r>
            <a:r>
              <a:rPr lang="en-US" dirty="0"/>
              <a:t> </a:t>
            </a:r>
            <a:r>
              <a:rPr lang="tr-TR" dirty="0"/>
              <a:t>sağlar</a:t>
            </a:r>
            <a:r>
              <a:rPr lang="en-US" dirty="0"/>
              <a:t>.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, </a:t>
            </a:r>
            <a:r>
              <a:rPr lang="tr-TR" b="1" dirty="0" err="1"/>
              <a:t>functional</a:t>
            </a:r>
            <a:r>
              <a:rPr lang="tr-TR" b="1" dirty="0"/>
              <a:t> </a:t>
            </a:r>
            <a:r>
              <a:rPr lang="tr-TR" b="1" dirty="0" err="1"/>
              <a:t>interface</a:t>
            </a:r>
            <a:r>
              <a:rPr lang="tr-TR" dirty="0" err="1"/>
              <a:t>'in</a:t>
            </a:r>
            <a:r>
              <a:rPr lang="tr-TR" dirty="0"/>
              <a:t> </a:t>
            </a:r>
            <a:r>
              <a:rPr lang="tr-TR" dirty="0" err="1"/>
              <a:t>implementasyonunu</a:t>
            </a:r>
            <a:r>
              <a:rPr lang="tr-TR" dirty="0"/>
              <a:t> sağlamak için kullanılır.</a:t>
            </a:r>
            <a:r>
              <a:rPr lang="en-US" dirty="0"/>
              <a:t>(Closure)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</a:t>
            </a:r>
            <a:r>
              <a:rPr lang="tr-TR" dirty="0"/>
              <a:t>sadece parametreleri ve </a:t>
            </a:r>
            <a:r>
              <a:rPr lang="en-US" dirty="0" err="1"/>
              <a:t>implemantasyonu</a:t>
            </a:r>
            <a:r>
              <a:rPr lang="tr-TR" dirty="0"/>
              <a:t> ile tanımlanan isimsiz fonksiyonlara </a:t>
            </a:r>
            <a:r>
              <a:rPr lang="tr-TR" dirty="0" err="1"/>
              <a:t>Lambda</a:t>
            </a:r>
            <a:r>
              <a:rPr lang="tr-TR" dirty="0"/>
              <a:t> ifadeleri denir. Bu ifadeler ile yapılan hesaplama modeline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Calculus</a:t>
            </a:r>
            <a:r>
              <a:rPr lang="tr-TR" dirty="0"/>
              <a:t> denir.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Fonksiyonel</a:t>
            </a:r>
            <a:r>
              <a:rPr lang="en-US" b="1" dirty="0"/>
              <a:t> </a:t>
            </a:r>
            <a:r>
              <a:rPr lang="en-US" b="1" dirty="0" err="1"/>
              <a:t>Arayüzler</a:t>
            </a:r>
            <a:r>
              <a:rPr lang="en-US" b="1" dirty="0"/>
              <a:t>: </a:t>
            </a:r>
            <a:r>
              <a:rPr lang="en-US" dirty="0"/>
              <a:t>Lambda </a:t>
            </a:r>
            <a:r>
              <a:rPr lang="en-US" dirty="0" err="1"/>
              <a:t>ifadelerini</a:t>
            </a:r>
            <a:r>
              <a:rPr lang="en-US" dirty="0"/>
              <a:t> </a:t>
            </a:r>
            <a:r>
              <a:rPr lang="en-US" dirty="0" err="1"/>
              <a:t>uygulayabilmek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getirilen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arayüzlerdir</a:t>
            </a:r>
            <a:r>
              <a:rPr lang="en-US" dirty="0"/>
              <a:t>. </a:t>
            </a:r>
            <a:r>
              <a:rPr lang="en-US" dirty="0" err="1"/>
              <a:t>Özünde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abstract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içerirler</a:t>
            </a:r>
            <a:r>
              <a:rPr lang="en-US" dirty="0"/>
              <a:t>. </a:t>
            </a:r>
            <a:r>
              <a:rPr lang="en-US" dirty="0" err="1"/>
              <a:t>Java.lang</a:t>
            </a:r>
            <a:r>
              <a:rPr lang="en-US" dirty="0"/>
              <a:t> </a:t>
            </a:r>
            <a:r>
              <a:rPr lang="en-US" dirty="0" err="1"/>
              <a:t>paketindeki</a:t>
            </a:r>
            <a:r>
              <a:rPr lang="en-US" dirty="0"/>
              <a:t> Runnable </a:t>
            </a:r>
            <a:r>
              <a:rPr lang="en-US" dirty="0" err="1"/>
              <a:t>interface’i</a:t>
            </a:r>
            <a:r>
              <a:rPr lang="en-US" dirty="0"/>
              <a:t> functional </a:t>
            </a:r>
            <a:r>
              <a:rPr lang="en-US" dirty="0" err="1"/>
              <a:t>interface’dir</a:t>
            </a:r>
            <a:r>
              <a:rPr lang="en-US" dirty="0"/>
              <a:t>.</a:t>
            </a:r>
          </a:p>
          <a:p>
            <a:r>
              <a:rPr lang="en-US" b="1" dirty="0" err="1"/>
              <a:t>Metot</a:t>
            </a:r>
            <a:r>
              <a:rPr lang="en-US" b="1" dirty="0"/>
              <a:t> </a:t>
            </a:r>
            <a:r>
              <a:rPr lang="tr-TR" b="1" dirty="0"/>
              <a:t>Referansları</a:t>
            </a:r>
            <a:r>
              <a:rPr lang="en-US" b="1" dirty="0"/>
              <a:t>: </a:t>
            </a:r>
            <a:r>
              <a:rPr lang="en-US" dirty="0" err="1"/>
              <a:t>Metotları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primitive </a:t>
            </a:r>
            <a:r>
              <a:rPr lang="en-US" dirty="0" err="1"/>
              <a:t>değerlermiş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kullanabilmemizi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gönderebilmemizi</a:t>
            </a:r>
            <a:r>
              <a:rPr lang="en-US" dirty="0"/>
              <a:t> </a:t>
            </a:r>
            <a:r>
              <a:rPr lang="en-US" dirty="0" err="1"/>
              <a:t>sağlıyor</a:t>
            </a:r>
            <a:r>
              <a:rPr lang="en-US" dirty="0"/>
              <a:t>. Lambda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(“::” </a:t>
            </a:r>
            <a:r>
              <a:rPr lang="en-US" dirty="0" err="1"/>
              <a:t>sözdizimi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.)</a:t>
            </a:r>
          </a:p>
          <a:p>
            <a:r>
              <a:rPr lang="en-US" b="1" dirty="0"/>
              <a:t>Stream </a:t>
            </a:r>
            <a:r>
              <a:rPr lang="en-US" b="1" dirty="0" err="1"/>
              <a:t>Api</a:t>
            </a:r>
            <a:r>
              <a:rPr lang="en-US" b="1" dirty="0"/>
              <a:t>: </a:t>
            </a:r>
            <a:r>
              <a:rPr lang="en-US" dirty="0" err="1"/>
              <a:t>Koleksiyonlar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dizilerdeki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deklaratif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manipüle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1EA50-1DC1-4B3F-B6F2-0247A2FF5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97" y="2850549"/>
            <a:ext cx="7046258" cy="11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1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F8C1C-14E0-4AEF-A3B0-D20509E6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84" y="0"/>
            <a:ext cx="6868716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FFCD5-E83F-47F3-B0C9-ED9130D0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19990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Stream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8F14-636F-47AD-B3B0-CEDA8995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32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Değişikliği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İmperatif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Deklaratif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sz="3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Fonksiyonel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8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2DEF-9EBC-46B1-BBF3-272D3056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İmperatif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Deklaratif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Programlama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67467-BE24-4CEB-A49C-063CE37D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2778341"/>
            <a:ext cx="7419975" cy="34671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D4855D-1827-4CD1-8F97-D5949B96C56A}"/>
              </a:ext>
            </a:extLst>
          </p:cNvPr>
          <p:cNvSpPr txBox="1"/>
          <p:nvPr/>
        </p:nvSpPr>
        <p:spPr>
          <a:xfrm>
            <a:off x="838200" y="1325490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/>
              <a:t>Genel olarak 4 farklı isimle </a:t>
            </a:r>
            <a:r>
              <a:rPr lang="tr-TR" sz="2400" dirty="0" err="1"/>
              <a:t>yordamsal</a:t>
            </a:r>
            <a:r>
              <a:rPr lang="tr-TR" sz="2400" dirty="0"/>
              <a:t> (</a:t>
            </a:r>
            <a:r>
              <a:rPr lang="tr-TR" sz="2400" dirty="0" err="1"/>
              <a:t>procedural</a:t>
            </a:r>
            <a:r>
              <a:rPr lang="tr-TR" sz="2400" dirty="0"/>
              <a:t>), nesne-merkezli (</a:t>
            </a:r>
            <a:r>
              <a:rPr lang="tr-TR" sz="2400" dirty="0" err="1"/>
              <a:t>object-oriented</a:t>
            </a:r>
            <a:r>
              <a:rPr lang="tr-TR" sz="2400" dirty="0"/>
              <a:t>)</a:t>
            </a:r>
            <a:r>
              <a:rPr lang="en-US" sz="2400" dirty="0"/>
              <a:t>,</a:t>
            </a:r>
            <a:r>
              <a:rPr lang="tr-TR" sz="2400" dirty="0"/>
              <a:t> fonksiyonel (</a:t>
            </a:r>
            <a:r>
              <a:rPr lang="tr-TR" sz="2400" dirty="0" err="1"/>
              <a:t>functional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tr-TR" sz="2400" dirty="0"/>
              <a:t> mantıksal (</a:t>
            </a:r>
            <a:r>
              <a:rPr lang="tr-TR" sz="2400" dirty="0" err="1"/>
              <a:t>logical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tr-TR" sz="2400" dirty="0"/>
              <a:t> ifade edilen bu programlama paradigmalarından tarihi olarak </a:t>
            </a:r>
            <a:r>
              <a:rPr lang="tr-TR" sz="2400" dirty="0" err="1"/>
              <a:t>yordamsal</a:t>
            </a:r>
            <a:r>
              <a:rPr lang="tr-TR" sz="2400" dirty="0"/>
              <a:t> olanı en önce ortaya çıkmış ve çok uzun süre genel amaçlı program geliştirmenin tek yöntemi olarak kalmıştır.</a:t>
            </a:r>
            <a:r>
              <a:rPr lang="en-US" sz="2400" dirty="0"/>
              <a:t> (Ne?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?)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8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78DD-A4B8-44E6-80C9-4833E16B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2.1. Imperative (</a:t>
            </a:r>
            <a:r>
              <a:rPr lang="en-US" sz="4000" b="1" dirty="0" err="1"/>
              <a:t>Komut</a:t>
            </a:r>
            <a:r>
              <a:rPr lang="en-US" sz="4000" b="1" dirty="0"/>
              <a:t> </a:t>
            </a:r>
            <a:r>
              <a:rPr lang="en-US" sz="4000" b="1" dirty="0" err="1"/>
              <a:t>Merkezli-Zorunlu</a:t>
            </a:r>
            <a:r>
              <a:rPr lang="en-US" sz="4000" b="1" dirty="0"/>
              <a:t>) </a:t>
            </a:r>
            <a:r>
              <a:rPr lang="en-US" sz="4000" b="1" dirty="0" err="1"/>
              <a:t>Programlama</a:t>
            </a:r>
            <a:endParaRPr lang="tr-TR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6B9CB-956C-4FAF-A628-283E81F2605D}"/>
              </a:ext>
            </a:extLst>
          </p:cNvPr>
          <p:cNvSpPr txBox="1"/>
          <p:nvPr/>
        </p:nvSpPr>
        <p:spPr>
          <a:xfrm>
            <a:off x="620889" y="1576052"/>
            <a:ext cx="70136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100" dirty="0" err="1"/>
              <a:t>Von</a:t>
            </a:r>
            <a:r>
              <a:rPr lang="tr-TR" sz="2100" dirty="0"/>
              <a:t> </a:t>
            </a:r>
            <a:r>
              <a:rPr lang="tr-TR" sz="2100" dirty="0" err="1"/>
              <a:t>Neumann</a:t>
            </a:r>
            <a:r>
              <a:rPr lang="tr-TR" sz="2100" dirty="0"/>
              <a:t> mimarisi, modern bilgisayarların temel tasarımı olarak kabul edilir ve </a:t>
            </a:r>
            <a:r>
              <a:rPr lang="tr-TR" sz="2100" dirty="0" err="1"/>
              <a:t>imperatif</a:t>
            </a:r>
            <a:r>
              <a:rPr lang="tr-TR" sz="2100" dirty="0"/>
              <a:t> programlama dilleri bu mimariyi temel alarak geliştirilmiştir.</a:t>
            </a:r>
            <a:endParaRPr lang="en-US" sz="2100" dirty="0"/>
          </a:p>
          <a:p>
            <a:pPr algn="just"/>
            <a:endParaRPr lang="tr-TR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100" dirty="0" err="1"/>
              <a:t>Von</a:t>
            </a:r>
            <a:r>
              <a:rPr lang="tr-TR" sz="2100" dirty="0"/>
              <a:t> </a:t>
            </a:r>
            <a:r>
              <a:rPr lang="tr-TR" sz="2100" dirty="0" err="1"/>
              <a:t>Neumann</a:t>
            </a:r>
            <a:r>
              <a:rPr lang="tr-TR" sz="2100" dirty="0"/>
              <a:t> mimarisi, programların bellekte saklandığı ve işlendiği bir yapıya dayanır. Programlar bellekteki komutların ve verilerin sırasıyla işlenmesiyle çalışır.</a:t>
            </a:r>
            <a:endParaRPr lang="en-US" sz="2100" dirty="0"/>
          </a:p>
          <a:p>
            <a:pPr algn="just"/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100" dirty="0"/>
              <a:t> Programcılar </a:t>
            </a:r>
            <a:r>
              <a:rPr lang="tr-TR" sz="2100" dirty="0" err="1"/>
              <a:t>imperati</a:t>
            </a:r>
            <a:r>
              <a:rPr lang="en-US" sz="2100" dirty="0"/>
              <a:t>f</a:t>
            </a:r>
            <a:r>
              <a:rPr lang="tr-TR" sz="2100" dirty="0"/>
              <a:t> programlama dillerini kullanarak bu bellekteki komutla</a:t>
            </a:r>
            <a:r>
              <a:rPr lang="en-US" sz="2100" dirty="0"/>
              <a:t>r </a:t>
            </a:r>
            <a:r>
              <a:rPr lang="en-US" sz="2100" dirty="0" err="1"/>
              <a:t>ile</a:t>
            </a:r>
            <a:r>
              <a:rPr lang="tr-TR" sz="2100" dirty="0"/>
              <a:t> verileri manipüle eder, kontrol yapıları ve döngüler gibi yapılar kullanır ve işlemleri gerçekleştirir.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err="1"/>
              <a:t>İmperatif</a:t>
            </a:r>
            <a:r>
              <a:rPr lang="tr-TR" sz="2100" dirty="0"/>
              <a:t> programlama</a:t>
            </a:r>
            <a:r>
              <a:rPr lang="en-US" sz="2100" dirty="0"/>
              <a:t>da </a:t>
            </a:r>
            <a:r>
              <a:rPr lang="tr-TR" sz="2100" dirty="0"/>
              <a:t>değişkenler, bellekteki adreslerine bağlı olarak tutulur ve işlemler bu değişkenler üzerinde gerçekleştirilir.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902C91-7EA7-4387-839C-6293C0D02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38" y="2141537"/>
            <a:ext cx="4286250" cy="2476500"/>
          </a:xfrm>
        </p:spPr>
      </p:pic>
    </p:spTree>
    <p:extLst>
      <p:ext uri="{BB962C8B-B14F-4D97-AF65-F5344CB8AC3E}">
        <p14:creationId xmlns:p14="http://schemas.microsoft.com/office/powerpoint/2010/main" val="3968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7AE-4DD8-47C5-BDEA-01556424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076"/>
          </a:xfrm>
        </p:spPr>
        <p:txBody>
          <a:bodyPr/>
          <a:lstStyle/>
          <a:p>
            <a:r>
              <a:rPr lang="en-US" dirty="0"/>
              <a:t>2.1. Imperative </a:t>
            </a:r>
            <a:r>
              <a:rPr lang="en-US" dirty="0" err="1"/>
              <a:t>Programlama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224A-35CF-4ED0-B61D-5CF5224F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7812307" cy="4685047"/>
          </a:xfrm>
        </p:spPr>
        <p:txBody>
          <a:bodyPr>
            <a:normAutofit fontScale="70000" lnSpcReduction="20000"/>
          </a:bodyPr>
          <a:lstStyle/>
          <a:p>
            <a:r>
              <a:rPr lang="tr-TR" sz="2600" dirty="0" err="1"/>
              <a:t>GoTo</a:t>
            </a:r>
            <a:r>
              <a:rPr lang="tr-TR" sz="2600" dirty="0"/>
              <a:t> ile Programlama→ </a:t>
            </a:r>
            <a:r>
              <a:rPr lang="tr-TR" sz="2600" dirty="0" err="1"/>
              <a:t>Structured</a:t>
            </a:r>
            <a:r>
              <a:rPr lang="tr-TR" sz="2600" dirty="0"/>
              <a:t> Programlama → </a:t>
            </a:r>
            <a:r>
              <a:rPr lang="tr-TR" sz="2600" dirty="0" err="1"/>
              <a:t>Procedural</a:t>
            </a:r>
            <a:r>
              <a:rPr lang="tr-TR" sz="2600" dirty="0"/>
              <a:t> Programlama → Object </a:t>
            </a:r>
            <a:r>
              <a:rPr lang="tr-TR" sz="2600" dirty="0" err="1"/>
              <a:t>Oriented</a:t>
            </a:r>
            <a:r>
              <a:rPr lang="tr-TR" sz="2600" dirty="0"/>
              <a:t> Programlama</a:t>
            </a:r>
          </a:p>
          <a:p>
            <a:r>
              <a:rPr lang="tr-TR" sz="2600" dirty="0"/>
              <a:t>1950’lerde, programlamanın ilk yıllarında, programlama doğrudan makina dilinde yapılıyordu ve ortaya çıkan koda da makina kodu deniyordu.</a:t>
            </a:r>
          </a:p>
          <a:p>
            <a:r>
              <a:rPr lang="tr-TR" sz="2600" b="1" dirty="0"/>
              <a:t>Assembly dilleri: </a:t>
            </a:r>
            <a:r>
              <a:rPr lang="tr-TR" sz="2600" dirty="0"/>
              <a:t>Daha sonraları, makina koduna çevrilebilen, 2.nesil yapılar ortaya çıktı. Bu diller, içinde ADD, PUSH, PULL gibi komutlar barındıran ve </a:t>
            </a:r>
            <a:r>
              <a:rPr lang="tr-TR" sz="2600" dirty="0" err="1"/>
              <a:t>assembler</a:t>
            </a:r>
            <a:r>
              <a:rPr lang="tr-TR" sz="2600" dirty="0"/>
              <a:t> denen çevirici programlar tarafından makina koduna çevrilebilen bir üst seviyeli dillerdi.</a:t>
            </a:r>
          </a:p>
          <a:p>
            <a:r>
              <a:rPr lang="tr-TR" sz="2600" b="1" dirty="0" err="1"/>
              <a:t>Structured</a:t>
            </a:r>
            <a:r>
              <a:rPr lang="en-US" sz="2600" b="1" dirty="0"/>
              <a:t>(</a:t>
            </a:r>
            <a:r>
              <a:rPr lang="en-US" sz="2600" b="1" dirty="0" err="1"/>
              <a:t>Yapısal</a:t>
            </a:r>
            <a:r>
              <a:rPr lang="en-US" sz="2600" b="1" dirty="0"/>
              <a:t>)</a:t>
            </a:r>
            <a:r>
              <a:rPr lang="tr-TR" sz="2600" b="1" dirty="0"/>
              <a:t> Programlama: </a:t>
            </a:r>
            <a:r>
              <a:rPr lang="tr-TR" sz="2600" dirty="0"/>
              <a:t>Sonraları, makina dilinin komutlarını daha basit bir şekilde çağırmayı sağlayacak, üçüncü nesil, ilk programlama dilleri geliştirildi. Genel kabule göre ilk yüksek seviyeli dil </a:t>
            </a:r>
            <a:r>
              <a:rPr lang="tr-TR" sz="2600" dirty="0" err="1"/>
              <a:t>Fortran’dır</a:t>
            </a:r>
            <a:r>
              <a:rPr lang="tr-TR" sz="2600" dirty="0"/>
              <a:t>. 1957 yılında ticari olarak piyasaya sürüldü.</a:t>
            </a:r>
          </a:p>
          <a:p>
            <a:pPr fontAlgn="base"/>
            <a:r>
              <a:rPr lang="tr-TR" sz="2600" dirty="0"/>
              <a:t>1960’larda popüler olan yapısal programlama (</a:t>
            </a:r>
            <a:r>
              <a:rPr lang="tr-TR" sz="2600" dirty="0" err="1"/>
              <a:t>structured</a:t>
            </a:r>
            <a:r>
              <a:rPr lang="tr-TR" sz="2600" dirty="0"/>
              <a:t> </a:t>
            </a:r>
            <a:r>
              <a:rPr lang="tr-TR" sz="2600" dirty="0" err="1"/>
              <a:t>programming</a:t>
            </a:r>
            <a:r>
              <a:rPr lang="tr-TR" sz="2600" dirty="0"/>
              <a:t>), adına birim/modül (</a:t>
            </a:r>
            <a:r>
              <a:rPr lang="tr-TR" sz="2600" dirty="0" err="1"/>
              <a:t>module</a:t>
            </a:r>
            <a:r>
              <a:rPr lang="tr-TR" sz="2600" dirty="0"/>
              <a:t>) denen irili ufaklı pek çok alt parçaya bölmeyi tavsiye ediyordu. Böylece modüler ya da başka bir deyişle </a:t>
            </a:r>
            <a:r>
              <a:rPr lang="tr-TR" sz="2600" b="1" dirty="0" err="1"/>
              <a:t>yordamsal</a:t>
            </a:r>
            <a:r>
              <a:rPr lang="tr-TR" sz="2600" b="1" dirty="0"/>
              <a:t> (</a:t>
            </a:r>
            <a:r>
              <a:rPr lang="tr-TR" sz="2600" b="1" dirty="0" err="1"/>
              <a:t>procedural</a:t>
            </a:r>
            <a:r>
              <a:rPr lang="tr-TR" sz="2600" b="1" dirty="0"/>
              <a:t>) programlama </a:t>
            </a:r>
            <a:r>
              <a:rPr lang="tr-TR" sz="2600" dirty="0"/>
              <a:t>ortaya çıktı.</a:t>
            </a:r>
            <a:endParaRPr lang="en-US" sz="2600" dirty="0"/>
          </a:p>
          <a:p>
            <a:pPr fontAlgn="base"/>
            <a:r>
              <a:rPr lang="en-US" sz="2600" b="1" dirty="0" err="1"/>
              <a:t>Yordam</a:t>
            </a:r>
            <a:r>
              <a:rPr lang="en-US" sz="2600" dirty="0"/>
              <a:t>, </a:t>
            </a:r>
            <a:r>
              <a:rPr lang="en-US" sz="2600" dirty="0" err="1"/>
              <a:t>farklı</a:t>
            </a:r>
            <a:r>
              <a:rPr lang="en-US" sz="2600" dirty="0"/>
              <a:t> </a:t>
            </a:r>
            <a:r>
              <a:rPr lang="en-US" sz="2600" dirty="0" err="1"/>
              <a:t>dillerde</a:t>
            </a:r>
            <a:r>
              <a:rPr lang="en-US" sz="2600" dirty="0"/>
              <a:t> subroutine, procedure, operation, function, method </a:t>
            </a:r>
            <a:r>
              <a:rPr lang="en-US" sz="2600" dirty="0" err="1"/>
              <a:t>gibi</a:t>
            </a:r>
            <a:r>
              <a:rPr lang="en-US" sz="2600" dirty="0"/>
              <a:t> </a:t>
            </a:r>
            <a:r>
              <a:rPr lang="en-US" sz="2600" dirty="0" err="1"/>
              <a:t>adlarla</a:t>
            </a:r>
            <a:r>
              <a:rPr lang="en-US" sz="2600" dirty="0"/>
              <a:t> </a:t>
            </a:r>
            <a:r>
              <a:rPr lang="en-US" sz="2600" dirty="0" err="1"/>
              <a:t>anılsa</a:t>
            </a:r>
            <a:r>
              <a:rPr lang="en-US" sz="2600" dirty="0"/>
              <a:t> da </a:t>
            </a:r>
            <a:r>
              <a:rPr lang="en-US" sz="2600" dirty="0" err="1"/>
              <a:t>aslen</a:t>
            </a:r>
            <a:r>
              <a:rPr lang="en-US" sz="2600" dirty="0"/>
              <a:t> </a:t>
            </a:r>
            <a:r>
              <a:rPr lang="en-US" sz="2600" dirty="0" err="1"/>
              <a:t>karmaşıklığı</a:t>
            </a:r>
            <a:r>
              <a:rPr lang="en-US" sz="2600" dirty="0"/>
              <a:t>, </a:t>
            </a:r>
            <a:r>
              <a:rPr lang="en-US" sz="2600" dirty="0" err="1"/>
              <a:t>böl-parçala</a:t>
            </a:r>
            <a:r>
              <a:rPr lang="en-US" sz="2600" dirty="0"/>
              <a:t> </a:t>
            </a:r>
            <a:r>
              <a:rPr lang="en-US" sz="2600" dirty="0" err="1"/>
              <a:t>yöntemiyle</a:t>
            </a:r>
            <a:r>
              <a:rPr lang="en-US" sz="2600" dirty="0"/>
              <a:t> </a:t>
            </a:r>
            <a:r>
              <a:rPr lang="en-US" sz="2600" dirty="0" err="1"/>
              <a:t>yönetmeyi</a:t>
            </a:r>
            <a:r>
              <a:rPr lang="en-US" sz="2600" dirty="0"/>
              <a:t> </a:t>
            </a:r>
            <a:r>
              <a:rPr lang="en-US" sz="2600" dirty="0" err="1"/>
              <a:t>hedefleyen</a:t>
            </a:r>
            <a:r>
              <a:rPr lang="en-US" sz="2600" dirty="0"/>
              <a:t>, </a:t>
            </a:r>
            <a:r>
              <a:rPr lang="en-US" sz="2600" dirty="0" err="1"/>
              <a:t>tekrar</a:t>
            </a:r>
            <a:r>
              <a:rPr lang="en-US" sz="2600" dirty="0"/>
              <a:t> </a:t>
            </a:r>
            <a:r>
              <a:rPr lang="en-US" sz="2600" dirty="0" err="1"/>
              <a:t>kullanımı</a:t>
            </a:r>
            <a:r>
              <a:rPr lang="en-US" sz="2600" dirty="0"/>
              <a:t> </a:t>
            </a:r>
            <a:r>
              <a:rPr lang="en-US" sz="2600" dirty="0" err="1"/>
              <a:t>öne</a:t>
            </a:r>
            <a:r>
              <a:rPr lang="en-US" sz="2600" dirty="0"/>
              <a:t> </a:t>
            </a:r>
            <a:r>
              <a:rPr lang="en-US" sz="2600" dirty="0" err="1"/>
              <a:t>çıkaran</a:t>
            </a:r>
            <a:r>
              <a:rPr lang="en-US" sz="2600" dirty="0"/>
              <a:t> </a:t>
            </a:r>
            <a:r>
              <a:rPr lang="en-US" sz="2600" dirty="0" err="1"/>
              <a:t>yordamsal</a:t>
            </a:r>
            <a:r>
              <a:rPr lang="en-US" sz="2600" dirty="0"/>
              <a:t> </a:t>
            </a:r>
            <a:r>
              <a:rPr lang="en-US" sz="2600" dirty="0" err="1"/>
              <a:t>programlamanın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temel</a:t>
            </a:r>
            <a:r>
              <a:rPr lang="en-US" sz="2600" dirty="0"/>
              <a:t> </a:t>
            </a:r>
            <a:r>
              <a:rPr lang="en-US" sz="2600" dirty="0" err="1"/>
              <a:t>aracıdır</a:t>
            </a:r>
            <a:r>
              <a:rPr lang="en-US" sz="2600" dirty="0"/>
              <a:t>.</a:t>
            </a:r>
            <a:endParaRPr lang="tr-TR" sz="2600" dirty="0"/>
          </a:p>
          <a:p>
            <a:endParaRPr lang="tr-TR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9F2CC-0764-431B-9CDD-BBF34CA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507" y="2409788"/>
            <a:ext cx="3100335" cy="31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3D2-A887-4691-817C-422D2743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r>
              <a:rPr lang="en-US" dirty="0"/>
              <a:t>2.1.1.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Merkezli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(OOP)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E8DF-7A5F-4938-9C83-C7EDA90D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379"/>
            <a:ext cx="10515600" cy="48895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</a:t>
            </a:r>
            <a:r>
              <a:rPr lang="tr-TR" dirty="0"/>
              <a:t>esne merkezli programlama fikirleri 1960'lı ve 1970'li yıllarda ortaya çıkmaya başladı ve </a:t>
            </a:r>
            <a:r>
              <a:rPr lang="tr-TR" dirty="0" err="1"/>
              <a:t>prosedürel</a:t>
            </a:r>
            <a:r>
              <a:rPr lang="tr-TR" dirty="0"/>
              <a:t> programlamadan farklı bir yaklaşım sunuyordu. Nesne merkezli programlamanın temel kavramlarından biri, gerçek dünyadaki nesneleri ve onların etkileşimlerini modellemekti. </a:t>
            </a:r>
            <a:endParaRPr lang="en-US" dirty="0"/>
          </a:p>
          <a:p>
            <a:r>
              <a:rPr lang="tr-TR" dirty="0"/>
              <a:t>Bu dönemde nesne merkezli programlamayla ilgili önemli kilometre taşlarından biri, 1967 yılında Ole-</a:t>
            </a:r>
            <a:r>
              <a:rPr lang="tr-TR" dirty="0" err="1"/>
              <a:t>Johan</a:t>
            </a:r>
            <a:r>
              <a:rPr lang="tr-TR" dirty="0"/>
              <a:t> </a:t>
            </a:r>
            <a:r>
              <a:rPr lang="tr-TR" dirty="0" err="1"/>
              <a:t>Dahl</a:t>
            </a:r>
            <a:r>
              <a:rPr lang="tr-TR" dirty="0"/>
              <a:t> ve </a:t>
            </a:r>
            <a:r>
              <a:rPr lang="tr-TR" dirty="0" err="1"/>
              <a:t>Kristen</a:t>
            </a:r>
            <a:r>
              <a:rPr lang="tr-TR" dirty="0"/>
              <a:t> </a:t>
            </a:r>
            <a:r>
              <a:rPr lang="tr-TR" dirty="0" err="1"/>
              <a:t>Nygaard</a:t>
            </a:r>
            <a:r>
              <a:rPr lang="tr-TR" dirty="0"/>
              <a:t> tarafından geliştirilen SIMULA adlı programlama dilinin ortaya çıkışıydı. SIMULA, gerçek dünyadaki nesnelerin ve nesne etkileşimlerinin modellemesine odaklanan dünyanın ilk nesne yönelimli programlama dilidir. </a:t>
            </a:r>
            <a:r>
              <a:rPr lang="tr-TR" dirty="0" err="1"/>
              <a:t>SIMULA'nın</a:t>
            </a:r>
            <a:r>
              <a:rPr lang="tr-TR" dirty="0"/>
              <a:t> ortaya çıkışı, nesne merkezli programlamanın temellerini atan ve bu paradigmaya yönelik ilgiyi artıran bir dönüm noktası olarak kabul edilir.</a:t>
            </a:r>
            <a:endParaRPr lang="en-US" dirty="0"/>
          </a:p>
          <a:p>
            <a:r>
              <a:rPr lang="tr-TR" dirty="0"/>
              <a:t>Daha sonra, 1980'lerde ve 1990'larda nesne merkezli programlama fikirleri diğer dillere yayıldı. Bu dönemde, C++ ve Eiffel gibi dillerin ortaya çıkması, nesne merkezli programlamanın popülerliğini artırdı. C++ dilinin özellikle büyük etkisi oldu çünkü C++ hem </a:t>
            </a:r>
            <a:r>
              <a:rPr lang="tr-TR" dirty="0" err="1"/>
              <a:t>prosedürel</a:t>
            </a:r>
            <a:r>
              <a:rPr lang="tr-TR" dirty="0"/>
              <a:t> programlamayı destekliyordu hem de nesne merkezli programlama özelliklerini sunuyordu. Bu, mevcut </a:t>
            </a:r>
            <a:r>
              <a:rPr lang="tr-TR" dirty="0" err="1"/>
              <a:t>prosedürel</a:t>
            </a:r>
            <a:r>
              <a:rPr lang="tr-TR" dirty="0"/>
              <a:t> programcıların nesne merkezli programlamaya geçmelerini kolaylaştırdı.</a:t>
            </a:r>
          </a:p>
          <a:p>
            <a:r>
              <a:rPr lang="tr-TR" dirty="0"/>
              <a:t>Java programlama dili, 1990'ların başında ortaya çıkarak nesne merkezli programlamayı daha da yaygınlaştırdı. Java'nın platform bağımsızlığı, güçlü kütüphane desteği ve kolay </a:t>
            </a:r>
            <a:r>
              <a:rPr lang="tr-TR" dirty="0" err="1"/>
              <a:t>anlaşılabilirlik</a:t>
            </a:r>
            <a:r>
              <a:rPr lang="tr-TR" dirty="0"/>
              <a:t> özellikleri, geliştiricilerin nesne merkezli programlamaya yönelik tercihlerini etkiledi. Java, özellikle internetin yaygınlaşması ve web uygulamalarının gelişimiyle birlikte büyük bir popülarite kazandı.</a:t>
            </a:r>
            <a:endParaRPr lang="en-US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5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809C-65D9-423D-87C0-20AE73E1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2.1.2.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B78A-4F7D-4A1A-889C-0A17A1D0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merkezli</a:t>
            </a:r>
            <a:r>
              <a:rPr lang="en-US" dirty="0"/>
              <a:t> </a:t>
            </a:r>
            <a:r>
              <a:rPr lang="en-US" dirty="0" err="1"/>
              <a:t>programlamada</a:t>
            </a:r>
            <a:r>
              <a:rPr lang="en-US" dirty="0"/>
              <a:t> (OOP) </a:t>
            </a:r>
            <a:r>
              <a:rPr lang="en-US" dirty="0" err="1"/>
              <a:t>emirler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nesnelere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(</a:t>
            </a:r>
            <a:r>
              <a:rPr lang="en-US" dirty="0" err="1"/>
              <a:t>Öncekilerde</a:t>
            </a:r>
            <a:r>
              <a:rPr lang="en-US" dirty="0"/>
              <a:t> </a:t>
            </a:r>
            <a:r>
              <a:rPr lang="en-US" dirty="0" err="1"/>
              <a:t>emirler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derleyiciye</a:t>
            </a:r>
            <a:r>
              <a:rPr lang="en-US" dirty="0"/>
              <a:t> </a:t>
            </a:r>
            <a:r>
              <a:rPr lang="en-US" dirty="0" err="1"/>
              <a:t>veriliyordu</a:t>
            </a:r>
            <a:r>
              <a:rPr lang="en-US" dirty="0"/>
              <a:t>.)</a:t>
            </a:r>
          </a:p>
          <a:p>
            <a:r>
              <a:rPr lang="en-US" dirty="0"/>
              <a:t>OOP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yapıların</a:t>
            </a:r>
            <a:r>
              <a:rPr lang="en-US" dirty="0"/>
              <a:t> </a:t>
            </a:r>
            <a:r>
              <a:rPr lang="en-US" dirty="0" err="1"/>
              <a:t>kurulmasını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Soyutlamalar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şeyin</a:t>
            </a:r>
            <a:r>
              <a:rPr lang="en-US" dirty="0"/>
              <a:t> “</a:t>
            </a:r>
            <a:r>
              <a:rPr lang="en-US" dirty="0" err="1"/>
              <a:t>ne”liği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yoğunlaşır</a:t>
            </a:r>
            <a:r>
              <a:rPr lang="en-US" dirty="0"/>
              <a:t>, “</a:t>
            </a:r>
            <a:r>
              <a:rPr lang="en-US" dirty="0" err="1"/>
              <a:t>nasıl”lık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eğilmez</a:t>
            </a:r>
            <a:r>
              <a:rPr lang="en-US" dirty="0"/>
              <a:t>.</a:t>
            </a:r>
          </a:p>
          <a:p>
            <a:r>
              <a:rPr lang="en-US" dirty="0" err="1"/>
              <a:t>Soyutlama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oluşturmaya</a:t>
            </a:r>
            <a:r>
              <a:rPr lang="en-US" dirty="0"/>
              <a:t>, </a:t>
            </a:r>
            <a:r>
              <a:rPr lang="en-US" dirty="0" err="1"/>
              <a:t>kategorizasyon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sınıflandırma</a:t>
            </a:r>
            <a:r>
              <a:rPr lang="en-US" dirty="0"/>
              <a:t> (classification) </a:t>
            </a:r>
            <a:r>
              <a:rPr lang="en-US" dirty="0" err="1"/>
              <a:t>denir</a:t>
            </a:r>
            <a:r>
              <a:rPr lang="en-US" dirty="0"/>
              <a:t>. </a:t>
            </a:r>
          </a:p>
          <a:p>
            <a:r>
              <a:rPr lang="en-US" dirty="0" err="1"/>
              <a:t>Sınıf</a:t>
            </a:r>
            <a:r>
              <a:rPr lang="en-US" dirty="0"/>
              <a:t>(class)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olanı</a:t>
            </a:r>
            <a:r>
              <a:rPr lang="en-US" dirty="0"/>
              <a:t>(abstract), </a:t>
            </a:r>
            <a:r>
              <a:rPr lang="en-US" dirty="0" err="1"/>
              <a:t>tümeli</a:t>
            </a:r>
            <a:r>
              <a:rPr lang="en-US" dirty="0"/>
              <a:t>;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somut</a:t>
            </a:r>
            <a:r>
              <a:rPr lang="en-US" dirty="0"/>
              <a:t> </a:t>
            </a:r>
            <a:r>
              <a:rPr lang="en-US" dirty="0" err="1"/>
              <a:t>olanı</a:t>
            </a:r>
            <a:r>
              <a:rPr lang="en-US" dirty="0"/>
              <a:t>(concrete), </a:t>
            </a:r>
            <a:r>
              <a:rPr lang="en-US" dirty="0" err="1"/>
              <a:t>tikeli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(instance)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32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10197</TotalTime>
  <Words>2543</Words>
  <Application>Microsoft Office PowerPoint</Application>
  <PresentationFormat>Widescreen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Times New Roman</vt:lpstr>
      <vt:lpstr>Office Theme</vt:lpstr>
      <vt:lpstr>Java Stream Api</vt:lpstr>
      <vt:lpstr>Java Stream Api</vt:lpstr>
      <vt:lpstr>1. Java 8 ile Gelen Paradigma Değişikliği</vt:lpstr>
      <vt:lpstr>Java Stream Api</vt:lpstr>
      <vt:lpstr>2. İmperatif / Deklaratif Programlama</vt:lpstr>
      <vt:lpstr>2.1. Imperative (Komut Merkezli-Zorunlu) Programlama</vt:lpstr>
      <vt:lpstr>2.1. Imperative Programlama</vt:lpstr>
      <vt:lpstr>2.1.1. Nesne Merkezli Programlama (OOP)</vt:lpstr>
      <vt:lpstr>2.1.2. OOP</vt:lpstr>
      <vt:lpstr>2.1.2. OOP</vt:lpstr>
      <vt:lpstr>2.1.2. OOP</vt:lpstr>
      <vt:lpstr>2.1.3. Yapısal(Structured) Programlama Örneği (Fortran)</vt:lpstr>
      <vt:lpstr>2.1.4. Yordamsal(Procedural) Programlama (C)</vt:lpstr>
      <vt:lpstr>2.1.5. Nesne Merkezli Programlama (Java)</vt:lpstr>
      <vt:lpstr>2.2. Dekleratif Programlama Dilleri</vt:lpstr>
      <vt:lpstr>Java Stream Api</vt:lpstr>
      <vt:lpstr>3. Fonksiyonel Programlama</vt:lpstr>
      <vt:lpstr>3.1. Fonksiyonel Programlama Özellikleri</vt:lpstr>
      <vt:lpstr>3.1. Fonksiyonel Programlama Özellikleri</vt:lpstr>
      <vt:lpstr>Java Stream Api</vt:lpstr>
      <vt:lpstr>4. Stream Api</vt:lpstr>
      <vt:lpstr>4.1. Stream Oluşturma</vt:lpstr>
      <vt:lpstr>4.2. Stream İşlem Akışı</vt:lpstr>
      <vt:lpstr>4.3. Stream Operations</vt:lpstr>
      <vt:lpstr>4.3. Kısa Devre Operasyonlar</vt:lpstr>
      <vt:lpstr>OOP ile Fonksiyonel Programlamayı karşılaştırmak için bir kod örneği: Elimizde bir personel listesi olsun ve bizden istenen de ehliyeti olan bütün personellerin yaşları toplamını bulan bir fonksiyon yazmak olsun.</vt:lpstr>
      <vt:lpstr>Örnekler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 Api</dc:title>
  <dc:creator>Necmettin</dc:creator>
  <cp:lastModifiedBy>ARIF-EROL</cp:lastModifiedBy>
  <cp:revision>113</cp:revision>
  <dcterms:created xsi:type="dcterms:W3CDTF">2023-07-13T05:59:33Z</dcterms:created>
  <dcterms:modified xsi:type="dcterms:W3CDTF">2023-11-18T14:55:55Z</dcterms:modified>
</cp:coreProperties>
</file>