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4" r:id="rId4"/>
    <p:sldId id="265" r:id="rId5"/>
    <p:sldId id="267" r:id="rId6"/>
    <p:sldId id="266" r:id="rId7"/>
    <p:sldId id="262" r:id="rId8"/>
    <p:sldId id="263" r:id="rId9"/>
    <p:sldId id="268" r:id="rId10"/>
    <p:sldId id="257" r:id="rId11"/>
    <p:sldId id="258" r:id="rId12"/>
    <p:sldId id="259" r:id="rId13"/>
    <p:sldId id="260"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penjdk.java.net/" TargetMode="External"/><Relationship Id="rId2" Type="http://schemas.openxmlformats.org/officeDocument/2006/relationships/hyperlink" Target="https://www.oracle.com/java/technologies/javase-downloads.html"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github.com/mozilla/geckodriver/releases" TargetMode="External"/><Relationship Id="rId4" Type="http://schemas.openxmlformats.org/officeDocument/2006/relationships/hyperlink" Target="https://sites.google.com/chromium.org/driv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61AE-6E09-4665-9753-7F4D9A6C857B}"/>
              </a:ext>
            </a:extLst>
          </p:cNvPr>
          <p:cNvSpPr>
            <a:spLocks noGrp="1"/>
          </p:cNvSpPr>
          <p:nvPr>
            <p:ph type="ctrTitle"/>
          </p:nvPr>
        </p:nvSpPr>
        <p:spPr/>
        <p:txBody>
          <a:bodyPr/>
          <a:lstStyle/>
          <a:p>
            <a:r>
              <a:rPr lang="tr-TR" b="1" dirty="0"/>
              <a:t>Selenium</a:t>
            </a:r>
            <a:endParaRPr lang="tr-TR" dirty="0"/>
          </a:p>
        </p:txBody>
      </p:sp>
      <p:sp>
        <p:nvSpPr>
          <p:cNvPr id="3" name="Subtitle 2">
            <a:extLst>
              <a:ext uri="{FF2B5EF4-FFF2-40B4-BE49-F238E27FC236}">
                <a16:creationId xmlns:a16="http://schemas.microsoft.com/office/drawing/2014/main" id="{FCF0A6C1-5E10-42A7-98A7-BC3CACE68D3C}"/>
              </a:ext>
            </a:extLst>
          </p:cNvPr>
          <p:cNvSpPr>
            <a:spLocks noGrp="1"/>
          </p:cNvSpPr>
          <p:nvPr>
            <p:ph type="subTitle" idx="1"/>
          </p:nvPr>
        </p:nvSpPr>
        <p:spPr/>
        <p:txBody>
          <a:bodyPr/>
          <a:lstStyle/>
          <a:p>
            <a:r>
              <a:rPr lang="tr-TR" b="1" dirty="0"/>
              <a:t>ile Otomasyon Testleri</a:t>
            </a:r>
            <a:endParaRPr lang="tr-TR" dirty="0"/>
          </a:p>
        </p:txBody>
      </p:sp>
      <p:sp>
        <p:nvSpPr>
          <p:cNvPr id="4" name="TextBox 3">
            <a:extLst>
              <a:ext uri="{FF2B5EF4-FFF2-40B4-BE49-F238E27FC236}">
                <a16:creationId xmlns:a16="http://schemas.microsoft.com/office/drawing/2014/main" id="{798C76E3-CB62-4153-83DB-8070E38E7BE6}"/>
              </a:ext>
            </a:extLst>
          </p:cNvPr>
          <p:cNvSpPr txBox="1"/>
          <p:nvPr/>
        </p:nvSpPr>
        <p:spPr>
          <a:xfrm>
            <a:off x="1989667" y="6248400"/>
            <a:ext cx="3922869" cy="369332"/>
          </a:xfrm>
          <a:prstGeom prst="rect">
            <a:avLst/>
          </a:prstGeom>
          <a:noFill/>
        </p:spPr>
        <p:txBody>
          <a:bodyPr wrap="none" rtlCol="0">
            <a:spAutoFit/>
          </a:bodyPr>
          <a:lstStyle/>
          <a:p>
            <a:r>
              <a:rPr lang="en-US" dirty="0" err="1"/>
              <a:t>Eylül</a:t>
            </a:r>
            <a:r>
              <a:rPr lang="en-US" dirty="0"/>
              <a:t> 2023, </a:t>
            </a:r>
            <a:r>
              <a:rPr lang="en-US" dirty="0" err="1"/>
              <a:t>Hazırlayan</a:t>
            </a:r>
            <a:r>
              <a:rPr lang="en-US" dirty="0"/>
              <a:t>: </a:t>
            </a:r>
            <a:r>
              <a:rPr lang="en-US" dirty="0" err="1"/>
              <a:t>Enes</a:t>
            </a:r>
            <a:r>
              <a:rPr lang="en-US" dirty="0"/>
              <a:t> KEMEL</a:t>
            </a:r>
          </a:p>
        </p:txBody>
      </p:sp>
    </p:spTree>
    <p:extLst>
      <p:ext uri="{BB962C8B-B14F-4D97-AF65-F5344CB8AC3E}">
        <p14:creationId xmlns:p14="http://schemas.microsoft.com/office/powerpoint/2010/main" val="71812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02F0-FD63-44D0-8A07-E81E34BCE33B}"/>
              </a:ext>
            </a:extLst>
          </p:cNvPr>
          <p:cNvSpPr>
            <a:spLocks noGrp="1"/>
          </p:cNvSpPr>
          <p:nvPr>
            <p:ph type="title"/>
          </p:nvPr>
        </p:nvSpPr>
        <p:spPr/>
        <p:txBody>
          <a:bodyPr/>
          <a:lstStyle/>
          <a:p>
            <a:r>
              <a:rPr lang="tr-TR" dirty="0"/>
              <a:t>Selenium ile Otomasyon Testleri</a:t>
            </a:r>
          </a:p>
        </p:txBody>
      </p:sp>
      <p:sp>
        <p:nvSpPr>
          <p:cNvPr id="3" name="Content Placeholder 2">
            <a:extLst>
              <a:ext uri="{FF2B5EF4-FFF2-40B4-BE49-F238E27FC236}">
                <a16:creationId xmlns:a16="http://schemas.microsoft.com/office/drawing/2014/main" id="{F15C218F-C51B-4343-ABA5-5C17EC05C65E}"/>
              </a:ext>
            </a:extLst>
          </p:cNvPr>
          <p:cNvSpPr>
            <a:spLocks noGrp="1"/>
          </p:cNvSpPr>
          <p:nvPr>
            <p:ph idx="1"/>
          </p:nvPr>
        </p:nvSpPr>
        <p:spPr/>
        <p:txBody>
          <a:bodyPr>
            <a:normAutofit fontScale="55000" lnSpcReduction="20000"/>
          </a:bodyPr>
          <a:lstStyle/>
          <a:p>
            <a:r>
              <a:rPr lang="tr-TR" dirty="0"/>
              <a:t>Web Sayfalarının Gezinme: Selenium, web tarayıcıları üzerinden web sayfalarında gezinmeyi otomatikleştirmenize olanak tanır. Sayfalar arasında dolaşabilir, URL'leri açabilir ve bağlantılara tıklayabilirsiniz.</a:t>
            </a:r>
          </a:p>
          <a:p>
            <a:r>
              <a:rPr lang="tr-TR" dirty="0"/>
              <a:t>Form Gönderimi ve Doğrulama: Web formlarını otomatik olarak doldurabilir ve gönderebilirsiniz. Ardından formun başarılı bir şekilde gönderilip gönderilmediğini doğrulayabilirsiniz.</a:t>
            </a:r>
          </a:p>
          <a:p>
            <a:r>
              <a:rPr lang="tr-TR" dirty="0"/>
              <a:t>Elementlere Erişim ve İşlem: Selenium ile web sayfalarındaki metin kutularına, düğmelere, bağlantılara ve diğer HTML öğelerine erişebilir ve bu öğeler üzerinde çeşitli işlemler gerçekleştirebilirsiniz. Örneğin, bir metin kutusuna veri girişi yapabilir veya bir düğmeye tıklayabilirsiniz.</a:t>
            </a:r>
          </a:p>
          <a:p>
            <a:r>
              <a:rPr lang="tr-TR" dirty="0"/>
              <a:t>Sayfa Elementlerinin Sınaması: Selenium, web sayfalarındaki elementlerin (örneğin, metinler, bağlantılar, düğmeler) varlığını ve niteliklerini sınayabilir. Bir metin kutusunun belirli bir metni içerip içermediğini veya bir bağlantının doğru URL'ye yönlendirip yönlendirmediğini doğrulayabilirsiniz.</a:t>
            </a:r>
          </a:p>
          <a:p>
            <a:r>
              <a:rPr lang="tr-TR" dirty="0"/>
              <a:t>Tarayıcı Etkileşimi: Selenium, tarayıcı ayarlarını değiştirebilir, tarayıcı penceresini yeniden boyutlandırabilir ve tarayıcı sekmeleri arasında geçiş yapabilir.</a:t>
            </a:r>
          </a:p>
          <a:p>
            <a:r>
              <a:rPr lang="tr-TR" dirty="0"/>
              <a:t>Bekleme ve Zamanlama: Web sayfalarının dinamik yapısı nedeniyle, bazı elementlerin yüklenmesini veya belirli bir süreyi beklemeniz gerekebilir. Selenium, belirli bir süre boyunca beklemeyi ve ardından işlem yapmayı destekler.</a:t>
            </a:r>
          </a:p>
          <a:p>
            <a:r>
              <a:rPr lang="tr-TR" dirty="0"/>
              <a:t>Çerçeve ve Pencere İşlemleri: Web sayfalarında çerçeveler (frames) veya yeni tarayıcı pencereleriyle çalışmanız gerekebilir. Selenium, bu çerçeveler ve pencereler arasında geçiş yapmanıza ve işlem yapmanıza yardımcı olur.</a:t>
            </a:r>
          </a:p>
          <a:p>
            <a:r>
              <a:rPr lang="tr-TR" dirty="0"/>
              <a:t>Test Raporları ve Loglama: Selenium ile testlerin sonuçlarını raporlamak ve hata ayıklamak için çeşitli raporlama ve loglama araçları kullanabilirsiniz.</a:t>
            </a:r>
          </a:p>
          <a:p>
            <a:r>
              <a:rPr lang="tr-TR" dirty="0"/>
              <a:t>Test Otomasyonu: Selenium ile otomasyon test senaryolarını oluşturabilir ve bu senaryoları otomatik olarak çalıştırabilirsiniz. Bu, uygulamanızın sürekli olarak test edilmesini ve hataların erken tespit edilmesini sağlar.</a:t>
            </a:r>
          </a:p>
          <a:p>
            <a:r>
              <a:rPr lang="tr-TR" dirty="0"/>
              <a:t>Tarayıcı Uyumlu Testler: Selenium, farklı web tarayıcıları (Chrome, Firefox, Edge, vb.) ile uyumlu çalışabilir, böylece uygulamanızın farklı tarayıcılarda nasıl göründüğünü ve davrandığını test edebilirsiniz.</a:t>
            </a:r>
          </a:p>
          <a:p>
            <a:endParaRPr lang="tr-TR" dirty="0"/>
          </a:p>
        </p:txBody>
      </p:sp>
    </p:spTree>
    <p:extLst>
      <p:ext uri="{BB962C8B-B14F-4D97-AF65-F5344CB8AC3E}">
        <p14:creationId xmlns:p14="http://schemas.microsoft.com/office/powerpoint/2010/main" val="146771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81E5-8A27-4558-9872-AF162DD2A063}"/>
              </a:ext>
            </a:extLst>
          </p:cNvPr>
          <p:cNvSpPr>
            <a:spLocks noGrp="1"/>
          </p:cNvSpPr>
          <p:nvPr>
            <p:ph type="title"/>
          </p:nvPr>
        </p:nvSpPr>
        <p:spPr/>
        <p:txBody>
          <a:bodyPr/>
          <a:lstStyle/>
          <a:p>
            <a:r>
              <a:rPr lang="tr-TR" dirty="0"/>
              <a:t>Selenium'un test otomasyonu nasıl kullanılır</a:t>
            </a:r>
          </a:p>
        </p:txBody>
      </p:sp>
      <p:sp>
        <p:nvSpPr>
          <p:cNvPr id="3" name="Content Placeholder 2">
            <a:extLst>
              <a:ext uri="{FF2B5EF4-FFF2-40B4-BE49-F238E27FC236}">
                <a16:creationId xmlns:a16="http://schemas.microsoft.com/office/drawing/2014/main" id="{4DB6BEA6-343E-46E3-B05F-93E1E52DB5B6}"/>
              </a:ext>
            </a:extLst>
          </p:cNvPr>
          <p:cNvSpPr>
            <a:spLocks noGrp="1"/>
          </p:cNvSpPr>
          <p:nvPr>
            <p:ph idx="1"/>
          </p:nvPr>
        </p:nvSpPr>
        <p:spPr>
          <a:xfrm>
            <a:off x="1103312" y="1853248"/>
            <a:ext cx="8946541" cy="4395152"/>
          </a:xfrm>
        </p:spPr>
        <p:txBody>
          <a:bodyPr>
            <a:normAutofit fontScale="40000" lnSpcReduction="20000"/>
          </a:bodyPr>
          <a:lstStyle/>
          <a:p>
            <a:r>
              <a:rPr lang="tr-TR" dirty="0"/>
              <a:t>Selenium WebDriver'ı Yükleyin:</a:t>
            </a:r>
          </a:p>
          <a:p>
            <a:r>
              <a:rPr lang="tr-TR" dirty="0"/>
              <a:t>İlk adım, Selenium WebDriver'ı kullanmak istediğiniz programlama dili için yüklemektir. Selenium, Java, Python, C#, Ruby, ve diğer birçok programlama diliyle kullanılabilir. İşte bazı örnekler:</a:t>
            </a:r>
          </a:p>
          <a:p>
            <a:endParaRPr lang="tr-TR" dirty="0"/>
          </a:p>
          <a:p>
            <a:r>
              <a:rPr lang="tr-TR" dirty="0"/>
              <a:t>Java için: Java'nın web tarayıcısı için WebDriver sürücülerini indirip projenize ekleyin.</a:t>
            </a:r>
          </a:p>
          <a:p>
            <a:r>
              <a:rPr lang="tr-TR" dirty="0"/>
              <a:t>WebDriver İnstance Oluşturun:</a:t>
            </a:r>
          </a:p>
          <a:p>
            <a:r>
              <a:rPr lang="tr-TR" dirty="0"/>
              <a:t>Selenium WebDriver'ı kullanarak bir tarayıcı örneği oluşturun. Bu, tarayıcının kontrolünü sağlar. Örneğin, Chrome tarayıcısını kullanmak için ChromeDriver'ı başlatmak için aşağıdaki gibi bir kod kullanabilirsiniz:</a:t>
            </a:r>
          </a:p>
          <a:p>
            <a:r>
              <a:rPr lang="tr-TR" dirty="0"/>
              <a:t>Gfhfghfgh</a:t>
            </a:r>
          </a:p>
          <a:p>
            <a:pPr marL="0" indent="0">
              <a:buNone/>
            </a:pPr>
            <a:endParaRPr lang="tr-TR" dirty="0"/>
          </a:p>
          <a:p>
            <a:r>
              <a:rPr lang="tr-TR" dirty="0"/>
              <a:t>Fgh</a:t>
            </a:r>
          </a:p>
          <a:p>
            <a:r>
              <a:rPr lang="tr-TR" dirty="0"/>
              <a:t>Fgh</a:t>
            </a:r>
          </a:p>
          <a:p>
            <a:r>
              <a:rPr lang="tr-TR" dirty="0"/>
              <a:t>Fgh</a:t>
            </a:r>
          </a:p>
          <a:p>
            <a:r>
              <a:rPr lang="tr-TR" dirty="0"/>
              <a:t>Fgh</a:t>
            </a:r>
          </a:p>
          <a:p>
            <a:r>
              <a:rPr lang="tr-TR" dirty="0"/>
              <a:t>Fgh</a:t>
            </a:r>
          </a:p>
          <a:p>
            <a:r>
              <a:rPr lang="tr-TR" dirty="0"/>
              <a:t>Fg</a:t>
            </a:r>
          </a:p>
          <a:p>
            <a:r>
              <a:rPr lang="tr-TR" dirty="0"/>
              <a:t>Hfg</a:t>
            </a:r>
          </a:p>
          <a:p>
            <a:r>
              <a:rPr lang="tr-TR" dirty="0"/>
              <a:t>H</a:t>
            </a:r>
          </a:p>
          <a:p>
            <a:r>
              <a:rPr lang="tr-TR" dirty="0"/>
              <a:t>Fgh</a:t>
            </a:r>
          </a:p>
          <a:p>
            <a:endParaRPr lang="tr-TR" dirty="0"/>
          </a:p>
          <a:p>
            <a:endParaRPr lang="tr-TR" dirty="0"/>
          </a:p>
          <a:p>
            <a:endParaRPr lang="tr-TR" dirty="0"/>
          </a:p>
          <a:p>
            <a:endParaRPr lang="tr-TR" dirty="0"/>
          </a:p>
          <a:p>
            <a:endParaRPr lang="tr-TR" dirty="0"/>
          </a:p>
        </p:txBody>
      </p:sp>
      <p:pic>
        <p:nvPicPr>
          <p:cNvPr id="11" name="Picture 10">
            <a:extLst>
              <a:ext uri="{FF2B5EF4-FFF2-40B4-BE49-F238E27FC236}">
                <a16:creationId xmlns:a16="http://schemas.microsoft.com/office/drawing/2014/main" id="{83C0BD4E-A2C4-437F-BA6F-0C29D6458559}"/>
              </a:ext>
            </a:extLst>
          </p:cNvPr>
          <p:cNvPicPr>
            <a:picLocks noChangeAspect="1"/>
          </p:cNvPicPr>
          <p:nvPr/>
        </p:nvPicPr>
        <p:blipFill>
          <a:blip r:embed="rId2"/>
          <a:stretch>
            <a:fillRect/>
          </a:stretch>
        </p:blipFill>
        <p:spPr>
          <a:xfrm>
            <a:off x="1522271" y="3361571"/>
            <a:ext cx="6774441" cy="2662994"/>
          </a:xfrm>
          <a:prstGeom prst="rect">
            <a:avLst/>
          </a:prstGeom>
        </p:spPr>
      </p:pic>
    </p:spTree>
    <p:extLst>
      <p:ext uri="{BB962C8B-B14F-4D97-AF65-F5344CB8AC3E}">
        <p14:creationId xmlns:p14="http://schemas.microsoft.com/office/powerpoint/2010/main" val="1200344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51E-541E-4506-91E9-76F4E22B979D}"/>
              </a:ext>
            </a:extLst>
          </p:cNvPr>
          <p:cNvSpPr>
            <a:spLocks noGrp="1"/>
          </p:cNvSpPr>
          <p:nvPr>
            <p:ph type="title"/>
          </p:nvPr>
        </p:nvSpPr>
        <p:spPr/>
        <p:txBody>
          <a:bodyPr/>
          <a:lstStyle/>
          <a:p>
            <a:r>
              <a:rPr lang="tr-TR" dirty="0"/>
              <a:t>Selenium'un test otomasyonu nasıl kullanılır</a:t>
            </a:r>
          </a:p>
        </p:txBody>
      </p:sp>
      <p:sp>
        <p:nvSpPr>
          <p:cNvPr id="3" name="Content Placeholder 2">
            <a:extLst>
              <a:ext uri="{FF2B5EF4-FFF2-40B4-BE49-F238E27FC236}">
                <a16:creationId xmlns:a16="http://schemas.microsoft.com/office/drawing/2014/main" id="{80B15874-360D-43C3-AC8C-853DAFF791F1}"/>
              </a:ext>
            </a:extLst>
          </p:cNvPr>
          <p:cNvSpPr>
            <a:spLocks noGrp="1"/>
          </p:cNvSpPr>
          <p:nvPr>
            <p:ph idx="1"/>
          </p:nvPr>
        </p:nvSpPr>
        <p:spPr>
          <a:xfrm>
            <a:off x="1103312" y="2052918"/>
            <a:ext cx="8946541" cy="4195481"/>
          </a:xfrm>
        </p:spPr>
        <p:txBody>
          <a:bodyPr/>
          <a:lstStyle/>
          <a:p>
            <a:r>
              <a:rPr lang="tr-TR" dirty="0"/>
              <a:t>Web Sayfalarını Gezinin: Oluşturduğunuz WebDriver örneği ile web sayfalarını açabilir, URL'lere giderek sayfalar arasında gezinebilirsiniz. Örneğin: </a:t>
            </a:r>
          </a:p>
          <a:p>
            <a:r>
              <a:rPr lang="tr-TR" dirty="0"/>
              <a:t>Elementlere Erişin ve İşlem Yapın: Selenium ile web sayfasındaki elementlere (metin kutuları, düğmeler, bağlantılar, vb.) erişebilir ve bu elementler üzerinde çeşitli işlemler yapabilirsiniz. Örneğin, bir metin kutusuna veri girişi yapmak için:</a:t>
            </a:r>
          </a:p>
          <a:p>
            <a:endParaRPr lang="tr-TR" dirty="0"/>
          </a:p>
        </p:txBody>
      </p:sp>
      <p:pic>
        <p:nvPicPr>
          <p:cNvPr id="7" name="Picture 6">
            <a:extLst>
              <a:ext uri="{FF2B5EF4-FFF2-40B4-BE49-F238E27FC236}">
                <a16:creationId xmlns:a16="http://schemas.microsoft.com/office/drawing/2014/main" id="{84C5A54F-6E7E-4750-90C6-1764BD673AED}"/>
              </a:ext>
            </a:extLst>
          </p:cNvPr>
          <p:cNvPicPr>
            <a:picLocks noChangeAspect="1"/>
          </p:cNvPicPr>
          <p:nvPr/>
        </p:nvPicPr>
        <p:blipFill>
          <a:blip r:embed="rId2"/>
          <a:stretch>
            <a:fillRect/>
          </a:stretch>
        </p:blipFill>
        <p:spPr>
          <a:xfrm>
            <a:off x="2686539" y="2755324"/>
            <a:ext cx="3010320" cy="323895"/>
          </a:xfrm>
          <a:prstGeom prst="rect">
            <a:avLst/>
          </a:prstGeom>
        </p:spPr>
      </p:pic>
      <p:pic>
        <p:nvPicPr>
          <p:cNvPr id="8" name="Picture 7">
            <a:extLst>
              <a:ext uri="{FF2B5EF4-FFF2-40B4-BE49-F238E27FC236}">
                <a16:creationId xmlns:a16="http://schemas.microsoft.com/office/drawing/2014/main" id="{7F5BB6E8-DE80-4EE6-A373-736423E581E5}"/>
              </a:ext>
            </a:extLst>
          </p:cNvPr>
          <p:cNvPicPr>
            <a:picLocks noChangeAspect="1"/>
          </p:cNvPicPr>
          <p:nvPr/>
        </p:nvPicPr>
        <p:blipFill>
          <a:blip r:embed="rId3"/>
          <a:stretch>
            <a:fillRect/>
          </a:stretch>
        </p:blipFill>
        <p:spPr>
          <a:xfrm>
            <a:off x="1465973" y="4392308"/>
            <a:ext cx="6944694" cy="543001"/>
          </a:xfrm>
          <a:prstGeom prst="rect">
            <a:avLst/>
          </a:prstGeom>
        </p:spPr>
      </p:pic>
    </p:spTree>
    <p:extLst>
      <p:ext uri="{BB962C8B-B14F-4D97-AF65-F5344CB8AC3E}">
        <p14:creationId xmlns:p14="http://schemas.microsoft.com/office/powerpoint/2010/main" val="618368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CD65-AEFD-4E66-ACAA-AA4EDC190C99}"/>
              </a:ext>
            </a:extLst>
          </p:cNvPr>
          <p:cNvSpPr>
            <a:spLocks noGrp="1"/>
          </p:cNvSpPr>
          <p:nvPr>
            <p:ph type="title"/>
          </p:nvPr>
        </p:nvSpPr>
        <p:spPr/>
        <p:txBody>
          <a:bodyPr/>
          <a:lstStyle/>
          <a:p>
            <a:r>
              <a:rPr lang="tr-TR" dirty="0"/>
              <a:t>Selenium'un test otomasyonu nasıl kullanılır</a:t>
            </a:r>
          </a:p>
        </p:txBody>
      </p:sp>
      <p:sp>
        <p:nvSpPr>
          <p:cNvPr id="3" name="Content Placeholder 2">
            <a:extLst>
              <a:ext uri="{FF2B5EF4-FFF2-40B4-BE49-F238E27FC236}">
                <a16:creationId xmlns:a16="http://schemas.microsoft.com/office/drawing/2014/main" id="{0B8408BB-023C-4985-B117-ED12D4763CD7}"/>
              </a:ext>
            </a:extLst>
          </p:cNvPr>
          <p:cNvSpPr>
            <a:spLocks noGrp="1"/>
          </p:cNvSpPr>
          <p:nvPr>
            <p:ph idx="1"/>
          </p:nvPr>
        </p:nvSpPr>
        <p:spPr/>
        <p:txBody>
          <a:bodyPr>
            <a:normAutofit fontScale="92500" lnSpcReduction="10000"/>
          </a:bodyPr>
          <a:lstStyle/>
          <a:p>
            <a:r>
              <a:rPr lang="tr-TR" dirty="0"/>
              <a:t>Bekleme ve Zamanlama: Web sayfalarının yüklenmesini veya belirli bir işlem sonucunu beklemek için Selenium'un bekletme (wait) yöntemlerini kullanabilirsiniz. Bu, sayfaların dinamik yapısına uygun olarak kullanılır. Örneğin : </a:t>
            </a:r>
          </a:p>
          <a:p>
            <a:r>
              <a:rPr lang="tr-TR" dirty="0"/>
              <a:t>Test Senaryolarını Oluşturun ve Yürütün: Test senaryolarınızı kodlayarak oluşturun ve bu senaryoları Selenium WebDriver ile yürütün. Test senaryolarınız, uygulamanızın belirli işlevlerini veya senaryolarını otomatik olarak simüle edebilir.</a:t>
            </a:r>
          </a:p>
          <a:p>
            <a:r>
              <a:rPr lang="tr-TR" dirty="0"/>
              <a:t>Hata İşleme ve Raporlama: Selenium ile testlerinizi çalıştırdığınızda hataları işlemek ve test sonuçlarını raporlamak için uygun hata işleme mekanizmalarını ve raporlama araçlarını kullanın.</a:t>
            </a:r>
          </a:p>
          <a:p>
            <a:r>
              <a:rPr lang="tr-TR" dirty="0"/>
              <a:t>Tarayıcıyı Kapatın: Testler tamamlandığında, Selenium WebDriver'ı kullanılan tarayıcıyı kapatmayı unutmayın. Bu, kaynakları serbest bırakır ve işlemi sonlandırır:</a:t>
            </a:r>
          </a:p>
        </p:txBody>
      </p:sp>
      <p:pic>
        <p:nvPicPr>
          <p:cNvPr id="4" name="Picture 3">
            <a:extLst>
              <a:ext uri="{FF2B5EF4-FFF2-40B4-BE49-F238E27FC236}">
                <a16:creationId xmlns:a16="http://schemas.microsoft.com/office/drawing/2014/main" id="{6818FD8F-7DCC-451B-9105-0E6D68A1C06A}"/>
              </a:ext>
            </a:extLst>
          </p:cNvPr>
          <p:cNvPicPr>
            <a:picLocks noChangeAspect="1"/>
          </p:cNvPicPr>
          <p:nvPr/>
        </p:nvPicPr>
        <p:blipFill>
          <a:blip r:embed="rId2"/>
          <a:stretch>
            <a:fillRect/>
          </a:stretch>
        </p:blipFill>
        <p:spPr>
          <a:xfrm>
            <a:off x="2661166" y="2881483"/>
            <a:ext cx="4067743" cy="352474"/>
          </a:xfrm>
          <a:prstGeom prst="rect">
            <a:avLst/>
          </a:prstGeom>
        </p:spPr>
      </p:pic>
      <p:pic>
        <p:nvPicPr>
          <p:cNvPr id="5" name="Picture 4">
            <a:extLst>
              <a:ext uri="{FF2B5EF4-FFF2-40B4-BE49-F238E27FC236}">
                <a16:creationId xmlns:a16="http://schemas.microsoft.com/office/drawing/2014/main" id="{3835F5C7-B8AD-475E-9DBD-72A942A5287A}"/>
              </a:ext>
            </a:extLst>
          </p:cNvPr>
          <p:cNvPicPr>
            <a:picLocks noChangeAspect="1"/>
          </p:cNvPicPr>
          <p:nvPr/>
        </p:nvPicPr>
        <p:blipFill>
          <a:blip r:embed="rId3"/>
          <a:stretch>
            <a:fillRect/>
          </a:stretch>
        </p:blipFill>
        <p:spPr>
          <a:xfrm>
            <a:off x="3907910" y="5873033"/>
            <a:ext cx="1615363" cy="267708"/>
          </a:xfrm>
          <a:prstGeom prst="rect">
            <a:avLst/>
          </a:prstGeom>
        </p:spPr>
      </p:pic>
    </p:spTree>
    <p:extLst>
      <p:ext uri="{BB962C8B-B14F-4D97-AF65-F5344CB8AC3E}">
        <p14:creationId xmlns:p14="http://schemas.microsoft.com/office/powerpoint/2010/main" val="1461309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25A7-F761-47A8-83B0-34F13816A323}"/>
              </a:ext>
            </a:extLst>
          </p:cNvPr>
          <p:cNvSpPr>
            <a:spLocks noGrp="1"/>
          </p:cNvSpPr>
          <p:nvPr>
            <p:ph type="title"/>
          </p:nvPr>
        </p:nvSpPr>
        <p:spPr/>
        <p:txBody>
          <a:bodyPr/>
          <a:lstStyle/>
          <a:p>
            <a:r>
              <a:rPr lang="tr-TR" b="1" dirty="0"/>
              <a:t>Sık Karşılaşılan Sorunlar</a:t>
            </a:r>
            <a:endParaRPr lang="tr-TR" dirty="0"/>
          </a:p>
        </p:txBody>
      </p:sp>
      <p:sp>
        <p:nvSpPr>
          <p:cNvPr id="3" name="Content Placeholder 2">
            <a:extLst>
              <a:ext uri="{FF2B5EF4-FFF2-40B4-BE49-F238E27FC236}">
                <a16:creationId xmlns:a16="http://schemas.microsoft.com/office/drawing/2014/main" id="{C72C6A20-BA99-4B15-A178-AB7483777AE7}"/>
              </a:ext>
            </a:extLst>
          </p:cNvPr>
          <p:cNvSpPr>
            <a:spLocks noGrp="1"/>
          </p:cNvSpPr>
          <p:nvPr>
            <p:ph idx="1"/>
          </p:nvPr>
        </p:nvSpPr>
        <p:spPr/>
        <p:txBody>
          <a:bodyPr>
            <a:normAutofit fontScale="40000" lnSpcReduction="20000"/>
          </a:bodyPr>
          <a:lstStyle/>
          <a:p>
            <a:endParaRPr lang="tr-TR" dirty="0"/>
          </a:p>
          <a:p>
            <a:r>
              <a:rPr lang="tr-TR" dirty="0"/>
              <a:t>Web Tarayıcı Sürücüsü Uyumsuzluğu:</a:t>
            </a:r>
          </a:p>
          <a:p>
            <a:pPr marL="0" indent="0">
              <a:buNone/>
            </a:pPr>
            <a:endParaRPr lang="tr-TR" dirty="0"/>
          </a:p>
          <a:p>
            <a:r>
              <a:rPr lang="tr-TR" dirty="0"/>
              <a:t>Sorun: Selenium, tarayıcı sürücüleri ile çalışır ve tarayıcı sürücüsü sürümünün web tarayıcınızla uyumlu olması gerekir. Tarayıcı güncellemeleriyle uyumsuzluk sorunları yaşanabilir.</a:t>
            </a:r>
          </a:p>
          <a:p>
            <a:r>
              <a:rPr lang="tr-TR" dirty="0"/>
              <a:t>Çözüm: Tarayıcı sürücüsünü en son sürüme güncelleyin ve tarayıcı sürümüyle uyumlu olduğundan emin olun.</a:t>
            </a:r>
          </a:p>
          <a:p>
            <a:r>
              <a:rPr lang="tr-TR" dirty="0"/>
              <a:t>Bekleme Sorunları:</a:t>
            </a:r>
          </a:p>
          <a:p>
            <a:endParaRPr lang="tr-TR" dirty="0"/>
          </a:p>
          <a:p>
            <a:r>
              <a:rPr lang="tr-TR" dirty="0"/>
              <a:t>Sorun: Sayfa yüklenme süreleri veya dinamik öğelerin yüklenme süreleri farklılık gösterebilir, bu da testlerin istikrarsız hale gelmesine neden olabilir.</a:t>
            </a:r>
          </a:p>
          <a:p>
            <a:r>
              <a:rPr lang="tr-TR" dirty="0"/>
              <a:t>Çözüm: Bekleme stratejileri (implicit ve explicit bekleme) kullanarak sayfa öğelerinin yüklenmesini bekleyin.</a:t>
            </a:r>
          </a:p>
          <a:p>
            <a:r>
              <a:rPr lang="tr-TR" dirty="0"/>
              <a:t>İstikrarsız Testler:</a:t>
            </a:r>
          </a:p>
          <a:p>
            <a:endParaRPr lang="tr-TR" dirty="0"/>
          </a:p>
          <a:p>
            <a:r>
              <a:rPr lang="tr-TR" dirty="0"/>
              <a:t>Sorun: Bazı Selenium testleri zaman zaman başarısız olabilir. Bunun nedeni, testin hedef uygulamanın hızına, ağ bağlantısına veya sunucu durumuna bağlı olarak değişebilir.</a:t>
            </a:r>
          </a:p>
          <a:p>
            <a:r>
              <a:rPr lang="tr-TR" dirty="0"/>
              <a:t>Çözüm: Testlerinizi daha istikrarlı hale getirmek için beklemeler, hata yönetimi ve daha sağlam test senaryoları kullanın.</a:t>
            </a:r>
          </a:p>
          <a:p>
            <a:r>
              <a:rPr lang="tr-TR" dirty="0"/>
              <a:t>CAPTCHA ve Doğrulama Kodları:</a:t>
            </a:r>
          </a:p>
          <a:p>
            <a:endParaRPr lang="tr-TR" dirty="0"/>
          </a:p>
          <a:p>
            <a:r>
              <a:rPr lang="tr-TR" dirty="0"/>
              <a:t>Sorun: Bazı web siteleri, otomatik botların erişimini engellemek için CAPTCHA veya doğrulama kodları kullanır. Bu, Selenium testlerinin işleyişini zorlaştırabilir.</a:t>
            </a:r>
          </a:p>
          <a:p>
            <a:r>
              <a:rPr lang="tr-TR" dirty="0"/>
              <a:t>Çözüm: CAPTCHA veya doğrulama kodlarını otomatik olarak çözmek zor olabilir. Bu tür durumlar için manuel müdahale veya test ortamının ayarlanması gerekebilir.</a:t>
            </a:r>
          </a:p>
          <a:p>
            <a:r>
              <a:rPr lang="tr-TR" dirty="0"/>
              <a:t>Zamanlama Sorunları:</a:t>
            </a:r>
          </a:p>
        </p:txBody>
      </p:sp>
    </p:spTree>
    <p:extLst>
      <p:ext uri="{BB962C8B-B14F-4D97-AF65-F5344CB8AC3E}">
        <p14:creationId xmlns:p14="http://schemas.microsoft.com/office/powerpoint/2010/main" val="1063669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D683-8B73-4005-8214-DE4532F23AFD}"/>
              </a:ext>
            </a:extLst>
          </p:cNvPr>
          <p:cNvSpPr>
            <a:spLocks noGrp="1"/>
          </p:cNvSpPr>
          <p:nvPr>
            <p:ph type="title"/>
          </p:nvPr>
        </p:nvSpPr>
        <p:spPr/>
        <p:txBody>
          <a:bodyPr/>
          <a:lstStyle/>
          <a:p>
            <a:r>
              <a:rPr lang="tr-TR" b="1" dirty="0"/>
              <a:t>Sık Karşılaşılan Sorunlar</a:t>
            </a:r>
            <a:endParaRPr lang="tr-TR" dirty="0"/>
          </a:p>
        </p:txBody>
      </p:sp>
      <p:sp>
        <p:nvSpPr>
          <p:cNvPr id="3" name="Content Placeholder 2">
            <a:extLst>
              <a:ext uri="{FF2B5EF4-FFF2-40B4-BE49-F238E27FC236}">
                <a16:creationId xmlns:a16="http://schemas.microsoft.com/office/drawing/2014/main" id="{EF8B3184-9B07-4BD8-ADB6-0FBE84E042C4}"/>
              </a:ext>
            </a:extLst>
          </p:cNvPr>
          <p:cNvSpPr>
            <a:spLocks noGrp="1"/>
          </p:cNvSpPr>
          <p:nvPr>
            <p:ph idx="1"/>
          </p:nvPr>
        </p:nvSpPr>
        <p:spPr/>
        <p:txBody>
          <a:bodyPr>
            <a:normAutofit fontScale="55000" lnSpcReduction="20000"/>
          </a:bodyPr>
          <a:lstStyle/>
          <a:p>
            <a:r>
              <a:rPr lang="tr-TR" dirty="0"/>
              <a:t>Sorun: Selenium testlerinin çalışma süreleri değişkenlik gösterebilir ve testlerin ne kadar sürede tamamlanacağını tahmin etmek zor olabilir.</a:t>
            </a:r>
          </a:p>
          <a:p>
            <a:r>
              <a:rPr lang="tr-TR" dirty="0"/>
              <a:t>Çözüm: Test sürelerini takip edin ve gerektiğinde testlerinizi hızlandırmak için paralel test çalıştırmayı düşünün.</a:t>
            </a:r>
          </a:p>
          <a:p>
            <a:r>
              <a:rPr lang="tr-TR" dirty="0"/>
              <a:t>Tarayıcı Uzantıları ve Güvenlik Duvarları:</a:t>
            </a:r>
          </a:p>
          <a:p>
            <a:endParaRPr lang="tr-TR" dirty="0"/>
          </a:p>
          <a:p>
            <a:r>
              <a:rPr lang="tr-TR" dirty="0"/>
              <a:t>Sorun: Tarayıcı uzantıları veya güvenlik duvarları, Selenium testlerinin normal davranışını engelleyebilir.</a:t>
            </a:r>
          </a:p>
          <a:p>
            <a:r>
              <a:rPr lang="tr-TR" dirty="0"/>
              <a:t>Çözüm: Testlerinizi tarayıcı uzantılarını devre dışı bırakarak veya güvenlik duvarlarını geçici olarak devre dışı bırakarak çalıştırın.</a:t>
            </a:r>
          </a:p>
          <a:p>
            <a:r>
              <a:rPr lang="tr-TR" dirty="0"/>
              <a:t>Test Ortamının Kararlılığı:</a:t>
            </a:r>
          </a:p>
          <a:p>
            <a:endParaRPr lang="tr-TR" dirty="0"/>
          </a:p>
          <a:p>
            <a:r>
              <a:rPr lang="tr-TR" dirty="0"/>
              <a:t>Sorun: Testlerin çalıştığı ortamın kararlılığı, test sonuçlarını etkileyebilir. Sunucu kesintileri veya ağ sorunları test başarısızlıklarına yol açabilir.</a:t>
            </a:r>
          </a:p>
          <a:p>
            <a:r>
              <a:rPr lang="tr-TR" dirty="0"/>
              <a:t>Çözüm: Test ortamınızın kararlılığını izleyin ve gerektiğinde yeniden başlatın veya onarın.</a:t>
            </a:r>
          </a:p>
          <a:p>
            <a:r>
              <a:rPr lang="tr-TR" dirty="0"/>
              <a:t>Sürücü Kurulum Problemleri:</a:t>
            </a:r>
          </a:p>
          <a:p>
            <a:endParaRPr lang="tr-TR" dirty="0"/>
          </a:p>
          <a:p>
            <a:r>
              <a:rPr lang="tr-TR" dirty="0"/>
              <a:t>Sorun: Selenium sürücüsünün veya tarayıcı sürücüsünün kurulumu veya yapılandırılması sorunlara yol açabilir.</a:t>
            </a:r>
          </a:p>
          <a:p>
            <a:r>
              <a:rPr lang="tr-TR" dirty="0"/>
              <a:t>Çözüm: Sürücüyü doğru bir şekilde kurduğunuzdan ve yapılandırdığınızdan emin olun. Sürücü belgelerini ve yapılandırma ayarlarını inceleyin</a:t>
            </a:r>
          </a:p>
        </p:txBody>
      </p:sp>
    </p:spTree>
    <p:extLst>
      <p:ext uri="{BB962C8B-B14F-4D97-AF65-F5344CB8AC3E}">
        <p14:creationId xmlns:p14="http://schemas.microsoft.com/office/powerpoint/2010/main" val="365936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0AE1-C3FD-4F4C-B01E-A9645B506D76}"/>
              </a:ext>
            </a:extLst>
          </p:cNvPr>
          <p:cNvSpPr>
            <a:spLocks noGrp="1"/>
          </p:cNvSpPr>
          <p:nvPr>
            <p:ph type="title"/>
          </p:nvPr>
        </p:nvSpPr>
        <p:spPr/>
        <p:txBody>
          <a:bodyPr/>
          <a:lstStyle/>
          <a:p>
            <a:r>
              <a:rPr lang="tr-TR" dirty="0"/>
              <a:t>Selenium Nedir?</a:t>
            </a:r>
          </a:p>
        </p:txBody>
      </p:sp>
      <p:sp>
        <p:nvSpPr>
          <p:cNvPr id="3" name="Content Placeholder 2">
            <a:extLst>
              <a:ext uri="{FF2B5EF4-FFF2-40B4-BE49-F238E27FC236}">
                <a16:creationId xmlns:a16="http://schemas.microsoft.com/office/drawing/2014/main" id="{E994B423-EB89-4628-8CFD-B20400778B4D}"/>
              </a:ext>
            </a:extLst>
          </p:cNvPr>
          <p:cNvSpPr>
            <a:spLocks noGrp="1"/>
          </p:cNvSpPr>
          <p:nvPr>
            <p:ph idx="1"/>
          </p:nvPr>
        </p:nvSpPr>
        <p:spPr/>
        <p:txBody>
          <a:bodyPr/>
          <a:lstStyle/>
          <a:p>
            <a:r>
              <a:rPr lang="tr-TR" dirty="0"/>
              <a:t>Selenium, web uygulamalarını test etmek ve otomasyonunu yapmak için kullanılan açık kaynaklı bir araçtır.</a:t>
            </a:r>
          </a:p>
          <a:p>
            <a:r>
              <a:rPr lang="tr-TR" dirty="0"/>
              <a:t>İlk sürümü 2004 yılında çıktı ve o zamandan beri sürekli olarak geliştirilmektedir.</a:t>
            </a:r>
          </a:p>
          <a:p>
            <a:endParaRPr lang="tr-TR" dirty="0"/>
          </a:p>
        </p:txBody>
      </p:sp>
    </p:spTree>
    <p:extLst>
      <p:ext uri="{BB962C8B-B14F-4D97-AF65-F5344CB8AC3E}">
        <p14:creationId xmlns:p14="http://schemas.microsoft.com/office/powerpoint/2010/main" val="840849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115F-D9DB-47E4-A743-39822549F788}"/>
              </a:ext>
            </a:extLst>
          </p:cNvPr>
          <p:cNvSpPr>
            <a:spLocks noGrp="1"/>
          </p:cNvSpPr>
          <p:nvPr>
            <p:ph type="title"/>
          </p:nvPr>
        </p:nvSpPr>
        <p:spPr/>
        <p:txBody>
          <a:bodyPr/>
          <a:lstStyle/>
          <a:p>
            <a:r>
              <a:rPr lang="tr-TR" b="1" dirty="0"/>
              <a:t>Selenium Nasıl Çalışır?</a:t>
            </a:r>
            <a:endParaRPr lang="tr-TR" dirty="0"/>
          </a:p>
        </p:txBody>
      </p:sp>
      <p:sp>
        <p:nvSpPr>
          <p:cNvPr id="3" name="Content Placeholder 2">
            <a:extLst>
              <a:ext uri="{FF2B5EF4-FFF2-40B4-BE49-F238E27FC236}">
                <a16:creationId xmlns:a16="http://schemas.microsoft.com/office/drawing/2014/main" id="{83ABB611-67AD-4108-9528-080E4DA3AE65}"/>
              </a:ext>
            </a:extLst>
          </p:cNvPr>
          <p:cNvSpPr>
            <a:spLocks noGrp="1"/>
          </p:cNvSpPr>
          <p:nvPr>
            <p:ph idx="1"/>
          </p:nvPr>
        </p:nvSpPr>
        <p:spPr/>
        <p:txBody>
          <a:bodyPr/>
          <a:lstStyle/>
          <a:p>
            <a:r>
              <a:rPr lang="tr-TR" dirty="0"/>
              <a:t>Selenium WebDriver</a:t>
            </a:r>
          </a:p>
          <a:p>
            <a:pPr lvl="1"/>
            <a:r>
              <a:rPr lang="tr-TR" dirty="0"/>
              <a:t>Selenium WebDriver, tarayıcıları otomatik olarak kontrol etmek için kullanılır.</a:t>
            </a:r>
          </a:p>
          <a:p>
            <a:pPr lvl="1"/>
            <a:r>
              <a:rPr lang="tr-TR" dirty="0"/>
              <a:t>Desteklenen tarayıcılar: Chrome, Firefox, Edge, Safari, vb.</a:t>
            </a:r>
          </a:p>
          <a:p>
            <a:r>
              <a:rPr lang="tr-TR" dirty="0"/>
              <a:t>Test Senaryoları</a:t>
            </a:r>
          </a:p>
          <a:p>
            <a:pPr lvl="1"/>
            <a:r>
              <a:rPr lang="tr-TR" dirty="0"/>
              <a:t>Selenium ile yazılan test senaryoları, kullanıcının web tarayıcısındaki etkileşimlerini simüle eder.</a:t>
            </a:r>
          </a:p>
          <a:p>
            <a:endParaRPr lang="tr-TR" dirty="0"/>
          </a:p>
        </p:txBody>
      </p:sp>
    </p:spTree>
    <p:extLst>
      <p:ext uri="{BB962C8B-B14F-4D97-AF65-F5344CB8AC3E}">
        <p14:creationId xmlns:p14="http://schemas.microsoft.com/office/powerpoint/2010/main" val="271179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2C80-DA3B-4D2F-9A34-B9A6DF8229E9}"/>
              </a:ext>
            </a:extLst>
          </p:cNvPr>
          <p:cNvSpPr>
            <a:spLocks noGrp="1"/>
          </p:cNvSpPr>
          <p:nvPr>
            <p:ph type="title"/>
          </p:nvPr>
        </p:nvSpPr>
        <p:spPr/>
        <p:txBody>
          <a:bodyPr/>
          <a:lstStyle/>
          <a:p>
            <a:r>
              <a:rPr lang="tr-TR" b="1" dirty="0"/>
              <a:t>Selenium Avantajları</a:t>
            </a:r>
            <a:br>
              <a:rPr lang="tr-TR" dirty="0"/>
            </a:br>
            <a:endParaRPr lang="tr-TR" dirty="0"/>
          </a:p>
        </p:txBody>
      </p:sp>
      <p:sp>
        <p:nvSpPr>
          <p:cNvPr id="3" name="Content Placeholder 2">
            <a:extLst>
              <a:ext uri="{FF2B5EF4-FFF2-40B4-BE49-F238E27FC236}">
                <a16:creationId xmlns:a16="http://schemas.microsoft.com/office/drawing/2014/main" id="{67C91D0E-0822-4A03-978C-3D750C3014D1}"/>
              </a:ext>
            </a:extLst>
          </p:cNvPr>
          <p:cNvSpPr>
            <a:spLocks noGrp="1"/>
          </p:cNvSpPr>
          <p:nvPr>
            <p:ph idx="1"/>
          </p:nvPr>
        </p:nvSpPr>
        <p:spPr/>
        <p:txBody>
          <a:bodyPr/>
          <a:lstStyle/>
          <a:p>
            <a:r>
              <a:rPr lang="tr-TR" dirty="0"/>
              <a:t>Neden Selenium'u Kullanmalıyız?</a:t>
            </a:r>
          </a:p>
          <a:p>
            <a:pPr lvl="1"/>
            <a:r>
              <a:rPr lang="tr-TR" dirty="0"/>
              <a:t>Ücretsiz ve açık kaynaklı.</a:t>
            </a:r>
          </a:p>
          <a:p>
            <a:pPr lvl="1"/>
            <a:r>
              <a:rPr lang="tr-TR" dirty="0"/>
              <a:t>Çeşitli tarayıcıları destekler.</a:t>
            </a:r>
          </a:p>
          <a:p>
            <a:pPr lvl="1"/>
            <a:r>
              <a:rPr lang="tr-TR" dirty="0"/>
              <a:t>Farklı programlama dilleriyle entegrasyon sağlar.</a:t>
            </a:r>
          </a:p>
          <a:p>
            <a:pPr lvl="1"/>
            <a:r>
              <a:rPr lang="tr-TR" dirty="0"/>
              <a:t>Paralel test çalıştırma yeteneği.</a:t>
            </a:r>
          </a:p>
          <a:p>
            <a:pPr lvl="1"/>
            <a:r>
              <a:rPr lang="tr-TR" dirty="0"/>
              <a:t>Zengin topluluk ve belgelendirme.</a:t>
            </a:r>
          </a:p>
          <a:p>
            <a:endParaRPr lang="tr-TR" dirty="0"/>
          </a:p>
        </p:txBody>
      </p:sp>
    </p:spTree>
    <p:extLst>
      <p:ext uri="{BB962C8B-B14F-4D97-AF65-F5344CB8AC3E}">
        <p14:creationId xmlns:p14="http://schemas.microsoft.com/office/powerpoint/2010/main" val="3773584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E5417-8DC8-4CBB-8839-E69462438555}"/>
              </a:ext>
            </a:extLst>
          </p:cNvPr>
          <p:cNvSpPr>
            <a:spLocks noGrp="1"/>
          </p:cNvSpPr>
          <p:nvPr>
            <p:ph type="title"/>
          </p:nvPr>
        </p:nvSpPr>
        <p:spPr/>
        <p:txBody>
          <a:bodyPr/>
          <a:lstStyle/>
          <a:p>
            <a:r>
              <a:rPr lang="tr-TR" b="1" dirty="0"/>
              <a:t>Selenium İçin Gerekli Araçlar</a:t>
            </a:r>
            <a:endParaRPr lang="tr-TR" dirty="0"/>
          </a:p>
        </p:txBody>
      </p:sp>
      <p:sp>
        <p:nvSpPr>
          <p:cNvPr id="3" name="Content Placeholder 2">
            <a:extLst>
              <a:ext uri="{FF2B5EF4-FFF2-40B4-BE49-F238E27FC236}">
                <a16:creationId xmlns:a16="http://schemas.microsoft.com/office/drawing/2014/main" id="{1CE57EEE-743B-4700-BA1B-DA5F12BCDC70}"/>
              </a:ext>
            </a:extLst>
          </p:cNvPr>
          <p:cNvSpPr>
            <a:spLocks noGrp="1"/>
          </p:cNvSpPr>
          <p:nvPr>
            <p:ph idx="1"/>
          </p:nvPr>
        </p:nvSpPr>
        <p:spPr/>
        <p:txBody>
          <a:bodyPr/>
          <a:lstStyle/>
          <a:p>
            <a:r>
              <a:rPr lang="tr-TR" dirty="0"/>
              <a:t>Selenium WebDriver</a:t>
            </a:r>
          </a:p>
          <a:p>
            <a:r>
              <a:rPr lang="tr-TR" dirty="0"/>
              <a:t>Tarayıcı Sürücüleri (örneğin, ChromeDriver, GeckoDriver)</a:t>
            </a:r>
          </a:p>
          <a:p>
            <a:r>
              <a:rPr lang="tr-TR" dirty="0"/>
              <a:t>Programlama Dili (Java, Python, C#, vb.)</a:t>
            </a:r>
          </a:p>
          <a:p>
            <a:pPr marL="0" indent="0">
              <a:buNone/>
            </a:pPr>
            <a:endParaRPr lang="tr-TR" dirty="0"/>
          </a:p>
        </p:txBody>
      </p:sp>
    </p:spTree>
    <p:extLst>
      <p:ext uri="{BB962C8B-B14F-4D97-AF65-F5344CB8AC3E}">
        <p14:creationId xmlns:p14="http://schemas.microsoft.com/office/powerpoint/2010/main" val="237833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A558-197E-4FE1-8237-A755F4EAD913}"/>
              </a:ext>
            </a:extLst>
          </p:cNvPr>
          <p:cNvSpPr>
            <a:spLocks noGrp="1"/>
          </p:cNvSpPr>
          <p:nvPr>
            <p:ph type="title"/>
          </p:nvPr>
        </p:nvSpPr>
        <p:spPr/>
        <p:txBody>
          <a:bodyPr/>
          <a:lstStyle/>
          <a:p>
            <a:r>
              <a:rPr lang="tr-TR" b="1" dirty="0"/>
              <a:t>Selenium Kurulumu</a:t>
            </a:r>
            <a:endParaRPr lang="tr-TR" dirty="0"/>
          </a:p>
        </p:txBody>
      </p:sp>
      <p:sp>
        <p:nvSpPr>
          <p:cNvPr id="3" name="Content Placeholder 2">
            <a:extLst>
              <a:ext uri="{FF2B5EF4-FFF2-40B4-BE49-F238E27FC236}">
                <a16:creationId xmlns:a16="http://schemas.microsoft.com/office/drawing/2014/main" id="{3107FAD6-425F-40A8-B7DF-58234D1FCE52}"/>
              </a:ext>
            </a:extLst>
          </p:cNvPr>
          <p:cNvSpPr>
            <a:spLocks noGrp="1"/>
          </p:cNvSpPr>
          <p:nvPr>
            <p:ph idx="1"/>
          </p:nvPr>
        </p:nvSpPr>
        <p:spPr/>
        <p:txBody>
          <a:bodyPr>
            <a:normAutofit fontScale="55000" lnSpcReduction="20000"/>
          </a:bodyPr>
          <a:lstStyle/>
          <a:p>
            <a:r>
              <a:rPr lang="tr-TR" b="1" dirty="0"/>
              <a:t>Java Kurulumu</a:t>
            </a:r>
            <a:r>
              <a:rPr lang="tr-TR" dirty="0"/>
              <a:t>: Öncelikle Java'nın bilgisayarınıza kurulu olması gerekiyor. Eğer bilgisayarınızda Java yüklü değilse, </a:t>
            </a:r>
            <a:r>
              <a:rPr lang="tr-TR" u="sng" dirty="0">
                <a:hlinkClick r:id="rId2"/>
              </a:rPr>
              <a:t>Oracle JDK</a:t>
            </a:r>
            <a:r>
              <a:rPr lang="tr-TR" dirty="0"/>
              <a:t> veya </a:t>
            </a:r>
            <a:r>
              <a:rPr lang="tr-TR" u="sng" dirty="0">
                <a:hlinkClick r:id="rId3"/>
              </a:rPr>
              <a:t>OpenJDK</a:t>
            </a:r>
            <a:r>
              <a:rPr lang="tr-TR" dirty="0"/>
              <a:t> gibi bir Java sürümünü indirip kurabilirsiniz. Java'yı doğru bir şekilde kurduğunuzdan emin olun ve Java'nın PATH değişkeninize eklenmiş olduğunu kontrol edin.</a:t>
            </a:r>
          </a:p>
          <a:p>
            <a:r>
              <a:rPr lang="tr-TR" b="1" dirty="0"/>
              <a:t>Java Geliştirme Ortamı (IDE) Seçimi</a:t>
            </a:r>
            <a:r>
              <a:rPr lang="tr-TR" dirty="0"/>
              <a:t>: Selenium'u Java ile kullanmak için bir Java IDE'si (Integrated Development Environment) seçmeniz gerekecek. Önerilen IDE'lerden bazıları Eclipse, IntelliJ IDEA ve NetBeans'tir. İhtiyacınıza ve tercihinize bağlı olarak bir IDE seçin ve kurun.</a:t>
            </a:r>
          </a:p>
          <a:p>
            <a:r>
              <a:rPr lang="tr-TR" b="1" dirty="0"/>
              <a:t>Selenium Bağımlılıklarını Ekleme</a:t>
            </a:r>
            <a:r>
              <a:rPr lang="tr-TR" dirty="0"/>
              <a:t>: Selenium'un Java sürümünü kullanmak için Selenium bağımlılıklarını projenize eklemeniz gerekecektir. Bu bağımlılıkları projenize Maven veya Gradle gibi bir bağımlılık yöneticisi ile ekleyebilirsiniz. Örnek Maven bağımlılıkları şunlardır:</a:t>
            </a:r>
          </a:p>
          <a:p>
            <a:endParaRPr lang="tr-TR" dirty="0"/>
          </a:p>
          <a:p>
            <a:endParaRPr lang="tr-TR" dirty="0"/>
          </a:p>
          <a:p>
            <a:pPr marL="0" indent="0">
              <a:buNone/>
            </a:pPr>
            <a:endParaRPr lang="tr-TR" dirty="0"/>
          </a:p>
          <a:p>
            <a:endParaRPr lang="tr-TR" dirty="0"/>
          </a:p>
          <a:p>
            <a:r>
              <a:rPr lang="tr-TR" dirty="0"/>
              <a:t>Projede kullanmak istediğiniz Selenium sürümünü belirttiğinizden emin olun.</a:t>
            </a:r>
          </a:p>
          <a:p>
            <a:r>
              <a:rPr lang="tr-TR" b="1" dirty="0"/>
              <a:t>Web Tarayıcı Sürücüsü İndirme</a:t>
            </a:r>
            <a:r>
              <a:rPr lang="tr-TR" dirty="0"/>
              <a:t>: Selenium, farklı web tarayıcılarını otomatize etmek için tarayıcı sürücüleri kullanır. Hangi tarayıcıyı kullanacaksanız, o tarayıcının sürücüsünü indirmeniz gerekecektir. Örneğin, Google Chrome kullanacaksanız ChromeDriver'ı indirmeniz gerekecektir.</a:t>
            </a:r>
          </a:p>
          <a:p>
            <a:r>
              <a:rPr lang="tr-TR" dirty="0"/>
              <a:t>ChromeDriver için: </a:t>
            </a:r>
            <a:r>
              <a:rPr lang="tr-TR" u="sng" dirty="0">
                <a:hlinkClick r:id="rId4"/>
              </a:rPr>
              <a:t>ChromeDriver İndirme Sayfası</a:t>
            </a:r>
            <a:endParaRPr lang="tr-TR" dirty="0"/>
          </a:p>
          <a:p>
            <a:r>
              <a:rPr lang="tr-TR" dirty="0"/>
              <a:t>Firefox için: </a:t>
            </a:r>
            <a:r>
              <a:rPr lang="tr-TR" u="sng" dirty="0">
                <a:hlinkClick r:id="rId5"/>
              </a:rPr>
              <a:t>GeckoDriver İndirme Sayfası</a:t>
            </a:r>
            <a:endParaRPr lang="tr-TR" dirty="0"/>
          </a:p>
          <a:p>
            <a:r>
              <a:rPr lang="tr-TR" dirty="0"/>
              <a:t>Diğer tarayıcılar için uygun sürücüyü bulun ve indirin.</a:t>
            </a:r>
          </a:p>
          <a:p>
            <a:endParaRPr lang="tr-TR" dirty="0"/>
          </a:p>
          <a:p>
            <a:endParaRPr lang="tr-TR" dirty="0"/>
          </a:p>
        </p:txBody>
      </p:sp>
      <p:pic>
        <p:nvPicPr>
          <p:cNvPr id="4" name="Picture 3">
            <a:extLst>
              <a:ext uri="{FF2B5EF4-FFF2-40B4-BE49-F238E27FC236}">
                <a16:creationId xmlns:a16="http://schemas.microsoft.com/office/drawing/2014/main" id="{5A7F0DCC-F614-4EA6-9B53-7F28A5C66731}"/>
              </a:ext>
            </a:extLst>
          </p:cNvPr>
          <p:cNvPicPr>
            <a:picLocks noChangeAspect="1"/>
          </p:cNvPicPr>
          <p:nvPr/>
        </p:nvPicPr>
        <p:blipFill>
          <a:blip r:embed="rId6"/>
          <a:stretch>
            <a:fillRect/>
          </a:stretch>
        </p:blipFill>
        <p:spPr>
          <a:xfrm>
            <a:off x="1551554" y="3576005"/>
            <a:ext cx="3339228" cy="1010765"/>
          </a:xfrm>
          <a:prstGeom prst="rect">
            <a:avLst/>
          </a:prstGeom>
        </p:spPr>
      </p:pic>
    </p:spTree>
    <p:extLst>
      <p:ext uri="{BB962C8B-B14F-4D97-AF65-F5344CB8AC3E}">
        <p14:creationId xmlns:p14="http://schemas.microsoft.com/office/powerpoint/2010/main" val="341489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7F43-EDC5-4DC9-8FAC-AEA615A02736}"/>
              </a:ext>
            </a:extLst>
          </p:cNvPr>
          <p:cNvSpPr>
            <a:spLocks noGrp="1"/>
          </p:cNvSpPr>
          <p:nvPr>
            <p:ph type="title"/>
          </p:nvPr>
        </p:nvSpPr>
        <p:spPr/>
        <p:txBody>
          <a:bodyPr/>
          <a:lstStyle/>
          <a:p>
            <a:r>
              <a:rPr lang="tr-TR" b="1" dirty="0"/>
              <a:t>Selenium Test Senaryoları</a:t>
            </a:r>
            <a:endParaRPr lang="tr-TR" dirty="0"/>
          </a:p>
        </p:txBody>
      </p:sp>
      <p:sp>
        <p:nvSpPr>
          <p:cNvPr id="3" name="Content Placeholder 2">
            <a:extLst>
              <a:ext uri="{FF2B5EF4-FFF2-40B4-BE49-F238E27FC236}">
                <a16:creationId xmlns:a16="http://schemas.microsoft.com/office/drawing/2014/main" id="{00F44646-6E83-4806-BD32-D2E9BCB296AF}"/>
              </a:ext>
            </a:extLst>
          </p:cNvPr>
          <p:cNvSpPr>
            <a:spLocks noGrp="1"/>
          </p:cNvSpPr>
          <p:nvPr>
            <p:ph idx="1"/>
          </p:nvPr>
        </p:nvSpPr>
        <p:spPr/>
        <p:txBody>
          <a:bodyPr/>
          <a:lstStyle/>
          <a:p>
            <a:r>
              <a:rPr lang="tr-TR" dirty="0"/>
              <a:t>Örnek bir Selenium test senaryosu.</a:t>
            </a:r>
          </a:p>
          <a:p>
            <a:r>
              <a:rPr lang="tr-TR" dirty="0"/>
              <a:t>Web sayfasını açma, bir form doldurma ve sonucu kontrol etme gibi adımları içerebilir.</a:t>
            </a:r>
          </a:p>
          <a:p>
            <a:r>
              <a:rPr lang="tr-TR" dirty="0"/>
              <a:t>Örnek kodlama içeriği aşağıda ki sayfalarda mevcuttur. </a:t>
            </a:r>
          </a:p>
        </p:txBody>
      </p:sp>
    </p:spTree>
    <p:extLst>
      <p:ext uri="{BB962C8B-B14F-4D97-AF65-F5344CB8AC3E}">
        <p14:creationId xmlns:p14="http://schemas.microsoft.com/office/powerpoint/2010/main" val="141087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9B3B-8002-4D4D-97DA-86853ABD7B74}"/>
              </a:ext>
            </a:extLst>
          </p:cNvPr>
          <p:cNvSpPr>
            <a:spLocks noGrp="1"/>
          </p:cNvSpPr>
          <p:nvPr>
            <p:ph type="title"/>
          </p:nvPr>
        </p:nvSpPr>
        <p:spPr/>
        <p:txBody>
          <a:bodyPr/>
          <a:lstStyle/>
          <a:p>
            <a:r>
              <a:rPr lang="tr-TR" b="1" dirty="0"/>
              <a:t>Selenium Best Practices</a:t>
            </a:r>
            <a:endParaRPr lang="tr-TR" dirty="0"/>
          </a:p>
        </p:txBody>
      </p:sp>
      <p:sp>
        <p:nvSpPr>
          <p:cNvPr id="3" name="Content Placeholder 2">
            <a:extLst>
              <a:ext uri="{FF2B5EF4-FFF2-40B4-BE49-F238E27FC236}">
                <a16:creationId xmlns:a16="http://schemas.microsoft.com/office/drawing/2014/main" id="{4FCE523F-D9F0-4D25-ABA3-C68C1C8FF83C}"/>
              </a:ext>
            </a:extLst>
          </p:cNvPr>
          <p:cNvSpPr>
            <a:spLocks noGrp="1"/>
          </p:cNvSpPr>
          <p:nvPr>
            <p:ph idx="1"/>
          </p:nvPr>
        </p:nvSpPr>
        <p:spPr/>
        <p:txBody>
          <a:bodyPr>
            <a:normAutofit fontScale="47500" lnSpcReduction="20000"/>
          </a:bodyPr>
          <a:lstStyle/>
          <a:p>
            <a:r>
              <a:rPr lang="tr-TR" dirty="0"/>
              <a:t>Sayfa Nesnelerini Yönetme (Page Object Model):</a:t>
            </a:r>
          </a:p>
          <a:p>
            <a:r>
              <a:rPr lang="tr-TR" dirty="0"/>
              <a:t>Page Object Model (POM), Selenium testlerini daha sürdürülebilir ve bakımı daha kolay hale getiren bir tasarım desenidir. Her web sayfasını temsil eden bir Page Class oluşturarak, sayfanın öğelerini ve işlevlerini bu sınıfta yönetebilirsiniz. Bu sayede aynı öğelere birden fazla testten erişebilirsiniz ve kodunuzu daha düzenli hale getirebilirsiniz.</a:t>
            </a:r>
          </a:p>
          <a:p>
            <a:endParaRPr lang="tr-TR" dirty="0"/>
          </a:p>
          <a:p>
            <a:r>
              <a:rPr lang="tr-TR" dirty="0"/>
              <a:t>Bekleme Stratejileri Kullanma:</a:t>
            </a:r>
          </a:p>
          <a:p>
            <a:r>
              <a:rPr lang="tr-TR" dirty="0"/>
              <a:t>Web sayfaları yüklenirken veya öğeler dinamik olarak oluşturulurken beklemeler kullanmak, testlerin daha güvenilir hale gelmesine yardımcı olur. Implicit ve explicit bekleme stratejileri kullanarak sayfanın yüklenmesini veya belirli bir öğenin görünmesini bekleyebilirsiniz.</a:t>
            </a:r>
          </a:p>
          <a:p>
            <a:endParaRPr lang="tr-TR" dirty="0"/>
          </a:p>
          <a:p>
            <a:r>
              <a:rPr lang="tr-TR" dirty="0"/>
              <a:t>Veri Sürümlülüğünü Kullanma:</a:t>
            </a:r>
          </a:p>
          <a:p>
            <a:r>
              <a:rPr lang="tr-TR" dirty="0"/>
              <a:t>Testlerinizi daha genel ve esnek hale getirmek için test verilerini harici bir veri kaynağından (örneğin, Excel dosyası, veritabanı) alabilirsiniz. Bu, aynı test senaryosunu farklı veri setleriyle çalıştırmanıza olanak tanır.</a:t>
            </a:r>
          </a:p>
          <a:p>
            <a:endParaRPr lang="tr-TR" dirty="0"/>
          </a:p>
          <a:p>
            <a:r>
              <a:rPr lang="tr-TR" dirty="0"/>
              <a:t>Test Senaryolarını Ayrıştırma:</a:t>
            </a:r>
          </a:p>
          <a:p>
            <a:r>
              <a:rPr lang="tr-TR" dirty="0"/>
              <a:t>Karmaşık test senaryolarını küçük, bağımsız test adımlarına bölmek ve bu adımları daha küçük ve anlaşılır testlerde kullanmak, testlerin daha okunabilir ve bakımı daha kolay hale gelmesini sağlar.</a:t>
            </a:r>
          </a:p>
          <a:p>
            <a:endParaRPr lang="tr-TR" dirty="0"/>
          </a:p>
          <a:p>
            <a:r>
              <a:rPr lang="tr-TR" dirty="0"/>
              <a:t>Otomatize Edilebilirlik Analizi:</a:t>
            </a:r>
          </a:p>
          <a:p>
            <a:r>
              <a:rPr lang="tr-TR" dirty="0"/>
              <a:t>Hangi test senaryolarının otomatize edilebileceğini ve hangilerinin manuel olarak test edilmesi gerektiğini değerlendirmek önemlidir. Otomatize edilebilecek testlerin işleyişi ve maliyeti analiz edilmelidir.</a:t>
            </a:r>
          </a:p>
          <a:p>
            <a:endParaRPr lang="tr-TR" dirty="0"/>
          </a:p>
          <a:p>
            <a:endParaRPr lang="tr-TR" dirty="0"/>
          </a:p>
        </p:txBody>
      </p:sp>
    </p:spTree>
    <p:extLst>
      <p:ext uri="{BB962C8B-B14F-4D97-AF65-F5344CB8AC3E}">
        <p14:creationId xmlns:p14="http://schemas.microsoft.com/office/powerpoint/2010/main" val="50950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8A75-7423-47F4-BB46-EFD4478C4402}"/>
              </a:ext>
            </a:extLst>
          </p:cNvPr>
          <p:cNvSpPr>
            <a:spLocks noGrp="1"/>
          </p:cNvSpPr>
          <p:nvPr>
            <p:ph type="title"/>
          </p:nvPr>
        </p:nvSpPr>
        <p:spPr/>
        <p:txBody>
          <a:bodyPr/>
          <a:lstStyle/>
          <a:p>
            <a:r>
              <a:rPr lang="tr-TR" b="1" dirty="0"/>
              <a:t>Selenium Best Practices</a:t>
            </a:r>
            <a:endParaRPr lang="tr-TR" dirty="0"/>
          </a:p>
        </p:txBody>
      </p:sp>
      <p:sp>
        <p:nvSpPr>
          <p:cNvPr id="3" name="Content Placeholder 2">
            <a:extLst>
              <a:ext uri="{FF2B5EF4-FFF2-40B4-BE49-F238E27FC236}">
                <a16:creationId xmlns:a16="http://schemas.microsoft.com/office/drawing/2014/main" id="{2F4E0FB9-BF06-43A3-97DF-C858701CCCBD}"/>
              </a:ext>
            </a:extLst>
          </p:cNvPr>
          <p:cNvSpPr>
            <a:spLocks noGrp="1"/>
          </p:cNvSpPr>
          <p:nvPr>
            <p:ph idx="1"/>
          </p:nvPr>
        </p:nvSpPr>
        <p:spPr/>
        <p:txBody>
          <a:bodyPr>
            <a:normAutofit fontScale="47500" lnSpcReduction="20000"/>
          </a:bodyPr>
          <a:lstStyle/>
          <a:p>
            <a:r>
              <a:rPr lang="tr-TR" dirty="0"/>
              <a:t>Hata Yönetimi ve Raporlama:</a:t>
            </a:r>
          </a:p>
          <a:p>
            <a:r>
              <a:rPr lang="tr-TR" dirty="0"/>
              <a:t>Selenium testlerinde hata yönetimi çok önemlidir. Hata durumlarını yakalayarak, hata mesajlarını ve bilgilerini kaydederek veya raporlayarak testlerin hata durumlarında bile bilgi verici olmasını sağlayın.</a:t>
            </a:r>
          </a:p>
          <a:p>
            <a:endParaRPr lang="tr-TR" dirty="0"/>
          </a:p>
          <a:p>
            <a:r>
              <a:rPr lang="tr-TR" dirty="0"/>
              <a:t>Çapraz Tarayıcı Testleri:</a:t>
            </a:r>
          </a:p>
          <a:p>
            <a:r>
              <a:rPr lang="tr-TR" dirty="0"/>
              <a:t>Web uygulamanızın farklı web tarayıcılarında (Chrome, Firefox, Edge, vb.) nasıl çalıştığını test etmek için çapraz tarayıcı testleri yapın. Bu, uygulamanızın tarayıcı bağımsızlığını doğrulamaya yardımcı olur.</a:t>
            </a:r>
          </a:p>
          <a:p>
            <a:endParaRPr lang="tr-TR" dirty="0"/>
          </a:p>
          <a:p>
            <a:r>
              <a:rPr lang="tr-TR" dirty="0"/>
              <a:t>Performans ve Yük Testleri:</a:t>
            </a:r>
          </a:p>
          <a:p>
            <a:r>
              <a:rPr lang="tr-TR" dirty="0"/>
              <a:t>Selenium'u sadece işlevsel testler için değil, aynı zamanda performans ve yük testleri için de kullanabilirsiniz. Büyük yükler altında web uygulamanızın nasıl davrandığını test ederek performans sorunlarını belirleyebilirsiniz.</a:t>
            </a:r>
          </a:p>
          <a:p>
            <a:endParaRPr lang="tr-TR" dirty="0"/>
          </a:p>
          <a:p>
            <a:r>
              <a:rPr lang="tr-TR" dirty="0"/>
              <a:t>Yeniden Kullanılabilir Test Kütüphaneleri:</a:t>
            </a:r>
          </a:p>
          <a:p>
            <a:r>
              <a:rPr lang="tr-TR" dirty="0"/>
              <a:t>Sıkça kullanılan işlevleri içeren ve birden çok testte kullanılabilen test kütüphaneleri oluşturmak, kodunuzu yeniden kullanılabilir hale getirir ve bakım maliyetini azaltır.</a:t>
            </a:r>
          </a:p>
          <a:p>
            <a:endParaRPr lang="tr-TR" dirty="0"/>
          </a:p>
          <a:p>
            <a:r>
              <a:rPr lang="tr-TR" dirty="0"/>
              <a:t>Sürekli Entegrasyon ve Dağıtım (CI/CD) Entegrasyonu:</a:t>
            </a:r>
          </a:p>
          <a:p>
            <a:r>
              <a:rPr lang="tr-TR" dirty="0"/>
              <a:t>Selenium testlerini CI/CD süreçlerinize entegre ederek, kod değişiklikleri yapıldığında otomatik olarak çalışan testlerin hataları hızlıca tespit etmesini sağlayabilirsiniz.</a:t>
            </a:r>
          </a:p>
        </p:txBody>
      </p:sp>
    </p:spTree>
    <p:extLst>
      <p:ext uri="{BB962C8B-B14F-4D97-AF65-F5344CB8AC3E}">
        <p14:creationId xmlns:p14="http://schemas.microsoft.com/office/powerpoint/2010/main" val="3464129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4352</TotalTime>
  <Words>1665</Words>
  <Application>Microsoft Office PowerPoint</Application>
  <PresentationFormat>Widescreen</PresentationFormat>
  <Paragraphs>144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Selenium</vt:lpstr>
      <vt:lpstr>Selenium Nedir?</vt:lpstr>
      <vt:lpstr>Selenium Nasıl Çalışır?</vt:lpstr>
      <vt:lpstr>Selenium Avantajları </vt:lpstr>
      <vt:lpstr>Selenium İçin Gerekli Araçlar</vt:lpstr>
      <vt:lpstr>Selenium Kurulumu</vt:lpstr>
      <vt:lpstr>Selenium Test Senaryoları</vt:lpstr>
      <vt:lpstr>Selenium Best Practices</vt:lpstr>
      <vt:lpstr>Selenium Best Practices</vt:lpstr>
      <vt:lpstr>Selenium ile Otomasyon Testleri</vt:lpstr>
      <vt:lpstr>Selenium'un test otomasyonu nasıl kullanılır</vt:lpstr>
      <vt:lpstr>Selenium'un test otomasyonu nasıl kullanılır</vt:lpstr>
      <vt:lpstr>Selenium'un test otomasyonu nasıl kullanılır</vt:lpstr>
      <vt:lpstr>Sık Karşılaşılan Sorunlar</vt:lpstr>
      <vt:lpstr>Sık Karşılaşılan Sorunlar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Enes</dc:creator>
  <cp:lastModifiedBy>ARIF-EROL</cp:lastModifiedBy>
  <cp:revision>10</cp:revision>
  <dcterms:created xsi:type="dcterms:W3CDTF">2023-09-08T08:16:32Z</dcterms:created>
  <dcterms:modified xsi:type="dcterms:W3CDTF">2023-11-18T15:01:51Z</dcterms:modified>
</cp:coreProperties>
</file>