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rooks%27s_la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devops-sre/dora-2022-accelerate-state-of-devops-report-now-out" TargetMode="External"/><Relationship Id="rId2" Type="http://schemas.openxmlformats.org/officeDocument/2006/relationships/hyperlink" Target="https://blog.oguzhan.info/%C3%B6l%C3%A7%C3%BCmlemeniz-gereken-%C3%B6nemli-yaz%C4%B1l%C4%B1m-metrikleri-8f1b5868f5f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lucidity.com/strategy-resources/guide-to-kpis/" TargetMode="External"/><Relationship Id="rId5" Type="http://schemas.openxmlformats.org/officeDocument/2006/relationships/hyperlink" Target="https://pixabay.com/tr/vectors/metrikler-internet-analizi-5992988/" TargetMode="External"/><Relationship Id="rId4" Type="http://schemas.openxmlformats.org/officeDocument/2006/relationships/hyperlink" Target="https://codeclimat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limat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E8A9-7ADE-485F-BEB2-8FCCEEF3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332"/>
            <a:ext cx="12192000" cy="1644425"/>
          </a:xfrm>
        </p:spPr>
        <p:txBody>
          <a:bodyPr/>
          <a:lstStyle/>
          <a:p>
            <a:pPr algn="ctr"/>
            <a:r>
              <a:rPr lang="en-US" dirty="0" err="1"/>
              <a:t>YazıLIM</a:t>
            </a:r>
            <a:r>
              <a:rPr lang="en-US" dirty="0"/>
              <a:t> PROJELERİNDE KALİTE ÖLÇÜM METRİKLERİ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05791-10A5-4C1B-80C3-32C967B22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76817"/>
            <a:ext cx="12191999" cy="10388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112 </a:t>
            </a:r>
            <a:r>
              <a:rPr lang="en-US" dirty="0" err="1">
                <a:solidFill>
                  <a:schemeClr val="tx1"/>
                </a:solidFill>
              </a:rPr>
              <a:t>Acil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Çağrı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Merkezi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Yazılım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Ekibi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Ağustos</a:t>
            </a:r>
            <a:r>
              <a:rPr lang="en-US" dirty="0">
                <a:solidFill>
                  <a:schemeClr val="tx1"/>
                </a:solidFill>
              </a:rPr>
              <a:t> 2023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Hazırlayan</a:t>
            </a:r>
            <a:r>
              <a:rPr lang="en-US">
                <a:solidFill>
                  <a:schemeClr val="tx1"/>
                </a:solidFill>
              </a:rPr>
              <a:t>: Arif</a:t>
            </a:r>
            <a:r>
              <a:rPr lang="en-US" dirty="0">
                <a:solidFill>
                  <a:schemeClr val="tx1"/>
                </a:solidFill>
              </a:rPr>
              <a:t> EROL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5124" name="Picture 4" descr="A diagram with a dial representing Key Performance Indicators">
            <a:extLst>
              <a:ext uri="{FF2B5EF4-FFF2-40B4-BE49-F238E27FC236}">
                <a16:creationId xmlns:a16="http://schemas.microsoft.com/office/drawing/2014/main" id="{61EA56EB-0DAB-4443-8C7B-1F6E817FC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97" y="1686757"/>
            <a:ext cx="6095999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5A925-125D-494E-A234-979D8650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7" y="1686757"/>
            <a:ext cx="5921406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6D05-9C92-45D5-8248-8DDE7C40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" y="5730206"/>
            <a:ext cx="8534400" cy="1507067"/>
          </a:xfrm>
        </p:spPr>
        <p:txBody>
          <a:bodyPr/>
          <a:lstStyle/>
          <a:p>
            <a:r>
              <a:rPr lang="tr-TR" b="1" dirty="0" err="1"/>
              <a:t>Little’s</a:t>
            </a:r>
            <a:r>
              <a:rPr lang="tr-TR" b="1" dirty="0"/>
              <a:t> </a:t>
            </a:r>
            <a:r>
              <a:rPr lang="tr-TR" b="1" dirty="0" err="1"/>
              <a:t>Law</a:t>
            </a:r>
            <a:r>
              <a:rPr lang="en-US" b="1" dirty="0"/>
              <a:t> (</a:t>
            </a:r>
            <a:r>
              <a:rPr lang="en-US" b="1" dirty="0" err="1"/>
              <a:t>LittLE</a:t>
            </a:r>
            <a:r>
              <a:rPr lang="en-US" b="1" dirty="0"/>
              <a:t> YASASI)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91F5-0250-4196-8B6A-528E6045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22324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John </a:t>
            </a:r>
            <a:r>
              <a:rPr lang="tr-TR" dirty="0" err="1"/>
              <a:t>Little’ın</a:t>
            </a:r>
            <a:r>
              <a:rPr lang="tr-TR" dirty="0"/>
              <a:t> 1954'te kuyruk teorisine dayanan bir yasa ortaya atar ve der ki “</a:t>
            </a:r>
            <a:r>
              <a:rPr lang="tr-TR" b="1" dirty="0"/>
              <a:t>Kapasite arttıkça, kuyrukta bekleme süresi de artar</a:t>
            </a:r>
            <a:r>
              <a:rPr lang="tr-TR" dirty="0"/>
              <a:t>”. Bu teori 1961'de doğrulanır ve imalattan, inşaata oradan da yazılım gibi bir çok endüstride kullanılmaya başlanır.</a:t>
            </a:r>
          </a:p>
          <a:p>
            <a:r>
              <a:rPr lang="tr-TR" dirty="0" err="1"/>
              <a:t>Little’s</a:t>
            </a:r>
            <a:r>
              <a:rPr lang="tr-TR" dirty="0"/>
              <a:t> </a:t>
            </a:r>
            <a:r>
              <a:rPr lang="tr-TR" dirty="0" err="1"/>
              <a:t>Law</a:t>
            </a:r>
            <a:r>
              <a:rPr lang="tr-TR" dirty="0"/>
              <a:t> aşağıdaki gibi </a:t>
            </a:r>
            <a:r>
              <a:rPr lang="tr-TR" dirty="0" err="1"/>
              <a:t>formulize</a:t>
            </a:r>
            <a:r>
              <a:rPr lang="tr-TR" dirty="0"/>
              <a:t> edilir;</a:t>
            </a:r>
          </a:p>
          <a:p>
            <a:r>
              <a:rPr lang="tr-TR" b="1" i="1" dirty="0"/>
              <a:t>L</a:t>
            </a:r>
            <a:r>
              <a:rPr lang="tr-TR" b="1" dirty="0"/>
              <a:t> = </a:t>
            </a:r>
            <a:r>
              <a:rPr lang="el-GR" b="1" dirty="0"/>
              <a:t>λ </a:t>
            </a:r>
            <a:r>
              <a:rPr lang="tr-TR" b="1" i="1" dirty="0"/>
              <a:t>W</a:t>
            </a:r>
            <a:endParaRPr lang="tr-TR" dirty="0"/>
          </a:p>
          <a:p>
            <a:r>
              <a:rPr lang="tr-TR" dirty="0"/>
              <a:t>Bu formülü yazılım sektörüne uyarladığımızda ise;</a:t>
            </a:r>
          </a:p>
          <a:p>
            <a:r>
              <a:rPr lang="tr-TR" dirty="0"/>
              <a:t>WIP = </a:t>
            </a:r>
            <a:r>
              <a:rPr lang="tr-TR" dirty="0" err="1"/>
              <a:t>Throughput</a:t>
            </a:r>
            <a:r>
              <a:rPr lang="tr-TR" dirty="0"/>
              <a:t> * </a:t>
            </a:r>
            <a:r>
              <a:rPr lang="tr-TR" dirty="0" err="1"/>
              <a:t>Cycle</a:t>
            </a:r>
            <a:r>
              <a:rPr lang="tr-TR" dirty="0"/>
              <a:t> Time</a:t>
            </a:r>
          </a:p>
          <a:p>
            <a:pPr algn="just"/>
            <a:r>
              <a:rPr lang="tr-TR" b="1" dirty="0"/>
              <a:t>WIP (L):</a:t>
            </a:r>
            <a:r>
              <a:rPr lang="tr-TR" dirty="0"/>
              <a:t> Üzerinde çalışan iş sayısı (</a:t>
            </a:r>
            <a:r>
              <a:rPr lang="tr-TR" dirty="0" err="1"/>
              <a:t>Working</a:t>
            </a:r>
            <a:r>
              <a:rPr lang="tr-TR" dirty="0"/>
              <a:t> in </a:t>
            </a:r>
            <a:r>
              <a:rPr lang="tr-TR" dirty="0" err="1"/>
              <a:t>Progress</a:t>
            </a:r>
            <a:r>
              <a:rPr lang="tr-TR" dirty="0"/>
              <a:t>) </a:t>
            </a:r>
            <a:r>
              <a:rPr lang="en-US" dirty="0" err="1"/>
              <a:t>Servicenow</a:t>
            </a:r>
            <a:r>
              <a:rPr lang="tr-TR" dirty="0"/>
              <a:t>’</a:t>
            </a:r>
            <a:r>
              <a:rPr lang="tr-TR" dirty="0" err="1"/>
              <a:t>daki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, </a:t>
            </a:r>
            <a:r>
              <a:rPr lang="tr-TR" dirty="0" err="1"/>
              <a:t>Bug</a:t>
            </a:r>
            <a:r>
              <a:rPr lang="tr-TR" dirty="0"/>
              <a:t> vs. gibi öğelere denk gelir.</a:t>
            </a:r>
          </a:p>
          <a:p>
            <a:pPr algn="just"/>
            <a:r>
              <a:rPr lang="tr-TR" b="1" dirty="0" err="1"/>
              <a:t>Throughput</a:t>
            </a:r>
            <a:r>
              <a:rPr lang="tr-TR" b="1" dirty="0"/>
              <a:t> (</a:t>
            </a:r>
            <a:r>
              <a:rPr lang="el-GR" b="1" dirty="0"/>
              <a:t>λ)</a:t>
            </a:r>
            <a:r>
              <a:rPr lang="el-GR" dirty="0"/>
              <a:t> = </a:t>
            </a:r>
            <a:r>
              <a:rPr lang="tr-TR" dirty="0"/>
              <a:t>Üzerine çalışılan işlerin tamamlanma sayısının tamamlanma süresinin bölümüdür. Örneğin </a:t>
            </a:r>
            <a:r>
              <a:rPr lang="tr-TR" b="1" dirty="0"/>
              <a:t>takım haftada 5 </a:t>
            </a:r>
            <a:r>
              <a:rPr lang="en-US" b="1" dirty="0"/>
              <a:t>task</a:t>
            </a:r>
            <a:r>
              <a:rPr lang="tr-TR" b="1" dirty="0"/>
              <a:t> tamamlıyorsa günde verimliliğimiz günlük 1.0 </a:t>
            </a:r>
            <a:r>
              <a:rPr lang="tr-TR" dirty="0" err="1"/>
              <a:t>dır</a:t>
            </a:r>
            <a:r>
              <a:rPr lang="tr-TR" dirty="0"/>
              <a:t>.</a:t>
            </a:r>
          </a:p>
          <a:p>
            <a:pPr algn="just"/>
            <a:r>
              <a:rPr lang="tr-TR" b="1" dirty="0" err="1"/>
              <a:t>Cycle</a:t>
            </a:r>
            <a:r>
              <a:rPr lang="tr-TR" b="1" dirty="0"/>
              <a:t> Time (W)</a:t>
            </a:r>
            <a:r>
              <a:rPr lang="tr-TR" dirty="0"/>
              <a:t> = Bir işin tamamlanırken sistemde bekleme süresidir. Örneğin: 1 </a:t>
            </a:r>
            <a:r>
              <a:rPr lang="tr-TR" dirty="0" err="1"/>
              <a:t>task</a:t>
            </a:r>
            <a:r>
              <a:rPr lang="tr-TR" dirty="0"/>
              <a:t> 4 gün sürüyor.</a:t>
            </a:r>
          </a:p>
        </p:txBody>
      </p:sp>
    </p:spTree>
    <p:extLst>
      <p:ext uri="{BB962C8B-B14F-4D97-AF65-F5344CB8AC3E}">
        <p14:creationId xmlns:p14="http://schemas.microsoft.com/office/powerpoint/2010/main" val="236747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82E5-A7D1-4A7C-B768-1A159C12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83471"/>
            <a:ext cx="8534400" cy="1507067"/>
          </a:xfrm>
        </p:spPr>
        <p:txBody>
          <a:bodyPr/>
          <a:lstStyle/>
          <a:p>
            <a:r>
              <a:rPr lang="tr-TR" b="1" dirty="0" err="1"/>
              <a:t>Little’s</a:t>
            </a:r>
            <a:r>
              <a:rPr lang="tr-TR" b="1" dirty="0"/>
              <a:t> </a:t>
            </a:r>
            <a:r>
              <a:rPr lang="tr-TR" b="1" dirty="0" err="1"/>
              <a:t>Law</a:t>
            </a:r>
            <a:r>
              <a:rPr lang="en-US" b="1" dirty="0"/>
              <a:t> (</a:t>
            </a:r>
            <a:r>
              <a:rPr lang="en-US" b="1" dirty="0" err="1"/>
              <a:t>LittLE</a:t>
            </a:r>
            <a:r>
              <a:rPr lang="en-US" b="1" dirty="0"/>
              <a:t> YASASI)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8B0E-F77F-4E6A-954B-8D5A8B21C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304450" cy="6436311"/>
          </a:xfrm>
        </p:spPr>
        <p:txBody>
          <a:bodyPr/>
          <a:lstStyle/>
          <a:p>
            <a:r>
              <a:rPr lang="tr-TR" dirty="0"/>
              <a:t>Kapasitemizi belirlemek için;</a:t>
            </a:r>
          </a:p>
          <a:p>
            <a:r>
              <a:rPr lang="tr-TR" dirty="0"/>
              <a:t>WIP = </a:t>
            </a:r>
            <a:r>
              <a:rPr lang="tr-TR" dirty="0" err="1"/>
              <a:t>Throughput</a:t>
            </a:r>
            <a:r>
              <a:rPr lang="tr-TR" dirty="0"/>
              <a:t> * </a:t>
            </a:r>
            <a:r>
              <a:rPr lang="tr-TR" dirty="0" err="1"/>
              <a:t>Cycle</a:t>
            </a:r>
            <a:r>
              <a:rPr lang="tr-TR" dirty="0"/>
              <a:t> Time</a:t>
            </a:r>
          </a:p>
          <a:p>
            <a:r>
              <a:rPr lang="tr-TR" dirty="0" err="1"/>
              <a:t>Cycle</a:t>
            </a:r>
            <a:r>
              <a:rPr lang="tr-TR" dirty="0"/>
              <a:t> </a:t>
            </a:r>
            <a:r>
              <a:rPr lang="tr-TR" dirty="0" err="1"/>
              <a:t>Time’ı</a:t>
            </a:r>
            <a:r>
              <a:rPr lang="tr-TR" dirty="0"/>
              <a:t> belirlemek için;</a:t>
            </a:r>
          </a:p>
          <a:p>
            <a:r>
              <a:rPr lang="tr-TR" dirty="0" err="1"/>
              <a:t>Cycle</a:t>
            </a:r>
            <a:r>
              <a:rPr lang="tr-TR" dirty="0"/>
              <a:t> Time = WIP/</a:t>
            </a:r>
            <a:r>
              <a:rPr lang="tr-TR" dirty="0" err="1"/>
              <a:t>Throughput</a:t>
            </a:r>
            <a:endParaRPr lang="tr-TR" dirty="0"/>
          </a:p>
          <a:p>
            <a:r>
              <a:rPr lang="tr-TR" dirty="0"/>
              <a:t>Verimliliği belirlemek için;</a:t>
            </a:r>
          </a:p>
          <a:p>
            <a:r>
              <a:rPr lang="tr-TR" dirty="0" err="1"/>
              <a:t>Throughput</a:t>
            </a:r>
            <a:r>
              <a:rPr lang="tr-TR" dirty="0"/>
              <a:t> = WIP/</a:t>
            </a:r>
            <a:r>
              <a:rPr lang="tr-TR" dirty="0" err="1"/>
              <a:t>Cycle</a:t>
            </a:r>
            <a:r>
              <a:rPr lang="tr-TR" dirty="0"/>
              <a:t> Time</a:t>
            </a:r>
            <a:endParaRPr lang="en-US" dirty="0"/>
          </a:p>
          <a:p>
            <a:r>
              <a:rPr lang="en-US" b="1" dirty="0" err="1"/>
              <a:t>Örnek</a:t>
            </a:r>
            <a:r>
              <a:rPr lang="en-US" b="1" dirty="0"/>
              <a:t> </a:t>
            </a:r>
            <a:r>
              <a:rPr lang="en-US" b="1" dirty="0" err="1"/>
              <a:t>proje</a:t>
            </a:r>
            <a:r>
              <a:rPr lang="en-US" b="1" dirty="0"/>
              <a:t> </a:t>
            </a:r>
            <a:r>
              <a:rPr lang="en-US" b="1" dirty="0" err="1"/>
              <a:t>bitirme</a:t>
            </a:r>
            <a:r>
              <a:rPr lang="en-US" b="1" dirty="0"/>
              <a:t> </a:t>
            </a:r>
            <a:r>
              <a:rPr lang="en-US" b="1" dirty="0" err="1"/>
              <a:t>süresi</a:t>
            </a:r>
            <a:r>
              <a:rPr lang="en-US" b="1" dirty="0"/>
              <a:t>:</a:t>
            </a:r>
            <a:endParaRPr lang="tr-TR" dirty="0"/>
          </a:p>
          <a:p>
            <a:r>
              <a:rPr lang="tr-TR" dirty="0"/>
              <a:t>Team </a:t>
            </a:r>
            <a:r>
              <a:rPr lang="tr-TR" dirty="0" err="1"/>
              <a:t>Lead</a:t>
            </a:r>
            <a:r>
              <a:rPr lang="tr-TR" dirty="0"/>
              <a:t>, zaten “</a:t>
            </a:r>
            <a:r>
              <a:rPr lang="tr-TR" dirty="0" err="1"/>
              <a:t>Lead</a:t>
            </a:r>
            <a:r>
              <a:rPr lang="tr-TR" dirty="0"/>
              <a:t> Time” metriğinden haftada 12 </a:t>
            </a:r>
            <a:r>
              <a:rPr lang="tr-TR" dirty="0" err="1"/>
              <a:t>task’ı</a:t>
            </a:r>
            <a:r>
              <a:rPr lang="tr-TR" dirty="0"/>
              <a:t> bitirdiğini biliyor. Gelen 2 </a:t>
            </a:r>
            <a:r>
              <a:rPr lang="tr-TR" dirty="0" err="1"/>
              <a:t>Story’i</a:t>
            </a:r>
            <a:r>
              <a:rPr lang="tr-TR" dirty="0"/>
              <a:t> analiz ettiğinde ise toplamda 35 </a:t>
            </a:r>
            <a:r>
              <a:rPr lang="tr-TR" dirty="0" err="1"/>
              <a:t>task</a:t>
            </a:r>
            <a:r>
              <a:rPr lang="tr-TR" dirty="0"/>
              <a:t> olduğunu hesaplıyor. Yani;</a:t>
            </a:r>
          </a:p>
          <a:p>
            <a:r>
              <a:rPr lang="tr-TR" dirty="0"/>
              <a:t>Ele Alınacak </a:t>
            </a:r>
            <a:r>
              <a:rPr lang="tr-TR" dirty="0" err="1"/>
              <a:t>Task</a:t>
            </a:r>
            <a:r>
              <a:rPr lang="tr-TR" dirty="0"/>
              <a:t> Sayısı / Haftalık </a:t>
            </a:r>
            <a:r>
              <a:rPr lang="tr-TR" dirty="0" err="1"/>
              <a:t>Task</a:t>
            </a:r>
            <a:r>
              <a:rPr lang="tr-TR" dirty="0"/>
              <a:t> Kapasitesi = Zaman</a:t>
            </a:r>
            <a:br>
              <a:rPr lang="tr-TR" dirty="0"/>
            </a:br>
            <a:r>
              <a:rPr lang="tr-TR" dirty="0"/>
              <a:t>(35/12 = 2,9 Hafta)</a:t>
            </a:r>
          </a:p>
          <a:p>
            <a:r>
              <a:rPr lang="tr-TR" dirty="0"/>
              <a:t>Tabi Product Manager 3 hafta yerine 2 haftada bitmesi gerektiğini haklı sebeplerle söylüyor. E o zaman haftada 12 </a:t>
            </a:r>
            <a:r>
              <a:rPr lang="tr-TR" dirty="0" err="1"/>
              <a:t>task</a:t>
            </a:r>
            <a:r>
              <a:rPr lang="tr-TR" dirty="0"/>
              <a:t> yerine 17 </a:t>
            </a:r>
            <a:r>
              <a:rPr lang="tr-TR" dirty="0" err="1"/>
              <a:t>task</a:t>
            </a:r>
            <a:r>
              <a:rPr lang="tr-TR" dirty="0"/>
              <a:t> bitirmeleri gerekecek fakat kapasite belli.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86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538A-FBCE-47C3-982D-2CF2F6EE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45615"/>
            <a:ext cx="8534400" cy="1507067"/>
          </a:xfrm>
        </p:spPr>
        <p:txBody>
          <a:bodyPr/>
          <a:lstStyle/>
          <a:p>
            <a:r>
              <a:rPr lang="tr-TR" b="1" dirty="0" err="1"/>
              <a:t>Little’s</a:t>
            </a:r>
            <a:r>
              <a:rPr lang="tr-TR" b="1" dirty="0"/>
              <a:t> </a:t>
            </a:r>
            <a:r>
              <a:rPr lang="tr-TR" b="1" dirty="0" err="1"/>
              <a:t>Law</a:t>
            </a:r>
            <a:r>
              <a:rPr lang="en-US" b="1" dirty="0"/>
              <a:t> (</a:t>
            </a:r>
            <a:r>
              <a:rPr lang="en-US" b="1" dirty="0" err="1"/>
              <a:t>LittLE</a:t>
            </a:r>
            <a:r>
              <a:rPr lang="en-US" b="1" dirty="0"/>
              <a:t> YASASI)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A712-383D-4591-92FE-7ADCA319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427433"/>
          </a:xfrm>
        </p:spPr>
        <p:txBody>
          <a:bodyPr/>
          <a:lstStyle/>
          <a:p>
            <a:r>
              <a:rPr lang="tr-TR" i="1" dirty="0"/>
              <a:t>Burada 17 </a:t>
            </a:r>
            <a:r>
              <a:rPr lang="tr-TR" i="1" dirty="0" err="1"/>
              <a:t>task’a</a:t>
            </a:r>
            <a:r>
              <a:rPr lang="tr-TR" i="1" dirty="0"/>
              <a:t> denk gelen Developer kaynağı da eklenebilir ama </a:t>
            </a:r>
            <a:r>
              <a:rPr lang="tr-TR" i="1" u="sng" dirty="0" err="1">
                <a:hlinkClick r:id="rId2"/>
              </a:rPr>
              <a:t>Brook’s</a:t>
            </a:r>
            <a:r>
              <a:rPr lang="tr-TR" i="1" u="sng" dirty="0">
                <a:hlinkClick r:id="rId2"/>
              </a:rPr>
              <a:t> </a:t>
            </a:r>
            <a:r>
              <a:rPr lang="tr-TR" i="1" u="sng" dirty="0" err="1">
                <a:hlinkClick r:id="rId2"/>
              </a:rPr>
              <a:t>Law</a:t>
            </a:r>
            <a:r>
              <a:rPr lang="tr-TR" i="1" dirty="0"/>
              <a:t> </a:t>
            </a:r>
            <a:r>
              <a:rPr lang="en-US" i="1" dirty="0" err="1"/>
              <a:t>yasasında</a:t>
            </a:r>
            <a:r>
              <a:rPr lang="en-US" i="1" dirty="0"/>
              <a:t>;</a:t>
            </a:r>
            <a:r>
              <a:rPr lang="tr-TR" i="1" dirty="0"/>
              <a:t> “</a:t>
            </a:r>
            <a:r>
              <a:rPr lang="tr-TR" b="1" i="1" dirty="0"/>
              <a:t>Gecikmesi kesinleşmiş projeye yeni insan kaynağı eklemek projeyi daha da geciktirir</a:t>
            </a:r>
            <a:r>
              <a:rPr lang="tr-TR" i="1" dirty="0"/>
              <a:t>.” </a:t>
            </a:r>
            <a:r>
              <a:rPr lang="en-US" i="1" dirty="0" err="1"/>
              <a:t>denmektedir</a:t>
            </a:r>
            <a:r>
              <a:rPr lang="en-US" i="1" dirty="0">
                <a:sym typeface="Wingdings" panose="05000000000000000000" pitchFamily="2" charset="2"/>
              </a:rPr>
              <a:t>. </a:t>
            </a:r>
            <a:r>
              <a:rPr lang="en-US" i="1" dirty="0" err="1">
                <a:sym typeface="Wingdings" panose="05000000000000000000" pitchFamily="2" charset="2"/>
              </a:rPr>
              <a:t>Peki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çözüm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nasıl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olacak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/>
              <a:t>(</a:t>
            </a:r>
            <a:r>
              <a:rPr lang="tr-TR" dirty="0"/>
              <a:t>WIP = </a:t>
            </a:r>
            <a:r>
              <a:rPr lang="tr-TR" dirty="0" err="1"/>
              <a:t>Throughput</a:t>
            </a:r>
            <a:r>
              <a:rPr lang="tr-TR" dirty="0"/>
              <a:t> * </a:t>
            </a:r>
            <a:r>
              <a:rPr lang="tr-TR" dirty="0" err="1"/>
              <a:t>Cycle</a:t>
            </a:r>
            <a:r>
              <a:rPr lang="tr-TR" dirty="0"/>
              <a:t> Time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tr-TR" i="1" dirty="0"/>
              <a:t>L</a:t>
            </a:r>
            <a:r>
              <a:rPr lang="tr-TR" dirty="0"/>
              <a:t> = </a:t>
            </a:r>
            <a:r>
              <a:rPr lang="el-GR" dirty="0"/>
              <a:t>λ </a:t>
            </a:r>
            <a:r>
              <a:rPr lang="tr-TR" i="1" dirty="0"/>
              <a:t>W</a:t>
            </a:r>
            <a:r>
              <a:rPr lang="en-US" dirty="0"/>
              <a:t>)</a:t>
            </a:r>
            <a:r>
              <a:rPr lang="tr-TR" dirty="0"/>
              <a:t>Yani burada </a:t>
            </a:r>
            <a:r>
              <a:rPr lang="tr-TR" dirty="0" err="1"/>
              <a:t>Little’s</a:t>
            </a:r>
            <a:r>
              <a:rPr lang="tr-TR" dirty="0"/>
              <a:t> </a:t>
            </a:r>
            <a:r>
              <a:rPr lang="tr-TR" dirty="0" err="1"/>
              <a:t>Law’ın</a:t>
            </a:r>
            <a:r>
              <a:rPr lang="tr-TR" dirty="0"/>
              <a:t> (L) değerini azaltmamız gerek. O zaman </a:t>
            </a:r>
            <a:r>
              <a:rPr lang="tr-TR" dirty="0" err="1"/>
              <a:t>WIP’i</a:t>
            </a:r>
            <a:r>
              <a:rPr lang="tr-TR" dirty="0"/>
              <a:t> azaltırsak </a:t>
            </a:r>
            <a:r>
              <a:rPr lang="tr-TR" dirty="0" err="1"/>
              <a:t>Cycle</a:t>
            </a:r>
            <a:r>
              <a:rPr lang="tr-TR" dirty="0"/>
              <a:t> </a:t>
            </a:r>
            <a:r>
              <a:rPr lang="tr-TR" dirty="0" err="1"/>
              <a:t>Time’ı</a:t>
            </a:r>
            <a:r>
              <a:rPr lang="tr-TR" dirty="0"/>
              <a:t> düşürüp 2 haftalık süreyi tutturabiliriz. Buna göre Team </a:t>
            </a:r>
            <a:r>
              <a:rPr lang="tr-TR" dirty="0" err="1"/>
              <a:t>Lead</a:t>
            </a:r>
            <a:r>
              <a:rPr lang="tr-TR" dirty="0"/>
              <a:t>, Product </a:t>
            </a:r>
            <a:r>
              <a:rPr lang="tr-TR" dirty="0" err="1"/>
              <a:t>Manager’a</a:t>
            </a:r>
            <a:r>
              <a:rPr lang="tr-TR" dirty="0"/>
              <a:t> 12 </a:t>
            </a:r>
            <a:r>
              <a:rPr lang="tr-TR" dirty="0" err="1"/>
              <a:t>task</a:t>
            </a:r>
            <a:r>
              <a:rPr lang="tr-TR" dirty="0"/>
              <a:t> değerindeki </a:t>
            </a:r>
            <a:r>
              <a:rPr lang="tr-TR" dirty="0" err="1"/>
              <a:t>story’leri</a:t>
            </a:r>
            <a:r>
              <a:rPr lang="tr-TR" dirty="0"/>
              <a:t> önem derecesine göre azaltmayı teklif eder. </a:t>
            </a:r>
            <a:r>
              <a:rPr lang="tr-TR" b="1" dirty="0" err="1"/>
              <a:t>Önceliklendirme</a:t>
            </a:r>
            <a:r>
              <a:rPr lang="tr-TR" b="1" dirty="0"/>
              <a:t> bittikten sonra en önemli </a:t>
            </a:r>
            <a:r>
              <a:rPr lang="tr-TR" b="1" dirty="0" err="1"/>
              <a:t>story’lenin</a:t>
            </a:r>
            <a:r>
              <a:rPr lang="tr-TR" b="1" dirty="0"/>
              <a:t> </a:t>
            </a:r>
            <a:r>
              <a:rPr lang="tr-TR" b="1" dirty="0" err="1"/>
              <a:t>task’larından</a:t>
            </a:r>
            <a:r>
              <a:rPr lang="tr-TR" b="1" dirty="0"/>
              <a:t> başlanır ve süreyi tutturma şansı arttırılır.</a:t>
            </a:r>
          </a:p>
          <a:p>
            <a:r>
              <a:rPr lang="en-US" dirty="0"/>
              <a:t>T</a:t>
            </a:r>
            <a:r>
              <a:rPr lang="tr-TR" dirty="0" err="1"/>
              <a:t>arafların</a:t>
            </a:r>
            <a:r>
              <a:rPr lang="tr-TR" dirty="0"/>
              <a:t> hedef için hangi değer ağır basıyorsa diğer iki değerden de ödün verileceğini</a:t>
            </a:r>
            <a:r>
              <a:rPr lang="en-US" dirty="0"/>
              <a:t>n </a:t>
            </a:r>
            <a:r>
              <a:rPr lang="tr-TR" dirty="0"/>
              <a:t>bil</a:t>
            </a:r>
            <a:r>
              <a:rPr lang="en-US" dirty="0"/>
              <a:t>in</a:t>
            </a:r>
            <a:r>
              <a:rPr lang="tr-TR" dirty="0" err="1"/>
              <a:t>mesi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r>
              <a:rPr lang="en-US" b="1" dirty="0"/>
              <a:t>Bir coding time </a:t>
            </a:r>
            <a:r>
              <a:rPr lang="en-US" b="1" dirty="0" err="1"/>
              <a:t>periyodunda</a:t>
            </a:r>
            <a:r>
              <a:rPr lang="en-US" b="1" dirty="0"/>
              <a:t>, </a:t>
            </a:r>
            <a:r>
              <a:rPr lang="tr-TR" b="1" dirty="0"/>
              <a:t>“</a:t>
            </a:r>
            <a:r>
              <a:rPr lang="en-US" b="1" dirty="0"/>
              <a:t>Developer </a:t>
            </a:r>
            <a:r>
              <a:rPr lang="en-US" b="1" dirty="0" err="1"/>
              <a:t>sayısının</a:t>
            </a:r>
            <a:r>
              <a:rPr lang="en-US" b="1" dirty="0"/>
              <a:t> </a:t>
            </a:r>
            <a:r>
              <a:rPr lang="en-US" b="1" dirty="0" err="1"/>
              <a:t>artırılmasının</a:t>
            </a:r>
            <a:r>
              <a:rPr lang="en-US" b="1" dirty="0"/>
              <a:t> </a:t>
            </a:r>
            <a:r>
              <a:rPr lang="en-US" b="1" dirty="0" err="1"/>
              <a:t>maliyeti</a:t>
            </a:r>
            <a:r>
              <a:rPr lang="en-US" b="1" dirty="0"/>
              <a:t> </a:t>
            </a:r>
            <a:r>
              <a:rPr lang="en-US" b="1" dirty="0" err="1"/>
              <a:t>çok</a:t>
            </a:r>
            <a:r>
              <a:rPr lang="en-US" b="1" dirty="0"/>
              <a:t> </a:t>
            </a:r>
            <a:r>
              <a:rPr lang="en-US" b="1" dirty="0" err="1"/>
              <a:t>fazladır</a:t>
            </a:r>
            <a:r>
              <a:rPr lang="en-US" b="1" dirty="0"/>
              <a:t>.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ekibinin</a:t>
            </a:r>
            <a:r>
              <a:rPr lang="en-US" b="1" dirty="0"/>
              <a:t> metric </a:t>
            </a:r>
            <a:r>
              <a:rPr lang="en-US" b="1" dirty="0" err="1"/>
              <a:t>değerleri</a:t>
            </a:r>
            <a:r>
              <a:rPr lang="en-US" b="1" dirty="0"/>
              <a:t> Team Lead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yönetim</a:t>
            </a:r>
            <a:r>
              <a:rPr lang="en-US" b="1" dirty="0"/>
              <a:t> </a:t>
            </a:r>
            <a:r>
              <a:rPr lang="en-US" b="1" dirty="0" err="1"/>
              <a:t>tarafından</a:t>
            </a:r>
            <a:r>
              <a:rPr lang="en-US" b="1" dirty="0"/>
              <a:t> Kabul </a:t>
            </a:r>
            <a:r>
              <a:rPr lang="en-US" b="1" dirty="0" err="1"/>
              <a:t>edilmiş</a:t>
            </a:r>
            <a:r>
              <a:rPr lang="en-US" b="1" dirty="0"/>
              <a:t> </a:t>
            </a:r>
            <a:r>
              <a:rPr lang="en-US" b="1" dirty="0" err="1"/>
              <a:t>olumlu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değerde</a:t>
            </a:r>
            <a:r>
              <a:rPr lang="en-US" b="1" dirty="0"/>
              <a:t> </a:t>
            </a:r>
            <a:r>
              <a:rPr lang="en-US" b="1" dirty="0" err="1"/>
              <a:t>ise</a:t>
            </a:r>
            <a:r>
              <a:rPr lang="en-US" b="1" dirty="0"/>
              <a:t>; Developer </a:t>
            </a:r>
            <a:r>
              <a:rPr lang="en-US" b="1" dirty="0" err="1"/>
              <a:t>sayısı</a:t>
            </a:r>
            <a:r>
              <a:rPr lang="en-US" b="1" dirty="0"/>
              <a:t> </a:t>
            </a:r>
            <a:r>
              <a:rPr lang="tr-TR" b="1" dirty="0"/>
              <a:t>gerekliliğin ötesinde </a:t>
            </a:r>
            <a:r>
              <a:rPr lang="en-US" b="1" dirty="0" err="1"/>
              <a:t>artırılmamalıdır</a:t>
            </a:r>
            <a:r>
              <a:rPr lang="en-US" b="1" dirty="0"/>
              <a:t>!</a:t>
            </a:r>
            <a:r>
              <a:rPr lang="tr-TR" b="1" dirty="0"/>
              <a:t>“</a:t>
            </a:r>
            <a:r>
              <a:rPr lang="en-US" b="1" dirty="0"/>
              <a:t>(</a:t>
            </a:r>
            <a:r>
              <a:rPr lang="en-US" b="1" dirty="0" err="1"/>
              <a:t>Arif</a:t>
            </a:r>
            <a:r>
              <a:rPr lang="en-US" b="1" dirty="0"/>
              <a:t>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2383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0416-4614-4118-942F-77010458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7190-E8C3-4464-AD24-4CF90076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268940" cy="6858000"/>
          </a:xfrm>
        </p:spPr>
        <p:txBody>
          <a:bodyPr/>
          <a:lstStyle/>
          <a:p>
            <a:r>
              <a:rPr lang="en-US" b="1" dirty="0" err="1"/>
              <a:t>Kaynaklar</a:t>
            </a:r>
            <a:r>
              <a:rPr lang="en-US" dirty="0"/>
              <a:t>:</a:t>
            </a:r>
          </a:p>
          <a:p>
            <a:r>
              <a:rPr lang="tr-TR" dirty="0">
                <a:hlinkClick r:id="rId2"/>
              </a:rPr>
              <a:t>https://blog.oguzhan.info/%C3%B6l%C3%A7%C3%BCmlemeniz-gereken-%C3%B6nemli-yaz%C4%B1l%C4%B1m-metrikleri-8f1b5868f5fe</a:t>
            </a:r>
            <a:endParaRPr lang="en-US" dirty="0"/>
          </a:p>
          <a:p>
            <a:r>
              <a:rPr lang="tr-TR" dirty="0">
                <a:hlinkClick r:id="rId3"/>
              </a:rPr>
              <a:t>https://cloud.google.com/blog/products/devops-sre/dora-2022-accelerate-state-of-devops-report-now-out</a:t>
            </a:r>
            <a:endParaRPr lang="en-US" dirty="0"/>
          </a:p>
          <a:p>
            <a:r>
              <a:rPr lang="tr-TR" dirty="0">
                <a:hlinkClick r:id="rId4"/>
              </a:rPr>
              <a:t>Software </a:t>
            </a:r>
            <a:r>
              <a:rPr lang="tr-TR" dirty="0" err="1">
                <a:hlinkClick r:id="rId4"/>
              </a:rPr>
              <a:t>Engineering</a:t>
            </a:r>
            <a:r>
              <a:rPr lang="tr-TR" dirty="0">
                <a:hlinkClick r:id="rId4"/>
              </a:rPr>
              <a:t> </a:t>
            </a:r>
            <a:r>
              <a:rPr lang="tr-TR" dirty="0" err="1">
                <a:hlinkClick r:id="rId4"/>
              </a:rPr>
              <a:t>Intelligence</a:t>
            </a:r>
            <a:r>
              <a:rPr lang="tr-TR" dirty="0">
                <a:hlinkClick r:id="rId4"/>
              </a:rPr>
              <a:t> | </a:t>
            </a:r>
            <a:r>
              <a:rPr lang="tr-TR" dirty="0" err="1">
                <a:hlinkClick r:id="rId4"/>
              </a:rPr>
              <a:t>Code</a:t>
            </a:r>
            <a:r>
              <a:rPr lang="tr-TR" dirty="0">
                <a:hlinkClick r:id="rId4"/>
              </a:rPr>
              <a:t> </a:t>
            </a:r>
            <a:r>
              <a:rPr lang="tr-TR" dirty="0" err="1">
                <a:hlinkClick r:id="rId4"/>
              </a:rPr>
              <a:t>Climate</a:t>
            </a:r>
            <a:endParaRPr lang="en-US" dirty="0"/>
          </a:p>
          <a:p>
            <a:r>
              <a:rPr lang="tr-TR" dirty="0">
                <a:hlinkClick r:id="rId5"/>
              </a:rPr>
              <a:t>https://pixabay.com/tr/vectors/metrikler-internet-analizi-5992988/</a:t>
            </a:r>
            <a:endParaRPr lang="en-US" dirty="0"/>
          </a:p>
          <a:p>
            <a:r>
              <a:rPr lang="tr-TR" dirty="0">
                <a:hlinkClick r:id="rId6"/>
              </a:rPr>
              <a:t>https://getlucidity.com/strategy-resources/guide-to-kpis/</a:t>
            </a:r>
            <a:endParaRPr lang="en-US" dirty="0"/>
          </a:p>
          <a:p>
            <a:r>
              <a:rPr lang="tr-TR"/>
              <a:t>https://www.arakatman.com/yazilim-kalite-metrikleri/#Yazilimda_Olcum_Software_Measurement_Nedir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75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7E2C-A0BC-4A65-B33D-D07CD035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9183"/>
            <a:ext cx="12192000" cy="1507067"/>
          </a:xfrm>
        </p:spPr>
        <p:txBody>
          <a:bodyPr/>
          <a:lstStyle/>
          <a:p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akışlarının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takımların</a:t>
            </a:r>
            <a:r>
              <a:rPr lang="en-US" dirty="0"/>
              <a:t> </a:t>
            </a:r>
            <a:r>
              <a:rPr lang="en-US" dirty="0" err="1"/>
              <a:t>ölçülmesi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0052-A069-4D29-A2EA-2CFF7AB1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26896" cy="6196614"/>
          </a:xfrm>
        </p:spPr>
        <p:txBody>
          <a:bodyPr>
            <a:normAutofit/>
          </a:bodyPr>
          <a:lstStyle/>
          <a:p>
            <a:r>
              <a:rPr lang="en-US" dirty="0" err="1"/>
              <a:t>Ekipte</a:t>
            </a:r>
            <a:r>
              <a:rPr lang="en-US" dirty="0"/>
              <a:t> </a:t>
            </a:r>
            <a:r>
              <a:rPr lang="en-US" dirty="0" err="1"/>
              <a:t>kişiler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, </a:t>
            </a:r>
            <a:r>
              <a:rPr lang="en-US" dirty="0" err="1"/>
              <a:t>takım</a:t>
            </a:r>
            <a:r>
              <a:rPr lang="en-US" dirty="0"/>
              <a:t> yada </a:t>
            </a:r>
            <a:r>
              <a:rPr lang="en-US" dirty="0" err="1"/>
              <a:t>takımlar</a:t>
            </a:r>
            <a:r>
              <a:rPr lang="en-US" dirty="0"/>
              <a:t> </a:t>
            </a:r>
            <a:r>
              <a:rPr lang="en-US" dirty="0" err="1"/>
              <a:t>ölçülmelidir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İnceleyeceğimiz</a:t>
            </a:r>
            <a:r>
              <a:rPr lang="en-US" dirty="0"/>
              <a:t> metric </a:t>
            </a:r>
            <a:r>
              <a:rPr lang="en-US" dirty="0" err="1"/>
              <a:t>ler</a:t>
            </a:r>
            <a:r>
              <a:rPr lang="en-US" dirty="0"/>
              <a:t>:</a:t>
            </a:r>
          </a:p>
          <a:p>
            <a:r>
              <a:rPr lang="en-US" dirty="0"/>
              <a:t>1) </a:t>
            </a:r>
            <a:r>
              <a:rPr lang="en-US" b="1" dirty="0"/>
              <a:t>Cycle Time</a:t>
            </a:r>
          </a:p>
          <a:p>
            <a:r>
              <a:rPr lang="en-US" dirty="0"/>
              <a:t>2) </a:t>
            </a:r>
            <a:r>
              <a:rPr lang="en-US" b="1" dirty="0"/>
              <a:t>Merge Request Size (Pull Request Size)</a:t>
            </a:r>
          </a:p>
          <a:p>
            <a:r>
              <a:rPr lang="en-US" dirty="0"/>
              <a:t>3) </a:t>
            </a:r>
            <a:r>
              <a:rPr lang="en-US" b="1" dirty="0"/>
              <a:t>Rework (Code Churn</a:t>
            </a:r>
            <a:r>
              <a:rPr lang="tr-TR" b="1" dirty="0"/>
              <a:t>-Kod karmaşası</a:t>
            </a:r>
            <a:r>
              <a:rPr lang="en-US" b="1" dirty="0"/>
              <a:t>)</a:t>
            </a:r>
          </a:p>
          <a:p>
            <a:r>
              <a:rPr lang="en-US" dirty="0"/>
              <a:t>4) </a:t>
            </a:r>
            <a:r>
              <a:rPr lang="en-US" b="1" dirty="0"/>
              <a:t>Coding Time</a:t>
            </a:r>
          </a:p>
          <a:p>
            <a:r>
              <a:rPr lang="en-US" dirty="0"/>
              <a:t>5) </a:t>
            </a:r>
            <a:r>
              <a:rPr lang="en-US" b="1" dirty="0"/>
              <a:t>Self-Merging</a:t>
            </a:r>
          </a:p>
          <a:p>
            <a:r>
              <a:rPr lang="en-US" dirty="0"/>
              <a:t>6) </a:t>
            </a:r>
            <a:r>
              <a:rPr lang="en-US" b="1" dirty="0"/>
              <a:t>Unreviewed Merge Request</a:t>
            </a:r>
          </a:p>
          <a:p>
            <a:r>
              <a:rPr lang="en-US" dirty="0"/>
              <a:t>7) </a:t>
            </a:r>
            <a:r>
              <a:rPr lang="en-US" b="1" dirty="0"/>
              <a:t>Little’s Law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tr-TR" b="1" dirty="0"/>
          </a:p>
        </p:txBody>
      </p:sp>
      <p:pic>
        <p:nvPicPr>
          <p:cNvPr id="4098" name="Picture 2" descr="Metrikler Internet Analizi Bilgi - Pixabay'da ücretsiz vektör grafik -  Pixabay">
            <a:extLst>
              <a:ext uri="{FF2B5EF4-FFF2-40B4-BE49-F238E27FC236}">
                <a16:creationId xmlns:a16="http://schemas.microsoft.com/office/drawing/2014/main" id="{F3646072-B163-4F6C-B870-AE489830C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80" y="477092"/>
            <a:ext cx="5402802" cy="540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7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173B-BDEE-47E5-8553-D9491E6E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75" y="5774594"/>
            <a:ext cx="2946755" cy="1507067"/>
          </a:xfrm>
        </p:spPr>
        <p:txBody>
          <a:bodyPr/>
          <a:lstStyle/>
          <a:p>
            <a:r>
              <a:rPr lang="en-US" dirty="0"/>
              <a:t>Cycle time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EE72-5840-4D28-85BE-4E4EF350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268940" cy="6729274"/>
          </a:xfrm>
        </p:spPr>
        <p:txBody>
          <a:bodyPr>
            <a:normAutofit/>
          </a:bodyPr>
          <a:lstStyle/>
          <a:p>
            <a:r>
              <a:rPr lang="en-US" dirty="0"/>
              <a:t>İ</a:t>
            </a:r>
            <a:r>
              <a:rPr lang="tr-TR" dirty="0" err="1"/>
              <a:t>lk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zamanından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Request’ın</a:t>
            </a:r>
            <a:r>
              <a:rPr lang="tr-TR" dirty="0"/>
              <a:t> açılıp, incelenmesi, onaylanması ve kapatılması adımlarının toplam süresi </a:t>
            </a:r>
            <a:r>
              <a:rPr lang="tr-TR" dirty="0" err="1"/>
              <a:t>Cycle</a:t>
            </a:r>
            <a:r>
              <a:rPr lang="tr-TR" dirty="0"/>
              <a:t> Time olarak ifade edilir.</a:t>
            </a:r>
            <a:endParaRPr lang="en-US" dirty="0"/>
          </a:p>
          <a:p>
            <a:r>
              <a:rPr lang="tr-TR" dirty="0" err="1"/>
              <a:t>Cycle</a:t>
            </a:r>
            <a:r>
              <a:rPr lang="tr-TR" dirty="0"/>
              <a:t> Time, yazılım takımının yeni bir özelliği teslim etme hızını ölçmek ve anlamak için en önemli metriklerden biridir. Ne kadar düşük ise yazılım takımı o kadar yüksek verimlilik ile çalışır. Ön yargısız bir şekilde zaman </a:t>
            </a:r>
            <a:r>
              <a:rPr lang="tr-TR" dirty="0" err="1"/>
              <a:t>tahminlemesine</a:t>
            </a:r>
            <a:r>
              <a:rPr lang="tr-TR" dirty="0"/>
              <a:t> yardımcı olur.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miro.medium.com/v2/resize:fit:748/1*V_s9-MCNuQdi0vLaRKMurQ.png">
            <a:extLst>
              <a:ext uri="{FF2B5EF4-FFF2-40B4-BE49-F238E27FC236}">
                <a16:creationId xmlns:a16="http://schemas.microsoft.com/office/drawing/2014/main" id="{8F6CF533-A8E7-4927-B38B-6EF702761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91" y="2810769"/>
            <a:ext cx="11454018" cy="27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2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67BE-51C2-4E58-AD78-AF0B76E0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19" y="5730205"/>
            <a:ext cx="8534400" cy="1507067"/>
          </a:xfrm>
        </p:spPr>
        <p:txBody>
          <a:bodyPr/>
          <a:lstStyle/>
          <a:p>
            <a:r>
              <a:rPr lang="en-US" dirty="0"/>
              <a:t>Cycle </a:t>
            </a:r>
            <a:r>
              <a:rPr lang="en-US" dirty="0" err="1"/>
              <a:t>tıme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C16B-25FA-40CE-AB55-E5B487BDE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0" y="1"/>
            <a:ext cx="12067080" cy="6312022"/>
          </a:xfrm>
        </p:spPr>
        <p:txBody>
          <a:bodyPr>
            <a:normAutofit/>
          </a:bodyPr>
          <a:lstStyle/>
          <a:p>
            <a:r>
              <a:rPr lang="tr-TR" i="1" dirty="0"/>
              <a:t>500 takım ile yapılan çalışma</a:t>
            </a:r>
            <a:r>
              <a:rPr lang="en-US" i="1" dirty="0"/>
              <a:t>:</a:t>
            </a:r>
          </a:p>
          <a:p>
            <a:r>
              <a:rPr lang="tr-TR" i="1" dirty="0"/>
              <a:t>En iyi %25'de olan firmaların </a:t>
            </a:r>
            <a:r>
              <a:rPr lang="tr-TR" i="1" dirty="0" err="1"/>
              <a:t>Cycle</a:t>
            </a:r>
            <a:r>
              <a:rPr lang="tr-TR" i="1" dirty="0"/>
              <a:t> </a:t>
            </a:r>
            <a:r>
              <a:rPr lang="tr-TR" i="1" dirty="0" err="1"/>
              <a:t>Time’i</a:t>
            </a:r>
            <a:r>
              <a:rPr lang="tr-TR" i="1" dirty="0"/>
              <a:t> </a:t>
            </a:r>
            <a:r>
              <a:rPr lang="tr-TR" b="1" i="1" dirty="0"/>
              <a:t>1.8gün</a:t>
            </a:r>
            <a:endParaRPr lang="tr-TR" dirty="0"/>
          </a:p>
          <a:p>
            <a:r>
              <a:rPr lang="tr-TR" i="1" dirty="0"/>
              <a:t>Ortalama </a:t>
            </a:r>
            <a:r>
              <a:rPr lang="tr-TR" b="1" i="1" dirty="0"/>
              <a:t>3.4gün</a:t>
            </a:r>
            <a:endParaRPr lang="tr-TR" dirty="0"/>
          </a:p>
          <a:p>
            <a:r>
              <a:rPr lang="tr-TR" i="1" dirty="0"/>
              <a:t>En iyi %25'in altındaki firmalarda ise </a:t>
            </a:r>
            <a:r>
              <a:rPr lang="tr-TR" b="1" i="1" dirty="0"/>
              <a:t>6.2gün</a:t>
            </a:r>
            <a:endParaRPr lang="tr-TR" dirty="0"/>
          </a:p>
          <a:p>
            <a:endParaRPr lang="en-US" dirty="0"/>
          </a:p>
          <a:p>
            <a:r>
              <a:rPr lang="tr-TR" dirty="0"/>
              <a:t>M</a:t>
            </a:r>
            <a:r>
              <a:rPr lang="en-US" dirty="0" err="1"/>
              <a:t>erge</a:t>
            </a:r>
            <a:r>
              <a:rPr lang="en-US" dirty="0"/>
              <a:t> </a:t>
            </a:r>
            <a:r>
              <a:rPr lang="tr-TR" dirty="0"/>
              <a:t>R</a:t>
            </a:r>
            <a:r>
              <a:rPr lang="en-US" dirty="0" err="1"/>
              <a:t>equest</a:t>
            </a:r>
            <a:r>
              <a:rPr lang="tr-TR" dirty="0"/>
              <a:t> boyutları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büyürse</a:t>
            </a:r>
            <a:r>
              <a:rPr lang="en-US" dirty="0"/>
              <a:t>;</a:t>
            </a:r>
            <a:r>
              <a:rPr lang="tr-TR" dirty="0"/>
              <a:t> anla</a:t>
            </a:r>
            <a:r>
              <a:rPr lang="en-US" dirty="0" err="1"/>
              <a:t>şılması</a:t>
            </a:r>
            <a:r>
              <a:rPr lang="tr-TR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okuması</a:t>
            </a:r>
            <a:r>
              <a:rPr lang="en-US" dirty="0"/>
              <a:t> </a:t>
            </a:r>
            <a:r>
              <a:rPr lang="tr-TR" dirty="0"/>
              <a:t>güç</a:t>
            </a:r>
            <a:r>
              <a:rPr lang="en-US" dirty="0" err="1"/>
              <a:t>leşir</a:t>
            </a:r>
            <a:r>
              <a:rPr lang="tr-TR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ekipte</a:t>
            </a:r>
            <a:r>
              <a:rPr lang="en-US" dirty="0"/>
              <a:t> zaman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efor</a:t>
            </a:r>
            <a:r>
              <a:rPr lang="en-US" dirty="0"/>
              <a:t> </a:t>
            </a:r>
            <a:r>
              <a:rPr lang="en-US" dirty="0" err="1"/>
              <a:t>kaybına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, </a:t>
            </a:r>
            <a:r>
              <a:rPr lang="tr-TR" dirty="0" err="1"/>
              <a:t>Cycle</a:t>
            </a:r>
            <a:r>
              <a:rPr lang="tr-TR" dirty="0"/>
              <a:t> Time’</a:t>
            </a:r>
            <a:r>
              <a:rPr lang="en-US" dirty="0"/>
              <a:t>I </a:t>
            </a:r>
            <a:r>
              <a:rPr lang="en-US" dirty="0" err="1"/>
              <a:t>artırır</a:t>
            </a:r>
            <a:r>
              <a:rPr lang="en-US" dirty="0"/>
              <a:t>.</a:t>
            </a:r>
            <a:r>
              <a:rPr lang="tr-TR" dirty="0"/>
              <a:t> Örneğin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 adımı. </a:t>
            </a:r>
            <a:r>
              <a:rPr lang="en-US" dirty="0" err="1"/>
              <a:t>Kodun</a:t>
            </a:r>
            <a:r>
              <a:rPr lang="en-US" dirty="0"/>
              <a:t> k</a:t>
            </a:r>
            <a:r>
              <a:rPr lang="tr-TR" dirty="0" err="1"/>
              <a:t>ozmetik</a:t>
            </a:r>
            <a:r>
              <a:rPr lang="tr-TR" dirty="0"/>
              <a:t> </a:t>
            </a:r>
            <a:r>
              <a:rPr lang="en-US" dirty="0" err="1"/>
              <a:t>olarak</a:t>
            </a:r>
            <a:r>
              <a:rPr lang="tr-TR" dirty="0"/>
              <a:t>(</a:t>
            </a:r>
            <a:r>
              <a:rPr lang="tr-TR" i="1" dirty="0"/>
              <a:t>kodun </a:t>
            </a:r>
            <a:r>
              <a:rPr lang="tr-TR" i="1" dirty="0" err="1"/>
              <a:t>indentation’ı</a:t>
            </a:r>
            <a:r>
              <a:rPr lang="tr-TR" i="1" dirty="0"/>
              <a:t> veya </a:t>
            </a:r>
            <a:r>
              <a:rPr lang="tr-TR" i="1" dirty="0" err="1"/>
              <a:t>style</a:t>
            </a:r>
            <a:r>
              <a:rPr lang="tr-TR" i="1" dirty="0"/>
              <a:t> </a:t>
            </a:r>
            <a:r>
              <a:rPr lang="tr-TR" i="1" dirty="0" err="1"/>
              <a:t>guide</a:t>
            </a:r>
            <a:r>
              <a:rPr lang="tr-TR" i="1" dirty="0"/>
              <a:t> kuralları için atılan </a:t>
            </a:r>
            <a:r>
              <a:rPr lang="tr-TR" i="1" dirty="0" err="1"/>
              <a:t>comment’ler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en-US" dirty="0" err="1"/>
              <a:t>uzunca</a:t>
            </a:r>
            <a:r>
              <a:rPr lang="en-US" dirty="0"/>
              <a:t> </a:t>
            </a:r>
            <a:r>
              <a:rPr lang="tr-TR" dirty="0"/>
              <a:t>tartış</a:t>
            </a:r>
            <a:r>
              <a:rPr lang="en-US" dirty="0" err="1"/>
              <a:t>ılarak</a:t>
            </a:r>
            <a:r>
              <a:rPr lang="en-US" dirty="0"/>
              <a:t> </a:t>
            </a:r>
            <a:r>
              <a:rPr lang="en-US" dirty="0" err="1"/>
              <a:t>kararsız</a:t>
            </a:r>
            <a:r>
              <a:rPr lang="en-US" dirty="0"/>
              <a:t> </a:t>
            </a:r>
            <a:r>
              <a:rPr lang="en-US" dirty="0" err="1"/>
              <a:t>kalınması</a:t>
            </a:r>
            <a:r>
              <a:rPr lang="en-US" dirty="0"/>
              <a:t> </a:t>
            </a:r>
            <a:r>
              <a:rPr lang="tr-TR" dirty="0" err="1"/>
              <a:t>Cycle</a:t>
            </a:r>
            <a:r>
              <a:rPr lang="tr-TR" dirty="0"/>
              <a:t> Time’</a:t>
            </a:r>
            <a:r>
              <a:rPr lang="en-US" dirty="0"/>
              <a:t>I </a:t>
            </a:r>
            <a:r>
              <a:rPr lang="en-US" dirty="0" err="1"/>
              <a:t>artırabilir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042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0BBA-5759-42B1-8965-3C7FD2B3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8" y="5818982"/>
            <a:ext cx="11978304" cy="1507067"/>
          </a:xfrm>
        </p:spPr>
        <p:txBody>
          <a:bodyPr>
            <a:normAutofit/>
          </a:bodyPr>
          <a:lstStyle/>
          <a:p>
            <a:r>
              <a:rPr lang="en-US" b="1" dirty="0"/>
              <a:t>Merge Request Size (Pull Request Size)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B618-0E11-4D5C-8484-6DCCECE5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144"/>
            <a:ext cx="12192000" cy="6169980"/>
          </a:xfrm>
        </p:spPr>
        <p:txBody>
          <a:bodyPr/>
          <a:lstStyle/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Request’in</a:t>
            </a:r>
            <a:r>
              <a:rPr lang="tr-TR" dirty="0"/>
              <a:t> değişen satır sayılarını sayıp buna göre boyutunun belirlenmesine denk gelen</a:t>
            </a:r>
            <a:r>
              <a:rPr lang="en-US" dirty="0"/>
              <a:t> </a:t>
            </a:r>
            <a:r>
              <a:rPr lang="tr-TR" dirty="0"/>
              <a:t> metrik.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ölçü</a:t>
            </a:r>
            <a:r>
              <a:rPr lang="en-US" dirty="0"/>
              <a:t> </a:t>
            </a:r>
            <a:r>
              <a:rPr lang="en-US" dirty="0" err="1"/>
              <a:t>birimi</a:t>
            </a:r>
            <a:r>
              <a:rPr lang="en-US" dirty="0"/>
              <a:t> ; </a:t>
            </a:r>
            <a:r>
              <a:rPr lang="tr-TR" dirty="0" err="1"/>
              <a:t>Line</a:t>
            </a:r>
            <a:r>
              <a:rPr lang="tr-TR" dirty="0"/>
              <a:t> of </a:t>
            </a:r>
            <a:r>
              <a:rPr lang="tr-TR" dirty="0" err="1"/>
              <a:t>Code</a:t>
            </a:r>
            <a:r>
              <a:rPr lang="tr-TR" dirty="0"/>
              <a:t> (LOC).</a:t>
            </a:r>
            <a:endParaRPr lang="en-US" dirty="0"/>
          </a:p>
          <a:p>
            <a:r>
              <a:rPr lang="tr-TR" dirty="0"/>
              <a:t>Cisco’nun kendi yazılım takımlarında yaptığı bir araştırma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;</a:t>
            </a:r>
            <a:r>
              <a:rPr lang="tr-TR" dirty="0"/>
              <a:t> 200–400 arası satırın olduğu bir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Request’in</a:t>
            </a:r>
            <a:r>
              <a:rPr lang="tr-TR" dirty="0"/>
              <a:t> 60 ile 90 dakika (</a:t>
            </a:r>
            <a:r>
              <a:rPr lang="tr-TR" i="1" dirty="0"/>
              <a:t>bana göre çok</a:t>
            </a:r>
            <a:r>
              <a:rPr lang="tr-TR" dirty="0"/>
              <a:t>) incelenmesi sonucu kodun %75 — %90'ında kusur bulunabildiğini belirlemişler. </a:t>
            </a:r>
            <a:r>
              <a:rPr lang="tr-TR" b="1" dirty="0"/>
              <a:t>Yani kodda 10 kusur varsa optimum boyutlu bir </a:t>
            </a:r>
            <a:r>
              <a:rPr lang="tr-TR" b="1" dirty="0" err="1"/>
              <a:t>Merge</a:t>
            </a:r>
            <a:r>
              <a:rPr lang="tr-TR" b="1" dirty="0"/>
              <a:t> </a:t>
            </a:r>
            <a:r>
              <a:rPr lang="tr-TR" b="1" dirty="0" err="1"/>
              <a:t>Request’de</a:t>
            </a:r>
            <a:r>
              <a:rPr lang="tr-TR" b="1" dirty="0"/>
              <a:t> 7 kusuru bulabiliyoruz.</a:t>
            </a:r>
          </a:p>
          <a:p>
            <a:r>
              <a:rPr lang="tr-TR" dirty="0"/>
              <a:t>400 satırın üzerindeki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Request’lerde</a:t>
            </a:r>
            <a:r>
              <a:rPr lang="tr-TR" dirty="0"/>
              <a:t> </a:t>
            </a:r>
            <a:r>
              <a:rPr lang="tr-TR" dirty="0" err="1"/>
              <a:t>Developer’ın</a:t>
            </a:r>
            <a:r>
              <a:rPr lang="tr-TR" dirty="0"/>
              <a:t> dikkatini toplayıp bilgiyi etkili bir şekilde işlemesi (</a:t>
            </a:r>
            <a:r>
              <a:rPr lang="tr-TR" i="1" dirty="0"/>
              <a:t>hele ki motivasyonu yok ise</a:t>
            </a:r>
            <a:r>
              <a:rPr lang="tr-TR" dirty="0"/>
              <a:t>) gerçekten zor.</a:t>
            </a:r>
            <a:br>
              <a:rPr lang="tr-TR" dirty="0"/>
            </a:br>
            <a:r>
              <a:rPr lang="tr-TR" dirty="0" err="1"/>
              <a:t>Cycle</a:t>
            </a:r>
            <a:r>
              <a:rPr lang="tr-TR" dirty="0"/>
              <a:t> </a:t>
            </a:r>
            <a:r>
              <a:rPr lang="tr-TR" dirty="0" err="1"/>
              <a:t>Time’a</a:t>
            </a:r>
            <a:r>
              <a:rPr lang="tr-TR" dirty="0"/>
              <a:t> olumsuz etkisi ve inceleme kalitesinin düşmemesi için</a:t>
            </a:r>
            <a:r>
              <a:rPr lang="tr-TR" b="1" dirty="0"/>
              <a:t> </a:t>
            </a:r>
            <a:r>
              <a:rPr lang="tr-TR" b="1" dirty="0" err="1"/>
              <a:t>Merge</a:t>
            </a:r>
            <a:r>
              <a:rPr lang="tr-TR" b="1" dirty="0"/>
              <a:t> </a:t>
            </a:r>
            <a:r>
              <a:rPr lang="tr-TR" b="1" dirty="0" err="1"/>
              <a:t>Request’lerin</a:t>
            </a:r>
            <a:r>
              <a:rPr lang="tr-TR" b="1" dirty="0"/>
              <a:t> boyutunun 400 </a:t>
            </a:r>
            <a:r>
              <a:rPr lang="tr-TR" b="1" dirty="0" err="1"/>
              <a:t>LOC’u</a:t>
            </a:r>
            <a:r>
              <a:rPr lang="tr-TR" b="1" dirty="0"/>
              <a:t> geçme</a:t>
            </a:r>
            <a:r>
              <a:rPr lang="en-US" b="1" dirty="0" err="1"/>
              <a:t>mesi</a:t>
            </a:r>
            <a:r>
              <a:rPr lang="en-US" b="1" dirty="0"/>
              <a:t> </a:t>
            </a:r>
            <a:r>
              <a:rPr lang="en-US" b="1" dirty="0" err="1"/>
              <a:t>önemlidir</a:t>
            </a:r>
            <a:r>
              <a:rPr lang="tr-TR" b="1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577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259D-16FF-458D-BC14-60CD3FD7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19" y="5730205"/>
            <a:ext cx="8534400" cy="1507067"/>
          </a:xfrm>
        </p:spPr>
        <p:txBody>
          <a:bodyPr/>
          <a:lstStyle/>
          <a:p>
            <a:r>
              <a:rPr lang="tr-TR" b="1" dirty="0" err="1"/>
              <a:t>Rework</a:t>
            </a:r>
            <a:r>
              <a:rPr lang="tr-TR" b="1" dirty="0"/>
              <a:t> (</a:t>
            </a:r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/>
              <a:t>Churn</a:t>
            </a:r>
            <a:r>
              <a:rPr lang="tr-TR" b="1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B3E0-565D-461D-80C4-1908E1D3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196614"/>
          </a:xfrm>
        </p:spPr>
        <p:txBody>
          <a:bodyPr/>
          <a:lstStyle/>
          <a:p>
            <a:r>
              <a:rPr lang="tr-TR" dirty="0"/>
              <a:t>Bu metrik </a:t>
            </a:r>
            <a:r>
              <a:rPr lang="tr-TR" b="1" dirty="0" err="1"/>
              <a:t>Developer’ın</a:t>
            </a:r>
            <a:r>
              <a:rPr lang="tr-TR" b="1" dirty="0"/>
              <a:t> yazdığı kodun ne kadarının </a:t>
            </a:r>
            <a:r>
              <a:rPr lang="tr-TR" b="1" dirty="0" err="1"/>
              <a:t>Refactor</a:t>
            </a:r>
            <a:r>
              <a:rPr lang="en-US" b="1" dirty="0"/>
              <a:t> </a:t>
            </a:r>
            <a:r>
              <a:rPr lang="en-US" b="1" dirty="0" err="1"/>
              <a:t>edildiğinin</a:t>
            </a:r>
            <a:r>
              <a:rPr lang="en-US" b="1" dirty="0"/>
              <a:t> </a:t>
            </a:r>
            <a:r>
              <a:rPr lang="tr-TR" b="1" dirty="0" err="1"/>
              <a:t>yüzdes</a:t>
            </a:r>
            <a:r>
              <a:rPr lang="en-US" b="1" dirty="0"/>
              <a:t>el </a:t>
            </a:r>
            <a:r>
              <a:rPr lang="en-US" b="1" dirty="0" err="1"/>
              <a:t>değeri</a:t>
            </a:r>
            <a:r>
              <a:rPr lang="tr-TR" dirty="0"/>
              <a:t> ile ifade edilir. Bu </a:t>
            </a:r>
            <a:r>
              <a:rPr lang="tr-TR" dirty="0" err="1"/>
              <a:t>metrikde</a:t>
            </a:r>
            <a:r>
              <a:rPr lang="tr-TR" dirty="0"/>
              <a:t> </a:t>
            </a:r>
            <a:r>
              <a:rPr lang="tr-TR" dirty="0" err="1"/>
              <a:t>Refactoring’den</a:t>
            </a:r>
            <a:r>
              <a:rPr lang="tr-TR" dirty="0"/>
              <a:t> </a:t>
            </a:r>
            <a:r>
              <a:rPr lang="en-US" dirty="0" err="1"/>
              <a:t>kasıt</a:t>
            </a:r>
            <a:r>
              <a:rPr lang="tr-TR" dirty="0"/>
              <a:t> daha önce yazılmış olan bir kodun 3–4 hafta içinde (</a:t>
            </a:r>
            <a:r>
              <a:rPr lang="tr-TR" i="1" dirty="0"/>
              <a:t>Bu süre önemli. Aksi takdirde </a:t>
            </a:r>
            <a:r>
              <a:rPr lang="tr-TR" i="1" dirty="0" err="1"/>
              <a:t>mertik</a:t>
            </a:r>
            <a:r>
              <a:rPr lang="tr-TR" i="1" dirty="0"/>
              <a:t> ayrı semptomlara işaret eden “</a:t>
            </a:r>
            <a:r>
              <a:rPr lang="tr-TR" i="1" dirty="0" err="1"/>
              <a:t>Legacy</a:t>
            </a:r>
            <a:r>
              <a:rPr lang="tr-TR" i="1" dirty="0"/>
              <a:t> </a:t>
            </a:r>
            <a:r>
              <a:rPr lang="tr-TR" i="1" dirty="0" err="1"/>
              <a:t>Refactoring</a:t>
            </a:r>
            <a:r>
              <a:rPr lang="tr-TR" i="1" dirty="0"/>
              <a:t>” metriğine döner</a:t>
            </a:r>
            <a:r>
              <a:rPr lang="tr-TR" dirty="0"/>
              <a:t>) geri dönülüp değiştirilmesi anlamındadır.</a:t>
            </a:r>
          </a:p>
          <a:p>
            <a:r>
              <a:rPr lang="tr-TR" dirty="0"/>
              <a:t>Eski koda tekrar dokunmak yazılım geliştirme sporunun doğasında olan bir hareket tamam ama bu </a:t>
            </a:r>
            <a:r>
              <a:rPr lang="tr-TR" dirty="0" err="1"/>
              <a:t>metrik’in</a:t>
            </a:r>
            <a:r>
              <a:rPr lang="tr-TR" dirty="0"/>
              <a:t> fazlası (</a:t>
            </a:r>
            <a:r>
              <a:rPr lang="tr-TR" b="1" i="1" u="sng" dirty="0" err="1">
                <a:hlinkClick r:id="rId2"/>
              </a:rPr>
              <a:t>Codeclimate</a:t>
            </a:r>
            <a:r>
              <a:rPr lang="tr-TR" b="1" i="1" dirty="0"/>
              <a:t> verimli takımlarda </a:t>
            </a:r>
            <a:r>
              <a:rPr lang="tr-TR" b="1" i="1" dirty="0" err="1"/>
              <a:t>Rework</a:t>
            </a:r>
            <a:r>
              <a:rPr lang="tr-TR" b="1" i="1" dirty="0"/>
              <a:t> oranını %4 kabul ediyor</a:t>
            </a:r>
            <a:r>
              <a:rPr lang="tr-TR" dirty="0"/>
              <a:t>) verimliliğin azaldığının göstergesi. Çünkü Developer yazdığı kodu çok sık değiştiriyorsa içeri alınan kodun kalitesi yeterli şekilde sorgulanmıyor olabilir, </a:t>
            </a:r>
            <a:r>
              <a:rPr lang="tr-TR" dirty="0" err="1"/>
              <a:t>Developer’a</a:t>
            </a:r>
            <a:r>
              <a:rPr lang="tr-TR" dirty="0"/>
              <a:t> verilen </a:t>
            </a:r>
            <a:r>
              <a:rPr lang="tr-TR" dirty="0" err="1"/>
              <a:t>task’lar</a:t>
            </a:r>
            <a:r>
              <a:rPr lang="tr-TR" dirty="0"/>
              <a:t> net olmayabilir, mükemmeliyetçilik ağır basıyor olabilir vs.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148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4F8F-3594-4786-8CAA-B000762D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08" y="5756838"/>
            <a:ext cx="8534400" cy="1507067"/>
          </a:xfrm>
        </p:spPr>
        <p:txBody>
          <a:bodyPr/>
          <a:lstStyle/>
          <a:p>
            <a:r>
              <a:rPr lang="tr-TR" b="1" dirty="0" err="1"/>
              <a:t>Coding</a:t>
            </a:r>
            <a:r>
              <a:rPr lang="tr-TR" b="1" dirty="0"/>
              <a:t> Time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17C9-2103-4A9D-B5C6-8B62D261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-1"/>
            <a:ext cx="12192001" cy="6418555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Bir özelliğin ilk </a:t>
            </a:r>
            <a:r>
              <a:rPr lang="tr-TR" dirty="0" err="1"/>
              <a:t>Commit</a:t>
            </a:r>
            <a:r>
              <a:rPr lang="tr-TR" dirty="0"/>
              <a:t> anından, o özellik için açılan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Request</a:t>
            </a:r>
            <a:r>
              <a:rPr lang="tr-TR" dirty="0"/>
              <a:t> adımına kadar geçen süreyi tanımla</a:t>
            </a:r>
            <a:r>
              <a:rPr lang="en-US" dirty="0"/>
              <a:t>r.</a:t>
            </a:r>
            <a:r>
              <a:rPr lang="tr-TR" dirty="0"/>
              <a:t>Aslında </a:t>
            </a:r>
            <a:r>
              <a:rPr lang="tr-TR" dirty="0" err="1"/>
              <a:t>Cycle</a:t>
            </a:r>
            <a:r>
              <a:rPr lang="tr-TR" dirty="0"/>
              <a:t> </a:t>
            </a:r>
            <a:r>
              <a:rPr lang="tr-TR" dirty="0" err="1"/>
              <a:t>Time’i</a:t>
            </a:r>
            <a:r>
              <a:rPr lang="tr-TR" dirty="0"/>
              <a:t> ölçtüğünüzde otomatik olarak ilk adımında </a:t>
            </a:r>
            <a:r>
              <a:rPr lang="tr-TR" dirty="0" err="1"/>
              <a:t>Coding</a:t>
            </a:r>
            <a:r>
              <a:rPr lang="tr-TR" dirty="0"/>
              <a:t> </a:t>
            </a:r>
            <a:r>
              <a:rPr lang="tr-TR" dirty="0" err="1"/>
              <a:t>Time’ı</a:t>
            </a:r>
            <a:r>
              <a:rPr lang="tr-TR" dirty="0"/>
              <a:t> bulabiliyoruz.</a:t>
            </a:r>
            <a:endParaRPr lang="en-US" dirty="0"/>
          </a:p>
          <a:p>
            <a:r>
              <a:rPr lang="en-US" dirty="0" err="1"/>
              <a:t>Süreyi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etkileyen</a:t>
            </a:r>
            <a:r>
              <a:rPr lang="en-US" dirty="0"/>
              <a:t> </a:t>
            </a:r>
            <a:r>
              <a:rPr lang="en-US" dirty="0" err="1"/>
              <a:t>sebepler</a:t>
            </a:r>
            <a:r>
              <a:rPr lang="tr-TR" dirty="0"/>
              <a:t>;</a:t>
            </a:r>
          </a:p>
          <a:p>
            <a:r>
              <a:rPr lang="tr-TR" b="1" dirty="0"/>
              <a:t>Net olmayan ve büyük </a:t>
            </a:r>
            <a:r>
              <a:rPr lang="tr-TR" b="1" dirty="0" err="1"/>
              <a:t>task’lar</a:t>
            </a:r>
            <a:endParaRPr lang="tr-TR" b="1" dirty="0"/>
          </a:p>
          <a:p>
            <a:r>
              <a:rPr lang="tr-TR" b="1" dirty="0" err="1"/>
              <a:t>Over-Thinking</a:t>
            </a:r>
            <a:r>
              <a:rPr lang="tr-TR" b="1" dirty="0"/>
              <a:t> ardından </a:t>
            </a:r>
            <a:r>
              <a:rPr lang="tr-TR" b="1" dirty="0" err="1"/>
              <a:t>Over-Engineering</a:t>
            </a:r>
            <a:endParaRPr lang="tr-TR" b="1" dirty="0"/>
          </a:p>
          <a:p>
            <a:r>
              <a:rPr lang="tr-TR" b="1" dirty="0" err="1"/>
              <a:t>Code</a:t>
            </a:r>
            <a:r>
              <a:rPr lang="tr-TR" b="1" dirty="0"/>
              <a:t> Base </a:t>
            </a:r>
            <a:r>
              <a:rPr lang="tr-TR" b="1" dirty="0" err="1"/>
              <a:t>entropisi</a:t>
            </a:r>
            <a:r>
              <a:rPr lang="tr-TR" b="1" dirty="0"/>
              <a:t> akabinde Teknik Borç</a:t>
            </a:r>
          </a:p>
          <a:p>
            <a:pPr algn="just"/>
            <a:r>
              <a:rPr lang="tr-TR" dirty="0" err="1"/>
              <a:t>Coding</a:t>
            </a:r>
            <a:r>
              <a:rPr lang="tr-TR" dirty="0"/>
              <a:t> Time bu olumsuzlukların boyutunu </a:t>
            </a:r>
            <a:r>
              <a:rPr lang="en-US" dirty="0" err="1"/>
              <a:t>verir</a:t>
            </a:r>
            <a:r>
              <a:rPr lang="en-US" dirty="0"/>
              <a:t>. </a:t>
            </a:r>
            <a:r>
              <a:rPr lang="tr-TR" dirty="0"/>
              <a:t>İyi takımların </a:t>
            </a:r>
            <a:r>
              <a:rPr lang="tr-TR" dirty="0" err="1"/>
              <a:t>Coding</a:t>
            </a:r>
            <a:r>
              <a:rPr lang="tr-TR" dirty="0"/>
              <a:t> </a:t>
            </a:r>
            <a:r>
              <a:rPr lang="tr-TR" dirty="0" err="1"/>
              <a:t>Time’ı</a:t>
            </a:r>
            <a:r>
              <a:rPr lang="tr-TR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tr-TR" dirty="0"/>
              <a:t>2 gün</a:t>
            </a:r>
            <a:r>
              <a:rPr lang="en-US" dirty="0"/>
              <a:t>, </a:t>
            </a:r>
            <a:r>
              <a:rPr lang="en-US" dirty="0" err="1"/>
              <a:t>bence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n</a:t>
            </a:r>
            <a:r>
              <a:rPr lang="tr-TR" dirty="0" err="1"/>
              <a:t>ormal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. </a:t>
            </a:r>
            <a:r>
              <a:rPr lang="en-US" b="1" dirty="0"/>
              <a:t>Bir coding time 2 </a:t>
            </a:r>
            <a:r>
              <a:rPr lang="en-US" b="1" dirty="0" err="1"/>
              <a:t>günü</a:t>
            </a:r>
            <a:r>
              <a:rPr lang="en-US" b="1" dirty="0"/>
              <a:t> </a:t>
            </a:r>
            <a:r>
              <a:rPr lang="en-US" b="1" dirty="0" err="1"/>
              <a:t>geçiyorsa</a:t>
            </a:r>
            <a:r>
              <a:rPr lang="en-US" b="1" dirty="0"/>
              <a:t>, </a:t>
            </a:r>
            <a:r>
              <a:rPr lang="en-US" b="1" dirty="0" err="1"/>
              <a:t>ekstra</a:t>
            </a:r>
            <a:r>
              <a:rPr lang="en-US" b="1" dirty="0"/>
              <a:t> </a:t>
            </a:r>
            <a:r>
              <a:rPr lang="en-US" b="1" dirty="0" err="1"/>
              <a:t>destek</a:t>
            </a:r>
            <a:r>
              <a:rPr lang="en-US" b="1" dirty="0"/>
              <a:t> </a:t>
            </a:r>
            <a:r>
              <a:rPr lang="en-US" b="1" dirty="0" err="1"/>
              <a:t>istenmesini</a:t>
            </a:r>
            <a:r>
              <a:rPr lang="en-US" b="1" dirty="0"/>
              <a:t> </a:t>
            </a:r>
            <a:r>
              <a:rPr lang="en-US" b="1" dirty="0" err="1"/>
              <a:t>öneririm</a:t>
            </a:r>
            <a:r>
              <a:rPr lang="en-US" b="1" dirty="0"/>
              <a:t>(</a:t>
            </a:r>
            <a:r>
              <a:rPr lang="en-US" b="1" dirty="0" err="1"/>
              <a:t>Arif</a:t>
            </a:r>
            <a:r>
              <a:rPr lang="en-US" b="1" dirty="0"/>
              <a:t>).</a:t>
            </a:r>
            <a:endParaRPr lang="tr-TR" b="1" dirty="0"/>
          </a:p>
          <a:p>
            <a:pPr algn="just"/>
            <a:r>
              <a:rPr lang="tr-TR" b="1" dirty="0" err="1"/>
              <a:t>Coding</a:t>
            </a:r>
            <a:r>
              <a:rPr lang="tr-TR" b="1" dirty="0"/>
              <a:t> </a:t>
            </a:r>
            <a:r>
              <a:rPr lang="tr-TR" b="1" dirty="0" err="1"/>
              <a:t>Time’i</a:t>
            </a:r>
            <a:r>
              <a:rPr lang="tr-TR" b="1" dirty="0"/>
              <a:t> iyileştirmek yapısal reformlar gerektirir</a:t>
            </a:r>
            <a:r>
              <a:rPr lang="en-US" b="1" dirty="0"/>
              <a:t>;</a:t>
            </a:r>
            <a:endParaRPr lang="tr-TR" dirty="0"/>
          </a:p>
          <a:p>
            <a:pPr algn="just"/>
            <a:r>
              <a:rPr lang="tr-TR" dirty="0"/>
              <a:t>Developer’</a:t>
            </a:r>
            <a:r>
              <a:rPr lang="en-US" dirty="0"/>
              <a:t>lar</a:t>
            </a:r>
            <a:r>
              <a:rPr lang="tr-TR" dirty="0" err="1"/>
              <a:t>ın</a:t>
            </a:r>
            <a:r>
              <a:rPr lang="tr-TR" dirty="0"/>
              <a:t> karşısına </a:t>
            </a:r>
            <a:r>
              <a:rPr lang="tr-TR" b="1" dirty="0"/>
              <a:t>net olmayan </a:t>
            </a:r>
            <a:r>
              <a:rPr lang="tr-TR" b="1" dirty="0" err="1"/>
              <a:t>tasklar</a:t>
            </a:r>
            <a:r>
              <a:rPr lang="tr-TR" b="1" dirty="0"/>
              <a:t> geliyorsa</a:t>
            </a:r>
            <a:r>
              <a:rPr lang="en-US" b="1" dirty="0"/>
              <a:t>,</a:t>
            </a:r>
            <a:r>
              <a:rPr lang="tr-TR" b="1" dirty="0"/>
              <a:t> bunlar daha anlaşılır şekilde </a:t>
            </a:r>
            <a:r>
              <a:rPr lang="tr-TR" b="1" dirty="0" err="1"/>
              <a:t>geliştiri</a:t>
            </a:r>
            <a:r>
              <a:rPr lang="en-US" b="1" dirty="0"/>
              <a:t>li</a:t>
            </a:r>
            <a:r>
              <a:rPr lang="tr-TR" b="1" dirty="0"/>
              <a:t>p </a:t>
            </a:r>
            <a:r>
              <a:rPr lang="tr-TR" b="1" dirty="0" err="1"/>
              <a:t>developer’dan</a:t>
            </a:r>
            <a:r>
              <a:rPr lang="tr-TR" b="1" dirty="0"/>
              <a:t> </a:t>
            </a:r>
            <a:r>
              <a:rPr lang="tr-TR" b="1" dirty="0" err="1"/>
              <a:t>feedback</a:t>
            </a:r>
            <a:r>
              <a:rPr lang="tr-TR" b="1" dirty="0"/>
              <a:t> alarak </a:t>
            </a:r>
            <a:r>
              <a:rPr lang="tr-TR" b="1" dirty="0" err="1"/>
              <a:t>refactor</a:t>
            </a:r>
            <a:r>
              <a:rPr lang="tr-TR" b="1" dirty="0"/>
              <a:t> </a:t>
            </a:r>
            <a:r>
              <a:rPr lang="en-US" b="1" dirty="0" err="1"/>
              <a:t>edilebilir</a:t>
            </a:r>
            <a:r>
              <a:rPr lang="tr-TR" dirty="0"/>
              <a:t>. </a:t>
            </a:r>
            <a:endParaRPr lang="en-US" dirty="0"/>
          </a:p>
          <a:p>
            <a:pPr algn="just"/>
            <a:r>
              <a:rPr lang="tr-TR" b="1" dirty="0" err="1"/>
              <a:t>Task’lar</a:t>
            </a:r>
            <a:r>
              <a:rPr lang="tr-TR" b="1" dirty="0"/>
              <a:t> büyük ise daha küçük parçalara bölüp </a:t>
            </a:r>
            <a:r>
              <a:rPr lang="en-US" b="1" dirty="0" err="1"/>
              <a:t>yönetilebilir</a:t>
            </a:r>
            <a:r>
              <a:rPr lang="en-US" dirty="0"/>
              <a:t>.</a:t>
            </a:r>
            <a:r>
              <a:rPr lang="tr-TR" dirty="0"/>
              <a:t> </a:t>
            </a:r>
            <a:endParaRPr lang="en-US" dirty="0"/>
          </a:p>
          <a:p>
            <a:pPr algn="just"/>
            <a:r>
              <a:rPr lang="tr-TR" dirty="0" err="1"/>
              <a:t>Developer’ların</a:t>
            </a:r>
            <a:r>
              <a:rPr lang="tr-TR" dirty="0"/>
              <a:t> üzerinde gereğinden fazla yük olabilir (</a:t>
            </a:r>
            <a:r>
              <a:rPr lang="tr-TR" b="1" i="1" dirty="0" err="1"/>
              <a:t>Burnout</a:t>
            </a:r>
            <a:r>
              <a:rPr lang="tr-TR" b="1" i="1" dirty="0"/>
              <a:t> Risk</a:t>
            </a:r>
            <a:r>
              <a:rPr lang="en-US" b="1" i="1" dirty="0"/>
              <a:t>-</a:t>
            </a:r>
            <a:r>
              <a:rPr lang="en-US" b="1" i="1" dirty="0" err="1"/>
              <a:t>Tükenmişlik</a:t>
            </a:r>
            <a:r>
              <a:rPr lang="en-US" b="1" i="1" dirty="0"/>
              <a:t> </a:t>
            </a:r>
            <a:r>
              <a:rPr lang="en-US" b="1" i="1" dirty="0" err="1"/>
              <a:t>riski</a:t>
            </a:r>
            <a:r>
              <a:rPr lang="tr-TR" b="1" i="1" dirty="0"/>
              <a:t> metriğini ölçmek için </a:t>
            </a:r>
            <a:r>
              <a:rPr lang="en-US" b="1" i="1" dirty="0"/>
              <a:t>developer </a:t>
            </a:r>
            <a:r>
              <a:rPr lang="en-US" b="1" i="1" dirty="0" err="1"/>
              <a:t>ın</a:t>
            </a:r>
            <a:r>
              <a:rPr lang="tr-TR" b="1" i="1" dirty="0"/>
              <a:t> tamamladığı </a:t>
            </a:r>
            <a:r>
              <a:rPr lang="tr-TR" b="1" i="1" dirty="0" err="1"/>
              <a:t>Merge</a:t>
            </a:r>
            <a:r>
              <a:rPr lang="tr-TR" b="1" i="1" dirty="0"/>
              <a:t> </a:t>
            </a:r>
            <a:r>
              <a:rPr lang="tr-TR" b="1" i="1" dirty="0" err="1"/>
              <a:t>Request’lerin</a:t>
            </a:r>
            <a:r>
              <a:rPr lang="tr-TR" b="1" i="1" dirty="0"/>
              <a:t> sayısına bak</a:t>
            </a:r>
            <a:r>
              <a:rPr lang="en-US" b="1" i="1" dirty="0" err="1"/>
              <a:t>ılabilir</a:t>
            </a:r>
            <a:r>
              <a:rPr lang="tr-TR" dirty="0"/>
              <a:t>).</a:t>
            </a:r>
          </a:p>
          <a:p>
            <a:pPr algn="just"/>
            <a:r>
              <a:rPr lang="en-US" b="1" dirty="0" err="1"/>
              <a:t>Yazılım</a:t>
            </a:r>
            <a:r>
              <a:rPr lang="en-US" b="1" dirty="0"/>
              <a:t> P</a:t>
            </a:r>
            <a:r>
              <a:rPr lang="tr-TR" b="1" dirty="0" err="1"/>
              <a:t>roje</a:t>
            </a:r>
            <a:r>
              <a:rPr lang="en-US" b="1" dirty="0" err="1"/>
              <a:t>sinin</a:t>
            </a:r>
            <a:r>
              <a:rPr lang="en-US" b="1" dirty="0"/>
              <a:t> </a:t>
            </a:r>
            <a:r>
              <a:rPr lang="tr-TR" b="1" dirty="0"/>
              <a:t>veya takımın durumunu </a:t>
            </a:r>
            <a:r>
              <a:rPr lang="tr-TR" b="1" dirty="0" err="1"/>
              <a:t>coding</a:t>
            </a:r>
            <a:r>
              <a:rPr lang="tr-TR" b="1" dirty="0"/>
              <a:t> time üzerinden </a:t>
            </a:r>
            <a:r>
              <a:rPr lang="en-US" b="1" dirty="0" err="1"/>
              <a:t>okuyabiliriz</a:t>
            </a:r>
            <a:r>
              <a:rPr lang="tr-TR" b="1" dirty="0"/>
              <a:t>.</a:t>
            </a:r>
          </a:p>
        </p:txBody>
      </p:sp>
      <p:pic>
        <p:nvPicPr>
          <p:cNvPr id="2050" name="Picture 2" descr="https://miro.medium.com/v2/resize:fit:875/1*JAdAuFVx26A6dgeU_SclTA.png">
            <a:extLst>
              <a:ext uri="{FF2B5EF4-FFF2-40B4-BE49-F238E27FC236}">
                <a16:creationId xmlns:a16="http://schemas.microsoft.com/office/drawing/2014/main" id="{1371B649-6552-417F-8AC4-D707D8D0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843379"/>
            <a:ext cx="5326602" cy="19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8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9622-1078-49A0-BF06-AEEF03CD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18983"/>
            <a:ext cx="8534400" cy="1507067"/>
          </a:xfrm>
        </p:spPr>
        <p:txBody>
          <a:bodyPr/>
          <a:lstStyle/>
          <a:p>
            <a:r>
              <a:rPr lang="tr-TR" b="1" dirty="0"/>
              <a:t>Self-</a:t>
            </a:r>
            <a:r>
              <a:rPr lang="tr-TR" b="1" dirty="0" err="1"/>
              <a:t>Merging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9A7B-FDA0-4697-B3F1-AB0E6EC9C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02610" cy="6312023"/>
          </a:xfrm>
        </p:spPr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Request’i</a:t>
            </a:r>
            <a:r>
              <a:rPr lang="tr-TR" dirty="0"/>
              <a:t> kim açtıysa aynı kişinin birleştirmesini temsil eden metriktir.</a:t>
            </a:r>
          </a:p>
          <a:p>
            <a:r>
              <a:rPr lang="tr-TR" dirty="0"/>
              <a:t>Bu metrik üzerinden projede temel yazılım geliştirme </a:t>
            </a:r>
            <a:r>
              <a:rPr lang="tr-TR" dirty="0" err="1"/>
              <a:t>methodlarının</a:t>
            </a:r>
            <a:r>
              <a:rPr lang="tr-TR" dirty="0"/>
              <a:t> iyi işletilmediğinin sinyalini alabiliriz. Eğer </a:t>
            </a:r>
            <a:r>
              <a:rPr lang="tr-TR" dirty="0" err="1"/>
              <a:t>Developerlar</a:t>
            </a:r>
            <a:r>
              <a:rPr lang="tr-TR" dirty="0"/>
              <a:t> kendi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Request’lerini</a:t>
            </a:r>
            <a:r>
              <a:rPr lang="tr-TR" dirty="0"/>
              <a:t> kendileri birleştiriyorsa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 iyi işletilmiyor ve </a:t>
            </a:r>
            <a:r>
              <a:rPr lang="tr-TR" dirty="0" err="1"/>
              <a:t>silolaşma</a:t>
            </a:r>
            <a:r>
              <a:rPr lang="tr-TR" dirty="0"/>
              <a:t> oluşmuş çıkarımları yapılabilir.</a:t>
            </a:r>
          </a:p>
          <a:p>
            <a:r>
              <a:rPr lang="en-US" i="1" dirty="0" err="1"/>
              <a:t>Tecrübe</a:t>
            </a:r>
            <a:r>
              <a:rPr lang="en-US" i="1" dirty="0"/>
              <a:t>(</a:t>
            </a:r>
            <a:r>
              <a:rPr lang="en-US" i="1" dirty="0" err="1"/>
              <a:t>Oğuzhan</a:t>
            </a:r>
            <a:r>
              <a:rPr lang="en-US" i="1" dirty="0"/>
              <a:t> </a:t>
            </a:r>
            <a:r>
              <a:rPr lang="en-US" i="1" dirty="0" err="1"/>
              <a:t>Yılmaz</a:t>
            </a:r>
            <a:r>
              <a:rPr lang="en-US" i="1" dirty="0"/>
              <a:t>-CTO): “</a:t>
            </a:r>
            <a:r>
              <a:rPr lang="tr-TR" i="1" dirty="0"/>
              <a:t>Takımlarda Self-</a:t>
            </a:r>
            <a:r>
              <a:rPr lang="tr-TR" i="1" dirty="0" err="1"/>
              <a:t>Merging’i</a:t>
            </a:r>
            <a:r>
              <a:rPr lang="tr-TR" i="1" dirty="0"/>
              <a:t> ölçmeye başladıktan sonra keşfettik ki </a:t>
            </a:r>
            <a:r>
              <a:rPr lang="tr-TR" b="1" i="1" dirty="0"/>
              <a:t>bazı </a:t>
            </a:r>
            <a:r>
              <a:rPr lang="tr-TR" b="1" i="1" dirty="0" err="1"/>
              <a:t>Developerlar</a:t>
            </a:r>
            <a:r>
              <a:rPr lang="tr-TR" b="1" i="1" dirty="0"/>
              <a:t> diğerlerine göre gözle görülür bir şekilde self-</a:t>
            </a:r>
            <a:r>
              <a:rPr lang="tr-TR" b="1" i="1" dirty="0" err="1"/>
              <a:t>merging</a:t>
            </a:r>
            <a:r>
              <a:rPr lang="tr-TR" b="1" i="1" dirty="0"/>
              <a:t> yapıyorlar</a:t>
            </a:r>
            <a:r>
              <a:rPr lang="tr-TR" i="1" dirty="0"/>
              <a:t>. </a:t>
            </a:r>
            <a:r>
              <a:rPr lang="tr-TR" dirty="0"/>
              <a:t>Yaptığımız incelemelerde projenin belirli kısımlarını çok daha iyi bilen (örneğin bot davranışlarını yöneten </a:t>
            </a:r>
            <a:r>
              <a:rPr lang="tr-TR" dirty="0" err="1"/>
              <a:t>behavior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kısımı</a:t>
            </a:r>
            <a:r>
              <a:rPr lang="tr-TR" dirty="0"/>
              <a:t>) </a:t>
            </a:r>
            <a:r>
              <a:rPr lang="tr-TR" b="1" dirty="0" err="1"/>
              <a:t>Developer’lar</a:t>
            </a:r>
            <a:r>
              <a:rPr lang="tr-TR" b="1" dirty="0"/>
              <a:t> self-</a:t>
            </a:r>
            <a:r>
              <a:rPr lang="tr-TR" b="1" dirty="0" err="1"/>
              <a:t>merging’e</a:t>
            </a:r>
            <a:r>
              <a:rPr lang="tr-TR" b="1" dirty="0"/>
              <a:t> daha yatkın oluyor</a:t>
            </a:r>
            <a:r>
              <a:rPr lang="tr-TR" dirty="0"/>
              <a:t>. Bu da zamanla derinleşip istenmeyen </a:t>
            </a:r>
            <a:r>
              <a:rPr lang="tr-TR" b="1" dirty="0" err="1"/>
              <a:t>silolaşmayı</a:t>
            </a:r>
            <a:r>
              <a:rPr lang="tr-TR" b="1" dirty="0"/>
              <a:t> getiriyor</a:t>
            </a:r>
            <a:r>
              <a:rPr lang="tr-TR" dirty="0"/>
              <a:t>.</a:t>
            </a:r>
            <a:r>
              <a:rPr lang="tr-TR" i="1" dirty="0"/>
              <a:t> Takımdaki diğer </a:t>
            </a:r>
            <a:r>
              <a:rPr lang="tr-TR" i="1" dirty="0" err="1"/>
              <a:t>Developer’lar</a:t>
            </a:r>
            <a:r>
              <a:rPr lang="tr-TR" i="1" dirty="0"/>
              <a:t> bu kısımdan sorumluluk almak istemediklerinden konu daha da derinleşiyor. Teşhisi koyduktan sonra tedavimiz ise ilgili kısımdaki </a:t>
            </a:r>
            <a:r>
              <a:rPr lang="tr-TR" i="1" dirty="0" err="1"/>
              <a:t>task’ların</a:t>
            </a:r>
            <a:r>
              <a:rPr lang="tr-TR" i="1" dirty="0"/>
              <a:t> farklı </a:t>
            </a:r>
            <a:r>
              <a:rPr lang="tr-TR" i="1" dirty="0" err="1"/>
              <a:t>developer’ların</a:t>
            </a:r>
            <a:r>
              <a:rPr lang="tr-TR" i="1" dirty="0"/>
              <a:t> aldığından emin olup </a:t>
            </a:r>
            <a:r>
              <a:rPr lang="tr-TR" i="1" dirty="0" err="1"/>
              <a:t>Code</a:t>
            </a:r>
            <a:r>
              <a:rPr lang="tr-TR" i="1" dirty="0"/>
              <a:t> </a:t>
            </a:r>
            <a:r>
              <a:rPr lang="tr-TR" i="1" dirty="0" err="1"/>
              <a:t>Review’de</a:t>
            </a:r>
            <a:r>
              <a:rPr lang="tr-TR" i="1" dirty="0"/>
              <a:t> domain bilgisi yüksek </a:t>
            </a:r>
            <a:r>
              <a:rPr lang="tr-TR" i="1" dirty="0" err="1"/>
              <a:t>developer’ların</a:t>
            </a:r>
            <a:r>
              <a:rPr lang="tr-TR" i="1" dirty="0"/>
              <a:t> bakmasını sağlamak oldu.</a:t>
            </a:r>
            <a:r>
              <a:rPr lang="en-US" i="1" dirty="0"/>
              <a:t>”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855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09E6-CC16-4FEE-82AF-F8311458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3" y="5774594"/>
            <a:ext cx="8534400" cy="1507067"/>
          </a:xfrm>
        </p:spPr>
        <p:txBody>
          <a:bodyPr/>
          <a:lstStyle/>
          <a:p>
            <a:r>
              <a:rPr lang="tr-TR" b="1" dirty="0" err="1"/>
              <a:t>Unreviewed</a:t>
            </a:r>
            <a:r>
              <a:rPr lang="tr-TR" b="1" dirty="0"/>
              <a:t> </a:t>
            </a:r>
            <a:r>
              <a:rPr lang="tr-TR" b="1" dirty="0" err="1"/>
              <a:t>Merge</a:t>
            </a:r>
            <a:r>
              <a:rPr lang="tr-TR" b="1" dirty="0"/>
              <a:t> </a:t>
            </a:r>
            <a:r>
              <a:rPr lang="tr-TR" b="1" dirty="0" err="1"/>
              <a:t>Request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B787-B078-4881-8E42-1802530A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267635"/>
          </a:xfrm>
        </p:spPr>
        <p:txBody>
          <a:bodyPr/>
          <a:lstStyle/>
          <a:p>
            <a:r>
              <a:rPr lang="tr-TR" dirty="0"/>
              <a:t>Açılan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Request’lerin</a:t>
            </a:r>
            <a:r>
              <a:rPr lang="tr-TR" dirty="0"/>
              <a:t> herhangi bir yorum ve onay almadan kapatılmasını temsil eden metriktir.</a:t>
            </a:r>
          </a:p>
          <a:p>
            <a:r>
              <a:rPr lang="tr-TR" dirty="0"/>
              <a:t>Takip etmekte fayda var çünkü Self-</a:t>
            </a:r>
            <a:r>
              <a:rPr lang="tr-TR" dirty="0" err="1"/>
              <a:t>Merging</a:t>
            </a:r>
            <a:r>
              <a:rPr lang="tr-TR" dirty="0"/>
              <a:t> </a:t>
            </a:r>
            <a:r>
              <a:rPr lang="tr-TR" dirty="0" err="1"/>
              <a:t>metrikinde</a:t>
            </a:r>
            <a:r>
              <a:rPr lang="tr-TR" dirty="0"/>
              <a:t> alamadığınız kötü kokular bu metrik üzerinden kedini belli eder. </a:t>
            </a:r>
            <a:endParaRPr lang="en-US" dirty="0"/>
          </a:p>
          <a:p>
            <a:r>
              <a:rPr lang="tr-TR" dirty="0"/>
              <a:t>Kimsenin kendi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Request’ini</a:t>
            </a:r>
            <a:r>
              <a:rPr lang="tr-TR" dirty="0"/>
              <a:t> birleştirmediği ideal bir dünyada kimsenin bir birinin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Request’lerine</a:t>
            </a:r>
            <a:r>
              <a:rPr lang="tr-TR" dirty="0"/>
              <a:t> dokunmadan </a:t>
            </a:r>
            <a:r>
              <a:rPr lang="en-US" dirty="0" err="1"/>
              <a:t>kodun</a:t>
            </a:r>
            <a:r>
              <a:rPr lang="en-US" dirty="0"/>
              <a:t> Kabul </a:t>
            </a:r>
            <a:r>
              <a:rPr lang="en-US" dirty="0" err="1"/>
              <a:t>edilerek</a:t>
            </a:r>
            <a:r>
              <a:rPr lang="en-US" dirty="0"/>
              <a:t> </a:t>
            </a:r>
            <a:r>
              <a:rPr lang="tr-TR" dirty="0"/>
              <a:t>birleştirilmesi hayatın doğal akışına uymaz.</a:t>
            </a:r>
          </a:p>
          <a:p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oturup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konuşalım</a:t>
            </a:r>
            <a:r>
              <a:rPr lang="en-US" dirty="0"/>
              <a:t>, yada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azından</a:t>
            </a:r>
            <a:r>
              <a:rPr lang="en-US" dirty="0"/>
              <a:t> </a:t>
            </a:r>
            <a:r>
              <a:rPr lang="en-US" dirty="0" err="1"/>
              <a:t>eğri</a:t>
            </a:r>
            <a:r>
              <a:rPr lang="en-US" dirty="0"/>
              <a:t> </a:t>
            </a:r>
            <a:r>
              <a:rPr lang="en-US" dirty="0" err="1"/>
              <a:t>oturup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konuşalım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  <a:r>
              <a:rPr lang="en-US" dirty="0" err="1"/>
              <a:t>Kimseden</a:t>
            </a:r>
            <a:r>
              <a:rPr lang="en-US" dirty="0"/>
              <a:t> Kabul </a:t>
            </a:r>
            <a:r>
              <a:rPr lang="en-US" dirty="0" err="1"/>
              <a:t>görmemiş</a:t>
            </a:r>
            <a:r>
              <a:rPr lang="en-US" dirty="0"/>
              <a:t> </a:t>
            </a:r>
            <a:r>
              <a:rPr lang="en-US" dirty="0" err="1"/>
              <a:t>bilimsel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olmaz</a:t>
            </a:r>
            <a:r>
              <a:rPr lang="en-US" dirty="0"/>
              <a:t>!(</a:t>
            </a:r>
            <a:r>
              <a:rPr lang="en-US" dirty="0" err="1"/>
              <a:t>Arif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36427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202</TotalTime>
  <Words>1400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Tahoma</vt:lpstr>
      <vt:lpstr>Wingdings</vt:lpstr>
      <vt:lpstr>Wingdings 3</vt:lpstr>
      <vt:lpstr>Slice</vt:lpstr>
      <vt:lpstr>YazıLIM PROJELERİNDE KALİTE ÖLÇÜM METRİKLERİ</vt:lpstr>
      <vt:lpstr>Iş akışlarının ve takımların ölçülmesi</vt:lpstr>
      <vt:lpstr>Cycle time</vt:lpstr>
      <vt:lpstr>Cycle tıme</vt:lpstr>
      <vt:lpstr>Merge Request Size (Pull Request Size)</vt:lpstr>
      <vt:lpstr>Rework (Code Churn)</vt:lpstr>
      <vt:lpstr>Coding Time</vt:lpstr>
      <vt:lpstr>Self-Merging</vt:lpstr>
      <vt:lpstr>Unreviewed Merge Request</vt:lpstr>
      <vt:lpstr>Little’s Law (LittLE YASASI)</vt:lpstr>
      <vt:lpstr>Little’s Law (LittLE YASASI)</vt:lpstr>
      <vt:lpstr>Little’s Law (LittLE YASASI)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YazıLIM PROJELERİNDE KALİTE ÖLÇÜM METRİKLERİ</dc:title>
  <dc:creator>ts</dc:creator>
  <cp:lastModifiedBy>ARIF-EROL</cp:lastModifiedBy>
  <cp:revision>63</cp:revision>
  <dcterms:created xsi:type="dcterms:W3CDTF">2023-08-19T03:50:36Z</dcterms:created>
  <dcterms:modified xsi:type="dcterms:W3CDTF">2023-11-18T14:48:45Z</dcterms:modified>
</cp:coreProperties>
</file>