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3" r:id="rId6"/>
    <p:sldId id="261" r:id="rId7"/>
    <p:sldId id="259" r:id="rId8"/>
    <p:sldId id="262" r:id="rId9"/>
    <p:sldId id="265" r:id="rId10"/>
    <p:sldId id="266" r:id="rId11"/>
    <p:sldId id="267" r:id="rId12"/>
    <p:sldId id="268" r:id="rId13"/>
    <p:sldId id="269" r:id="rId14"/>
    <p:sldId id="270" r:id="rId15"/>
    <p:sldId id="27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ws.amazon.com/what-is/service-oriented-architecture/#seo-faq-pairs#what-is-service-oriented-architecture" TargetMode="External"/><Relationship Id="rId2" Type="http://schemas.openxmlformats.org/officeDocument/2006/relationships/hyperlink" Target="https://www.cetdigit.com/blog/how-to-choose-the-best-enterprise-integration-platform" TargetMode="External"/><Relationship Id="rId1" Type="http://schemas.openxmlformats.org/officeDocument/2006/relationships/slideLayout" Target="../slideLayouts/slideLayout2.xml"/><Relationship Id="rId5" Type="http://schemas.openxmlformats.org/officeDocument/2006/relationships/hyperlink" Target="https://www.orientsoftware.com/blog/soa-vs-microservices/" TargetMode="External"/><Relationship Id="rId4" Type="http://schemas.openxmlformats.org/officeDocument/2006/relationships/hyperlink" Target="https://aws.amazon.com/tr/compare/the-difference-between-soa-microservic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E75-2B57-46A0-9A61-AF17F0CFA6B5}"/>
              </a:ext>
            </a:extLst>
          </p:cNvPr>
          <p:cNvSpPr>
            <a:spLocks noGrp="1"/>
          </p:cNvSpPr>
          <p:nvPr>
            <p:ph type="ctrTitle"/>
          </p:nvPr>
        </p:nvSpPr>
        <p:spPr>
          <a:xfrm>
            <a:off x="838898" y="897622"/>
            <a:ext cx="8531605" cy="4320330"/>
          </a:xfrm>
        </p:spPr>
        <p:txBody>
          <a:bodyPr/>
          <a:lstStyle/>
          <a:p>
            <a:pPr algn="ctr"/>
            <a:r>
              <a:rPr lang="en-US" dirty="0"/>
              <a:t>MONOLİTİK, SERVİS ODAKLI VE MİKROSERVİS YAZILIM MİMARİLERİ(MONOLITHIC, SOA AND MICROSERVİCE ARCHITECTURES)</a:t>
            </a:r>
            <a:endParaRPr lang="tr-TR" dirty="0"/>
          </a:p>
        </p:txBody>
      </p:sp>
      <p:sp>
        <p:nvSpPr>
          <p:cNvPr id="3" name="Subtitle 2">
            <a:extLst>
              <a:ext uri="{FF2B5EF4-FFF2-40B4-BE49-F238E27FC236}">
                <a16:creationId xmlns:a16="http://schemas.microsoft.com/office/drawing/2014/main" id="{0DDFEDE4-740B-4F84-BD12-D63C013AC4F1}"/>
              </a:ext>
            </a:extLst>
          </p:cNvPr>
          <p:cNvSpPr>
            <a:spLocks noGrp="1"/>
          </p:cNvSpPr>
          <p:nvPr>
            <p:ph type="subTitle" idx="1"/>
          </p:nvPr>
        </p:nvSpPr>
        <p:spPr>
          <a:xfrm>
            <a:off x="1456733" y="5401460"/>
            <a:ext cx="7766936" cy="940617"/>
          </a:xfrm>
        </p:spPr>
        <p:txBody>
          <a:bodyPr/>
          <a:lstStyle/>
          <a:p>
            <a:pPr algn="ctr"/>
            <a:r>
              <a:rPr lang="en-US" dirty="0">
                <a:solidFill>
                  <a:schemeClr val="tx1"/>
                </a:solidFill>
              </a:rPr>
              <a:t>112 </a:t>
            </a:r>
            <a:r>
              <a:rPr lang="en-US" dirty="0" err="1">
                <a:solidFill>
                  <a:schemeClr val="tx1"/>
                </a:solidFill>
              </a:rPr>
              <a:t>Acil</a:t>
            </a:r>
            <a:r>
              <a:rPr lang="en-US" dirty="0">
                <a:solidFill>
                  <a:schemeClr val="tx1"/>
                </a:solidFill>
              </a:rPr>
              <a:t> </a:t>
            </a:r>
            <a:r>
              <a:rPr lang="en-US" dirty="0" err="1">
                <a:solidFill>
                  <a:schemeClr val="tx1"/>
                </a:solidFill>
              </a:rPr>
              <a:t>Çağrı</a:t>
            </a:r>
            <a:r>
              <a:rPr lang="en-US" dirty="0">
                <a:solidFill>
                  <a:schemeClr val="tx1"/>
                </a:solidFill>
              </a:rPr>
              <a:t> </a:t>
            </a:r>
            <a:r>
              <a:rPr lang="en-US" dirty="0" err="1">
                <a:solidFill>
                  <a:schemeClr val="tx1"/>
                </a:solidFill>
              </a:rPr>
              <a:t>Merkezi</a:t>
            </a:r>
            <a:r>
              <a:rPr lang="en-US" dirty="0">
                <a:solidFill>
                  <a:schemeClr val="tx1"/>
                </a:solidFill>
              </a:rPr>
              <a:t> </a:t>
            </a:r>
            <a:r>
              <a:rPr lang="en-US" dirty="0" err="1">
                <a:solidFill>
                  <a:schemeClr val="tx1"/>
                </a:solidFill>
              </a:rPr>
              <a:t>Yazılım</a:t>
            </a:r>
            <a:r>
              <a:rPr lang="en-US" dirty="0">
                <a:solidFill>
                  <a:schemeClr val="tx1"/>
                </a:solidFill>
              </a:rPr>
              <a:t> </a:t>
            </a:r>
            <a:r>
              <a:rPr lang="en-US" dirty="0" err="1">
                <a:solidFill>
                  <a:schemeClr val="tx1"/>
                </a:solidFill>
              </a:rPr>
              <a:t>Ekibi</a:t>
            </a:r>
            <a:r>
              <a:rPr lang="en-US" dirty="0">
                <a:solidFill>
                  <a:schemeClr val="tx1"/>
                </a:solidFill>
              </a:rPr>
              <a:t>, </a:t>
            </a:r>
            <a:r>
              <a:rPr lang="en-US" dirty="0" err="1">
                <a:solidFill>
                  <a:schemeClr val="tx1"/>
                </a:solidFill>
              </a:rPr>
              <a:t>Aralık</a:t>
            </a:r>
            <a:r>
              <a:rPr lang="en-US" dirty="0">
                <a:solidFill>
                  <a:schemeClr val="tx1"/>
                </a:solidFill>
              </a:rPr>
              <a:t> 2023</a:t>
            </a:r>
          </a:p>
          <a:p>
            <a:pPr algn="ctr"/>
            <a:r>
              <a:rPr lang="en-US" dirty="0" err="1">
                <a:solidFill>
                  <a:schemeClr val="tx1"/>
                </a:solidFill>
              </a:rPr>
              <a:t>Hazırlayan</a:t>
            </a:r>
            <a:r>
              <a:rPr lang="en-US" dirty="0">
                <a:solidFill>
                  <a:schemeClr val="tx1"/>
                </a:solidFill>
              </a:rPr>
              <a:t>: </a:t>
            </a:r>
            <a:r>
              <a:rPr lang="en-US" dirty="0" err="1">
                <a:solidFill>
                  <a:schemeClr val="tx1"/>
                </a:solidFill>
              </a:rPr>
              <a:t>Arif</a:t>
            </a:r>
            <a:r>
              <a:rPr lang="en-US" dirty="0">
                <a:solidFill>
                  <a:schemeClr val="tx1"/>
                </a:solidFill>
              </a:rPr>
              <a:t> EROL</a:t>
            </a:r>
            <a:endParaRPr lang="tr-TR" dirty="0">
              <a:solidFill>
                <a:schemeClr val="tx1"/>
              </a:solidFill>
            </a:endParaRPr>
          </a:p>
          <a:p>
            <a:endParaRPr lang="tr-TR" dirty="0"/>
          </a:p>
        </p:txBody>
      </p:sp>
    </p:spTree>
    <p:extLst>
      <p:ext uri="{BB962C8B-B14F-4D97-AF65-F5344CB8AC3E}">
        <p14:creationId xmlns:p14="http://schemas.microsoft.com/office/powerpoint/2010/main" val="12647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10A3DA-5B74-4F8C-9CD2-4ED276E5186D}"/>
              </a:ext>
            </a:extLst>
          </p:cNvPr>
          <p:cNvPicPr>
            <a:picLocks noChangeAspect="1"/>
          </p:cNvPicPr>
          <p:nvPr/>
        </p:nvPicPr>
        <p:blipFill>
          <a:blip r:embed="rId2"/>
          <a:stretch>
            <a:fillRect/>
          </a:stretch>
        </p:blipFill>
        <p:spPr>
          <a:xfrm>
            <a:off x="318694" y="943752"/>
            <a:ext cx="9194984" cy="4216077"/>
          </a:xfrm>
          <a:prstGeom prst="rect">
            <a:avLst/>
          </a:prstGeom>
        </p:spPr>
      </p:pic>
    </p:spTree>
    <p:extLst>
      <p:ext uri="{BB962C8B-B14F-4D97-AF65-F5344CB8AC3E}">
        <p14:creationId xmlns:p14="http://schemas.microsoft.com/office/powerpoint/2010/main" val="27001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0F498-6C55-46FB-B77D-D53F931BAF1F}"/>
              </a:ext>
            </a:extLst>
          </p:cNvPr>
          <p:cNvSpPr>
            <a:spLocks noGrp="1"/>
          </p:cNvSpPr>
          <p:nvPr>
            <p:ph idx="1"/>
          </p:nvPr>
        </p:nvSpPr>
        <p:spPr>
          <a:xfrm>
            <a:off x="410547" y="0"/>
            <a:ext cx="8490857" cy="6857999"/>
          </a:xfrm>
        </p:spPr>
        <p:txBody>
          <a:bodyPr>
            <a:normAutofit lnSpcReduction="10000"/>
          </a:bodyPr>
          <a:lstStyle/>
          <a:p>
            <a:pPr algn="just">
              <a:buFont typeface="Wingdings" panose="05000000000000000000" pitchFamily="2" charset="2"/>
              <a:buChar char="ü"/>
            </a:pPr>
            <a:r>
              <a:rPr lang="tr-TR" b="1" dirty="0"/>
              <a:t>Ölçeklenebilir</a:t>
            </a:r>
            <a:r>
              <a:rPr lang="en-US" b="1" dirty="0" err="1"/>
              <a:t>lik</a:t>
            </a:r>
            <a:r>
              <a:rPr lang="tr-TR" b="1" dirty="0"/>
              <a:t>:</a:t>
            </a:r>
            <a:r>
              <a:rPr lang="tr-TR" dirty="0"/>
              <a:t> Bu mimari kullanılarak oluşturulan uygulamalar daha basittir ve değişen iş ihtiyaçlarına göre değiştirilebilir ve ölçeklenebilir. Bu mimaride tüm bileşenlerin birlikte ölçeklendirilmesine gerek yoktur.</a:t>
            </a:r>
          </a:p>
          <a:p>
            <a:pPr algn="just">
              <a:buFont typeface="Wingdings" panose="05000000000000000000" pitchFamily="2" charset="2"/>
              <a:buChar char="ü"/>
            </a:pPr>
            <a:r>
              <a:rPr lang="tr-TR" b="1" dirty="0"/>
              <a:t>Bağımsız bileşenler:</a:t>
            </a:r>
            <a:r>
              <a:rPr lang="tr-TR" dirty="0"/>
              <a:t> Mikro hizmet mimarisi bağımsız bileşenlerden oluşur, böylece kolayca yükseltilebilir hale gelir.</a:t>
            </a:r>
          </a:p>
          <a:p>
            <a:pPr algn="just">
              <a:buFont typeface="Wingdings" panose="05000000000000000000" pitchFamily="2" charset="2"/>
              <a:buChar char="ü"/>
            </a:pPr>
            <a:r>
              <a:rPr lang="en-US" b="1" dirty="0" err="1"/>
              <a:t>Kısa</a:t>
            </a:r>
            <a:r>
              <a:rPr lang="en-US" b="1" dirty="0"/>
              <a:t> </a:t>
            </a:r>
            <a:r>
              <a:rPr lang="tr-TR" b="1" dirty="0"/>
              <a:t>Geliştirme süresi:</a:t>
            </a:r>
            <a:r>
              <a:rPr lang="tr-TR" dirty="0"/>
              <a:t> Geliştirme aşamasındaki her geliştirici bağımsız olarak çalışabilir ve bu, uygulamayı oluştururken geliştirme süresini azaltırken süreci hızlandırır.</a:t>
            </a:r>
          </a:p>
          <a:p>
            <a:pPr algn="just">
              <a:buFont typeface="Wingdings" panose="05000000000000000000" pitchFamily="2" charset="2"/>
              <a:buChar char="ü"/>
            </a:pPr>
            <a:r>
              <a:rPr lang="tr-TR" b="1" dirty="0"/>
              <a:t>Sık </a:t>
            </a:r>
            <a:r>
              <a:rPr lang="en-US" b="1" dirty="0" err="1"/>
              <a:t>sürüm</a:t>
            </a:r>
            <a:r>
              <a:rPr lang="en-US" b="1" dirty="0"/>
              <a:t> </a:t>
            </a:r>
            <a:r>
              <a:rPr lang="tr-TR" b="1" dirty="0"/>
              <a:t>yükseltmeler</a:t>
            </a:r>
            <a:r>
              <a:rPr lang="en-US" b="1" dirty="0" err="1"/>
              <a:t>i</a:t>
            </a:r>
            <a:r>
              <a:rPr lang="tr-TR" b="1" dirty="0"/>
              <a:t>:</a:t>
            </a:r>
            <a:r>
              <a:rPr lang="tr-TR" dirty="0"/>
              <a:t> Yazılımın geliştirme , test etme ve onaylama yoluyla piyasaya sürülmesi , düzenli güncellemelere olanak tanır ve böylece uygulamaların güncel kalmasını sağlar.</a:t>
            </a:r>
          </a:p>
          <a:p>
            <a:pPr algn="just">
              <a:buFont typeface="Wingdings" panose="05000000000000000000" pitchFamily="2" charset="2"/>
              <a:buChar char="ü"/>
            </a:pPr>
            <a:r>
              <a:rPr lang="en-US" b="1" dirty="0" err="1"/>
              <a:t>Geliştirme</a:t>
            </a:r>
            <a:r>
              <a:rPr lang="tr-TR" b="1" dirty="0"/>
              <a:t> </a:t>
            </a:r>
            <a:r>
              <a:rPr lang="tr-TR" b="1" dirty="0" err="1"/>
              <a:t>özgürlü</a:t>
            </a:r>
            <a:r>
              <a:rPr lang="en-US" b="1" dirty="0" err="1"/>
              <a:t>ğü</a:t>
            </a:r>
            <a:r>
              <a:rPr lang="tr-TR" b="1" dirty="0"/>
              <a:t>:</a:t>
            </a:r>
            <a:r>
              <a:rPr lang="tr-TR" dirty="0"/>
              <a:t> Mikro hizmet mimarisinin odak noktası, ilgili iş için doğru araca sahip olmaktır. Bu, geliştiricilerin izleyeceği standart bir model olmadığı ve sorunlarına yönelik en iyi ve etkili aracı seçme özgürlüğüne sahip oldukları anlamına gelir.</a:t>
            </a:r>
          </a:p>
          <a:p>
            <a:pPr algn="just">
              <a:buFont typeface="Wingdings" panose="05000000000000000000" pitchFamily="2" charset="2"/>
              <a:buChar char="ü"/>
            </a:pPr>
            <a:r>
              <a:rPr lang="tr-TR" b="1" dirty="0"/>
              <a:t>Çevik</a:t>
            </a:r>
            <a:r>
              <a:rPr lang="en-US" b="1" dirty="0"/>
              <a:t> </a:t>
            </a:r>
            <a:r>
              <a:rPr lang="en-US" b="1" dirty="0" err="1"/>
              <a:t>geliştirme</a:t>
            </a:r>
            <a:r>
              <a:rPr lang="tr-TR" b="1" dirty="0"/>
              <a:t>:</a:t>
            </a:r>
            <a:r>
              <a:rPr lang="tr-TR" dirty="0"/>
              <a:t> Yeni bir özelliğin hızla geliştirilmesi ve ihtiyaç duyulmadığında atılması olasılığı vardır.</a:t>
            </a:r>
          </a:p>
          <a:p>
            <a:pPr algn="just">
              <a:buFont typeface="Wingdings" panose="05000000000000000000" pitchFamily="2" charset="2"/>
              <a:buChar char="ü"/>
            </a:pPr>
            <a:r>
              <a:rPr lang="tr-TR" b="1" dirty="0"/>
              <a:t>D</a:t>
            </a:r>
            <a:r>
              <a:rPr lang="en-US" b="1" dirty="0" err="1"/>
              <a:t>eployment</a:t>
            </a:r>
            <a:r>
              <a:rPr lang="en-US" b="1" dirty="0"/>
              <a:t> </a:t>
            </a:r>
            <a:r>
              <a:rPr lang="en-US" b="1" dirty="0" err="1"/>
              <a:t>esnekliği</a:t>
            </a:r>
            <a:r>
              <a:rPr lang="tr-TR" b="1" dirty="0"/>
              <a:t>:</a:t>
            </a:r>
            <a:r>
              <a:rPr lang="tr-TR" dirty="0"/>
              <a:t> Tüm mikro hizmetler herhangi bir uygulamada bağımsız olarak geliştirilebilir ve dağıtılabilir.</a:t>
            </a:r>
          </a:p>
          <a:p>
            <a:pPr algn="just">
              <a:buFont typeface="Wingdings" panose="05000000000000000000" pitchFamily="2" charset="2"/>
              <a:buChar char="ü"/>
            </a:pPr>
            <a:r>
              <a:rPr lang="tr-TR" b="1" dirty="0"/>
              <a:t>Teknoloji</a:t>
            </a:r>
            <a:r>
              <a:rPr lang="en-US" b="1" dirty="0"/>
              <a:t> </a:t>
            </a:r>
            <a:r>
              <a:rPr lang="en-US" b="1" dirty="0" err="1"/>
              <a:t>esnekliği</a:t>
            </a:r>
            <a:r>
              <a:rPr lang="tr-TR" b="1" dirty="0"/>
              <a:t>:</a:t>
            </a:r>
            <a:r>
              <a:rPr lang="tr-TR" dirty="0"/>
              <a:t> Aynı uygulama içerisinde ayrı hizmetler oluşturmak için çeşitli diller ve teknolojiler kullanılabilir.</a:t>
            </a:r>
          </a:p>
          <a:p>
            <a:pPr algn="just">
              <a:buFont typeface="Wingdings" panose="05000000000000000000" pitchFamily="2" charset="2"/>
              <a:buChar char="ü"/>
            </a:pPr>
            <a:r>
              <a:rPr lang="tr-TR" b="1" dirty="0"/>
              <a:t>Uygulama işlevselliği:</a:t>
            </a:r>
            <a:r>
              <a:rPr lang="tr-TR" dirty="0"/>
              <a:t> Sistem, uygulamadaki hizmetlerden birinin arızalanması durumunda dahi çalışmaya devam edecektir.</a:t>
            </a:r>
          </a:p>
          <a:p>
            <a:pPr marL="0" indent="0">
              <a:buNone/>
            </a:pPr>
            <a:endParaRPr lang="tr-TR" dirty="0"/>
          </a:p>
        </p:txBody>
      </p:sp>
    </p:spTree>
    <p:extLst>
      <p:ext uri="{BB962C8B-B14F-4D97-AF65-F5344CB8AC3E}">
        <p14:creationId xmlns:p14="http://schemas.microsoft.com/office/powerpoint/2010/main" val="196349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04495-CAAF-4EF2-8745-875EB74E5052}"/>
              </a:ext>
            </a:extLst>
          </p:cNvPr>
          <p:cNvSpPr>
            <a:spLocks noGrp="1"/>
          </p:cNvSpPr>
          <p:nvPr>
            <p:ph idx="1"/>
          </p:nvPr>
        </p:nvSpPr>
        <p:spPr>
          <a:xfrm>
            <a:off x="677334" y="111967"/>
            <a:ext cx="8596668" cy="5929395"/>
          </a:xfrm>
        </p:spPr>
        <p:txBody>
          <a:bodyPr/>
          <a:lstStyle/>
          <a:p>
            <a:pPr marL="0" indent="0">
              <a:buNone/>
            </a:pPr>
            <a:r>
              <a:rPr lang="en-US" b="1" dirty="0">
                <a:latin typeface="Arial" panose="020B0604020202020204" pitchFamily="34" charset="0"/>
                <a:cs typeface="Arial" panose="020B0604020202020204" pitchFamily="34" charset="0"/>
              </a:rPr>
              <a:t>AVANTAJLARI:</a:t>
            </a:r>
            <a:endParaRPr lang="tr-TR" b="1"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Bağımsız</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servisler</a:t>
            </a:r>
            <a:r>
              <a:rPr lang="tr-T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tr-TR" dirty="0">
                <a:latin typeface="Arial" panose="020B0604020202020204" pitchFamily="34" charset="0"/>
                <a:cs typeface="Arial" panose="020B0604020202020204" pitchFamily="34" charset="0"/>
              </a:rPr>
              <a:t>Bir uygulamada hizmetin başarısız olması uygulamanın tamamını etkilemez.</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tr-TR" dirty="0">
                <a:latin typeface="Arial" panose="020B0604020202020204" pitchFamily="34" charset="0"/>
                <a:cs typeface="Arial" panose="020B0604020202020204" pitchFamily="34" charset="0"/>
              </a:rPr>
              <a:t>Daha basit bireysel bileşenlerle yönetimi daha kolaydır.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Kolay</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Ölçeklenebilirlik. İş sistemi geliştirmede maliyet etkinliği.</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Çok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dilli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yazılım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desteği</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DEZAVANTAJLARI:</a:t>
            </a:r>
            <a:endParaRPr lang="tr-TR"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err="1">
                <a:latin typeface="Arial" panose="020B0604020202020204" pitchFamily="34" charset="0"/>
                <a:cs typeface="Arial" panose="020B0604020202020204" pitchFamily="34" charset="0"/>
              </a:rPr>
              <a:t>Veritabanları</a:t>
            </a:r>
            <a:r>
              <a:rPr lang="tr-TR" dirty="0">
                <a:latin typeface="Arial" panose="020B0604020202020204" pitchFamily="34" charset="0"/>
                <a:cs typeface="Arial" panose="020B0604020202020204" pitchFamily="34" charset="0"/>
              </a:rPr>
              <a:t> ve ilgili diğer modüller arasındaki bağlantıları kurmak karmaşıktır.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Dağıtılmış bir sistem içerdiğinden yönetimi zor olabilir.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Ekstra yapılandırma, durum kontrolleri ve günlük kaydına ihtiyaç var.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Birden fazla bağımsız dağıtımın test edilmesi zor olabilir.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Uygulamanın</a:t>
            </a:r>
            <a:r>
              <a:rPr lang="en-US" dirty="0">
                <a:latin typeface="Arial" panose="020B0604020202020204" pitchFamily="34" charset="0"/>
                <a:cs typeface="Arial" panose="020B0604020202020204" pitchFamily="34" charset="0"/>
              </a:rPr>
              <a:t> Debug </a:t>
            </a:r>
            <a:r>
              <a:rPr lang="en-US" dirty="0" err="1">
                <a:latin typeface="Arial" panose="020B0604020202020204" pitchFamily="34" charset="0"/>
                <a:cs typeface="Arial" panose="020B0604020202020204" pitchFamily="34" charset="0"/>
              </a:rPr>
              <a:t>edilmesi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kolaydeğil</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Hata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yönetimi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düzgün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yapılandırılmazsa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yönetim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zorlaşır</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495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2DA6-5BFD-4B53-BFCE-AA5759F0AAC2}"/>
              </a:ext>
            </a:extLst>
          </p:cNvPr>
          <p:cNvSpPr>
            <a:spLocks noGrp="1"/>
          </p:cNvSpPr>
          <p:nvPr>
            <p:ph type="title"/>
          </p:nvPr>
        </p:nvSpPr>
        <p:spPr>
          <a:xfrm>
            <a:off x="194734" y="0"/>
            <a:ext cx="9079268" cy="711200"/>
          </a:xfrm>
        </p:spPr>
        <p:txBody>
          <a:bodyPr/>
          <a:lstStyle/>
          <a:p>
            <a:r>
              <a:rPr lang="en-US" dirty="0"/>
              <a:t>SOA </a:t>
            </a:r>
            <a:r>
              <a:rPr lang="en-US" dirty="0" err="1"/>
              <a:t>ve</a:t>
            </a:r>
            <a:r>
              <a:rPr lang="en-US" dirty="0"/>
              <a:t> Microservices </a:t>
            </a:r>
            <a:r>
              <a:rPr lang="en-US" dirty="0" err="1"/>
              <a:t>arasındaki</a:t>
            </a:r>
            <a:r>
              <a:rPr lang="en-US" dirty="0"/>
              <a:t> </a:t>
            </a:r>
            <a:r>
              <a:rPr lang="en-US" dirty="0" err="1"/>
              <a:t>farklar</a:t>
            </a:r>
            <a:endParaRPr lang="tr-TR" dirty="0"/>
          </a:p>
        </p:txBody>
      </p:sp>
      <p:graphicFrame>
        <p:nvGraphicFramePr>
          <p:cNvPr id="4" name="Content Placeholder 3">
            <a:extLst>
              <a:ext uri="{FF2B5EF4-FFF2-40B4-BE49-F238E27FC236}">
                <a16:creationId xmlns:a16="http://schemas.microsoft.com/office/drawing/2014/main" id="{C0FC276B-12E0-4B3F-B871-22B58BE7FE60}"/>
              </a:ext>
            </a:extLst>
          </p:cNvPr>
          <p:cNvGraphicFramePr>
            <a:graphicFrameLocks noGrp="1"/>
          </p:cNvGraphicFramePr>
          <p:nvPr>
            <p:ph idx="1"/>
            <p:extLst>
              <p:ext uri="{D42A27DB-BD31-4B8C-83A1-F6EECF244321}">
                <p14:modId xmlns:p14="http://schemas.microsoft.com/office/powerpoint/2010/main" val="1204207157"/>
              </p:ext>
            </p:extLst>
          </p:nvPr>
        </p:nvGraphicFramePr>
        <p:xfrm>
          <a:off x="0" y="711200"/>
          <a:ext cx="12192000" cy="6149806"/>
        </p:xfrm>
        <a:graphic>
          <a:graphicData uri="http://schemas.openxmlformats.org/drawingml/2006/table">
            <a:tbl>
              <a:tblPr firstRow="1" firstCol="1" bandRow="1">
                <a:tableStyleId>{5C22544A-7EE6-4342-B048-85BDC9FD1C3A}</a:tableStyleId>
              </a:tblPr>
              <a:tblGrid>
                <a:gridCol w="2557455">
                  <a:extLst>
                    <a:ext uri="{9D8B030D-6E8A-4147-A177-3AD203B41FA5}">
                      <a16:colId xmlns:a16="http://schemas.microsoft.com/office/drawing/2014/main" val="1128023859"/>
                    </a:ext>
                  </a:extLst>
                </a:gridCol>
                <a:gridCol w="4828296">
                  <a:extLst>
                    <a:ext uri="{9D8B030D-6E8A-4147-A177-3AD203B41FA5}">
                      <a16:colId xmlns:a16="http://schemas.microsoft.com/office/drawing/2014/main" val="2655645761"/>
                    </a:ext>
                  </a:extLst>
                </a:gridCol>
                <a:gridCol w="4806249">
                  <a:extLst>
                    <a:ext uri="{9D8B030D-6E8A-4147-A177-3AD203B41FA5}">
                      <a16:colId xmlns:a16="http://schemas.microsoft.com/office/drawing/2014/main" val="1325543441"/>
                    </a:ext>
                  </a:extLst>
                </a:gridCol>
              </a:tblGrid>
              <a:tr h="301506">
                <a:tc>
                  <a:txBody>
                    <a:bodyPr/>
                    <a:lstStyle/>
                    <a:p>
                      <a:pPr marL="0" marR="0" algn="ctr">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Kapsam</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gn="ctr">
                        <a:lnSpc>
                          <a:spcPct val="115000"/>
                        </a:lnSpc>
                        <a:spcBef>
                          <a:spcPts val="0"/>
                        </a:spcBef>
                        <a:spcAft>
                          <a:spcPts val="0"/>
                        </a:spcAft>
                      </a:pPr>
                      <a:r>
                        <a:rPr lang="tr-TR" sz="1600">
                          <a:effectLst/>
                          <a:latin typeface="Arial" panose="020B0604020202020204" pitchFamily="34" charset="0"/>
                          <a:cs typeface="Arial" panose="020B0604020202020204" pitchFamily="34" charset="0"/>
                        </a:rPr>
                        <a:t>SOA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gn="ctr">
                        <a:lnSpc>
                          <a:spcPct val="115000"/>
                        </a:lnSpc>
                        <a:spcBef>
                          <a:spcPts val="0"/>
                        </a:spcBef>
                        <a:spcAft>
                          <a:spcPts val="0"/>
                        </a:spcAft>
                      </a:pPr>
                      <a:r>
                        <a:rPr lang="tr-TR" sz="1600">
                          <a:effectLst/>
                          <a:latin typeface="Arial" panose="020B0604020202020204" pitchFamily="34" charset="0"/>
                          <a:cs typeface="Arial" panose="020B0604020202020204" pitchFamily="34" charset="0"/>
                        </a:rPr>
                        <a:t>Mikroservices</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101239592"/>
                  </a:ext>
                </a:extLst>
              </a:tr>
              <a:tr h="536982">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Mimari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Kaynakları hizmetler arasında paylaşmak için tasarlandı</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Bağımsız çalışabilen hizmetleri barındırmak için tasarlandı</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201411319"/>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Bileşen paylaşımı</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Sıklıkla bileşen paylaşımını içerir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Tipik olarak bileşen paylaşımını içermez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29305293"/>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Granularity(Parçalılık)</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Larger</a:t>
                      </a:r>
                      <a:r>
                        <a:rPr lang="tr-TR" sz="1600" dirty="0">
                          <a:effectLst/>
                          <a:latin typeface="Arial" panose="020B0604020202020204" pitchFamily="34" charset="0"/>
                          <a:cs typeface="Arial" panose="020B0604020202020204" pitchFamily="34" charset="0"/>
                        </a:rPr>
                        <a:t>(Daha büyük), daha modüler hizmetler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Fine-grained</a:t>
                      </a:r>
                      <a:r>
                        <a:rPr lang="tr-TR" sz="1600" dirty="0">
                          <a:effectLst/>
                          <a:latin typeface="Arial" panose="020B0604020202020204" pitchFamily="34" charset="0"/>
                          <a:cs typeface="Arial" panose="020B0604020202020204" pitchFamily="34" charset="0"/>
                        </a:rPr>
                        <a:t>(İnce taneli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kolay</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dağıtılabilir</a:t>
                      </a:r>
                      <a:r>
                        <a:rPr lang="tr-TR" sz="1600" dirty="0">
                          <a:effectLst/>
                          <a:latin typeface="Arial" panose="020B0604020202020204" pitchFamily="34" charset="0"/>
                          <a:cs typeface="Arial" panose="020B0604020202020204" pitchFamily="34" charset="0"/>
                        </a:rPr>
                        <a:t>) hizmetler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68930170"/>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Veri depolama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Veri depolama alanının hizmetler arasında paylaşılmasını içerir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Bağımsız veri depolama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350882176"/>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Yönetim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Ekipler arasında ortak yönetişim protokolleri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Ekipler arasında işbirliği gerektirir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146752465"/>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Boyut ve kapsam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Büyük ölçekli entegrasyonlar için daha iyi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Daha küçük ve web tabanlı uygulamalar için daha iyi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38377538"/>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İletişim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ESB, SOAP, AMQP ve MSMQ gibi birden fazla mesajlaşma protokolü kullanır. </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API'ler</a:t>
                      </a:r>
                      <a:r>
                        <a:rPr lang="tr-TR" sz="1600" dirty="0">
                          <a:effectLst/>
                          <a:latin typeface="Arial" panose="020B0604020202020204" pitchFamily="34" charset="0"/>
                          <a:cs typeface="Arial" panose="020B0604020202020204" pitchFamily="34" charset="0"/>
                        </a:rPr>
                        <a:t>, Java Mesaj Hizmeti, </a:t>
                      </a:r>
                      <a:r>
                        <a:rPr lang="tr-TR" sz="1600" dirty="0" err="1">
                          <a:effectLst/>
                          <a:latin typeface="Arial" panose="020B0604020202020204" pitchFamily="34" charset="0"/>
                          <a:cs typeface="Arial" panose="020B0604020202020204" pitchFamily="34" charset="0"/>
                        </a:rPr>
                        <a:t>Pub</a:t>
                      </a:r>
                      <a:r>
                        <a:rPr lang="tr-TR" sz="1600" dirty="0">
                          <a:effectLst/>
                          <a:latin typeface="Arial" panose="020B0604020202020204" pitchFamily="34" charset="0"/>
                          <a:cs typeface="Arial" panose="020B0604020202020204" pitchFamily="34" charset="0"/>
                        </a:rPr>
                        <a:t>/</a:t>
                      </a:r>
                      <a:r>
                        <a:rPr lang="tr-TR" sz="1600" dirty="0" err="1">
                          <a:effectLst/>
                          <a:latin typeface="Arial" panose="020B0604020202020204" pitchFamily="34" charset="0"/>
                          <a:cs typeface="Arial" panose="020B0604020202020204" pitchFamily="34" charset="0"/>
                        </a:rPr>
                        <a:t>Sub</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944493047"/>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Coupling and cohesion</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Kaynak paylaşımına dayanır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Bağlantı için sınırlı bağlama dayanır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481429342"/>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Uzaktan hizmetler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SOAP ve AMQP gibi protokolleri kullanır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REST ve JMS' i kullanır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032681269"/>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Deployment(Dağıtım)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Zorlu. Küçük değişiklikler için tam bir yeniden yapılandırma gereklidir.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Dağıtımı kolaydır. Her </a:t>
                      </a:r>
                      <a:r>
                        <a:rPr lang="tr-TR" sz="1600" dirty="0" err="1">
                          <a:effectLst/>
                          <a:latin typeface="Arial" panose="020B0604020202020204" pitchFamily="34" charset="0"/>
                          <a:cs typeface="Arial" panose="020B0604020202020204" pitchFamily="34" charset="0"/>
                        </a:rPr>
                        <a:t>microservice</a:t>
                      </a:r>
                      <a:r>
                        <a:rPr lang="tr-TR" sz="1600" dirty="0">
                          <a:effectLst/>
                          <a:latin typeface="Arial" panose="020B0604020202020204" pitchFamily="34" charset="0"/>
                          <a:cs typeface="Arial" panose="020B0604020202020204" pitchFamily="34" charset="0"/>
                        </a:rPr>
                        <a:t> </a:t>
                      </a:r>
                      <a:r>
                        <a:rPr lang="tr-TR" sz="1600" dirty="0" err="1">
                          <a:effectLst/>
                          <a:latin typeface="Arial" panose="020B0604020202020204" pitchFamily="34" charset="0"/>
                          <a:cs typeface="Arial" panose="020B0604020202020204" pitchFamily="34" charset="0"/>
                        </a:rPr>
                        <a:t>container</a:t>
                      </a:r>
                      <a:r>
                        <a:rPr lang="tr-TR" sz="1600" dirty="0">
                          <a:effectLst/>
                          <a:latin typeface="Arial" panose="020B0604020202020204" pitchFamily="34" charset="0"/>
                          <a:cs typeface="Arial" panose="020B0604020202020204" pitchFamily="34" charset="0"/>
                        </a:rPr>
                        <a:t> a alınabilir. </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799915428"/>
                  </a:ext>
                </a:extLst>
              </a:tr>
              <a:tr h="81436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Tekrar Kullanılabilirlik</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Paylaşılan ortak kaynaklar aracılığıyla yeniden kullanılabilir hizmetler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Her hizmetin kendi bağımsız kaynakları vardır. Mikro hizmetleri </a:t>
                      </a:r>
                      <a:r>
                        <a:rPr lang="tr-TR" sz="1600" dirty="0" err="1">
                          <a:effectLst/>
                          <a:latin typeface="Arial" panose="020B0604020202020204" pitchFamily="34" charset="0"/>
                          <a:cs typeface="Arial" panose="020B0604020202020204" pitchFamily="34" charset="0"/>
                        </a:rPr>
                        <a:t>API'leri</a:t>
                      </a:r>
                      <a:r>
                        <a:rPr lang="tr-TR" sz="1600" dirty="0">
                          <a:effectLst/>
                          <a:latin typeface="Arial" panose="020B0604020202020204" pitchFamily="34" charset="0"/>
                          <a:cs typeface="Arial" panose="020B0604020202020204" pitchFamily="34" charset="0"/>
                        </a:rPr>
                        <a:t> aracılığıyla yeniden kullanabilirsiniz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716519883"/>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Hız</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Daha fazla hizmet eklendikçe yavaşlar.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Trafik arttıkça tutarlı hız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223413446"/>
                  </a:ext>
                </a:extLst>
              </a:tr>
              <a:tr h="536982">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Yönetişim esnekliği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Tüm hizmetlerde tutarlı veri yönetimi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Her depolama için farklı veri yönetimi politikaları</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81104887"/>
                  </a:ext>
                </a:extLst>
              </a:tr>
            </a:tbl>
          </a:graphicData>
        </a:graphic>
      </p:graphicFrame>
    </p:spTree>
    <p:extLst>
      <p:ext uri="{BB962C8B-B14F-4D97-AF65-F5344CB8AC3E}">
        <p14:creationId xmlns:p14="http://schemas.microsoft.com/office/powerpoint/2010/main" val="26963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30021-6DAC-47CA-8706-F240F9941201}"/>
              </a:ext>
            </a:extLst>
          </p:cNvPr>
          <p:cNvSpPr>
            <a:spLocks noGrp="1"/>
          </p:cNvSpPr>
          <p:nvPr>
            <p:ph idx="1"/>
          </p:nvPr>
        </p:nvSpPr>
        <p:spPr>
          <a:xfrm>
            <a:off x="428625" y="95251"/>
            <a:ext cx="8845377" cy="6762750"/>
          </a:xfrm>
        </p:spPr>
        <p:txBody>
          <a:bodyPr>
            <a:normAutofit lnSpcReduction="10000"/>
          </a:bodyPr>
          <a:lstStyle/>
          <a:p>
            <a:pPr algn="just"/>
            <a:r>
              <a:rPr lang="en-US" b="1" dirty="0"/>
              <a:t>Microservice </a:t>
            </a:r>
            <a:r>
              <a:rPr lang="en-US" b="1" dirty="0" err="1"/>
              <a:t>için</a:t>
            </a:r>
            <a:r>
              <a:rPr lang="en-US" b="1" dirty="0"/>
              <a:t> 5 </a:t>
            </a:r>
            <a:r>
              <a:rPr lang="en-US" b="1" dirty="0" err="1"/>
              <a:t>fayda</a:t>
            </a:r>
            <a:r>
              <a:rPr lang="en-US" b="1" dirty="0"/>
              <a:t>;</a:t>
            </a:r>
            <a:endParaRPr lang="tr-TR" dirty="0"/>
          </a:p>
          <a:p>
            <a:pPr algn="just"/>
            <a:r>
              <a:rPr lang="en-US" b="1" dirty="0" err="1"/>
              <a:t>Parçalılık</a:t>
            </a:r>
            <a:r>
              <a:rPr lang="en-US" dirty="0"/>
              <a:t>: </a:t>
            </a:r>
            <a:r>
              <a:rPr lang="en-US" dirty="0" err="1"/>
              <a:t>Mimari</a:t>
            </a:r>
            <a:r>
              <a:rPr lang="en-US" dirty="0"/>
              <a:t> </a:t>
            </a:r>
            <a:r>
              <a:rPr lang="en-US" dirty="0" err="1"/>
              <a:t>çeşitli</a:t>
            </a:r>
            <a:r>
              <a:rPr lang="en-US" dirty="0"/>
              <a:t> </a:t>
            </a:r>
            <a:r>
              <a:rPr lang="en-US" dirty="0" err="1"/>
              <a:t>bileşenlerden</a:t>
            </a:r>
            <a:r>
              <a:rPr lang="en-US" dirty="0"/>
              <a:t> </a:t>
            </a:r>
            <a:r>
              <a:rPr lang="en-US" dirty="0" err="1"/>
              <a:t>oluşur</a:t>
            </a:r>
            <a:r>
              <a:rPr lang="en-US" dirty="0"/>
              <a:t> </a:t>
            </a:r>
            <a:r>
              <a:rPr lang="en-US" dirty="0" err="1"/>
              <a:t>ve</a:t>
            </a:r>
            <a:r>
              <a:rPr lang="en-US" dirty="0"/>
              <a:t> </a:t>
            </a:r>
            <a:r>
              <a:rPr lang="en-US" dirty="0" err="1"/>
              <a:t>bunların</a:t>
            </a:r>
            <a:r>
              <a:rPr lang="en-US" dirty="0"/>
              <a:t> </a:t>
            </a:r>
            <a:r>
              <a:rPr lang="en-US" dirty="0" err="1"/>
              <a:t>parçalı</a:t>
            </a:r>
            <a:r>
              <a:rPr lang="en-US" dirty="0"/>
              <a:t> </a:t>
            </a:r>
            <a:r>
              <a:rPr lang="en-US" dirty="0" err="1"/>
              <a:t>olması</a:t>
            </a:r>
            <a:r>
              <a:rPr lang="en-US" dirty="0"/>
              <a:t> </a:t>
            </a:r>
            <a:r>
              <a:rPr lang="en-US" dirty="0" err="1"/>
              <a:t>önemli</a:t>
            </a:r>
            <a:r>
              <a:rPr lang="en-US" dirty="0"/>
              <a:t> </a:t>
            </a:r>
            <a:r>
              <a:rPr lang="en-US" dirty="0" err="1"/>
              <a:t>bir</a:t>
            </a:r>
            <a:r>
              <a:rPr lang="en-US" dirty="0"/>
              <a:t> </a:t>
            </a:r>
            <a:r>
              <a:rPr lang="en-US" dirty="0" err="1"/>
              <a:t>faktör</a:t>
            </a:r>
            <a:r>
              <a:rPr lang="en-US" dirty="0"/>
              <a:t> </a:t>
            </a:r>
            <a:r>
              <a:rPr lang="en-US" dirty="0" err="1"/>
              <a:t>olabilir</a:t>
            </a:r>
            <a:r>
              <a:rPr lang="en-US" dirty="0"/>
              <a:t>. </a:t>
            </a:r>
            <a:r>
              <a:rPr lang="en-US" dirty="0" err="1"/>
              <a:t>Mikro</a:t>
            </a:r>
            <a:r>
              <a:rPr lang="en-US" dirty="0"/>
              <a:t> </a:t>
            </a:r>
            <a:r>
              <a:rPr lang="en-US" dirty="0" err="1"/>
              <a:t>hizmet</a:t>
            </a:r>
            <a:r>
              <a:rPr lang="en-US" dirty="0"/>
              <a:t> </a:t>
            </a:r>
            <a:r>
              <a:rPr lang="en-US" dirty="0" err="1"/>
              <a:t>mimarisi</a:t>
            </a:r>
            <a:r>
              <a:rPr lang="en-US" dirty="0"/>
              <a:t>, </a:t>
            </a:r>
            <a:r>
              <a:rPr lang="en-US" dirty="0" err="1"/>
              <a:t>daha</a:t>
            </a:r>
            <a:r>
              <a:rPr lang="en-US" dirty="0"/>
              <a:t> </a:t>
            </a:r>
            <a:r>
              <a:rPr lang="en-US" dirty="0" err="1"/>
              <a:t>küçük</a:t>
            </a:r>
            <a:r>
              <a:rPr lang="en-US" dirty="0"/>
              <a:t> </a:t>
            </a:r>
            <a:r>
              <a:rPr lang="en-US" dirty="0" err="1"/>
              <a:t>ancak</a:t>
            </a:r>
            <a:r>
              <a:rPr lang="en-US" dirty="0"/>
              <a:t> </a:t>
            </a:r>
            <a:r>
              <a:rPr lang="en-US" dirty="0" err="1"/>
              <a:t>daha</a:t>
            </a:r>
            <a:r>
              <a:rPr lang="en-US" dirty="0"/>
              <a:t> </a:t>
            </a:r>
            <a:r>
              <a:rPr lang="en-US" dirty="0" err="1"/>
              <a:t>büyük</a:t>
            </a:r>
            <a:r>
              <a:rPr lang="en-US" dirty="0"/>
              <a:t> </a:t>
            </a:r>
            <a:r>
              <a:rPr lang="en-US" dirty="0" err="1"/>
              <a:t>bileşenlere</a:t>
            </a:r>
            <a:r>
              <a:rPr lang="en-US" dirty="0"/>
              <a:t> </a:t>
            </a:r>
            <a:r>
              <a:rPr lang="en-US" dirty="0" err="1"/>
              <a:t>sahip</a:t>
            </a:r>
            <a:r>
              <a:rPr lang="en-US" dirty="0"/>
              <a:t> </a:t>
            </a:r>
            <a:r>
              <a:rPr lang="en-US" dirty="0" err="1"/>
              <a:t>olan</a:t>
            </a:r>
            <a:r>
              <a:rPr lang="en-US" dirty="0"/>
              <a:t> </a:t>
            </a:r>
            <a:r>
              <a:rPr lang="en-US" dirty="0" err="1"/>
              <a:t>ve</a:t>
            </a:r>
            <a:r>
              <a:rPr lang="en-US" dirty="0"/>
              <a:t> </a:t>
            </a:r>
            <a:r>
              <a:rPr lang="en-US" dirty="0" err="1"/>
              <a:t>ince</a:t>
            </a:r>
            <a:r>
              <a:rPr lang="en-US" dirty="0"/>
              <a:t> </a:t>
            </a:r>
            <a:r>
              <a:rPr lang="en-US" dirty="0" err="1"/>
              <a:t>taneli</a:t>
            </a:r>
            <a:r>
              <a:rPr lang="en-US" dirty="0"/>
              <a:t> </a:t>
            </a:r>
            <a:r>
              <a:rPr lang="en-US" dirty="0" err="1"/>
              <a:t>olmayan</a:t>
            </a:r>
            <a:r>
              <a:rPr lang="en-US" dirty="0"/>
              <a:t> </a:t>
            </a:r>
            <a:r>
              <a:rPr lang="en-US" dirty="0" err="1"/>
              <a:t>bir</a:t>
            </a:r>
            <a:r>
              <a:rPr lang="en-US" dirty="0"/>
              <a:t> </a:t>
            </a:r>
            <a:r>
              <a:rPr lang="en-US" dirty="0" err="1"/>
              <a:t>SOA'ya</a:t>
            </a:r>
            <a:r>
              <a:rPr lang="en-US" dirty="0"/>
              <a:t> </a:t>
            </a:r>
            <a:r>
              <a:rPr lang="en-US" dirty="0" err="1"/>
              <a:t>göre</a:t>
            </a:r>
            <a:r>
              <a:rPr lang="en-US" dirty="0"/>
              <a:t> </a:t>
            </a:r>
            <a:r>
              <a:rPr lang="en-US" dirty="0" err="1"/>
              <a:t>daha</a:t>
            </a:r>
            <a:r>
              <a:rPr lang="en-US" dirty="0"/>
              <a:t> </a:t>
            </a:r>
            <a:r>
              <a:rPr lang="en-US" dirty="0" err="1"/>
              <a:t>küçük</a:t>
            </a:r>
            <a:r>
              <a:rPr lang="en-US" dirty="0"/>
              <a:t> </a:t>
            </a:r>
            <a:r>
              <a:rPr lang="en-US" dirty="0" err="1"/>
              <a:t>bileşenlere</a:t>
            </a:r>
            <a:r>
              <a:rPr lang="en-US" dirty="0"/>
              <a:t> </a:t>
            </a:r>
            <a:r>
              <a:rPr lang="en-US" dirty="0" err="1"/>
              <a:t>sahiptir</a:t>
            </a:r>
            <a:r>
              <a:rPr lang="en-US" dirty="0"/>
              <a:t>.</a:t>
            </a:r>
            <a:endParaRPr lang="tr-TR" dirty="0"/>
          </a:p>
          <a:p>
            <a:pPr algn="just"/>
            <a:r>
              <a:rPr lang="en-US" b="1" dirty="0" err="1"/>
              <a:t>Hata</a:t>
            </a:r>
            <a:r>
              <a:rPr lang="en-US" b="1" dirty="0"/>
              <a:t> </a:t>
            </a:r>
            <a:r>
              <a:rPr lang="en-US" b="1" dirty="0" err="1"/>
              <a:t>Toleransı</a:t>
            </a:r>
            <a:r>
              <a:rPr lang="en-US" dirty="0"/>
              <a:t>: Bir </a:t>
            </a:r>
            <a:r>
              <a:rPr lang="en-US" dirty="0" err="1"/>
              <a:t>kurumsal</a:t>
            </a:r>
            <a:r>
              <a:rPr lang="en-US" dirty="0"/>
              <a:t> </a:t>
            </a:r>
            <a:r>
              <a:rPr lang="en-US" dirty="0" err="1"/>
              <a:t>hizmet</a:t>
            </a:r>
            <a:r>
              <a:rPr lang="en-US" dirty="0"/>
              <a:t> </a:t>
            </a:r>
            <a:r>
              <a:rPr lang="en-US" dirty="0" err="1"/>
              <a:t>veri</a:t>
            </a:r>
            <a:r>
              <a:rPr lang="en-US" dirty="0"/>
              <a:t> </a:t>
            </a:r>
            <a:r>
              <a:rPr lang="en-US" dirty="0" err="1"/>
              <a:t>yolu</a:t>
            </a:r>
            <a:r>
              <a:rPr lang="en-US" dirty="0"/>
              <a:t> (ESB), </a:t>
            </a:r>
            <a:r>
              <a:rPr lang="en-US" dirty="0" err="1"/>
              <a:t>yönlendirme</a:t>
            </a:r>
            <a:r>
              <a:rPr lang="en-US" dirty="0"/>
              <a:t>, </a:t>
            </a:r>
            <a:r>
              <a:rPr lang="en-US" dirty="0" err="1"/>
              <a:t>protokol</a:t>
            </a:r>
            <a:r>
              <a:rPr lang="en-US" dirty="0"/>
              <a:t> </a:t>
            </a:r>
            <a:r>
              <a:rPr lang="en-US" dirty="0" err="1"/>
              <a:t>dönüşümü</a:t>
            </a:r>
            <a:r>
              <a:rPr lang="en-US" dirty="0"/>
              <a:t> </a:t>
            </a:r>
            <a:r>
              <a:rPr lang="en-US" dirty="0" err="1"/>
              <a:t>gibi</a:t>
            </a:r>
            <a:r>
              <a:rPr lang="en-US" dirty="0"/>
              <a:t> </a:t>
            </a:r>
            <a:r>
              <a:rPr lang="en-US" dirty="0" err="1"/>
              <a:t>çeşitli</a:t>
            </a:r>
            <a:r>
              <a:rPr lang="en-US" dirty="0"/>
              <a:t> </a:t>
            </a:r>
            <a:r>
              <a:rPr lang="en-US" dirty="0" err="1"/>
              <a:t>işlevleri</a:t>
            </a:r>
            <a:r>
              <a:rPr lang="en-US" dirty="0"/>
              <a:t> </a:t>
            </a:r>
            <a:r>
              <a:rPr lang="en-US" dirty="0" err="1"/>
              <a:t>gerçekleştirir</a:t>
            </a:r>
            <a:r>
              <a:rPr lang="en-US" dirty="0"/>
              <a:t>, </a:t>
            </a:r>
            <a:r>
              <a:rPr lang="en-US" dirty="0" err="1"/>
              <a:t>güvenlik</a:t>
            </a:r>
            <a:r>
              <a:rPr lang="en-US" dirty="0"/>
              <a:t> </a:t>
            </a:r>
            <a:r>
              <a:rPr lang="en-US" dirty="0" err="1"/>
              <a:t>ağ</a:t>
            </a:r>
            <a:r>
              <a:rPr lang="en-US" dirty="0"/>
              <a:t> </a:t>
            </a:r>
            <a:r>
              <a:rPr lang="en-US" dirty="0" err="1"/>
              <a:t>geçidi</a:t>
            </a:r>
            <a:r>
              <a:rPr lang="en-US" dirty="0"/>
              <a:t> </a:t>
            </a:r>
            <a:r>
              <a:rPr lang="en-US" dirty="0" err="1"/>
              <a:t>görevi</a:t>
            </a:r>
            <a:r>
              <a:rPr lang="en-US" dirty="0"/>
              <a:t> </a:t>
            </a:r>
            <a:r>
              <a:rPr lang="en-US" dirty="0" err="1"/>
              <a:t>görür</a:t>
            </a:r>
            <a:r>
              <a:rPr lang="en-US" dirty="0"/>
              <a:t>, vb. Bu </a:t>
            </a:r>
            <a:r>
              <a:rPr lang="en-US" dirty="0" err="1"/>
              <a:t>işlevlerden</a:t>
            </a:r>
            <a:r>
              <a:rPr lang="en-US" dirty="0"/>
              <a:t> </a:t>
            </a:r>
            <a:r>
              <a:rPr lang="en-US" dirty="0" err="1"/>
              <a:t>herhangi</a:t>
            </a:r>
            <a:r>
              <a:rPr lang="en-US" dirty="0"/>
              <a:t> </a:t>
            </a:r>
            <a:r>
              <a:rPr lang="en-US" dirty="0" err="1"/>
              <a:t>biri</a:t>
            </a:r>
            <a:r>
              <a:rPr lang="en-US" dirty="0"/>
              <a:t> </a:t>
            </a:r>
            <a:r>
              <a:rPr lang="en-US" dirty="0" err="1"/>
              <a:t>arızalanırsa</a:t>
            </a:r>
            <a:r>
              <a:rPr lang="en-US" dirty="0"/>
              <a:t>, </a:t>
            </a:r>
            <a:r>
              <a:rPr lang="en-US" dirty="0" err="1"/>
              <a:t>söz</a:t>
            </a:r>
            <a:r>
              <a:rPr lang="en-US" dirty="0"/>
              <a:t> </a:t>
            </a:r>
            <a:r>
              <a:rPr lang="en-US" dirty="0" err="1"/>
              <a:t>konusu</a:t>
            </a:r>
            <a:r>
              <a:rPr lang="en-US" dirty="0"/>
              <a:t> </a:t>
            </a:r>
            <a:r>
              <a:rPr lang="en-US" dirty="0" err="1"/>
              <a:t>hizmete</a:t>
            </a:r>
            <a:r>
              <a:rPr lang="en-US" dirty="0"/>
              <a:t> </a:t>
            </a:r>
            <a:r>
              <a:rPr lang="en-US" dirty="0" err="1"/>
              <a:t>yönelik</a:t>
            </a:r>
            <a:r>
              <a:rPr lang="en-US" dirty="0"/>
              <a:t> </a:t>
            </a:r>
            <a:r>
              <a:rPr lang="en-US" dirty="0" err="1"/>
              <a:t>talebi</a:t>
            </a:r>
            <a:r>
              <a:rPr lang="en-US" dirty="0"/>
              <a:t> </a:t>
            </a:r>
            <a:r>
              <a:rPr lang="en-US" dirty="0" err="1"/>
              <a:t>engeller</a:t>
            </a:r>
            <a:r>
              <a:rPr lang="en-US" dirty="0"/>
              <a:t>. ESB, </a:t>
            </a:r>
            <a:r>
              <a:rPr lang="en-US" dirty="0" err="1"/>
              <a:t>hizmet</a:t>
            </a:r>
            <a:r>
              <a:rPr lang="en-US" dirty="0"/>
              <a:t> </a:t>
            </a:r>
            <a:r>
              <a:rPr lang="en-US" dirty="0" err="1"/>
              <a:t>odaklı</a:t>
            </a:r>
            <a:r>
              <a:rPr lang="en-US" dirty="0"/>
              <a:t> </a:t>
            </a:r>
            <a:r>
              <a:rPr lang="en-US" dirty="0" err="1"/>
              <a:t>bir</a:t>
            </a:r>
            <a:r>
              <a:rPr lang="en-US" dirty="0"/>
              <a:t> </a:t>
            </a:r>
            <a:r>
              <a:rPr lang="en-US" dirty="0" err="1"/>
              <a:t>mimaride</a:t>
            </a:r>
            <a:r>
              <a:rPr lang="en-US" dirty="0"/>
              <a:t>, </a:t>
            </a:r>
            <a:r>
              <a:rPr lang="en-US" dirty="0" err="1"/>
              <a:t>uygulamanın</a:t>
            </a:r>
            <a:r>
              <a:rPr lang="en-US" dirty="0"/>
              <a:t> </a:t>
            </a:r>
            <a:r>
              <a:rPr lang="en-US" dirty="0" err="1"/>
              <a:t>tamamının</a:t>
            </a:r>
            <a:r>
              <a:rPr lang="en-US" dirty="0"/>
              <a:t> </a:t>
            </a:r>
            <a:r>
              <a:rPr lang="en-US" dirty="0" err="1"/>
              <a:t>işleyişini</a:t>
            </a:r>
            <a:r>
              <a:rPr lang="en-US" dirty="0"/>
              <a:t> </a:t>
            </a:r>
            <a:r>
              <a:rPr lang="en-US" dirty="0" err="1"/>
              <a:t>etkileyebilecek</a:t>
            </a:r>
            <a:r>
              <a:rPr lang="en-US" dirty="0"/>
              <a:t> </a:t>
            </a:r>
            <a:r>
              <a:rPr lang="en-US" dirty="0" err="1"/>
              <a:t>tek</a:t>
            </a:r>
            <a:r>
              <a:rPr lang="en-US" dirty="0"/>
              <a:t> </a:t>
            </a:r>
            <a:r>
              <a:rPr lang="en-US" dirty="0" err="1"/>
              <a:t>bir</a:t>
            </a:r>
            <a:r>
              <a:rPr lang="en-US" dirty="0"/>
              <a:t> </a:t>
            </a:r>
            <a:r>
              <a:rPr lang="en-US" dirty="0" err="1"/>
              <a:t>hata</a:t>
            </a:r>
            <a:r>
              <a:rPr lang="en-US" dirty="0"/>
              <a:t> </a:t>
            </a:r>
            <a:r>
              <a:rPr lang="en-US" dirty="0" err="1"/>
              <a:t>noktası</a:t>
            </a:r>
            <a:r>
              <a:rPr lang="en-US" dirty="0"/>
              <a:t> </a:t>
            </a:r>
            <a:r>
              <a:rPr lang="en-US" dirty="0" err="1"/>
              <a:t>olabilir</a:t>
            </a:r>
            <a:r>
              <a:rPr lang="en-US" dirty="0"/>
              <a:t>(</a:t>
            </a:r>
            <a:r>
              <a:rPr lang="en-US" b="1" dirty="0"/>
              <a:t>Single point of failure point</a:t>
            </a:r>
            <a:r>
              <a:rPr lang="en-US" dirty="0"/>
              <a:t>). </a:t>
            </a:r>
            <a:r>
              <a:rPr lang="en-US" dirty="0" err="1"/>
              <a:t>Mikro</a:t>
            </a:r>
            <a:r>
              <a:rPr lang="en-US" dirty="0"/>
              <a:t> </a:t>
            </a:r>
            <a:r>
              <a:rPr lang="en-US" dirty="0" err="1"/>
              <a:t>hizmetler</a:t>
            </a:r>
            <a:r>
              <a:rPr lang="en-US" dirty="0"/>
              <a:t> </a:t>
            </a:r>
            <a:r>
              <a:rPr lang="en-US" dirty="0" err="1"/>
              <a:t>ve</a:t>
            </a:r>
            <a:r>
              <a:rPr lang="en-US" dirty="0"/>
              <a:t> SOA </a:t>
            </a:r>
            <a:r>
              <a:rPr lang="en-US" dirty="0" err="1"/>
              <a:t>ile</a:t>
            </a:r>
            <a:r>
              <a:rPr lang="en-US" dirty="0"/>
              <a:t> </a:t>
            </a:r>
            <a:r>
              <a:rPr lang="en-US" dirty="0" err="1"/>
              <a:t>karşılaştırıldığında</a:t>
            </a:r>
            <a:r>
              <a:rPr lang="en-US" dirty="0"/>
              <a:t>, </a:t>
            </a:r>
            <a:r>
              <a:rPr lang="en-US" dirty="0" err="1"/>
              <a:t>mikro</a:t>
            </a:r>
            <a:r>
              <a:rPr lang="en-US" dirty="0"/>
              <a:t> </a:t>
            </a:r>
            <a:r>
              <a:rPr lang="en-US" dirty="0" err="1"/>
              <a:t>hizmetler</a:t>
            </a:r>
            <a:r>
              <a:rPr lang="en-US" dirty="0"/>
              <a:t> </a:t>
            </a:r>
            <a:r>
              <a:rPr lang="en-US" dirty="0" err="1"/>
              <a:t>mimarisi</a:t>
            </a:r>
            <a:r>
              <a:rPr lang="en-US" dirty="0"/>
              <a:t>, </a:t>
            </a:r>
            <a:r>
              <a:rPr lang="en-US" dirty="0" err="1"/>
              <a:t>işleyiş</a:t>
            </a:r>
            <a:r>
              <a:rPr lang="en-US" dirty="0"/>
              <a:t> </a:t>
            </a:r>
            <a:r>
              <a:rPr lang="en-US" dirty="0" err="1"/>
              <a:t>ve</a:t>
            </a:r>
            <a:r>
              <a:rPr lang="en-US" dirty="0"/>
              <a:t> </a:t>
            </a:r>
            <a:r>
              <a:rPr lang="en-US" dirty="0" err="1"/>
              <a:t>dağıtım</a:t>
            </a:r>
            <a:r>
              <a:rPr lang="en-US" dirty="0"/>
              <a:t> </a:t>
            </a:r>
            <a:r>
              <a:rPr lang="en-US" dirty="0" err="1"/>
              <a:t>açısından</a:t>
            </a:r>
            <a:r>
              <a:rPr lang="en-US" dirty="0"/>
              <a:t> </a:t>
            </a:r>
            <a:r>
              <a:rPr lang="en-US" dirty="0" err="1"/>
              <a:t>birbirinden</a:t>
            </a:r>
            <a:r>
              <a:rPr lang="en-US" dirty="0"/>
              <a:t> </a:t>
            </a:r>
            <a:r>
              <a:rPr lang="en-US" dirty="0" err="1"/>
              <a:t>bağımsız</a:t>
            </a:r>
            <a:r>
              <a:rPr lang="en-US" dirty="0"/>
              <a:t> </a:t>
            </a:r>
            <a:r>
              <a:rPr lang="en-US" dirty="0" err="1"/>
              <a:t>hizmetlerden</a:t>
            </a:r>
            <a:r>
              <a:rPr lang="en-US" dirty="0"/>
              <a:t> </a:t>
            </a:r>
            <a:r>
              <a:rPr lang="en-US" dirty="0" err="1"/>
              <a:t>oluşur</a:t>
            </a:r>
            <a:r>
              <a:rPr lang="en-US" dirty="0"/>
              <a:t>, </a:t>
            </a:r>
            <a:r>
              <a:rPr lang="en-US" dirty="0" err="1"/>
              <a:t>bu</a:t>
            </a:r>
            <a:r>
              <a:rPr lang="en-US" dirty="0"/>
              <a:t> </a:t>
            </a:r>
            <a:r>
              <a:rPr lang="en-US" dirty="0" err="1"/>
              <a:t>nedenle</a:t>
            </a:r>
            <a:r>
              <a:rPr lang="en-US" dirty="0"/>
              <a:t> </a:t>
            </a:r>
            <a:r>
              <a:rPr lang="en-US" dirty="0" err="1"/>
              <a:t>SOA'dan</a:t>
            </a:r>
            <a:r>
              <a:rPr lang="en-US" dirty="0"/>
              <a:t> </a:t>
            </a:r>
            <a:r>
              <a:rPr lang="en-US" dirty="0" err="1"/>
              <a:t>farklı</a:t>
            </a:r>
            <a:r>
              <a:rPr lang="en-US" dirty="0"/>
              <a:t> </a:t>
            </a:r>
            <a:r>
              <a:rPr lang="en-US" dirty="0" err="1"/>
              <a:t>olarak</a:t>
            </a:r>
            <a:r>
              <a:rPr lang="en-US" dirty="0"/>
              <a:t> </a:t>
            </a:r>
            <a:r>
              <a:rPr lang="en-US" dirty="0" err="1"/>
              <a:t>bu</a:t>
            </a:r>
            <a:r>
              <a:rPr lang="en-US" dirty="0"/>
              <a:t> </a:t>
            </a:r>
            <a:r>
              <a:rPr lang="en-US" dirty="0" err="1"/>
              <a:t>mimariyi</a:t>
            </a:r>
            <a:r>
              <a:rPr lang="en-US" dirty="0"/>
              <a:t> </a:t>
            </a:r>
            <a:r>
              <a:rPr lang="en-US" dirty="0" err="1"/>
              <a:t>hataya</a:t>
            </a:r>
            <a:r>
              <a:rPr lang="en-US" dirty="0"/>
              <a:t> </a:t>
            </a:r>
            <a:r>
              <a:rPr lang="en-US" dirty="0" err="1"/>
              <a:t>dayanıklı</a:t>
            </a:r>
            <a:r>
              <a:rPr lang="en-US" dirty="0"/>
              <a:t> hale </a:t>
            </a:r>
            <a:r>
              <a:rPr lang="en-US" dirty="0" err="1"/>
              <a:t>getirir</a:t>
            </a:r>
            <a:r>
              <a:rPr lang="en-US" dirty="0"/>
              <a:t>.</a:t>
            </a:r>
            <a:endParaRPr lang="tr-TR" dirty="0"/>
          </a:p>
          <a:p>
            <a:pPr algn="just"/>
            <a:r>
              <a:rPr lang="en-US" b="1" dirty="0" err="1"/>
              <a:t>Depolama</a:t>
            </a:r>
            <a:r>
              <a:rPr lang="en-US" dirty="0"/>
              <a:t>: </a:t>
            </a:r>
            <a:r>
              <a:rPr lang="en-US" dirty="0" err="1"/>
              <a:t>Mikro</a:t>
            </a:r>
            <a:r>
              <a:rPr lang="en-US" dirty="0"/>
              <a:t> </a:t>
            </a:r>
            <a:r>
              <a:rPr lang="en-US" dirty="0" err="1"/>
              <a:t>hizmetlerin</a:t>
            </a:r>
            <a:r>
              <a:rPr lang="en-US" dirty="0"/>
              <a:t> her </a:t>
            </a:r>
            <a:r>
              <a:rPr lang="en-US" dirty="0" err="1"/>
              <a:t>hizmet</a:t>
            </a:r>
            <a:r>
              <a:rPr lang="en-US" dirty="0"/>
              <a:t> </a:t>
            </a:r>
            <a:r>
              <a:rPr lang="en-US" dirty="0" err="1"/>
              <a:t>için</a:t>
            </a:r>
            <a:r>
              <a:rPr lang="en-US" dirty="0"/>
              <a:t> </a:t>
            </a:r>
            <a:r>
              <a:rPr lang="en-US" dirty="0" err="1"/>
              <a:t>ayrı</a:t>
            </a:r>
            <a:r>
              <a:rPr lang="en-US" dirty="0"/>
              <a:t> </a:t>
            </a:r>
            <a:r>
              <a:rPr lang="en-US" dirty="0" err="1"/>
              <a:t>veri</a:t>
            </a:r>
            <a:r>
              <a:rPr lang="en-US" dirty="0"/>
              <a:t> </a:t>
            </a:r>
            <a:r>
              <a:rPr lang="en-US" dirty="0" err="1"/>
              <a:t>depolama</a:t>
            </a:r>
            <a:r>
              <a:rPr lang="en-US" dirty="0"/>
              <a:t> </a:t>
            </a:r>
            <a:r>
              <a:rPr lang="en-US" dirty="0" err="1"/>
              <a:t>alanı</a:t>
            </a:r>
            <a:r>
              <a:rPr lang="en-US" dirty="0"/>
              <a:t> </a:t>
            </a:r>
            <a:r>
              <a:rPr lang="en-US" dirty="0" err="1"/>
              <a:t>vardır</a:t>
            </a:r>
            <a:r>
              <a:rPr lang="en-US" dirty="0"/>
              <a:t>. Bu </a:t>
            </a:r>
            <a:r>
              <a:rPr lang="en-US" dirty="0" err="1"/>
              <a:t>hizmetler</a:t>
            </a:r>
            <a:r>
              <a:rPr lang="en-US" dirty="0"/>
              <a:t> </a:t>
            </a:r>
            <a:r>
              <a:rPr lang="en-US" dirty="0" err="1"/>
              <a:t>bağımsız</a:t>
            </a:r>
            <a:r>
              <a:rPr lang="en-US" dirty="0"/>
              <a:t> </a:t>
            </a:r>
            <a:r>
              <a:rPr lang="en-US" dirty="0" err="1"/>
              <a:t>depolamaya</a:t>
            </a:r>
            <a:r>
              <a:rPr lang="en-US" dirty="0"/>
              <a:t> </a:t>
            </a:r>
            <a:r>
              <a:rPr lang="en-US" dirty="0" err="1"/>
              <a:t>erişebilir</a:t>
            </a:r>
            <a:r>
              <a:rPr lang="en-US" dirty="0"/>
              <a:t>. SOA </a:t>
            </a:r>
            <a:r>
              <a:rPr lang="en-US" dirty="0" err="1"/>
              <a:t>kapsamındaki</a:t>
            </a:r>
            <a:r>
              <a:rPr lang="en-US" dirty="0"/>
              <a:t> </a:t>
            </a:r>
            <a:r>
              <a:rPr lang="en-US" dirty="0" err="1"/>
              <a:t>hizmetler</a:t>
            </a:r>
            <a:r>
              <a:rPr lang="en-US" dirty="0"/>
              <a:t> </a:t>
            </a:r>
            <a:r>
              <a:rPr lang="en-US" dirty="0" err="1"/>
              <a:t>depolamayı</a:t>
            </a:r>
            <a:r>
              <a:rPr lang="en-US" dirty="0"/>
              <a:t> </a:t>
            </a:r>
            <a:r>
              <a:rPr lang="en-US" dirty="0" err="1"/>
              <a:t>paylaşır</a:t>
            </a:r>
            <a:r>
              <a:rPr lang="en-US" dirty="0"/>
              <a:t>.</a:t>
            </a:r>
            <a:endParaRPr lang="tr-TR" dirty="0"/>
          </a:p>
          <a:p>
            <a:pPr algn="just"/>
            <a:r>
              <a:rPr lang="en-US" b="1" dirty="0" err="1"/>
              <a:t>Gelişim</a:t>
            </a:r>
            <a:r>
              <a:rPr lang="en-US" b="1" dirty="0"/>
              <a:t> </a:t>
            </a:r>
            <a:r>
              <a:rPr lang="en-US" b="1" dirty="0" err="1"/>
              <a:t>ekipleri</a:t>
            </a:r>
            <a:r>
              <a:rPr lang="en-US" dirty="0"/>
              <a:t>: SOA </a:t>
            </a:r>
            <a:r>
              <a:rPr lang="en-US" dirty="0" err="1"/>
              <a:t>kapsamında</a:t>
            </a:r>
            <a:r>
              <a:rPr lang="en-US" dirty="0"/>
              <a:t> </a:t>
            </a:r>
            <a:r>
              <a:rPr lang="en-US" dirty="0" err="1"/>
              <a:t>iletişim</a:t>
            </a:r>
            <a:r>
              <a:rPr lang="en-US" dirty="0"/>
              <a:t> </a:t>
            </a:r>
            <a:r>
              <a:rPr lang="en-US" dirty="0" err="1"/>
              <a:t>gruplar</a:t>
            </a:r>
            <a:r>
              <a:rPr lang="en-US" dirty="0"/>
              <a:t> </a:t>
            </a:r>
            <a:r>
              <a:rPr lang="en-US" dirty="0" err="1"/>
              <a:t>arasında</a:t>
            </a:r>
            <a:r>
              <a:rPr lang="en-US" dirty="0"/>
              <a:t> </a:t>
            </a:r>
            <a:r>
              <a:rPr lang="en-US" dirty="0" err="1"/>
              <a:t>paylaşılır</a:t>
            </a:r>
            <a:r>
              <a:rPr lang="en-US" dirty="0"/>
              <a:t>. </a:t>
            </a:r>
            <a:r>
              <a:rPr lang="en-US" dirty="0" err="1"/>
              <a:t>Mikro</a:t>
            </a:r>
            <a:r>
              <a:rPr lang="en-US" dirty="0"/>
              <a:t> </a:t>
            </a:r>
            <a:r>
              <a:rPr lang="en-US" dirty="0" err="1"/>
              <a:t>hizmetler</a:t>
            </a:r>
            <a:r>
              <a:rPr lang="en-US" dirty="0"/>
              <a:t> </a:t>
            </a:r>
            <a:r>
              <a:rPr lang="en-US" dirty="0" err="1"/>
              <a:t>için</a:t>
            </a:r>
            <a:r>
              <a:rPr lang="en-US" dirty="0"/>
              <a:t> </a:t>
            </a:r>
            <a:r>
              <a:rPr lang="en-US" dirty="0" err="1"/>
              <a:t>bağımsız</a:t>
            </a:r>
            <a:r>
              <a:rPr lang="en-US" dirty="0"/>
              <a:t> </a:t>
            </a:r>
            <a:r>
              <a:rPr lang="en-US" dirty="0" err="1"/>
              <a:t>olarak</a:t>
            </a:r>
            <a:r>
              <a:rPr lang="en-US" dirty="0"/>
              <a:t> </a:t>
            </a:r>
            <a:r>
              <a:rPr lang="en-US" dirty="0" err="1"/>
              <a:t>çalışan</a:t>
            </a:r>
            <a:r>
              <a:rPr lang="en-US" dirty="0"/>
              <a:t>, </a:t>
            </a:r>
            <a:r>
              <a:rPr lang="en-US" dirty="0" err="1"/>
              <a:t>geliştirme</a:t>
            </a:r>
            <a:r>
              <a:rPr lang="en-US" dirty="0"/>
              <a:t> </a:t>
            </a:r>
            <a:r>
              <a:rPr lang="en-US" dirty="0" err="1"/>
              <a:t>ve</a:t>
            </a:r>
            <a:r>
              <a:rPr lang="en-US" dirty="0"/>
              <a:t> </a:t>
            </a:r>
            <a:r>
              <a:rPr lang="en-US" dirty="0" err="1"/>
              <a:t>dağıtım</a:t>
            </a:r>
            <a:r>
              <a:rPr lang="en-US" dirty="0"/>
              <a:t> </a:t>
            </a:r>
            <a:r>
              <a:rPr lang="en-US" dirty="0" err="1"/>
              <a:t>sırasında</a:t>
            </a:r>
            <a:r>
              <a:rPr lang="en-US" dirty="0"/>
              <a:t> </a:t>
            </a:r>
            <a:r>
              <a:rPr lang="en-US" dirty="0" err="1"/>
              <a:t>diğer</a:t>
            </a:r>
            <a:r>
              <a:rPr lang="en-US" dirty="0"/>
              <a:t> </a:t>
            </a:r>
            <a:r>
              <a:rPr lang="en-US" dirty="0" err="1"/>
              <a:t>hizmetlerin</a:t>
            </a:r>
            <a:r>
              <a:rPr lang="en-US" dirty="0"/>
              <a:t> </a:t>
            </a:r>
            <a:r>
              <a:rPr lang="en-US" dirty="0" err="1"/>
              <a:t>müdahale</a:t>
            </a:r>
            <a:r>
              <a:rPr lang="en-US" dirty="0"/>
              <a:t> </a:t>
            </a:r>
            <a:r>
              <a:rPr lang="en-US" dirty="0" err="1"/>
              <a:t>etmediği</a:t>
            </a:r>
            <a:r>
              <a:rPr lang="en-US" dirty="0"/>
              <a:t> </a:t>
            </a:r>
            <a:r>
              <a:rPr lang="en-US" dirty="0" err="1"/>
              <a:t>daha</a:t>
            </a:r>
            <a:r>
              <a:rPr lang="en-US" dirty="0"/>
              <a:t> </a:t>
            </a:r>
            <a:r>
              <a:rPr lang="en-US" dirty="0" err="1"/>
              <a:t>küçük</a:t>
            </a:r>
            <a:r>
              <a:rPr lang="en-US" dirty="0"/>
              <a:t> </a:t>
            </a:r>
            <a:r>
              <a:rPr lang="en-US" dirty="0" err="1"/>
              <a:t>bir</a:t>
            </a:r>
            <a:r>
              <a:rPr lang="en-US" dirty="0"/>
              <a:t> </a:t>
            </a:r>
            <a:r>
              <a:rPr lang="en-US" dirty="0" err="1"/>
              <a:t>ekip</a:t>
            </a:r>
            <a:r>
              <a:rPr lang="en-US" dirty="0"/>
              <a:t> </a:t>
            </a:r>
            <a:r>
              <a:rPr lang="en-US" dirty="0" err="1"/>
              <a:t>bulunabilir</a:t>
            </a:r>
            <a:r>
              <a:rPr lang="en-US" dirty="0"/>
              <a:t>.</a:t>
            </a:r>
            <a:endParaRPr lang="tr-TR" dirty="0"/>
          </a:p>
          <a:p>
            <a:pPr algn="just"/>
            <a:r>
              <a:rPr lang="en-US" b="1" dirty="0" err="1"/>
              <a:t>SOA'da</a:t>
            </a:r>
            <a:r>
              <a:rPr lang="en-US" b="1" dirty="0"/>
              <a:t> API </a:t>
            </a:r>
            <a:r>
              <a:rPr lang="en-US" b="1" dirty="0" err="1"/>
              <a:t>katmanı</a:t>
            </a:r>
            <a:r>
              <a:rPr lang="en-US" b="1" dirty="0"/>
              <a:t> </a:t>
            </a:r>
            <a:r>
              <a:rPr lang="en-US" b="1" dirty="0" err="1"/>
              <a:t>ve</a:t>
            </a:r>
            <a:r>
              <a:rPr lang="en-US" b="1" dirty="0"/>
              <a:t> </a:t>
            </a:r>
            <a:r>
              <a:rPr lang="en-US" b="1" dirty="0" err="1"/>
              <a:t>mesajlaşma</a:t>
            </a:r>
            <a:r>
              <a:rPr lang="en-US" b="1" dirty="0"/>
              <a:t> </a:t>
            </a:r>
            <a:r>
              <a:rPr lang="en-US" b="1" dirty="0" err="1"/>
              <a:t>ara</a:t>
            </a:r>
            <a:r>
              <a:rPr lang="en-US" b="1" dirty="0"/>
              <a:t> </a:t>
            </a:r>
            <a:r>
              <a:rPr lang="en-US" b="1" dirty="0" err="1"/>
              <a:t>yazılımı</a:t>
            </a:r>
            <a:r>
              <a:rPr lang="en-US" dirty="0"/>
              <a:t>: SOA, </a:t>
            </a:r>
            <a:r>
              <a:rPr lang="en-US" dirty="0" err="1"/>
              <a:t>yönlendirme</a:t>
            </a:r>
            <a:r>
              <a:rPr lang="en-US" dirty="0"/>
              <a:t>, </a:t>
            </a:r>
            <a:r>
              <a:rPr lang="en-US" dirty="0" err="1"/>
              <a:t>protokol</a:t>
            </a:r>
            <a:r>
              <a:rPr lang="en-US" dirty="0"/>
              <a:t> </a:t>
            </a:r>
            <a:r>
              <a:rPr lang="en-US" dirty="0" err="1"/>
              <a:t>dönüşümü</a:t>
            </a:r>
            <a:r>
              <a:rPr lang="en-US" dirty="0"/>
              <a:t> vb. </a:t>
            </a:r>
            <a:r>
              <a:rPr lang="en-US" dirty="0" err="1"/>
              <a:t>işlemlerden</a:t>
            </a:r>
            <a:r>
              <a:rPr lang="en-US" dirty="0"/>
              <a:t> </a:t>
            </a:r>
            <a:r>
              <a:rPr lang="en-US" dirty="0" err="1"/>
              <a:t>sorumlu</a:t>
            </a:r>
            <a:r>
              <a:rPr lang="en-US" dirty="0"/>
              <a:t> </a:t>
            </a:r>
            <a:r>
              <a:rPr lang="en-US" dirty="0" err="1"/>
              <a:t>olan</a:t>
            </a:r>
            <a:r>
              <a:rPr lang="en-US" dirty="0"/>
              <a:t> </a:t>
            </a:r>
            <a:r>
              <a:rPr lang="en-US" dirty="0" err="1"/>
              <a:t>mesajlaşma</a:t>
            </a:r>
            <a:r>
              <a:rPr lang="en-US" dirty="0"/>
              <a:t> </a:t>
            </a:r>
            <a:r>
              <a:rPr lang="en-US" dirty="0" err="1"/>
              <a:t>ara</a:t>
            </a:r>
            <a:r>
              <a:rPr lang="en-US" dirty="0"/>
              <a:t> </a:t>
            </a:r>
            <a:r>
              <a:rPr lang="en-US" dirty="0" err="1"/>
              <a:t>yazılımını</a:t>
            </a:r>
            <a:r>
              <a:rPr lang="en-US" dirty="0"/>
              <a:t>(ESB </a:t>
            </a:r>
            <a:r>
              <a:rPr lang="en-US" dirty="0" err="1"/>
              <a:t>yazılımı</a:t>
            </a:r>
            <a:r>
              <a:rPr lang="en-US" dirty="0"/>
              <a:t>, </a:t>
            </a:r>
            <a:r>
              <a:rPr lang="en-US" dirty="0" err="1"/>
              <a:t>örneğin</a:t>
            </a:r>
            <a:r>
              <a:rPr lang="en-US" dirty="0"/>
              <a:t> Oracle Service Bus </a:t>
            </a:r>
            <a:r>
              <a:rPr lang="en-US" dirty="0" err="1"/>
              <a:t>gibi</a:t>
            </a:r>
            <a:r>
              <a:rPr lang="en-US" dirty="0"/>
              <a:t>) </a:t>
            </a:r>
            <a:r>
              <a:rPr lang="en-US" dirty="0" err="1"/>
              <a:t>içerir</a:t>
            </a:r>
            <a:r>
              <a:rPr lang="en-US" dirty="0"/>
              <a:t>. </a:t>
            </a:r>
            <a:r>
              <a:rPr lang="en-US" dirty="0" err="1"/>
              <a:t>Mikro</a:t>
            </a:r>
            <a:r>
              <a:rPr lang="en-US" dirty="0"/>
              <a:t> </a:t>
            </a:r>
            <a:r>
              <a:rPr lang="en-US" dirty="0" err="1"/>
              <a:t>hizmet</a:t>
            </a:r>
            <a:r>
              <a:rPr lang="en-US" dirty="0"/>
              <a:t> </a:t>
            </a:r>
            <a:r>
              <a:rPr lang="en-US" dirty="0" err="1"/>
              <a:t>mimarisi</a:t>
            </a:r>
            <a:r>
              <a:rPr lang="en-US" dirty="0"/>
              <a:t>, </a:t>
            </a:r>
            <a:r>
              <a:rPr lang="en-US" dirty="0" err="1"/>
              <a:t>tüketiciler</a:t>
            </a:r>
            <a:r>
              <a:rPr lang="en-US" dirty="0"/>
              <a:t> </a:t>
            </a:r>
            <a:r>
              <a:rPr lang="en-US" dirty="0" err="1"/>
              <a:t>ile</a:t>
            </a:r>
            <a:r>
              <a:rPr lang="en-US" dirty="0"/>
              <a:t> </a:t>
            </a:r>
            <a:r>
              <a:rPr lang="en-US" dirty="0" err="1"/>
              <a:t>hizmet</a:t>
            </a:r>
            <a:r>
              <a:rPr lang="en-US" dirty="0"/>
              <a:t> </a:t>
            </a:r>
            <a:r>
              <a:rPr lang="en-US" dirty="0" err="1"/>
              <a:t>arasındaki</a:t>
            </a:r>
            <a:r>
              <a:rPr lang="en-US" dirty="0"/>
              <a:t> </a:t>
            </a:r>
            <a:r>
              <a:rPr lang="en-US" dirty="0" err="1"/>
              <a:t>iletişime</a:t>
            </a:r>
            <a:r>
              <a:rPr lang="en-US" dirty="0"/>
              <a:t> </a:t>
            </a:r>
            <a:r>
              <a:rPr lang="en-US" dirty="0" err="1"/>
              <a:t>yardımcı</a:t>
            </a:r>
            <a:r>
              <a:rPr lang="en-US" dirty="0"/>
              <a:t> </a:t>
            </a:r>
            <a:r>
              <a:rPr lang="en-US" dirty="0" err="1"/>
              <a:t>olan</a:t>
            </a:r>
            <a:r>
              <a:rPr lang="en-US" dirty="0"/>
              <a:t> API </a:t>
            </a:r>
            <a:r>
              <a:rPr lang="en-US" dirty="0" err="1"/>
              <a:t>katmanına</a:t>
            </a:r>
            <a:r>
              <a:rPr lang="en-US" dirty="0"/>
              <a:t> </a:t>
            </a:r>
            <a:r>
              <a:rPr lang="en-US" dirty="0" err="1"/>
              <a:t>sahiptir</a:t>
            </a:r>
            <a:r>
              <a:rPr lang="en-US" dirty="0"/>
              <a:t>.</a:t>
            </a:r>
            <a:endParaRPr lang="tr-TR" dirty="0"/>
          </a:p>
          <a:p>
            <a:endParaRPr lang="tr-TR" dirty="0"/>
          </a:p>
        </p:txBody>
      </p:sp>
    </p:spTree>
    <p:extLst>
      <p:ext uri="{BB962C8B-B14F-4D97-AF65-F5344CB8AC3E}">
        <p14:creationId xmlns:p14="http://schemas.microsoft.com/office/powerpoint/2010/main" val="58511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677F0-EFF6-414C-80DA-C9DF384512A6}"/>
              </a:ext>
            </a:extLst>
          </p:cNvPr>
          <p:cNvPicPr/>
          <p:nvPr/>
        </p:nvPicPr>
        <p:blipFill>
          <a:blip r:embed="rId2"/>
          <a:stretch>
            <a:fillRect/>
          </a:stretch>
        </p:blipFill>
        <p:spPr>
          <a:xfrm>
            <a:off x="428625" y="381000"/>
            <a:ext cx="8591550" cy="6353175"/>
          </a:xfrm>
          <a:prstGeom prst="rect">
            <a:avLst/>
          </a:prstGeom>
        </p:spPr>
      </p:pic>
    </p:spTree>
    <p:extLst>
      <p:ext uri="{BB962C8B-B14F-4D97-AF65-F5344CB8AC3E}">
        <p14:creationId xmlns:p14="http://schemas.microsoft.com/office/powerpoint/2010/main" val="166678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89FF4-7695-43E1-AC26-450B6B0B7171}"/>
              </a:ext>
            </a:extLst>
          </p:cNvPr>
          <p:cNvSpPr>
            <a:spLocks noGrp="1"/>
          </p:cNvSpPr>
          <p:nvPr>
            <p:ph idx="1"/>
          </p:nvPr>
        </p:nvSpPr>
        <p:spPr>
          <a:xfrm>
            <a:off x="850507" y="1665984"/>
            <a:ext cx="8596668" cy="3880773"/>
          </a:xfrm>
        </p:spPr>
        <p:txBody>
          <a:bodyPr/>
          <a:lstStyle/>
          <a:p>
            <a:pPr marL="0" indent="0">
              <a:buNone/>
            </a:pPr>
            <a:r>
              <a:rPr lang="en-US" b="1" dirty="0" err="1">
                <a:latin typeface="Arial" panose="020B0604020202020204" pitchFamily="34" charset="0"/>
                <a:cs typeface="Arial" panose="020B0604020202020204" pitchFamily="34" charset="0"/>
              </a:rPr>
              <a:t>Kaynaklar</a:t>
            </a:r>
            <a:r>
              <a:rPr lang="en-US" b="1" dirty="0">
                <a:latin typeface="Arial" panose="020B0604020202020204" pitchFamily="34" charset="0"/>
                <a:cs typeface="Arial" panose="020B0604020202020204" pitchFamily="34" charset="0"/>
              </a:rPr>
              <a:t>:</a:t>
            </a: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2"/>
              </a:rPr>
              <a:t>https://www.cetdigit.com/blog/how-to-choose-the-best-enterprise-integration-platform</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3"/>
              </a:rPr>
              <a:t>https://aws.amazon.com/what-is/service-oriented-architecture/#seo-faq-pairs#what-is-service-oriented-architecture</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4"/>
              </a:rPr>
              <a:t>https://aws.amazon.com/tr/compare/the-difference-between-soa-microservices/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5"/>
              </a:rPr>
              <a:t>https://www.orientsoftware.com/blog/soa-vs-microservices/</a:t>
            </a:r>
            <a:endParaRPr lang="en-US" dirty="0">
              <a:latin typeface="Arial" panose="020B0604020202020204" pitchFamily="34" charset="0"/>
              <a:cs typeface="Arial" panose="020B0604020202020204" pitchFamily="34" charset="0"/>
            </a:endParaRPr>
          </a:p>
          <a:p>
            <a:pPr marL="0" indent="0">
              <a:buNone/>
            </a:pPr>
            <a:endParaRPr lang="tr-TR" dirty="0"/>
          </a:p>
        </p:txBody>
      </p:sp>
    </p:spTree>
    <p:extLst>
      <p:ext uri="{BB962C8B-B14F-4D97-AF65-F5344CB8AC3E}">
        <p14:creationId xmlns:p14="http://schemas.microsoft.com/office/powerpoint/2010/main" val="345235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2737D-55E9-412C-915A-EE2DD86686A9}"/>
              </a:ext>
            </a:extLst>
          </p:cNvPr>
          <p:cNvPicPr>
            <a:picLocks noChangeAspect="1"/>
          </p:cNvPicPr>
          <p:nvPr/>
        </p:nvPicPr>
        <p:blipFill rotWithShape="1">
          <a:blip r:embed="rId2"/>
          <a:srcRect r="54559"/>
          <a:stretch/>
        </p:blipFill>
        <p:spPr>
          <a:xfrm>
            <a:off x="0" y="866090"/>
            <a:ext cx="4129307" cy="5125820"/>
          </a:xfrm>
          <a:prstGeom prst="rect">
            <a:avLst/>
          </a:prstGeom>
        </p:spPr>
      </p:pic>
      <p:sp>
        <p:nvSpPr>
          <p:cNvPr id="2" name="Title 1">
            <a:extLst>
              <a:ext uri="{FF2B5EF4-FFF2-40B4-BE49-F238E27FC236}">
                <a16:creationId xmlns:a16="http://schemas.microsoft.com/office/drawing/2014/main" id="{5F5E9671-A3F6-4B0D-B40D-8664E611FF96}"/>
              </a:ext>
            </a:extLst>
          </p:cNvPr>
          <p:cNvSpPr>
            <a:spLocks noGrp="1"/>
          </p:cNvSpPr>
          <p:nvPr>
            <p:ph type="title"/>
          </p:nvPr>
        </p:nvSpPr>
        <p:spPr>
          <a:xfrm>
            <a:off x="610222" y="114650"/>
            <a:ext cx="8596668" cy="640360"/>
          </a:xfrm>
        </p:spPr>
        <p:txBody>
          <a:bodyPr/>
          <a:lstStyle/>
          <a:p>
            <a:r>
              <a:rPr lang="en-US" dirty="0"/>
              <a:t>MONOLITHIC ARCHITECTURE</a:t>
            </a:r>
            <a:endParaRPr lang="tr-TR" dirty="0"/>
          </a:p>
        </p:txBody>
      </p:sp>
      <p:sp>
        <p:nvSpPr>
          <p:cNvPr id="5" name="Rectangle 4">
            <a:extLst>
              <a:ext uri="{FF2B5EF4-FFF2-40B4-BE49-F238E27FC236}">
                <a16:creationId xmlns:a16="http://schemas.microsoft.com/office/drawing/2014/main" id="{2176630E-276A-492C-A419-CF55E0207896}"/>
              </a:ext>
            </a:extLst>
          </p:cNvPr>
          <p:cNvSpPr/>
          <p:nvPr/>
        </p:nvSpPr>
        <p:spPr>
          <a:xfrm>
            <a:off x="3827237" y="866090"/>
            <a:ext cx="5877886" cy="5509200"/>
          </a:xfrm>
          <a:prstGeom prst="rect">
            <a:avLst/>
          </a:prstGeom>
        </p:spPr>
        <p:txBody>
          <a:bodyPr wrap="square">
            <a:spAutoFit/>
          </a:bodyPr>
          <a:lstStyle/>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Presentation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Son kullanıcının gördüğü </a:t>
            </a:r>
            <a:r>
              <a:rPr lang="en-US" sz="1600" dirty="0" err="1">
                <a:solidFill>
                  <a:srgbClr val="2C2F34"/>
                </a:solidFill>
                <a:latin typeface="Arial" panose="020B0604020202020204" pitchFamily="34" charset="0"/>
                <a:cs typeface="Arial" panose="020B0604020202020204" pitchFamily="34" charset="0"/>
              </a:rPr>
              <a:t>katmandır</a:t>
            </a:r>
            <a:r>
              <a:rPr lang="tr-TR" sz="1600" dirty="0">
                <a:solidFill>
                  <a:srgbClr val="2C2F34"/>
                </a:solidFill>
                <a:latin typeface="Arial" panose="020B0604020202020204" pitchFamily="34" charset="0"/>
                <a:cs typeface="Arial" panose="020B0604020202020204" pitchFamily="34" charset="0"/>
              </a:rPr>
              <a:t>(UI)</a:t>
            </a:r>
          </a:p>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Business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Mantıksal işlemlerin yapıldığı yerdir,</a:t>
            </a:r>
            <a:endParaRPr lang="en-US" sz="1600" dirty="0">
              <a:solidFill>
                <a:srgbClr val="2C2F34"/>
              </a:solidFill>
              <a:latin typeface="Arial" panose="020B0604020202020204" pitchFamily="34" charset="0"/>
              <a:cs typeface="Arial" panose="020B0604020202020204" pitchFamily="34" charset="0"/>
            </a:endParaRPr>
          </a:p>
          <a:p>
            <a:r>
              <a:rPr lang="en-US" sz="1600" dirty="0">
                <a:solidFill>
                  <a:srgbClr val="2C2F34"/>
                </a:solidFill>
                <a:latin typeface="Arial" panose="020B0604020202020204" pitchFamily="34" charset="0"/>
                <a:cs typeface="Arial" panose="020B0604020202020204" pitchFamily="34" charset="0"/>
              </a:rPr>
              <a:t>			       </a:t>
            </a:r>
            <a:r>
              <a:rPr lang="tr-TR" sz="1600" dirty="0">
                <a:solidFill>
                  <a:srgbClr val="2C2F34"/>
                </a:solidFill>
                <a:latin typeface="Arial" panose="020B0604020202020204" pitchFamily="34" charset="0"/>
                <a:cs typeface="Arial" panose="020B0604020202020204" pitchFamily="34" charset="0"/>
              </a:rPr>
              <a:t>kodların yazıldığı </a:t>
            </a:r>
            <a:r>
              <a:rPr lang="en-US" sz="1600" dirty="0" err="1">
                <a:solidFill>
                  <a:srgbClr val="2C2F34"/>
                </a:solidFill>
                <a:latin typeface="Arial" panose="020B0604020202020204" pitchFamily="34" charset="0"/>
                <a:cs typeface="Arial" panose="020B0604020202020204" pitchFamily="34" charset="0"/>
              </a:rPr>
              <a:t>kodlama</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katmanıdır</a:t>
            </a:r>
            <a:r>
              <a:rPr lang="tr-TR" sz="1600" dirty="0">
                <a:solidFill>
                  <a:srgbClr val="2C2F34"/>
                </a:solidFill>
                <a:latin typeface="Arial" panose="020B0604020202020204" pitchFamily="34" charset="0"/>
                <a:cs typeface="Arial" panose="020B0604020202020204" pitchFamily="34" charset="0"/>
              </a:rPr>
              <a:t>.</a:t>
            </a:r>
          </a:p>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Data Access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Database</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ile</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iletişim</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kurulan</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katmandır</a:t>
            </a:r>
            <a:r>
              <a:rPr lang="en-US" sz="1600" dirty="0">
                <a:solidFill>
                  <a:srgbClr val="2C2F34"/>
                </a:solidFill>
                <a:latin typeface="Arial" panose="020B0604020202020204" pitchFamily="34" charset="0"/>
                <a:cs typeface="Arial" panose="020B0604020202020204" pitchFamily="34" charset="0"/>
              </a:rPr>
              <a:t>.</a:t>
            </a:r>
          </a:p>
          <a:p>
            <a:endParaRPr lang="en-US" sz="1600" b="0" i="0" dirty="0">
              <a:solidFill>
                <a:srgbClr val="2C2F34"/>
              </a:solidFill>
              <a:effectLst/>
              <a:latin typeface="Arial" panose="020B0604020202020204" pitchFamily="34" charset="0"/>
              <a:cs typeface="Arial" panose="020B0604020202020204" pitchFamily="34" charset="0"/>
            </a:endParaRPr>
          </a:p>
          <a:p>
            <a:r>
              <a:rPr lang="en-US" sz="1600" b="1" cap="all" dirty="0" err="1">
                <a:latin typeface="Arial" panose="020B0604020202020204" pitchFamily="34" charset="0"/>
                <a:cs typeface="Arial" panose="020B0604020202020204" pitchFamily="34" charset="0"/>
              </a:rPr>
              <a:t>aVANTAJLARI</a:t>
            </a:r>
            <a:r>
              <a:rPr lang="en-US" sz="1600" b="1" cap="all" dirty="0">
                <a:latin typeface="Arial" panose="020B0604020202020204" pitchFamily="34" charset="0"/>
                <a:cs typeface="Arial" panose="020B0604020202020204" pitchFamily="34" charset="0"/>
              </a:rPr>
              <a:t> :</a:t>
            </a:r>
            <a:endParaRPr lang="tr-TR" sz="16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Tek bir uygulamayla ilgilenildiğinden yönetimi daha kolaydır.</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Geleneksel mimarilerde hata ayıklama ve test etme, tek bir uygulamayla ilgili olduğundan daha kolaydır.</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Daha kolay dağıtım.</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Geleneksel yaklaşım kullanılarak bir uygulamanın geliştirilmesi çok daha basittir.</a:t>
            </a:r>
          </a:p>
          <a:p>
            <a:endParaRPr lang="en-US" sz="1600" b="1" cap="all" dirty="0">
              <a:latin typeface="Arial" panose="020B0604020202020204" pitchFamily="34" charset="0"/>
              <a:cs typeface="Arial" panose="020B0604020202020204" pitchFamily="34" charset="0"/>
            </a:endParaRPr>
          </a:p>
          <a:p>
            <a:r>
              <a:rPr lang="en-US" sz="1600" b="1" cap="all" dirty="0" err="1">
                <a:latin typeface="Arial" panose="020B0604020202020204" pitchFamily="34" charset="0"/>
                <a:cs typeface="Arial" panose="020B0604020202020204" pitchFamily="34" charset="0"/>
              </a:rPr>
              <a:t>Dezavantajları</a:t>
            </a:r>
            <a:r>
              <a:rPr lang="en-US" sz="1600" b="1" cap="all" dirty="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Karmaşık kodlamanın katılımı.</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Basit bir kod değişikliği gibi değişikliklerin uygulanmasındaki zorluk tüm sistemi etkileyebilir.</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Bağımsız ölçeklenebilirlik mümkün değildir.</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Daha yeni teknik ekleme, uygulamanın yeniden yazılmasını gerektireceğinden sorunludur.</a:t>
            </a:r>
          </a:p>
          <a:p>
            <a:r>
              <a:rPr lang="tr-TR" sz="1600" dirty="0">
                <a:latin typeface="Arial" panose="020B0604020202020204" pitchFamily="34" charset="0"/>
                <a:cs typeface="Arial" panose="020B0604020202020204" pitchFamily="34" charset="0"/>
              </a:rPr>
              <a:t> </a:t>
            </a:r>
          </a:p>
          <a:p>
            <a:endParaRPr lang="en-US" sz="1600" b="0" i="0" dirty="0">
              <a:solidFill>
                <a:srgbClr val="2C2F3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15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32BE-C90F-4F41-8F6D-7FCFC70FC4C1}"/>
              </a:ext>
            </a:extLst>
          </p:cNvPr>
          <p:cNvSpPr>
            <a:spLocks noGrp="1"/>
          </p:cNvSpPr>
          <p:nvPr>
            <p:ph type="title"/>
          </p:nvPr>
        </p:nvSpPr>
        <p:spPr>
          <a:xfrm>
            <a:off x="332275" y="87086"/>
            <a:ext cx="8596668" cy="824917"/>
          </a:xfrm>
        </p:spPr>
        <p:txBody>
          <a:bodyPr/>
          <a:lstStyle/>
          <a:p>
            <a:r>
              <a:rPr lang="en-US" dirty="0"/>
              <a:t>SOA(Service Oriented Architecture)</a:t>
            </a:r>
            <a:endParaRPr lang="tr-TR" dirty="0"/>
          </a:p>
        </p:txBody>
      </p:sp>
      <p:pic>
        <p:nvPicPr>
          <p:cNvPr id="4" name="Content Placeholder 3">
            <a:extLst>
              <a:ext uri="{FF2B5EF4-FFF2-40B4-BE49-F238E27FC236}">
                <a16:creationId xmlns:a16="http://schemas.microsoft.com/office/drawing/2014/main" id="{7ABC78AB-6EF9-41DD-81D9-8BBAFA8E7539}"/>
              </a:ext>
            </a:extLst>
          </p:cNvPr>
          <p:cNvPicPr>
            <a:picLocks noGrp="1" noChangeAspect="1"/>
          </p:cNvPicPr>
          <p:nvPr>
            <p:ph idx="1"/>
          </p:nvPr>
        </p:nvPicPr>
        <p:blipFill>
          <a:blip r:embed="rId2"/>
          <a:stretch>
            <a:fillRect/>
          </a:stretch>
        </p:blipFill>
        <p:spPr>
          <a:xfrm>
            <a:off x="724516" y="1145438"/>
            <a:ext cx="8596312" cy="2530824"/>
          </a:xfrm>
          <a:prstGeom prst="rect">
            <a:avLst/>
          </a:prstGeom>
        </p:spPr>
      </p:pic>
      <p:pic>
        <p:nvPicPr>
          <p:cNvPr id="5" name="Picture 4" descr="Neden Hizmet Odaklı Mimari?">
            <a:extLst>
              <a:ext uri="{FF2B5EF4-FFF2-40B4-BE49-F238E27FC236}">
                <a16:creationId xmlns:a16="http://schemas.microsoft.com/office/drawing/2014/main" id="{0FD008E7-299B-47C7-9FE7-CF329B47BF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4455" y="3545632"/>
            <a:ext cx="7994487" cy="3312368"/>
          </a:xfrm>
          <a:prstGeom prst="rect">
            <a:avLst/>
          </a:prstGeom>
          <a:noFill/>
          <a:ln>
            <a:noFill/>
          </a:ln>
        </p:spPr>
      </p:pic>
      <p:sp>
        <p:nvSpPr>
          <p:cNvPr id="6" name="TextBox 5">
            <a:extLst>
              <a:ext uri="{FF2B5EF4-FFF2-40B4-BE49-F238E27FC236}">
                <a16:creationId xmlns:a16="http://schemas.microsoft.com/office/drawing/2014/main" id="{06D2C1FD-A324-4126-B131-FC1B17930D78}"/>
              </a:ext>
            </a:extLst>
          </p:cNvPr>
          <p:cNvSpPr txBox="1"/>
          <p:nvPr/>
        </p:nvSpPr>
        <p:spPr>
          <a:xfrm>
            <a:off x="573934" y="773708"/>
            <a:ext cx="8715527" cy="369332"/>
          </a:xfrm>
          <a:prstGeom prst="rect">
            <a:avLst/>
          </a:prstGeom>
          <a:noFill/>
        </p:spPr>
        <p:txBody>
          <a:bodyPr wrap="none" rtlCol="0">
            <a:spAutoFit/>
          </a:bodyPr>
          <a:lstStyle/>
          <a:p>
            <a:r>
              <a:rPr lang="en-US" dirty="0" err="1"/>
              <a:t>Monolitik</a:t>
            </a:r>
            <a:r>
              <a:rPr lang="en-US" dirty="0"/>
              <a:t> </a:t>
            </a:r>
            <a:r>
              <a:rPr lang="en-US" dirty="0" err="1"/>
              <a:t>mimarilerin</a:t>
            </a:r>
            <a:r>
              <a:rPr lang="en-US" dirty="0"/>
              <a:t> </a:t>
            </a:r>
            <a:r>
              <a:rPr lang="en-US" dirty="0" err="1"/>
              <a:t>kısıtlamalarının</a:t>
            </a:r>
            <a:r>
              <a:rPr lang="en-US" dirty="0"/>
              <a:t> </a:t>
            </a:r>
            <a:r>
              <a:rPr lang="en-US" dirty="0" err="1"/>
              <a:t>ortadan</a:t>
            </a:r>
            <a:r>
              <a:rPr lang="en-US" dirty="0"/>
              <a:t> </a:t>
            </a:r>
            <a:r>
              <a:rPr lang="en-US" dirty="0" err="1"/>
              <a:t>kaldırılması</a:t>
            </a:r>
            <a:r>
              <a:rPr lang="en-US" dirty="0"/>
              <a:t> </a:t>
            </a:r>
            <a:r>
              <a:rPr lang="en-US" dirty="0" err="1"/>
              <a:t>için</a:t>
            </a:r>
            <a:r>
              <a:rPr lang="en-US" dirty="0"/>
              <a:t> </a:t>
            </a:r>
            <a:r>
              <a:rPr lang="en-US" dirty="0" err="1"/>
              <a:t>ortaya</a:t>
            </a:r>
            <a:r>
              <a:rPr lang="en-US" dirty="0"/>
              <a:t> </a:t>
            </a:r>
            <a:r>
              <a:rPr lang="en-US" dirty="0" err="1"/>
              <a:t>çıkmıştır</a:t>
            </a:r>
            <a:r>
              <a:rPr lang="en-US" dirty="0"/>
              <a:t>.</a:t>
            </a:r>
            <a:endParaRPr lang="tr-TR" dirty="0"/>
          </a:p>
        </p:txBody>
      </p:sp>
    </p:spTree>
    <p:extLst>
      <p:ext uri="{BB962C8B-B14F-4D97-AF65-F5344CB8AC3E}">
        <p14:creationId xmlns:p14="http://schemas.microsoft.com/office/powerpoint/2010/main" val="160298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09392-9E2B-44F1-BB0A-30564FCB963B}"/>
              </a:ext>
            </a:extLst>
          </p:cNvPr>
          <p:cNvSpPr>
            <a:spLocks noGrp="1"/>
          </p:cNvSpPr>
          <p:nvPr>
            <p:ph idx="1"/>
          </p:nvPr>
        </p:nvSpPr>
        <p:spPr>
          <a:xfrm>
            <a:off x="270587" y="270585"/>
            <a:ext cx="9144000" cy="6018245"/>
          </a:xfrm>
        </p:spPr>
        <p:txBody>
          <a:bodyPr>
            <a:normAutofit/>
          </a:bodyPr>
          <a:lstStyle/>
          <a:p>
            <a:pPr marL="0" indent="0" algn="just">
              <a:buNone/>
            </a:pPr>
            <a:r>
              <a:rPr lang="en-US" dirty="0" err="1">
                <a:latin typeface="Arial" panose="020B0604020202020204" pitchFamily="34" charset="0"/>
                <a:cs typeface="Arial" panose="020B0604020202020204" pitchFamily="34" charset="0"/>
              </a:rPr>
              <a:t>Servis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Odaklı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Mimaride</a:t>
            </a:r>
            <a:r>
              <a:rPr lang="tr-TR" dirty="0">
                <a:latin typeface="Arial" panose="020B0604020202020204" pitchFamily="34" charset="0"/>
                <a:cs typeface="Arial" panose="020B0604020202020204" pitchFamily="34" charset="0"/>
              </a:rPr>
              <a:t> dört ana bileşen vardır.</a:t>
            </a:r>
          </a:p>
          <a:p>
            <a:pPr marL="0" indent="0" algn="just">
              <a:buNone/>
            </a:pPr>
            <a:r>
              <a:rPr lang="en-US" b="1" dirty="0">
                <a:latin typeface="Arial" panose="020B0604020202020204" pitchFamily="34" charset="0"/>
                <a:cs typeface="Arial" panose="020B0604020202020204" pitchFamily="34" charset="0"/>
              </a:rPr>
              <a:t>1) Service: </a:t>
            </a:r>
            <a:r>
              <a:rPr lang="en-US" dirty="0" err="1">
                <a:latin typeface="Arial" panose="020B0604020202020204" pitchFamily="34" charset="0"/>
                <a:cs typeface="Arial" panose="020B0604020202020204" pitchFamily="34" charset="0"/>
              </a:rPr>
              <a:t>Servisler</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SOA'nın</a:t>
            </a:r>
            <a:r>
              <a:rPr lang="tr-TR" dirty="0">
                <a:latin typeface="Arial" panose="020B0604020202020204" pitchFamily="34" charset="0"/>
                <a:cs typeface="Arial" panose="020B0604020202020204" pitchFamily="34" charset="0"/>
              </a:rPr>
              <a:t> temel yapı taşlarıdır. Bunlar özel olabilir (yalnızca bir kuruluşun dahili kullanıcıları tarafından kullanılabilir) veya genel olarak internet üzerinden herkes tarafından erişilebilir olabilir. Her hizmetin ayrı ayrı üç ana özelliği vardır.</a:t>
            </a:r>
          </a:p>
          <a:p>
            <a:pPr algn="just"/>
            <a:r>
              <a:rPr lang="en-US" i="1" dirty="0">
                <a:latin typeface="Arial" panose="020B0604020202020204" pitchFamily="34" charset="0"/>
                <a:cs typeface="Arial" panose="020B0604020202020204" pitchFamily="34" charset="0"/>
              </a:rPr>
              <a:t>Services Implementation; </a:t>
            </a:r>
            <a:r>
              <a:rPr lang="en-US" dirty="0">
                <a:latin typeface="Arial" panose="020B0604020202020204" pitchFamily="34" charset="0"/>
                <a:cs typeface="Arial" panose="020B0604020202020204" pitchFamily="34" charset="0"/>
              </a:rPr>
              <a:t>K</a:t>
            </a:r>
            <a:r>
              <a:rPr lang="tr-TR" dirty="0" err="1">
                <a:latin typeface="Arial" panose="020B0604020202020204" pitchFamily="34" charset="0"/>
                <a:cs typeface="Arial" panose="020B0604020202020204" pitchFamily="34" charset="0"/>
              </a:rPr>
              <a:t>ullanıcı</a:t>
            </a:r>
            <a:r>
              <a:rPr lang="tr-TR" dirty="0">
                <a:latin typeface="Arial" panose="020B0604020202020204" pitchFamily="34" charset="0"/>
                <a:cs typeface="Arial" panose="020B0604020202020204" pitchFamily="34" charset="0"/>
              </a:rPr>
              <a:t> kimlik doğrulaması veya fatura hesaplama gibi belirli hizmet işlevinin gerçekleştirilmesine yönelik mantığı oluşturan koddur.</a:t>
            </a:r>
          </a:p>
          <a:p>
            <a:pPr algn="just"/>
            <a:r>
              <a:rPr lang="en-US" i="1" dirty="0">
                <a:latin typeface="Arial" panose="020B0604020202020204" pitchFamily="34" charset="0"/>
                <a:cs typeface="Arial" panose="020B0604020202020204" pitchFamily="34" charset="0"/>
              </a:rPr>
              <a:t>Services Contract; </a:t>
            </a:r>
            <a:r>
              <a:rPr lang="en-US" dirty="0">
                <a:latin typeface="Arial" panose="020B0604020202020204" pitchFamily="34" charset="0"/>
                <a:cs typeface="Arial" panose="020B0604020202020204" pitchFamily="34" charset="0"/>
              </a:rPr>
              <a:t>H</a:t>
            </a:r>
            <a:r>
              <a:rPr lang="tr-TR" dirty="0" err="1">
                <a:latin typeface="Arial" panose="020B0604020202020204" pitchFamily="34" charset="0"/>
                <a:cs typeface="Arial" panose="020B0604020202020204" pitchFamily="34" charset="0"/>
              </a:rPr>
              <a:t>izmetin</a:t>
            </a:r>
            <a:r>
              <a:rPr lang="tr-TR" dirty="0">
                <a:latin typeface="Arial" panose="020B0604020202020204" pitchFamily="34" charset="0"/>
                <a:cs typeface="Arial" panose="020B0604020202020204" pitchFamily="34" charset="0"/>
              </a:rPr>
              <a:t> niteliğini ve hizmetin kullanımına ilişkin ön koşullar, hizmet maliyeti ve sağlanan hizmetin kalitesi gibi ilgili hüküm ve koşulları tanımlar. </a:t>
            </a:r>
          </a:p>
          <a:p>
            <a:pPr algn="just"/>
            <a:r>
              <a:rPr lang="tr-TR" i="1" dirty="0" err="1">
                <a:latin typeface="Arial" panose="020B0604020202020204" pitchFamily="34" charset="0"/>
                <a:cs typeface="Arial" panose="020B0604020202020204" pitchFamily="34" charset="0"/>
              </a:rPr>
              <a:t>Serv</a:t>
            </a:r>
            <a:r>
              <a:rPr lang="en-US" i="1" dirty="0">
                <a:latin typeface="Arial" panose="020B0604020202020204" pitchFamily="34" charset="0"/>
                <a:cs typeface="Arial" panose="020B0604020202020204" pitchFamily="34" charset="0"/>
              </a:rPr>
              <a:t>ices Interface; </a:t>
            </a:r>
            <a:r>
              <a:rPr lang="tr-TR" dirty="0" err="1">
                <a:latin typeface="Arial" panose="020B0604020202020204" pitchFamily="34" charset="0"/>
                <a:cs typeface="Arial" panose="020B0604020202020204" pitchFamily="34" charset="0"/>
              </a:rPr>
              <a:t>SOA'da</a:t>
            </a:r>
            <a:r>
              <a:rPr lang="tr-TR" dirty="0">
                <a:latin typeface="Arial" panose="020B0604020202020204" pitchFamily="34" charset="0"/>
                <a:cs typeface="Arial" panose="020B0604020202020204" pitchFamily="34" charset="0"/>
              </a:rPr>
              <a:t> diğer hizmetler veya sistemler bir hizmetle, onun hizmet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iletişim kurar. </a:t>
            </a:r>
            <a:r>
              <a:rPr lang="tr-TR" dirty="0" err="1">
                <a:latin typeface="Arial" panose="020B0604020202020204" pitchFamily="34" charset="0"/>
                <a:cs typeface="Arial" panose="020B0604020202020204" pitchFamily="34" charset="0"/>
              </a:rPr>
              <a:t>Arayüz</a:t>
            </a:r>
            <a:r>
              <a:rPr lang="tr-TR" dirty="0">
                <a:latin typeface="Arial" panose="020B0604020202020204" pitchFamily="34" charset="0"/>
                <a:cs typeface="Arial" panose="020B0604020202020204" pitchFamily="34" charset="0"/>
              </a:rPr>
              <a:t>, etkinlikleri gerçekleştirmek veya veri alışverişi yapmak için hizmeti nasıl çağırabileceğinizi tanımlar. Hizmetler ile hizmeti talep eden arasındaki bağımlılıkları azaltır. Örneğin, temel kod mantığını çok az anlayan veya hiç anlamayan kullanıcılar bile bir hizmeti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kullanabilir.</a:t>
            </a:r>
          </a:p>
          <a:p>
            <a:pPr marL="0" indent="0" algn="just">
              <a:buNone/>
            </a:pPr>
            <a:r>
              <a:rPr lang="en-US" b="1" dirty="0">
                <a:latin typeface="Arial" panose="020B0604020202020204" pitchFamily="34" charset="0"/>
                <a:cs typeface="Arial" panose="020B0604020202020204" pitchFamily="34" charset="0"/>
              </a:rPr>
              <a:t>2) </a:t>
            </a:r>
            <a:r>
              <a:rPr lang="tr-TR" b="1" dirty="0">
                <a:latin typeface="Arial" panose="020B0604020202020204" pitchFamily="34" charset="0"/>
                <a:cs typeface="Arial" panose="020B0604020202020204" pitchFamily="34" charset="0"/>
              </a:rPr>
              <a:t>Servi</a:t>
            </a:r>
            <a:r>
              <a:rPr lang="en-US" b="1" dirty="0" err="1">
                <a:latin typeface="Arial" panose="020B0604020202020204" pitchFamily="34" charset="0"/>
                <a:cs typeface="Arial" panose="020B0604020202020204" pitchFamily="34" charset="0"/>
              </a:rPr>
              <a:t>ce</a:t>
            </a:r>
            <a:r>
              <a:rPr lang="en-US" b="1" dirty="0">
                <a:latin typeface="Arial" panose="020B0604020202020204" pitchFamily="34" charset="0"/>
                <a:cs typeface="Arial" panose="020B0604020202020204" pitchFamily="34" charset="0"/>
              </a:rPr>
              <a:t> Provider: </a:t>
            </a:r>
            <a:r>
              <a:rPr lang="tr-TR" dirty="0">
                <a:latin typeface="Arial" panose="020B0604020202020204" pitchFamily="34" charset="0"/>
                <a:cs typeface="Arial" panose="020B0604020202020204" pitchFamily="34" charset="0"/>
              </a:rPr>
              <a:t>Hizmet sağlayıcı, başkalarının kullanabileceği bir veya daha fazla hizmeti oluşturur, sürdürür ve sağlar. Kuruluşlar kendi hizmetlerini oluşturabilir veya bunları üçüncü taraf hizmet satıcılarından satın alabilir.</a:t>
            </a:r>
          </a:p>
        </p:txBody>
      </p:sp>
    </p:spTree>
    <p:extLst>
      <p:ext uri="{BB962C8B-B14F-4D97-AF65-F5344CB8AC3E}">
        <p14:creationId xmlns:p14="http://schemas.microsoft.com/office/powerpoint/2010/main" val="86094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5B47-A5CF-4E69-A070-5B52ECF2E9E9}"/>
              </a:ext>
            </a:extLst>
          </p:cNvPr>
          <p:cNvSpPr>
            <a:spLocks noGrp="1"/>
          </p:cNvSpPr>
          <p:nvPr>
            <p:ph idx="1"/>
          </p:nvPr>
        </p:nvSpPr>
        <p:spPr>
          <a:xfrm>
            <a:off x="475860" y="559835"/>
            <a:ext cx="8453535" cy="5934271"/>
          </a:xfrm>
        </p:spPr>
        <p:txBody>
          <a:bodyPr>
            <a:normAutofit/>
          </a:bodyPr>
          <a:lstStyle/>
          <a:p>
            <a:pPr marL="0" indent="0" algn="just">
              <a:buNone/>
            </a:pPr>
            <a:r>
              <a:rPr lang="en-US" b="1" dirty="0">
                <a:latin typeface="Arial" panose="020B0604020202020204" pitchFamily="34" charset="0"/>
                <a:cs typeface="Arial" panose="020B0604020202020204" pitchFamily="34" charset="0"/>
              </a:rPr>
              <a:t>3) Service Consumer: </a:t>
            </a:r>
            <a:r>
              <a:rPr lang="tr-TR" dirty="0">
                <a:latin typeface="Arial" panose="020B0604020202020204" pitchFamily="34" charset="0"/>
                <a:cs typeface="Arial" panose="020B0604020202020204" pitchFamily="34" charset="0"/>
              </a:rPr>
              <a:t>Hizmet tüketicisi, hizmet sağlayıcıdan belirli bir hizmeti çalıştırmasını talep eder. Bütün bir sistem, uygulama veya başka bir hizmet olabilir. Hizmet sözleşmesi, hizmet sağlayıcı ile tüketicinin birbirleriyle etkileşimde bulunurken uymaları gereken kuralları belirtir. Hizmet sağlayıcılar ve tüketiciler farklı departmanlara, kuruluşlara ve hatta endüstrilere ait olabilir.</a:t>
            </a:r>
          </a:p>
          <a:p>
            <a:pPr marL="0" indent="0" algn="just">
              <a:buNone/>
            </a:pPr>
            <a:r>
              <a:rPr lang="en-US" b="1" dirty="0">
                <a:latin typeface="Arial" panose="020B0604020202020204" pitchFamily="34" charset="0"/>
                <a:cs typeface="Arial" panose="020B0604020202020204" pitchFamily="34" charset="0"/>
              </a:rPr>
              <a:t>4) Service Registry: </a:t>
            </a:r>
            <a:r>
              <a:rPr lang="tr-TR" dirty="0">
                <a:latin typeface="Arial" panose="020B0604020202020204" pitchFamily="34" charset="0"/>
                <a:cs typeface="Arial" panose="020B0604020202020204" pitchFamily="34" charset="0"/>
              </a:rPr>
              <a:t>Hizmet kaydı veya hizmet deposu, kullanılabilir hizmetlerin ağ üzerinden erişilebilen bir dizinidir. Servis sağlayıcılardan gelen servis açıklama dokümanlarını saklar. Açıklama belgeleri, hizmet ve hizmetle nasıl iletişim kurulacağı hakkında bilgiler içerir. Hizmet tüketicileri, hizmet kayıt defterini kullanarak ihtiyaç duydukları hizmetleri kolaylıkla keşfedebilirler.</a:t>
            </a:r>
            <a:endParaRPr lang="en-US" b="1" dirty="0">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algn="just"/>
            <a:r>
              <a:rPr lang="en-US" b="1" dirty="0" err="1">
                <a:latin typeface="Arial" panose="020B0604020202020204" pitchFamily="34" charset="0"/>
                <a:cs typeface="Arial" panose="020B0604020202020204" pitchFamily="34" charset="0"/>
              </a:rPr>
              <a:t>Desteklenen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iletişim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protokolleri</a:t>
            </a:r>
            <a:r>
              <a:rPr lang="en-US" b="1" dirty="0">
                <a:latin typeface="Arial" panose="020B0604020202020204" pitchFamily="34" charset="0"/>
                <a:cs typeface="Arial" panose="020B0604020202020204" pitchFamily="34" charset="0"/>
              </a:rPr>
              <a:t>: </a:t>
            </a:r>
          </a:p>
          <a:p>
            <a:pPr lvl="1" algn="just">
              <a:buFont typeface="Wingdings" panose="05000000000000000000" pitchFamily="2" charset="2"/>
              <a:buChar char="v"/>
            </a:pPr>
            <a:r>
              <a:rPr lang="tr-TR" sz="1800" dirty="0">
                <a:latin typeface="Arial" panose="020B0604020202020204" pitchFamily="34" charset="0"/>
                <a:cs typeface="Arial" panose="020B0604020202020204" pitchFamily="34" charset="0"/>
              </a:rPr>
              <a:t>Basit Nesne Erişim Protokolü (SOAP)</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RESTful</a:t>
            </a:r>
            <a:r>
              <a:rPr lang="tr-TR" sz="1800" dirty="0">
                <a:latin typeface="Arial" panose="020B0604020202020204" pitchFamily="34" charset="0"/>
                <a:cs typeface="Arial" panose="020B0604020202020204" pitchFamily="34" charset="0"/>
              </a:rPr>
              <a:t> HTTP</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Apache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Thrift</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Apache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ActiveMQ</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a:latin typeface="Arial" panose="020B0604020202020204" pitchFamily="34" charset="0"/>
                <a:cs typeface="Arial" panose="020B0604020202020204" pitchFamily="34" charset="0"/>
              </a:rPr>
              <a:t>Java Mesaj Hizmeti (JMS)</a:t>
            </a:r>
            <a:r>
              <a:rPr lang="en-US" sz="1800" dirty="0">
                <a:latin typeface="Arial" panose="020B0604020202020204" pitchFamily="34" charset="0"/>
                <a:cs typeface="Arial" panose="020B0604020202020204" pitchFamily="34" charset="0"/>
              </a:rPr>
              <a:t>, …</a:t>
            </a:r>
          </a:p>
          <a:p>
            <a:endParaRPr lang="tr-TR" dirty="0"/>
          </a:p>
        </p:txBody>
      </p:sp>
    </p:spTree>
    <p:extLst>
      <p:ext uri="{BB962C8B-B14F-4D97-AF65-F5344CB8AC3E}">
        <p14:creationId xmlns:p14="http://schemas.microsoft.com/office/powerpoint/2010/main" val="420686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93923B-29B0-46BC-8E86-DA26B4F3071F}"/>
              </a:ext>
            </a:extLst>
          </p:cNvPr>
          <p:cNvPicPr>
            <a:picLocks noChangeAspect="1"/>
          </p:cNvPicPr>
          <p:nvPr/>
        </p:nvPicPr>
        <p:blipFill>
          <a:blip r:embed="rId2"/>
          <a:stretch>
            <a:fillRect/>
          </a:stretch>
        </p:blipFill>
        <p:spPr>
          <a:xfrm>
            <a:off x="0" y="-20216"/>
            <a:ext cx="9591869" cy="4610877"/>
          </a:xfrm>
          <a:prstGeom prst="rect">
            <a:avLst/>
          </a:prstGeom>
        </p:spPr>
      </p:pic>
      <p:sp>
        <p:nvSpPr>
          <p:cNvPr id="5" name="Rectangle 4">
            <a:extLst>
              <a:ext uri="{FF2B5EF4-FFF2-40B4-BE49-F238E27FC236}">
                <a16:creationId xmlns:a16="http://schemas.microsoft.com/office/drawing/2014/main" id="{329D047D-284E-46AB-A476-210E75423134}"/>
              </a:ext>
            </a:extLst>
          </p:cNvPr>
          <p:cNvSpPr/>
          <p:nvPr/>
        </p:nvSpPr>
        <p:spPr>
          <a:xfrm>
            <a:off x="242596" y="4590661"/>
            <a:ext cx="9349273" cy="1477328"/>
          </a:xfrm>
          <a:prstGeom prst="rect">
            <a:avLst/>
          </a:prstGeom>
        </p:spPr>
        <p:txBody>
          <a:bodyPr wrap="square">
            <a:spAutoFit/>
          </a:bodyPr>
          <a:lstStyle/>
          <a:p>
            <a:pPr algn="just"/>
            <a:r>
              <a:rPr lang="tr-TR" b="1" dirty="0">
                <a:latin typeface="Arial" panose="020B0604020202020204" pitchFamily="34" charset="0"/>
                <a:cs typeface="Arial" panose="020B0604020202020204" pitchFamily="34" charset="0"/>
              </a:rPr>
              <a:t>Kurumsal hizmet veri yolu (E</a:t>
            </a:r>
            <a:r>
              <a:rPr lang="en-US" b="1" dirty="0" err="1">
                <a:latin typeface="Arial" panose="020B0604020202020204" pitchFamily="34" charset="0"/>
                <a:cs typeface="Arial" panose="020B0604020202020204" pitchFamily="34" charset="0"/>
              </a:rPr>
              <a:t>nterprise</a:t>
            </a:r>
            <a:r>
              <a:rPr lang="en-US" b="1" dirty="0">
                <a:latin typeface="Arial" panose="020B0604020202020204" pitchFamily="34" charset="0"/>
                <a:cs typeface="Arial" panose="020B0604020202020204" pitchFamily="34" charset="0"/>
              </a:rPr>
              <a:t> </a:t>
            </a:r>
            <a:r>
              <a:rPr lang="tr-TR" b="1" dirty="0">
                <a:latin typeface="Arial" panose="020B0604020202020204" pitchFamily="34" charset="0"/>
                <a:cs typeface="Arial" panose="020B0604020202020204" pitchFamily="34" charset="0"/>
              </a:rPr>
              <a:t>S</a:t>
            </a:r>
            <a:r>
              <a:rPr lang="en-US" b="1" dirty="0" err="1">
                <a:latin typeface="Arial" panose="020B0604020202020204" pitchFamily="34" charset="0"/>
                <a:cs typeface="Arial" panose="020B0604020202020204" pitchFamily="34" charset="0"/>
              </a:rPr>
              <a:t>ervice</a:t>
            </a:r>
            <a:r>
              <a:rPr lang="en-US" b="1" dirty="0">
                <a:latin typeface="Arial" panose="020B0604020202020204" pitchFamily="34" charset="0"/>
                <a:cs typeface="Arial" panose="020B0604020202020204" pitchFamily="34" charset="0"/>
              </a:rPr>
              <a:t> </a:t>
            </a:r>
            <a:r>
              <a:rPr lang="tr-TR" b="1" dirty="0">
                <a:latin typeface="Arial" panose="020B0604020202020204" pitchFamily="34" charset="0"/>
                <a:cs typeface="Arial" panose="020B0604020202020204" pitchFamily="34" charset="0"/>
              </a:rPr>
              <a:t>B</a:t>
            </a:r>
            <a:r>
              <a:rPr lang="en-US" b="1" dirty="0">
                <a:latin typeface="Arial" panose="020B0604020202020204" pitchFamily="34" charset="0"/>
                <a:cs typeface="Arial" panose="020B0604020202020204" pitchFamily="34" charset="0"/>
              </a:rPr>
              <a:t>us-ESB</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birden fazla hizmeti olan bir sistemle iletişim kurarken kullanabileceğiniz bir </a:t>
            </a:r>
            <a:r>
              <a:rPr lang="en-US" dirty="0">
                <a:latin typeface="Arial" panose="020B0604020202020204" pitchFamily="34" charset="0"/>
                <a:cs typeface="Arial" panose="020B0604020202020204" pitchFamily="34" charset="0"/>
              </a:rPr>
              <a:t>SOA </a:t>
            </a:r>
            <a:r>
              <a:rPr lang="en-US" dirty="0" err="1">
                <a:latin typeface="Arial" panose="020B0604020202020204" pitchFamily="34" charset="0"/>
                <a:cs typeface="Arial" panose="020B0604020202020204" pitchFamily="34" charset="0"/>
              </a:rPr>
              <a:t>aracı</a:t>
            </a:r>
            <a:r>
              <a:rPr lang="en-US" dirty="0">
                <a:latin typeface="Arial" panose="020B0604020202020204" pitchFamily="34" charset="0"/>
                <a:cs typeface="Arial" panose="020B0604020202020204" pitchFamily="34" charset="0"/>
              </a:rPr>
              <a:t>, SOA </a:t>
            </a:r>
            <a:r>
              <a:rPr lang="en-US" dirty="0" err="1">
                <a:latin typeface="Arial" panose="020B0604020202020204" pitchFamily="34" charset="0"/>
                <a:cs typeface="Arial" panose="020B0604020202020204" pitchFamily="34" charset="0"/>
              </a:rPr>
              <a:t>platformu</a:t>
            </a:r>
            <a:r>
              <a:rPr lang="en-US" dirty="0">
                <a:latin typeface="Arial" panose="020B0604020202020204" pitchFamily="34" charset="0"/>
                <a:cs typeface="Arial" panose="020B0604020202020204" pitchFamily="34" charset="0"/>
              </a:rPr>
              <a:t> dur</a:t>
            </a:r>
            <a:r>
              <a:rPr lang="tr-TR" dirty="0">
                <a:latin typeface="Arial" panose="020B0604020202020204" pitchFamily="34" charset="0"/>
                <a:cs typeface="Arial" panose="020B0604020202020204" pitchFamily="34" charset="0"/>
              </a:rPr>
              <a:t>. Teknoloji ne olursa olsun, hizmetler ile hizmet tüketicileri arasındaki iletişimi kurar. ESB, yeniden kullanılabilir bir hizmet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iletişim ve dönüşüm yetenekleri sağlar. </a:t>
            </a:r>
            <a:r>
              <a:rPr lang="en-US" dirty="0">
                <a:latin typeface="Arial" panose="020B0604020202020204" pitchFamily="34" charset="0"/>
                <a:cs typeface="Arial" panose="020B0604020202020204" pitchFamily="34" charset="0"/>
              </a:rPr>
              <a:t>Service</a:t>
            </a:r>
            <a:r>
              <a:rPr lang="tr-TR" dirty="0">
                <a:latin typeface="Arial" panose="020B0604020202020204" pitchFamily="34" charset="0"/>
                <a:cs typeface="Arial" panose="020B0604020202020204" pitchFamily="34" charset="0"/>
              </a:rPr>
              <a:t> taleplerini uygun </a:t>
            </a:r>
            <a:r>
              <a:rPr lang="en-US" dirty="0">
                <a:latin typeface="Arial" panose="020B0604020202020204" pitchFamily="34" charset="0"/>
                <a:cs typeface="Arial" panose="020B0604020202020204" pitchFamily="34" charset="0"/>
              </a:rPr>
              <a:t>service ‘e</a:t>
            </a:r>
            <a:r>
              <a:rPr lang="tr-TR" dirty="0">
                <a:latin typeface="Arial" panose="020B0604020202020204" pitchFamily="34" charset="0"/>
                <a:cs typeface="Arial" panose="020B0604020202020204" pitchFamily="34" charset="0"/>
              </a:rPr>
              <a:t> yönlendiren merkezi bir </a:t>
            </a:r>
            <a:r>
              <a:rPr lang="en-US" dirty="0">
                <a:latin typeface="Arial" panose="020B0604020202020204" pitchFamily="34" charset="0"/>
                <a:cs typeface="Arial" panose="020B0604020202020204" pitchFamily="34" charset="0"/>
              </a:rPr>
              <a:t>Service</a:t>
            </a:r>
            <a:r>
              <a:rPr lang="tr-TR" dirty="0">
                <a:latin typeface="Arial" panose="020B0604020202020204" pitchFamily="34" charset="0"/>
                <a:cs typeface="Arial" panose="020B0604020202020204" pitchFamily="34" charset="0"/>
              </a:rPr>
              <a:t> olarak</a:t>
            </a:r>
            <a:r>
              <a:rPr lang="en-US" dirty="0">
                <a:latin typeface="Arial" panose="020B0604020202020204" pitchFamily="34" charset="0"/>
                <a:cs typeface="Arial" panose="020B0604020202020204" pitchFamily="34" charset="0"/>
              </a:rPr>
              <a:t> da</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düşünebili</a:t>
            </a:r>
            <a:r>
              <a:rPr lang="en-US" dirty="0" err="1">
                <a:latin typeface="Arial" panose="020B0604020202020204" pitchFamily="34" charset="0"/>
                <a:cs typeface="Arial" panose="020B0604020202020204" pitchFamily="34" charset="0"/>
              </a:rPr>
              <a:t>riz</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91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99113-EACC-4FE4-99FE-9A454696270D}"/>
              </a:ext>
            </a:extLst>
          </p:cNvPr>
          <p:cNvSpPr>
            <a:spLocks noGrp="1"/>
          </p:cNvSpPr>
          <p:nvPr>
            <p:ph idx="1"/>
          </p:nvPr>
        </p:nvSpPr>
        <p:spPr>
          <a:xfrm>
            <a:off x="765115" y="573833"/>
            <a:ext cx="7977670" cy="4982547"/>
          </a:xfrm>
        </p:spPr>
        <p:txBody>
          <a:bodyPr>
            <a:normAutofit/>
          </a:bodyPr>
          <a:lstStyle/>
          <a:p>
            <a:pPr marL="0" indent="0" algn="just">
              <a:buNone/>
            </a:pPr>
            <a:r>
              <a:rPr lang="en-US" b="1" dirty="0">
                <a:latin typeface="Arial" panose="020B0604020202020204" pitchFamily="34" charset="0"/>
                <a:cs typeface="Arial" panose="020B0604020202020204" pitchFamily="34" charset="0"/>
              </a:rPr>
              <a:t>AVANTAJLARI:</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Bilgi akışında iyileşme.</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İşlevlerde esneklik.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Geliştirme döngüsünde azaltılmış maliyet.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Servislerin bakım ve yönetim kolaylığı.</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Platform bağımsız (ESB de </a:t>
            </a:r>
            <a:r>
              <a:rPr lang="tr-TR" dirty="0" err="1">
                <a:latin typeface="Arial" panose="020B0604020202020204" pitchFamily="34" charset="0"/>
                <a:cs typeface="Arial" panose="020B0604020202020204" pitchFamily="34" charset="0"/>
              </a:rPr>
              <a:t>programlanabilirlik</a:t>
            </a:r>
            <a:r>
              <a:rPr lang="tr-TR" dirty="0">
                <a:latin typeface="Arial" panose="020B0604020202020204" pitchFamily="34" charset="0"/>
                <a:cs typeface="Arial" panose="020B0604020202020204" pitchFamily="34" charset="0"/>
              </a:rPr>
              <a: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Veri gizliliğinde iyileşme ve dolayısıyla daha fazla güvenilirlik.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Daha hızlı </a:t>
            </a:r>
            <a:r>
              <a:rPr lang="tr-TR" dirty="0" err="1">
                <a:latin typeface="Arial" panose="020B0604020202020204" pitchFamily="34" charset="0"/>
                <a:cs typeface="Arial" panose="020B0604020202020204" pitchFamily="34" charset="0"/>
              </a:rPr>
              <a:t>deployment</a:t>
            </a:r>
            <a:r>
              <a:rPr lang="tr-TR" dirty="0">
                <a:latin typeface="Arial" panose="020B0604020202020204" pitchFamily="34" charset="0"/>
                <a:cs typeface="Arial" panose="020B0604020202020204" pitchFamily="34" charset="0"/>
              </a:rPr>
              <a: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Servislerin test edilebilirliğinde gelişmişlik.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Kodların yeniden kullanılabilirliği.</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Standart bir iletişim şekli oluşturulmuştur.</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Yatay ve dikey de ölçeklenebilirlik.</a:t>
            </a:r>
            <a:endParaRPr lang="en-US"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58135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D1E48-1F83-44F2-BE26-D06F9F1D7532}"/>
              </a:ext>
            </a:extLst>
          </p:cNvPr>
          <p:cNvSpPr>
            <a:spLocks noGrp="1"/>
          </p:cNvSpPr>
          <p:nvPr>
            <p:ph idx="1"/>
          </p:nvPr>
        </p:nvSpPr>
        <p:spPr>
          <a:xfrm>
            <a:off x="667998" y="872412"/>
            <a:ext cx="8755920" cy="5113176"/>
          </a:xfrm>
        </p:spPr>
        <p:txBody>
          <a:bodyPr>
            <a:normAutofit/>
          </a:bodyPr>
          <a:lstStyle/>
          <a:p>
            <a:pPr marL="0" indent="0" algn="just">
              <a:buNone/>
            </a:pPr>
            <a:r>
              <a:rPr lang="en-US" b="1" dirty="0">
                <a:latin typeface="Arial" panose="020B0604020202020204" pitchFamily="34" charset="0"/>
                <a:cs typeface="Arial" panose="020B0604020202020204" pitchFamily="34" charset="0"/>
              </a:rPr>
              <a:t>DEZAVANTAJLARI:</a:t>
            </a:r>
          </a:p>
          <a:p>
            <a:pPr algn="just"/>
            <a:r>
              <a:rPr lang="tr-TR" dirty="0">
                <a:latin typeface="Arial" panose="020B0604020202020204" pitchFamily="34" charset="0"/>
                <a:cs typeface="Arial" panose="020B0604020202020204" pitchFamily="34" charset="0"/>
              </a:rPr>
              <a:t>Servisler kendi aralarında </a:t>
            </a:r>
            <a:r>
              <a:rPr lang="en-US" dirty="0" err="1">
                <a:latin typeface="Arial" panose="020B0604020202020204" pitchFamily="34" charset="0"/>
                <a:cs typeface="Arial" panose="020B0604020202020204" pitchFamily="34" charset="0"/>
              </a:rPr>
              <a:t>iletişim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kurarken</a:t>
            </a:r>
            <a:r>
              <a:rPr lang="tr-TR" dirty="0">
                <a:latin typeface="Arial" panose="020B0604020202020204" pitchFamily="34" charset="0"/>
                <a:cs typeface="Arial" panose="020B0604020202020204" pitchFamily="34" charset="0"/>
              </a:rPr>
              <a:t> network </a:t>
            </a:r>
            <a:r>
              <a:rPr lang="tr-TR" dirty="0" err="1">
                <a:latin typeface="Arial" panose="020B0604020202020204" pitchFamily="34" charset="0"/>
                <a:cs typeface="Arial" panose="020B0604020202020204" pitchFamily="34" charset="0"/>
              </a:rPr>
              <a:t>call</a:t>
            </a:r>
            <a:r>
              <a:rPr lang="tr-TR" dirty="0">
                <a:latin typeface="Arial" panose="020B0604020202020204" pitchFamily="34" charset="0"/>
                <a:cs typeface="Arial" panose="020B0604020202020204" pitchFamily="34" charset="0"/>
              </a:rPr>
              <a:t> yaparlar, ES</a:t>
            </a:r>
            <a:r>
              <a:rPr lang="en-US" dirty="0">
                <a:latin typeface="Arial" panose="020B0604020202020204" pitchFamily="34" charset="0"/>
                <a:cs typeface="Arial" panose="020B0604020202020204" pitchFamily="34" charset="0"/>
              </a:rPr>
              <a:t>B,</a:t>
            </a:r>
            <a:r>
              <a:rPr lang="tr-TR" dirty="0">
                <a:latin typeface="Arial" panose="020B0604020202020204" pitchFamily="34" charset="0"/>
                <a:cs typeface="Arial" panose="020B0604020202020204" pitchFamily="34" charset="0"/>
              </a:rPr>
              <a:t> sürekli bir </a:t>
            </a:r>
            <a:r>
              <a:rPr lang="tr-TR" dirty="0" err="1">
                <a:latin typeface="Arial" panose="020B0604020202020204" pitchFamily="34" charset="0"/>
                <a:cs typeface="Arial" panose="020B0604020202020204" pitchFamily="34" charset="0"/>
              </a:rPr>
              <a:t>validation</a:t>
            </a:r>
            <a:r>
              <a:rPr lang="tr-TR" dirty="0">
                <a:latin typeface="Arial" panose="020B0604020202020204" pitchFamily="34" charset="0"/>
                <a:cs typeface="Arial" panose="020B0604020202020204" pitchFamily="34" charset="0"/>
              </a:rPr>
              <a:t> içindedir. Bu  </a:t>
            </a:r>
            <a:r>
              <a:rPr lang="en-US" dirty="0" err="1">
                <a:latin typeface="Arial" panose="020B0604020202020204" pitchFamily="34" charset="0"/>
                <a:cs typeface="Arial" panose="020B0604020202020204" pitchFamily="34" charset="0"/>
              </a:rPr>
              <a:t>nedenle</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aşırı yüklenme oluş</a:t>
            </a:r>
            <a:r>
              <a:rPr lang="en-US" dirty="0" err="1">
                <a:latin typeface="Arial" panose="020B0604020202020204" pitchFamily="34" charset="0"/>
                <a:cs typeface="Arial" panose="020B0604020202020204" pitchFamily="34" charset="0"/>
              </a:rPr>
              <a:t>abilir</a:t>
            </a:r>
            <a:r>
              <a:rPr lang="tr-TR" b="1" dirty="0">
                <a:latin typeface="Arial" panose="020B0604020202020204" pitchFamily="34" charset="0"/>
                <a:cs typeface="Arial" panose="020B0604020202020204" pitchFamily="34" charset="0"/>
              </a:rPr>
              <a:t>(</a:t>
            </a:r>
            <a:r>
              <a:rPr lang="tr-TR" b="1" dirty="0" err="1">
                <a:latin typeface="Arial" panose="020B0604020202020204" pitchFamily="34" charset="0"/>
                <a:cs typeface="Arial" panose="020B0604020202020204" pitchFamily="34" charset="0"/>
              </a:rPr>
              <a:t>Overload</a:t>
            </a:r>
            <a:r>
              <a:rPr lang="tr-TR"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Yani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sınırlı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ölçeklenebilirlik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söz</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konusudur</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algn="just"/>
            <a:r>
              <a:rPr lang="tr-TR" dirty="0">
                <a:latin typeface="Arial" panose="020B0604020202020204" pitchFamily="34" charset="0"/>
                <a:cs typeface="Arial" panose="020B0604020202020204" pitchFamily="34" charset="0"/>
              </a:rPr>
              <a:t>Yüksek </a:t>
            </a:r>
            <a:r>
              <a:rPr lang="tr-TR" dirty="0" err="1">
                <a:latin typeface="Arial" panose="020B0604020202020204" pitchFamily="34" charset="0"/>
                <a:cs typeface="Arial" panose="020B0604020202020204" pitchFamily="34" charset="0"/>
              </a:rPr>
              <a:t>band</a:t>
            </a:r>
            <a:r>
              <a:rPr lang="tr-TR" dirty="0">
                <a:latin typeface="Arial" panose="020B0604020202020204" pitchFamily="34" charset="0"/>
                <a:cs typeface="Arial" panose="020B0604020202020204" pitchFamily="34" charset="0"/>
              </a:rPr>
              <a:t> genişliği gerektiği için</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yüksek performanslı araçlar kullanılmak zorundadır. </a:t>
            </a:r>
            <a:r>
              <a:rPr lang="tr-TR" b="1" dirty="0">
                <a:latin typeface="Arial" panose="020B0604020202020204" pitchFamily="34" charset="0"/>
                <a:cs typeface="Arial" panose="020B0604020202020204" pitchFamily="34" charset="0"/>
              </a:rPr>
              <a:t>Bu durum yüksek maliyet gerektirir</a:t>
            </a:r>
          </a:p>
          <a:p>
            <a:pPr algn="just"/>
            <a:r>
              <a:rPr lang="tr-TR" b="1" dirty="0">
                <a:latin typeface="Arial" panose="020B0604020202020204" pitchFamily="34" charset="0"/>
                <a:cs typeface="Arial" panose="020B0604020202020204" pitchFamily="34" charset="0"/>
              </a:rPr>
              <a:t>Karşılıklı bağımlılığın artması</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Servis</a:t>
            </a:r>
            <a:r>
              <a:rPr lang="tr-TR" dirty="0">
                <a:latin typeface="Arial" panose="020B0604020202020204" pitchFamily="34" charset="0"/>
                <a:cs typeface="Arial" panose="020B0604020202020204" pitchFamily="34" charset="0"/>
              </a:rPr>
              <a:t> odaklı mimari (SOA) sistemleri zamanla daha karmaşık hale gelebilir ve hizmetler arasında çeşitli karşılıklı bağımlılıklar geliştirebilir. Birkaç hizmet birbirini döngü halinde çağırıyorsa bunları değiştirmek veya hata ayıklamak zor olabilir. Merkezi </a:t>
            </a:r>
            <a:r>
              <a:rPr lang="tr-TR" dirty="0" err="1">
                <a:latin typeface="Arial" panose="020B0604020202020204" pitchFamily="34" charset="0"/>
                <a:cs typeface="Arial" panose="020B0604020202020204" pitchFamily="34" charset="0"/>
              </a:rPr>
              <a:t>veritabanları</a:t>
            </a:r>
            <a:r>
              <a:rPr lang="tr-TR" dirty="0">
                <a:latin typeface="Arial" panose="020B0604020202020204" pitchFamily="34" charset="0"/>
                <a:cs typeface="Arial" panose="020B0604020202020204" pitchFamily="34" charset="0"/>
              </a:rPr>
              <a:t> gibi paylaşılan kaynaklar da sistemi yavaşlatabilir.</a:t>
            </a:r>
          </a:p>
          <a:p>
            <a:pPr algn="just"/>
            <a:r>
              <a:rPr lang="tr-TR" b="1" dirty="0">
                <a:latin typeface="Arial" panose="020B0604020202020204" pitchFamily="34" charset="0"/>
                <a:cs typeface="Arial" panose="020B0604020202020204" pitchFamily="34" charset="0"/>
              </a:rPr>
              <a:t>Tek başarısızlık noktası</a:t>
            </a:r>
            <a:r>
              <a:rPr lang="en-US"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ESB'li</a:t>
            </a:r>
            <a:r>
              <a:rPr lang="tr-TR" dirty="0">
                <a:latin typeface="Arial" panose="020B0604020202020204" pitchFamily="34" charset="0"/>
                <a:cs typeface="Arial" panose="020B0604020202020204" pitchFamily="34" charset="0"/>
              </a:rPr>
              <a:t> SOA uygulamaları için ESB, tek bir hata noktası oluşturur. </a:t>
            </a:r>
            <a:r>
              <a:rPr lang="tr-TR" dirty="0" err="1">
                <a:latin typeface="Arial" panose="020B0604020202020204" pitchFamily="34" charset="0"/>
                <a:cs typeface="Arial" panose="020B0604020202020204" pitchFamily="34" charset="0"/>
              </a:rPr>
              <a:t>SOA'nın</a:t>
            </a:r>
            <a:r>
              <a:rPr lang="tr-TR" dirty="0">
                <a:latin typeface="Arial" panose="020B0604020202020204" pitchFamily="34" charset="0"/>
                <a:cs typeface="Arial" panose="020B0604020202020204" pitchFamily="34" charset="0"/>
              </a:rPr>
              <a:t> savunduğu </a:t>
            </a:r>
            <a:r>
              <a:rPr lang="tr-TR" dirty="0" err="1">
                <a:latin typeface="Arial" panose="020B0604020202020204" pitchFamily="34" charset="0"/>
                <a:cs typeface="Arial" panose="020B0604020202020204" pitchFamily="34" charset="0"/>
              </a:rPr>
              <a:t>merkeziyetsizlik</a:t>
            </a:r>
            <a:r>
              <a:rPr lang="tr-TR" dirty="0">
                <a:latin typeface="Arial" panose="020B0604020202020204" pitchFamily="34" charset="0"/>
                <a:cs typeface="Arial" panose="020B0604020202020204" pitchFamily="34" charset="0"/>
              </a:rPr>
              <a:t> fikrine aykırı olan merkezi bir </a:t>
            </a:r>
            <a:r>
              <a:rPr lang="en-US" dirty="0">
                <a:latin typeface="Arial" panose="020B0604020202020204" pitchFamily="34" charset="0"/>
                <a:cs typeface="Arial" panose="020B0604020202020204" pitchFamily="34" charset="0"/>
              </a:rPr>
              <a:t>service </a:t>
            </a:r>
            <a:r>
              <a:rPr lang="en-US" dirty="0" err="1">
                <a:latin typeface="Arial" panose="020B0604020202020204" pitchFamily="34" charset="0"/>
                <a:cs typeface="Arial" panose="020B0604020202020204" pitchFamily="34" charset="0"/>
              </a:rPr>
              <a:t>dir</a:t>
            </a:r>
            <a:r>
              <a:rPr lang="tr-TR" dirty="0">
                <a:latin typeface="Arial" panose="020B0604020202020204" pitchFamily="34" charset="0"/>
                <a:cs typeface="Arial" panose="020B0604020202020204" pitchFamily="34" charset="0"/>
              </a:rPr>
              <a:t>. ESB çökerse istemciler ve </a:t>
            </a:r>
            <a:r>
              <a:rPr lang="en-US" dirty="0" err="1">
                <a:latin typeface="Arial" panose="020B0604020202020204" pitchFamily="34" charset="0"/>
                <a:cs typeface="Arial" panose="020B0604020202020204" pitchFamily="34" charset="0"/>
              </a:rPr>
              <a:t>servisler</a:t>
            </a:r>
            <a:r>
              <a:rPr lang="tr-TR" dirty="0">
                <a:latin typeface="Arial" panose="020B0604020202020204" pitchFamily="34" charset="0"/>
                <a:cs typeface="Arial" panose="020B0604020202020204" pitchFamily="34" charset="0"/>
              </a:rPr>
              <a:t> birbirleriyle hiçbir şekilde iletişim kuramaz.</a:t>
            </a:r>
          </a:p>
          <a:p>
            <a:pPr marL="0" indent="0">
              <a:buNone/>
            </a:pPr>
            <a:endParaRPr lang="tr-TR" dirty="0"/>
          </a:p>
        </p:txBody>
      </p:sp>
    </p:spTree>
    <p:extLst>
      <p:ext uri="{BB962C8B-B14F-4D97-AF65-F5344CB8AC3E}">
        <p14:creationId xmlns:p14="http://schemas.microsoft.com/office/powerpoint/2010/main" val="51446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01AF-5D38-4392-B578-A1185E68290C}"/>
              </a:ext>
            </a:extLst>
          </p:cNvPr>
          <p:cNvSpPr>
            <a:spLocks noGrp="1"/>
          </p:cNvSpPr>
          <p:nvPr>
            <p:ph type="title"/>
          </p:nvPr>
        </p:nvSpPr>
        <p:spPr>
          <a:xfrm>
            <a:off x="229464" y="68425"/>
            <a:ext cx="5866536" cy="748213"/>
          </a:xfrm>
        </p:spPr>
        <p:txBody>
          <a:bodyPr/>
          <a:lstStyle/>
          <a:p>
            <a:r>
              <a:rPr lang="en-US" dirty="0"/>
              <a:t>Microservice Architecture</a:t>
            </a:r>
            <a:endParaRPr lang="tr-TR" dirty="0"/>
          </a:p>
        </p:txBody>
      </p:sp>
      <p:pic>
        <p:nvPicPr>
          <p:cNvPr id="5" name="Picture 4">
            <a:extLst>
              <a:ext uri="{FF2B5EF4-FFF2-40B4-BE49-F238E27FC236}">
                <a16:creationId xmlns:a16="http://schemas.microsoft.com/office/drawing/2014/main" id="{E882493C-EA02-4F91-BD9D-4BBFA40C9D94}"/>
              </a:ext>
            </a:extLst>
          </p:cNvPr>
          <p:cNvPicPr>
            <a:picLocks noChangeAspect="1"/>
          </p:cNvPicPr>
          <p:nvPr/>
        </p:nvPicPr>
        <p:blipFill>
          <a:blip r:embed="rId2"/>
          <a:stretch>
            <a:fillRect/>
          </a:stretch>
        </p:blipFill>
        <p:spPr>
          <a:xfrm>
            <a:off x="229464" y="866274"/>
            <a:ext cx="9372380" cy="2912624"/>
          </a:xfrm>
          <a:prstGeom prst="rect">
            <a:avLst/>
          </a:prstGeom>
        </p:spPr>
      </p:pic>
      <p:sp>
        <p:nvSpPr>
          <p:cNvPr id="6" name="Rectangle 5">
            <a:extLst>
              <a:ext uri="{FF2B5EF4-FFF2-40B4-BE49-F238E27FC236}">
                <a16:creationId xmlns:a16="http://schemas.microsoft.com/office/drawing/2014/main" id="{FB474627-1512-4022-81DC-30C1EBB6D34C}"/>
              </a:ext>
            </a:extLst>
          </p:cNvPr>
          <p:cNvSpPr/>
          <p:nvPr/>
        </p:nvSpPr>
        <p:spPr>
          <a:xfrm>
            <a:off x="489382" y="4200436"/>
            <a:ext cx="8852544" cy="923330"/>
          </a:xfrm>
          <a:prstGeom prst="rect">
            <a:avLst/>
          </a:prstGeom>
        </p:spPr>
        <p:txBody>
          <a:bodyPr wrap="square">
            <a:spAutoFit/>
          </a:bodyPr>
          <a:lstStyle/>
          <a:p>
            <a:pPr algn="just"/>
            <a:r>
              <a:rPr lang="en-US" dirty="0">
                <a:latin typeface="Arial" panose="020B0604020202020204" pitchFamily="34" charset="0"/>
                <a:ea typeface="Calibri" panose="020F0502020204030204" pitchFamily="34" charset="0"/>
                <a:cs typeface="Arial" panose="020B0604020202020204" pitchFamily="34" charset="0"/>
              </a:rPr>
              <a:t>Bir </a:t>
            </a:r>
            <a:r>
              <a:rPr lang="en-US" dirty="0" err="1">
                <a:latin typeface="Arial" panose="020B0604020202020204" pitchFamily="34" charset="0"/>
                <a:ea typeface="Calibri" panose="020F0502020204030204" pitchFamily="34" charset="0"/>
                <a:cs typeface="Arial" panose="020B0604020202020204" pitchFamily="34" charset="0"/>
              </a:rPr>
              <a:t>yazılım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uygulamasında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hafif</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protokoller</a:t>
            </a:r>
            <a:r>
              <a:rPr lang="en-US" dirty="0">
                <a:latin typeface="Arial" panose="020B0604020202020204" pitchFamily="34" charset="0"/>
                <a:ea typeface="Calibri" panose="020F0502020204030204" pitchFamily="34" charset="0"/>
                <a:cs typeface="Arial" panose="020B0604020202020204" pitchFamily="34" charset="0"/>
              </a:rPr>
              <a:t>(HTTP) </a:t>
            </a:r>
            <a:r>
              <a:rPr lang="en-US" dirty="0" err="1">
                <a:latin typeface="Arial" panose="020B0604020202020204" pitchFamily="34" charset="0"/>
                <a:ea typeface="Calibri" panose="020F0502020204030204" pitchFamily="34" charset="0"/>
                <a:cs typeface="Arial" panose="020B0604020202020204" pitchFamily="34" charset="0"/>
              </a:rPr>
              <a:t>aracılığıyla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iletişim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kuran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gevşek</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şekilde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birleştirilmiş</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yani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herbiri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kendi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sürecinde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çalışan</a:t>
            </a:r>
            <a:r>
              <a:rPr lang="en-US" dirty="0">
                <a:latin typeface="Arial" panose="020B0604020202020204" pitchFamily="34" charset="0"/>
                <a:ea typeface="Calibri" panose="020F0502020204030204" pitchFamily="34" charset="0"/>
                <a:cs typeface="Arial" panose="020B0604020202020204" pitchFamily="34" charset="0"/>
              </a:rPr>
              <a:t>(loosely coupled), </a:t>
            </a:r>
            <a:r>
              <a:rPr lang="en-US" dirty="0" err="1">
                <a:latin typeface="Arial" panose="020B0604020202020204" pitchFamily="34" charset="0"/>
                <a:ea typeface="Calibri" panose="020F0502020204030204" pitchFamily="34" charset="0"/>
                <a:cs typeface="Arial" panose="020B0604020202020204" pitchFamily="34" charset="0"/>
              </a:rPr>
              <a:t>ince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taneli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kolay</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dağıtılabilir</a:t>
            </a:r>
            <a:r>
              <a:rPr lang="en-US" dirty="0">
                <a:latin typeface="Arial" panose="020B0604020202020204" pitchFamily="34" charset="0"/>
                <a:ea typeface="Calibri" panose="020F0502020204030204" pitchFamily="34" charset="0"/>
                <a:cs typeface="Arial" panose="020B0604020202020204" pitchFamily="34" charset="0"/>
              </a:rPr>
              <a:t>(fine-grained) </a:t>
            </a:r>
            <a:r>
              <a:rPr lang="en-US" dirty="0" err="1">
                <a:latin typeface="Arial" panose="020B0604020202020204" pitchFamily="34" charset="0"/>
                <a:ea typeface="Calibri" panose="020F0502020204030204" pitchFamily="34" charset="0"/>
                <a:cs typeface="Arial" panose="020B0604020202020204" pitchFamily="34" charset="0"/>
              </a:rPr>
              <a:t>hizmetlerin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çalıştığı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mimari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kalıptır</a:t>
            </a:r>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915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386</TotalTime>
  <Words>1641</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Wingdings</vt:lpstr>
      <vt:lpstr>Wingdings 3</vt:lpstr>
      <vt:lpstr>Facet</vt:lpstr>
      <vt:lpstr>MONOLİTİK, SERVİS ODAKLI VE MİKROSERVİS YAZILIM MİMARİLERİ(MONOLITHIC, SOA AND MICROSERVİCE ARCHITECTURES)</vt:lpstr>
      <vt:lpstr>MONOLITHIC ARCHITECTURE</vt:lpstr>
      <vt:lpstr>SOA(Service Oriented Architecture)</vt:lpstr>
      <vt:lpstr>PowerPoint Presentation</vt:lpstr>
      <vt:lpstr>PowerPoint Presentation</vt:lpstr>
      <vt:lpstr>PowerPoint Presentation</vt:lpstr>
      <vt:lpstr>PowerPoint Presentation</vt:lpstr>
      <vt:lpstr>PowerPoint Presentation</vt:lpstr>
      <vt:lpstr>Microservice Architecture</vt:lpstr>
      <vt:lpstr>PowerPoint Presentation</vt:lpstr>
      <vt:lpstr>PowerPoint Presentation</vt:lpstr>
      <vt:lpstr>PowerPoint Presentation</vt:lpstr>
      <vt:lpstr>SOA ve Microservices arasındaki farklar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 VE MİKROSERVİS MİMARİSİ</dc:title>
  <dc:creator>ts</dc:creator>
  <cp:lastModifiedBy>ts</cp:lastModifiedBy>
  <cp:revision>70</cp:revision>
  <dcterms:created xsi:type="dcterms:W3CDTF">2023-12-24T17:46:01Z</dcterms:created>
  <dcterms:modified xsi:type="dcterms:W3CDTF">2023-12-25T00:14:12Z</dcterms:modified>
</cp:coreProperties>
</file>