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0"/>
  </p:notesMasterIdLst>
  <p:sldIdLst>
    <p:sldId id="256" r:id="rId3"/>
    <p:sldId id="285" r:id="rId4"/>
    <p:sldId id="287" r:id="rId5"/>
    <p:sldId id="286" r:id="rId6"/>
    <p:sldId id="261" r:id="rId7"/>
    <p:sldId id="262" r:id="rId8"/>
    <p:sldId id="260" r:id="rId9"/>
    <p:sldId id="264" r:id="rId10"/>
    <p:sldId id="288" r:id="rId11"/>
    <p:sldId id="289" r:id="rId12"/>
    <p:sldId id="290" r:id="rId13"/>
    <p:sldId id="267" r:id="rId14"/>
    <p:sldId id="268" r:id="rId15"/>
    <p:sldId id="269" r:id="rId16"/>
    <p:sldId id="270" r:id="rId17"/>
    <p:sldId id="258" r:id="rId18"/>
    <p:sldId id="266" r:id="rId19"/>
    <p:sldId id="271" r:id="rId20"/>
    <p:sldId id="276" r:id="rId21"/>
    <p:sldId id="272" r:id="rId22"/>
    <p:sldId id="273" r:id="rId23"/>
    <p:sldId id="274" r:id="rId24"/>
    <p:sldId id="275" r:id="rId25"/>
    <p:sldId id="277" r:id="rId26"/>
    <p:sldId id="278" r:id="rId27"/>
    <p:sldId id="284"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7" d="100"/>
          <a:sy n="87" d="100"/>
        </p:scale>
        <p:origin x="76"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0374D-A10D-4F16-A346-D54563820891}" type="datetimeFigureOut">
              <a:rPr lang="en-MY" smtClean="0"/>
              <a:t>18/10/2020</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BC8F4-0C7F-4896-BCCD-06253EA3AF22}" type="slidenum">
              <a:rPr lang="en-MY" smtClean="0"/>
              <a:t>‹#›</a:t>
            </a:fld>
            <a:endParaRPr lang="en-MY"/>
          </a:p>
        </p:txBody>
      </p:sp>
    </p:spTree>
    <p:extLst>
      <p:ext uri="{BB962C8B-B14F-4D97-AF65-F5344CB8AC3E}">
        <p14:creationId xmlns:p14="http://schemas.microsoft.com/office/powerpoint/2010/main" val="327833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01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31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10/18/2020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01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487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20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157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742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214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5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4412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72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028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10/18/2020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881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9508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628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4951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10/18/2020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271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5.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lvl1pPr algn="r">
              <a:defRPr sz="1050" b="1">
                <a:solidFill>
                  <a:schemeClr val="tx1">
                    <a:tint val="75000"/>
                  </a:schemeClr>
                </a:solidFill>
              </a:defRPr>
            </a:lvl1pPr>
          </a:lstStyle>
          <a:p>
            <a:fld id="{48A87A34-81AB-432B-8DAE-1953F412C126}" type="datetimeFigureOut">
              <a:rPr lang="en-US" smtClean="0"/>
              <a:pPr/>
              <a:t>10/18/2020</a:t>
            </a:fld>
            <a:endParaRPr lang="en-US" dirty="0"/>
          </a:p>
        </p:txBody>
      </p:sp>
      <p:sp>
        <p:nvSpPr>
          <p:cNvPr id="5" name="Footer Placeholder 4"/>
          <p:cNvSpPr>
            <a:spLocks noGrp="1"/>
          </p:cNvSpPr>
          <p:nvPr>
            <p:ph type="ftr" sz="quarter" idx="3"/>
          </p:nvPr>
        </p:nvSpPr>
        <p:spPr>
          <a:xfrm>
            <a:off x="0" y="6355845"/>
            <a:ext cx="8458200" cy="365125"/>
          </a:xfrm>
          <a:prstGeom prst="rect">
            <a:avLst/>
          </a:prstGeom>
          <a:solidFill>
            <a:srgbClr val="7030A0"/>
          </a:solidFill>
        </p:spPr>
        <p:txBody>
          <a:bodyPr vert="horz" lIns="91440" tIns="45720" rIns="91440" bIns="45720" rtlCol="0" anchor="ctr"/>
          <a:lstStyle>
            <a:lvl1pPr algn="l">
              <a:defRPr sz="1050" b="1">
                <a:solidFill>
                  <a:schemeClr val="tx1">
                    <a:tint val="75000"/>
                  </a:schemeClr>
                </a:solidFill>
              </a:defRPr>
            </a:lvl1pPr>
          </a:lstStyle>
          <a:p>
            <a:r>
              <a:rPr lang="en-US" dirty="0"/>
              <a:t>© 2020 Department of Mathematical Sciences, UiTM Kedah</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8" name="Picture 7">
            <a:extLst>
              <a:ext uri="{FF2B5EF4-FFF2-40B4-BE49-F238E27FC236}">
                <a16:creationId xmlns:a16="http://schemas.microsoft.com/office/drawing/2014/main" id="{065C43B6-F0E6-4DDE-A1E1-519C08E0395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9" name="Picture 8">
            <a:extLst>
              <a:ext uri="{FF2B5EF4-FFF2-40B4-BE49-F238E27FC236}">
                <a16:creationId xmlns:a16="http://schemas.microsoft.com/office/drawing/2014/main" id="{C4B06686-F1FC-4B86-A58B-FA4C5E160C43}"/>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 2020 Department of Mathematical Sciences, UiTM Kedah</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id="{8E562C4C-E87F-438A-8729-D9A9B871511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79699" y="112611"/>
            <a:ext cx="1542808" cy="505403"/>
          </a:xfrm>
          <a:prstGeom prst="rect">
            <a:avLst/>
          </a:prstGeom>
        </p:spPr>
      </p:pic>
      <p:pic>
        <p:nvPicPr>
          <p:cNvPr id="10" name="Picture 9">
            <a:extLst>
              <a:ext uri="{FF2B5EF4-FFF2-40B4-BE49-F238E27FC236}">
                <a16:creationId xmlns:a16="http://schemas.microsoft.com/office/drawing/2014/main" id="{441A9F08-8466-4A9C-91D0-0FA4F6A9157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0909" y="140368"/>
            <a:ext cx="1897826" cy="788662"/>
          </a:xfrm>
          <a:prstGeom prst="rect">
            <a:avLst/>
          </a:prstGeom>
        </p:spPr>
      </p:pic>
      <p:sp>
        <p:nvSpPr>
          <p:cNvPr id="11" name="Date Placeholder 3">
            <a:extLst>
              <a:ext uri="{FF2B5EF4-FFF2-40B4-BE49-F238E27FC236}">
                <a16:creationId xmlns:a16="http://schemas.microsoft.com/office/drawing/2014/main" id="{FDE6CBBE-6FE4-4391-8D06-179F3DA0E4FA}"/>
              </a:ext>
            </a:extLst>
          </p:cNvPr>
          <p:cNvSpPr txBox="1">
            <a:spLocks/>
          </p:cNvSpPr>
          <p:nvPr userDrawn="1"/>
        </p:nvSpPr>
        <p:spPr>
          <a:xfrm>
            <a:off x="8458201" y="6356350"/>
            <a:ext cx="3664306" cy="365125"/>
          </a:xfrm>
          <a:prstGeom prst="rect">
            <a:avLst/>
          </a:prstGeom>
          <a:solidFill>
            <a:schemeClr val="accent6">
              <a:lumMod val="50000"/>
            </a:schemeClr>
          </a:solidFill>
        </p:spPr>
        <p:txBody>
          <a:bodyPr vert="horz" lIns="91440" tIns="45720" rIns="91440" bIns="45720" rtlCol="0" anchor="ct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smtClean="0"/>
              <a:pPr/>
              <a:t>10/18/2020</a:t>
            </a:fld>
            <a:endParaRPr lang="en-US" dirty="0"/>
          </a:p>
        </p:txBody>
      </p:sp>
      <p:sp>
        <p:nvSpPr>
          <p:cNvPr id="12" name="Footer Placeholder 4">
            <a:extLst>
              <a:ext uri="{FF2B5EF4-FFF2-40B4-BE49-F238E27FC236}">
                <a16:creationId xmlns:a16="http://schemas.microsoft.com/office/drawing/2014/main" id="{9D44D98A-6A44-4503-A7C1-FA29A8EA797F}"/>
              </a:ext>
            </a:extLst>
          </p:cNvPr>
          <p:cNvSpPr txBox="1">
            <a:spLocks/>
          </p:cNvSpPr>
          <p:nvPr userDrawn="1"/>
        </p:nvSpPr>
        <p:spPr>
          <a:xfrm>
            <a:off x="0" y="6355845"/>
            <a:ext cx="8458200" cy="365125"/>
          </a:xfrm>
          <a:prstGeom prst="rect">
            <a:avLst/>
          </a:prstGeom>
          <a:solidFill>
            <a:srgbClr val="7030A0"/>
          </a:solidFill>
        </p:spPr>
        <p:txBody>
          <a:bodyPr vert="horz" lIns="91440" tIns="45720" rIns="91440" bIns="45720" rtlCol="0" anchor="ctr"/>
          <a:lstStyle>
            <a:defPPr>
              <a:defRPr lang="en-US"/>
            </a:defPPr>
            <a:lvl1pPr marL="0" algn="l"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2020 Department of Mathematical Sciences, UiTM Kedah</a:t>
            </a:r>
            <a:endParaRPr lang="en-US" dirty="0"/>
          </a:p>
        </p:txBody>
      </p:sp>
    </p:spTree>
    <p:extLst>
      <p:ext uri="{BB962C8B-B14F-4D97-AF65-F5344CB8AC3E}">
        <p14:creationId xmlns:p14="http://schemas.microsoft.com/office/powerpoint/2010/main" val="969022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9.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5039-A944-4113-B2E1-47938AE22858}"/>
              </a:ext>
            </a:extLst>
          </p:cNvPr>
          <p:cNvSpPr>
            <a:spLocks noGrp="1"/>
          </p:cNvSpPr>
          <p:nvPr>
            <p:ph type="ctrTitle"/>
          </p:nvPr>
        </p:nvSpPr>
        <p:spPr/>
        <p:txBody>
          <a:bodyPr/>
          <a:lstStyle/>
          <a:p>
            <a:r>
              <a:rPr lang="en-MY" dirty="0"/>
              <a:t>sequence</a:t>
            </a:r>
          </a:p>
        </p:txBody>
      </p:sp>
      <p:sp>
        <p:nvSpPr>
          <p:cNvPr id="3" name="Subtitle 2">
            <a:extLst>
              <a:ext uri="{FF2B5EF4-FFF2-40B4-BE49-F238E27FC236}">
                <a16:creationId xmlns:a16="http://schemas.microsoft.com/office/drawing/2014/main" id="{917EB339-C5CE-44D7-9573-61AAAC6AC19A}"/>
              </a:ext>
            </a:extLst>
          </p:cNvPr>
          <p:cNvSpPr>
            <a:spLocks noGrp="1"/>
          </p:cNvSpPr>
          <p:nvPr>
            <p:ph type="subTitle" idx="1"/>
          </p:nvPr>
        </p:nvSpPr>
        <p:spPr/>
        <p:txBody>
          <a:bodyPr>
            <a:normAutofit fontScale="92500" lnSpcReduction="10000"/>
          </a:bodyPr>
          <a:lstStyle/>
          <a:p>
            <a:r>
              <a:rPr lang="en-MY" dirty="0"/>
              <a:t>Prepared by:</a:t>
            </a:r>
          </a:p>
          <a:p>
            <a:r>
              <a:rPr lang="en-MY" dirty="0"/>
              <a:t>Mathematical Science Department</a:t>
            </a:r>
          </a:p>
        </p:txBody>
      </p:sp>
    </p:spTree>
    <p:extLst>
      <p:ext uri="{BB962C8B-B14F-4D97-AF65-F5344CB8AC3E}">
        <p14:creationId xmlns:p14="http://schemas.microsoft.com/office/powerpoint/2010/main" val="322097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2209190"/>
            <a:ext cx="10820400" cy="4074567"/>
          </a:xfrm>
        </p:spPr>
        <p:txBody>
          <a:bodyPr>
            <a:normAutofit/>
          </a:bodyPr>
          <a:lstStyle/>
          <a:p>
            <a:pPr marL="460375" indent="-460375">
              <a:buNone/>
            </a:pPr>
            <a:r>
              <a:rPr lang="en-MY" dirty="0"/>
              <a:t>(c) What is the common difference of the Arithmetic Sequence 11, −1, −13, −25, . . . ? </a:t>
            </a:r>
          </a:p>
          <a:p>
            <a:pPr marL="460375" indent="-460375">
              <a:buNone/>
            </a:pPr>
            <a:endParaRPr lang="en-MY" dirty="0">
              <a:solidFill>
                <a:srgbClr val="FF0000"/>
              </a:solidFill>
            </a:endParaRPr>
          </a:p>
          <a:p>
            <a:pPr marL="460375" indent="-460375">
              <a:buNone/>
            </a:pPr>
            <a:r>
              <a:rPr lang="en-MY" dirty="0">
                <a:solidFill>
                  <a:srgbClr val="FF0000"/>
                </a:solidFill>
              </a:rPr>
              <a:t>	Here, the common difference is simply the difference in any adjacent values. i.e., </a:t>
            </a:r>
          </a:p>
          <a:p>
            <a:pPr marL="460375" indent="-460375">
              <a:buNone/>
            </a:pPr>
            <a:r>
              <a:rPr lang="en-MY" dirty="0">
                <a:solidFill>
                  <a:srgbClr val="FF0000"/>
                </a:solidFill>
              </a:rPr>
              <a:t>				d = -1 -11 or -13 – (-1) </a:t>
            </a:r>
            <a:r>
              <a:rPr lang="en-MY" dirty="0"/>
              <a:t>or</a:t>
            </a:r>
            <a:r>
              <a:rPr lang="en-MY" dirty="0">
                <a:solidFill>
                  <a:srgbClr val="FF0000"/>
                </a:solidFill>
              </a:rPr>
              <a:t> -25 – (-13)</a:t>
            </a:r>
          </a:p>
          <a:p>
            <a:pPr marL="460375" indent="-460375">
              <a:buNone/>
            </a:pPr>
            <a:r>
              <a:rPr lang="en-MY" dirty="0">
                <a:solidFill>
                  <a:srgbClr val="FF0000"/>
                </a:solidFill>
              </a:rPr>
              <a:t>				    = -12 </a:t>
            </a:r>
          </a:p>
          <a:p>
            <a:pPr marL="0" indent="0">
              <a:buNone/>
            </a:pPr>
            <a:r>
              <a:rPr lang="en-US" dirty="0"/>
              <a:t>		</a:t>
            </a:r>
          </a:p>
          <a:p>
            <a:pPr marL="460375" indent="-460375">
              <a:buNone/>
              <a:tabLst>
                <a:tab pos="460375" algn="l"/>
              </a:tabLst>
            </a:pPr>
            <a:r>
              <a:rPr lang="en-US" dirty="0"/>
              <a:t>	Note: to find d, always take the higher order value and </a:t>
            </a:r>
            <a:r>
              <a:rPr lang="en-US" dirty="0" err="1"/>
              <a:t>substract</a:t>
            </a:r>
            <a:r>
              <a:rPr lang="en-US" dirty="0"/>
              <a:t> from a lower order value. i.e., d = T</a:t>
            </a:r>
            <a:r>
              <a:rPr lang="en-US" baseline="-25000" dirty="0"/>
              <a:t>n</a:t>
            </a:r>
            <a:r>
              <a:rPr lang="en-US" dirty="0"/>
              <a:t> – T</a:t>
            </a:r>
            <a:r>
              <a:rPr lang="en-US" baseline="-25000" dirty="0"/>
              <a:t>n-1</a:t>
            </a:r>
          </a:p>
          <a:p>
            <a:endParaRPr lang="en-US" dirty="0"/>
          </a:p>
          <a:p>
            <a:endParaRPr lang="en-US" dirty="0"/>
          </a:p>
          <a:p>
            <a:endParaRPr lang="en-US" dirty="0"/>
          </a:p>
          <a:p>
            <a:endParaRPr lang="en-US" dirty="0"/>
          </a:p>
          <a:p>
            <a:endParaRPr lang="en-US" dirty="0"/>
          </a:p>
          <a:p>
            <a:pPr marL="0" indent="0">
              <a:buNone/>
            </a:pPr>
            <a:endParaRPr lang="en-MY" dirty="0"/>
          </a:p>
        </p:txBody>
      </p:sp>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extLst>
      <p:ext uri="{BB962C8B-B14F-4D97-AF65-F5344CB8AC3E}">
        <p14:creationId xmlns:p14="http://schemas.microsoft.com/office/powerpoint/2010/main" val="265467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2209190"/>
            <a:ext cx="10820400" cy="4074567"/>
          </a:xfrm>
        </p:spPr>
        <p:txBody>
          <a:bodyPr>
            <a:normAutofit/>
          </a:bodyPr>
          <a:lstStyle/>
          <a:p>
            <a:pPr marL="460375" indent="-460375">
              <a:buAutoNum type="alphaLcParenBoth" startAt="4"/>
            </a:pPr>
            <a:r>
              <a:rPr lang="en-MY" dirty="0"/>
              <a:t>Find the 17</a:t>
            </a:r>
            <a:r>
              <a:rPr lang="en-MY" baseline="30000" dirty="0"/>
              <a:t>th</a:t>
            </a:r>
            <a:r>
              <a:rPr lang="en-MY" dirty="0"/>
              <a:t> term of the arithmetic progression with </a:t>
            </a:r>
            <a:r>
              <a:rPr lang="en-MY" dirty="0">
                <a:highlight>
                  <a:srgbClr val="FFFF00"/>
                </a:highlight>
              </a:rPr>
              <a:t>first term 5 </a:t>
            </a:r>
            <a:r>
              <a:rPr lang="en-MY" dirty="0"/>
              <a:t>and </a:t>
            </a:r>
            <a:r>
              <a:rPr lang="en-MY" dirty="0">
                <a:highlight>
                  <a:srgbClr val="FFFF00"/>
                </a:highlight>
              </a:rPr>
              <a:t>common difference 2</a:t>
            </a:r>
            <a:r>
              <a:rPr lang="en-MY" dirty="0"/>
              <a:t>. </a:t>
            </a:r>
          </a:p>
          <a:p>
            <a:pPr marL="0" indent="0">
              <a:buNone/>
            </a:pPr>
            <a:r>
              <a:rPr lang="en-MY" dirty="0"/>
              <a:t>	Here, we are given </a:t>
            </a:r>
            <a:r>
              <a:rPr lang="en-MY" dirty="0">
                <a:solidFill>
                  <a:srgbClr val="FF0000"/>
                </a:solidFill>
              </a:rPr>
              <a:t>a = 5 and d = 2</a:t>
            </a:r>
            <a:r>
              <a:rPr lang="en-MY" dirty="0"/>
              <a:t>. So, using the general formula for 	n</a:t>
            </a:r>
            <a:r>
              <a:rPr lang="en-MY" baseline="30000" dirty="0"/>
              <a:t>th</a:t>
            </a:r>
            <a:r>
              <a:rPr lang="en-MY" dirty="0"/>
              <a:t> term, we have</a:t>
            </a:r>
          </a:p>
          <a:p>
            <a:pPr marL="0" indent="0">
              <a:buNone/>
            </a:pPr>
            <a:endParaRPr lang="en-US" dirty="0"/>
          </a:p>
          <a:p>
            <a:endParaRPr lang="en-US" dirty="0"/>
          </a:p>
          <a:p>
            <a:pPr marL="0" indent="0">
              <a:buNone/>
            </a:pPr>
            <a:endParaRPr lang="en-US" dirty="0"/>
          </a:p>
          <a:p>
            <a:endParaRPr lang="en-US" dirty="0"/>
          </a:p>
          <a:p>
            <a:endParaRPr lang="en-US" dirty="0"/>
          </a:p>
          <a:p>
            <a:pPr marL="0" indent="0">
              <a:buNone/>
            </a:pPr>
            <a:endParaRPr lang="en-MY" dirty="0"/>
          </a:p>
        </p:txBody>
      </p:sp>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graphicFrame>
        <p:nvGraphicFramePr>
          <p:cNvPr id="5" name="Object 4">
            <a:extLst>
              <a:ext uri="{FF2B5EF4-FFF2-40B4-BE49-F238E27FC236}">
                <a16:creationId xmlns:a16="http://schemas.microsoft.com/office/drawing/2014/main" id="{B8520DCD-EFE4-479C-BBB8-89E15004BB7B}"/>
              </a:ext>
            </a:extLst>
          </p:cNvPr>
          <p:cNvGraphicFramePr>
            <a:graphicFrameLocks noChangeAspect="1"/>
          </p:cNvGraphicFramePr>
          <p:nvPr>
            <p:extLst>
              <p:ext uri="{D42A27DB-BD31-4B8C-83A1-F6EECF244321}">
                <p14:modId xmlns:p14="http://schemas.microsoft.com/office/powerpoint/2010/main" val="4204839188"/>
              </p:ext>
            </p:extLst>
          </p:nvPr>
        </p:nvGraphicFramePr>
        <p:xfrm>
          <a:off x="4250741" y="3559163"/>
          <a:ext cx="2549525" cy="2636837"/>
        </p:xfrm>
        <a:graphic>
          <a:graphicData uri="http://schemas.openxmlformats.org/presentationml/2006/ole">
            <mc:AlternateContent xmlns:mc="http://schemas.openxmlformats.org/markup-compatibility/2006">
              <mc:Choice xmlns:v="urn:schemas-microsoft-com:vml" Requires="v">
                <p:oleObj spid="_x0000_s17416" name="Equation" r:id="rId3" imgW="1104840" imgH="1130040" progId="Equation.3">
                  <p:embed/>
                </p:oleObj>
              </mc:Choice>
              <mc:Fallback>
                <p:oleObj name="Equation" r:id="rId3" imgW="1104840" imgH="1130040" progId="Equation.3">
                  <p:embed/>
                  <p:pic>
                    <p:nvPicPr>
                      <p:cNvPr id="5" name="Object 4"/>
                      <p:cNvPicPr>
                        <a:picLocks noChangeAspect="1" noChangeArrowheads="1"/>
                      </p:cNvPicPr>
                      <p:nvPr/>
                    </p:nvPicPr>
                    <p:blipFill>
                      <a:blip r:embed="rId4"/>
                      <a:srcRect/>
                      <a:stretch>
                        <a:fillRect/>
                      </a:stretch>
                    </p:blipFill>
                    <p:spPr bwMode="auto">
                      <a:xfrm>
                        <a:off x="4250741" y="3559163"/>
                        <a:ext cx="2549525" cy="263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ouble Brace 5">
            <a:extLst>
              <a:ext uri="{FF2B5EF4-FFF2-40B4-BE49-F238E27FC236}">
                <a16:creationId xmlns:a16="http://schemas.microsoft.com/office/drawing/2014/main" id="{8EE8F2FF-FAD7-4CC9-A9EE-9ACFF2B8592C}"/>
              </a:ext>
            </a:extLst>
          </p:cNvPr>
          <p:cNvSpPr/>
          <p:nvPr/>
        </p:nvSpPr>
        <p:spPr>
          <a:xfrm>
            <a:off x="8163763" y="4176979"/>
            <a:ext cx="2926080" cy="1324050"/>
          </a:xfrm>
          <a:prstGeom prst="bracePair">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MY" b="1" dirty="0">
                <a:solidFill>
                  <a:schemeClr val="bg1"/>
                </a:solidFill>
              </a:rPr>
              <a:t>Solve (e) and (f) on your own. Check your answer with your instructor</a:t>
            </a:r>
          </a:p>
        </p:txBody>
      </p:sp>
    </p:spTree>
    <p:extLst>
      <p:ext uri="{BB962C8B-B14F-4D97-AF65-F5344CB8AC3E}">
        <p14:creationId xmlns:p14="http://schemas.microsoft.com/office/powerpoint/2010/main" val="103663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318918"/>
            <a:ext cx="10820400" cy="3899767"/>
          </a:xfrm>
        </p:spPr>
        <p:txBody>
          <a:bodyPr/>
          <a:lstStyle/>
          <a:p>
            <a:pPr marL="0" indent="0">
              <a:buNone/>
            </a:pPr>
            <a:r>
              <a:rPr lang="en-MY" dirty="0"/>
              <a:t>The sum of the terms of an arithmetic progression gives an arithmetic series. If the starting value is </a:t>
            </a:r>
            <a:r>
              <a:rPr lang="en-MY" dirty="0">
                <a:solidFill>
                  <a:srgbClr val="C00000"/>
                </a:solidFill>
              </a:rPr>
              <a:t>a</a:t>
            </a:r>
            <a:r>
              <a:rPr lang="en-MY" dirty="0"/>
              <a:t> and the common difference is </a:t>
            </a:r>
            <a:r>
              <a:rPr lang="en-MY" dirty="0">
                <a:solidFill>
                  <a:srgbClr val="C00000"/>
                </a:solidFill>
              </a:rPr>
              <a:t>d</a:t>
            </a:r>
            <a:r>
              <a:rPr lang="en-MY" dirty="0"/>
              <a:t> then the sum of the first n terms is</a:t>
            </a:r>
          </a:p>
          <a:p>
            <a:pPr algn="ctr">
              <a:buNone/>
            </a:pPr>
            <a:r>
              <a:rPr lang="en-MY"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3659150766"/>
              </p:ext>
            </p:extLst>
          </p:nvPr>
        </p:nvGraphicFramePr>
        <p:xfrm>
          <a:off x="3950502" y="3668572"/>
          <a:ext cx="3597275" cy="1066800"/>
        </p:xfrm>
        <a:graphic>
          <a:graphicData uri="http://schemas.openxmlformats.org/presentationml/2006/ole">
            <mc:AlternateContent xmlns:mc="http://schemas.openxmlformats.org/markup-compatibility/2006">
              <mc:Choice xmlns:v="urn:schemas-microsoft-com:vml" Requires="v">
                <p:oleObj spid="_x0000_s12300" name="Equation" r:id="rId3" imgW="1282680" imgH="393480" progId="Equation.3">
                  <p:embed/>
                </p:oleObj>
              </mc:Choice>
              <mc:Fallback>
                <p:oleObj name="Equation" r:id="rId3" imgW="1282680" imgH="39348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502" y="3668572"/>
                        <a:ext cx="35972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318918"/>
            <a:ext cx="10820400" cy="3899767"/>
          </a:xfrm>
        </p:spPr>
        <p:txBody>
          <a:bodyPr/>
          <a:lstStyle/>
          <a:p>
            <a:pPr marL="0" indent="0">
              <a:buNone/>
            </a:pPr>
            <a:r>
              <a:rPr lang="en-MY" dirty="0"/>
              <a:t>Find the sum of the first 50 terms of the sequence </a:t>
            </a:r>
          </a:p>
          <a:p>
            <a:pPr algn="ctr">
              <a:buNone/>
            </a:pPr>
            <a:r>
              <a:rPr lang="en-MY" dirty="0"/>
              <a:t>1, 3, 5, 7, 9, . . .</a:t>
            </a:r>
          </a:p>
          <a:p>
            <a:pPr>
              <a:buNone/>
            </a:pPr>
            <a:r>
              <a:rPr lang="en-MY" dirty="0"/>
              <a:t>Solution:</a:t>
            </a:r>
          </a:p>
          <a:p>
            <a:pPr algn="ctr">
              <a:buNone/>
            </a:pPr>
            <a:r>
              <a:rPr lang="en-MY" dirty="0"/>
              <a:t>a = 1 , d = 2 , n = 50 </a:t>
            </a:r>
          </a:p>
          <a:p>
            <a:pPr>
              <a:buNone/>
            </a:pPr>
            <a:r>
              <a:rPr lang="en-MY" dirty="0"/>
              <a:t>Use the formula of</a:t>
            </a:r>
          </a:p>
        </p:txBody>
      </p:sp>
      <p:graphicFrame>
        <p:nvGraphicFramePr>
          <p:cNvPr id="4" name="Object 3"/>
          <p:cNvGraphicFramePr>
            <a:graphicFrameLocks noChangeAspect="1"/>
          </p:cNvGraphicFramePr>
          <p:nvPr>
            <p:extLst>
              <p:ext uri="{D42A27DB-BD31-4B8C-83A1-F6EECF244321}">
                <p14:modId xmlns:p14="http://schemas.microsoft.com/office/powerpoint/2010/main" val="1906829858"/>
              </p:ext>
            </p:extLst>
          </p:nvPr>
        </p:nvGraphicFramePr>
        <p:xfrm>
          <a:off x="1350035" y="4268801"/>
          <a:ext cx="3411538" cy="762000"/>
        </p:xfrm>
        <a:graphic>
          <a:graphicData uri="http://schemas.openxmlformats.org/presentationml/2006/ole">
            <mc:AlternateContent xmlns:mc="http://schemas.openxmlformats.org/markup-compatibility/2006">
              <mc:Choice xmlns:v="urn:schemas-microsoft-com:vml" Requires="v">
                <p:oleObj spid="_x0000_s13334" name="Equation" r:id="rId3" imgW="1282680" imgH="393480" progId="Equation.3">
                  <p:embed/>
                </p:oleObj>
              </mc:Choice>
              <mc:Fallback>
                <p:oleObj name="Equation" r:id="rId3" imgW="1282680" imgH="39348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035" y="4268801"/>
                        <a:ext cx="34115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83151023"/>
              </p:ext>
            </p:extLst>
          </p:nvPr>
        </p:nvGraphicFramePr>
        <p:xfrm>
          <a:off x="5601629" y="4206622"/>
          <a:ext cx="3657600" cy="1828800"/>
        </p:xfrm>
        <a:graphic>
          <a:graphicData uri="http://schemas.openxmlformats.org/presentationml/2006/ole">
            <mc:AlternateContent xmlns:mc="http://schemas.openxmlformats.org/markup-compatibility/2006">
              <mc:Choice xmlns:v="urn:schemas-microsoft-com:vml" Requires="v">
                <p:oleObj spid="_x0000_s13335" name="Equation" r:id="rId5" imgW="1587240" imgH="1041120" progId="Equation.3">
                  <p:embed/>
                </p:oleObj>
              </mc:Choice>
              <mc:Fallback>
                <p:oleObj name="Equation" r:id="rId5" imgW="1587240" imgH="104112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1629" y="4206622"/>
                        <a:ext cx="3657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p:txBody>
          <a:bodyPr/>
          <a:lstStyle/>
          <a:p>
            <a:pPr marL="0" indent="0">
              <a:buNone/>
            </a:pPr>
            <a:r>
              <a:rPr lang="en-MY" dirty="0"/>
              <a:t>An arithmetic progression has </a:t>
            </a:r>
            <a:r>
              <a:rPr lang="en-MY" dirty="0">
                <a:highlight>
                  <a:srgbClr val="FFFF00"/>
                </a:highlight>
              </a:rPr>
              <a:t>3 as its first term</a:t>
            </a:r>
            <a:r>
              <a:rPr lang="en-MY" dirty="0"/>
              <a:t>. Also, </a:t>
            </a:r>
            <a:r>
              <a:rPr lang="en-MY" dirty="0">
                <a:highlight>
                  <a:srgbClr val="00FFFF"/>
                </a:highlight>
              </a:rPr>
              <a:t>the sum of the first 8 terms is twice the sum of the first 5 terms</a:t>
            </a:r>
            <a:r>
              <a:rPr lang="en-MY" dirty="0"/>
              <a:t>. Find the common difference.</a:t>
            </a:r>
          </a:p>
          <a:p>
            <a:pPr marL="0" indent="0">
              <a:buNone/>
            </a:pPr>
            <a:r>
              <a:rPr lang="en-MY" dirty="0"/>
              <a:t>Here, we are given </a:t>
            </a:r>
            <a:r>
              <a:rPr lang="en-MY" dirty="0">
                <a:highlight>
                  <a:srgbClr val="FFFF00"/>
                </a:highlight>
              </a:rPr>
              <a:t>a = 3</a:t>
            </a:r>
            <a:r>
              <a:rPr lang="en-MY" dirty="0"/>
              <a:t> and </a:t>
            </a:r>
            <a:r>
              <a:rPr lang="en-MY" dirty="0">
                <a:highlight>
                  <a:srgbClr val="00FFFF"/>
                </a:highlight>
              </a:rPr>
              <a:t>S</a:t>
            </a:r>
            <a:r>
              <a:rPr lang="en-MY" baseline="-25000" dirty="0">
                <a:highlight>
                  <a:srgbClr val="00FFFF"/>
                </a:highlight>
              </a:rPr>
              <a:t>8</a:t>
            </a:r>
            <a:r>
              <a:rPr lang="en-MY" dirty="0">
                <a:highlight>
                  <a:srgbClr val="00FFFF"/>
                </a:highlight>
              </a:rPr>
              <a:t> = 2S</a:t>
            </a:r>
            <a:r>
              <a:rPr lang="en-MY" baseline="-25000" dirty="0">
                <a:highlight>
                  <a:srgbClr val="00FFFF"/>
                </a:highlight>
              </a:rPr>
              <a:t>5</a:t>
            </a:r>
            <a:r>
              <a:rPr lang="en-MY" dirty="0"/>
              <a:t>. </a:t>
            </a:r>
          </a:p>
          <a:p>
            <a:pPr marL="0" indent="0">
              <a:buNone/>
            </a:pPr>
            <a:r>
              <a:rPr lang="en-MY" dirty="0"/>
              <a:t>Thus, </a:t>
            </a:r>
          </a:p>
        </p:txBody>
      </p:sp>
      <p:graphicFrame>
        <p:nvGraphicFramePr>
          <p:cNvPr id="4" name="Object 3">
            <a:extLst>
              <a:ext uri="{FF2B5EF4-FFF2-40B4-BE49-F238E27FC236}">
                <a16:creationId xmlns:a16="http://schemas.microsoft.com/office/drawing/2014/main" id="{7F7EFE4D-2FC0-4C02-BBCD-BDBB0CB45895}"/>
              </a:ext>
            </a:extLst>
          </p:cNvPr>
          <p:cNvGraphicFramePr>
            <a:graphicFrameLocks noChangeAspect="1"/>
          </p:cNvGraphicFramePr>
          <p:nvPr>
            <p:extLst>
              <p:ext uri="{D42A27DB-BD31-4B8C-83A1-F6EECF244321}">
                <p14:modId xmlns:p14="http://schemas.microsoft.com/office/powerpoint/2010/main" val="3951655914"/>
              </p:ext>
            </p:extLst>
          </p:nvPr>
        </p:nvGraphicFramePr>
        <p:xfrm>
          <a:off x="1454557" y="3372307"/>
          <a:ext cx="4763364" cy="2983537"/>
        </p:xfrm>
        <a:graphic>
          <a:graphicData uri="http://schemas.openxmlformats.org/presentationml/2006/ole">
            <mc:AlternateContent xmlns:mc="http://schemas.openxmlformats.org/markup-compatibility/2006">
              <mc:Choice xmlns:v="urn:schemas-microsoft-com:vml" Requires="v">
                <p:oleObj spid="_x0000_s18440" name="Equation" r:id="rId3" imgW="2336760" imgH="1752480" progId="Equation.3">
                  <p:embed/>
                </p:oleObj>
              </mc:Choice>
              <mc:Fallback>
                <p:oleObj name="Equation" r:id="rId3" imgW="2336760" imgH="1752480" progId="Equation.3">
                  <p:embed/>
                  <p:pic>
                    <p:nvPicPr>
                      <p:cNvPr id="4" name="Object 3"/>
                      <p:cNvPicPr>
                        <a:picLocks noChangeAspect="1" noChangeArrowheads="1"/>
                      </p:cNvPicPr>
                      <p:nvPr/>
                    </p:nvPicPr>
                    <p:blipFill>
                      <a:blip r:embed="rId4"/>
                      <a:srcRect/>
                      <a:stretch>
                        <a:fillRect/>
                      </a:stretch>
                    </p:blipFill>
                    <p:spPr bwMode="auto">
                      <a:xfrm>
                        <a:off x="1454557" y="3372307"/>
                        <a:ext cx="4763364" cy="2983537"/>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(sum of an arithmetic series)</a:t>
            </a:r>
            <a:endParaRPr lang="en-MY" dirty="0"/>
          </a:p>
        </p:txBody>
      </p:sp>
      <p:sp>
        <p:nvSpPr>
          <p:cNvPr id="3" name="Content Placeholder 2"/>
          <p:cNvSpPr>
            <a:spLocks noGrp="1"/>
          </p:cNvSpPr>
          <p:nvPr>
            <p:ph idx="1"/>
          </p:nvPr>
        </p:nvSpPr>
        <p:spPr>
          <a:xfrm>
            <a:off x="685800" y="2194560"/>
            <a:ext cx="10820400" cy="4147718"/>
          </a:xfrm>
        </p:spPr>
        <p:txBody>
          <a:bodyPr>
            <a:normAutofit lnSpcReduction="10000"/>
          </a:bodyPr>
          <a:lstStyle/>
          <a:p>
            <a:pPr marL="0" indent="0">
              <a:buNone/>
            </a:pPr>
            <a:r>
              <a:rPr lang="en-MY" b="1" dirty="0"/>
              <a:t>PRACTICE QUESTIONS</a:t>
            </a:r>
          </a:p>
          <a:p>
            <a:pPr marL="0" indent="0">
              <a:buNone/>
            </a:pPr>
            <a:r>
              <a:rPr lang="en-MY" dirty="0"/>
              <a:t>(a) Find the sum of the first 23 terms of the AP 4, −3, −10, . . .</a:t>
            </a:r>
          </a:p>
          <a:p>
            <a:pPr marL="0" indent="0">
              <a:buNone/>
            </a:pPr>
            <a:r>
              <a:rPr lang="en-MY" dirty="0"/>
              <a:t>(b) An arithmetic series has first term 4 and common difference 1/2 . Find </a:t>
            </a:r>
          </a:p>
          <a:p>
            <a:pPr marL="457200" lvl="1" indent="0">
              <a:buNone/>
            </a:pPr>
            <a:r>
              <a:rPr lang="en-MY" dirty="0"/>
              <a:t>(</a:t>
            </a:r>
            <a:r>
              <a:rPr lang="en-MY" dirty="0" err="1"/>
              <a:t>i</a:t>
            </a:r>
            <a:r>
              <a:rPr lang="en-MY" dirty="0"/>
              <a:t>) the sum of the first 20 terms, </a:t>
            </a:r>
          </a:p>
          <a:p>
            <a:pPr marL="457200" lvl="1" indent="0">
              <a:buNone/>
            </a:pPr>
            <a:r>
              <a:rPr lang="en-MY" dirty="0"/>
              <a:t>(ii) the sum of the first 100 terms. </a:t>
            </a:r>
          </a:p>
          <a:p>
            <a:pPr marL="460375" indent="-460375">
              <a:buNone/>
            </a:pPr>
            <a:r>
              <a:rPr lang="en-MY" dirty="0"/>
              <a:t>(c) Find the sum of the arithmetic series with first term 1, common difference 3, and last term 100. </a:t>
            </a:r>
          </a:p>
          <a:p>
            <a:pPr marL="460375" indent="-460375">
              <a:buNone/>
            </a:pPr>
            <a:r>
              <a:rPr lang="en-MY" dirty="0"/>
              <a:t>(d) The sum of the first 20 terms of an arithmetic series is identical to the sum of the first 22 terms. If the common difference is −2, find the first term. </a:t>
            </a:r>
          </a:p>
          <a:p>
            <a:pPr marL="460375" indent="-460375">
              <a:buNone/>
            </a:pPr>
            <a:endParaRPr lang="en-MY" dirty="0"/>
          </a:p>
          <a:p>
            <a:pPr marL="460375" indent="-460375">
              <a:buNone/>
            </a:pPr>
            <a:r>
              <a:rPr lang="en-MY" b="1" dirty="0">
                <a:solidFill>
                  <a:srgbClr val="FF0000"/>
                </a:solidFill>
                <a:highlight>
                  <a:srgbClr val="FFFF00"/>
                </a:highlight>
              </a:rPr>
              <a:t>TRY THE ABOVE QUESTIONS AND CHECK YOUR ANSWER WITH YOUR INSTRUCTOR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SEQUENCE</a:t>
            </a:r>
            <a:endParaRPr lang="en-MY" dirty="0"/>
          </a:p>
        </p:txBody>
      </p:sp>
      <p:sp>
        <p:nvSpPr>
          <p:cNvPr id="3" name="Content Placeholder 2"/>
          <p:cNvSpPr>
            <a:spLocks noGrp="1"/>
          </p:cNvSpPr>
          <p:nvPr>
            <p:ph idx="1"/>
          </p:nvPr>
        </p:nvSpPr>
        <p:spPr/>
        <p:txBody>
          <a:bodyPr/>
          <a:lstStyle/>
          <a:p>
            <a:pPr>
              <a:buNone/>
            </a:pPr>
            <a:r>
              <a:rPr lang="en-US" dirty="0"/>
              <a:t>At the end of this subtopic, students should be able to</a:t>
            </a:r>
            <a:endParaRPr lang="en-MY" dirty="0"/>
          </a:p>
          <a:p>
            <a:r>
              <a:rPr lang="en-MY" dirty="0"/>
              <a:t>recognise a geometric progression</a:t>
            </a:r>
          </a:p>
          <a:p>
            <a:r>
              <a:rPr lang="en-MY" dirty="0"/>
              <a:t>find the n</a:t>
            </a:r>
            <a:r>
              <a:rPr lang="en-MY" baseline="30000" dirty="0"/>
              <a:t>th</a:t>
            </a:r>
            <a:r>
              <a:rPr lang="en-MY" dirty="0"/>
              <a:t> term of a geometric progression</a:t>
            </a:r>
          </a:p>
          <a:p>
            <a:r>
              <a:rPr lang="en-MY" dirty="0"/>
              <a:t>find the sum of a geometric series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SEQUENCE</a:t>
            </a:r>
            <a:endParaRPr lang="en-MY" dirty="0"/>
          </a:p>
        </p:txBody>
      </p:sp>
      <p:sp>
        <p:nvSpPr>
          <p:cNvPr id="3" name="Content Placeholder 2"/>
          <p:cNvSpPr>
            <a:spLocks noGrp="1"/>
          </p:cNvSpPr>
          <p:nvPr>
            <p:ph idx="1"/>
          </p:nvPr>
        </p:nvSpPr>
        <p:spPr/>
        <p:txBody>
          <a:bodyPr>
            <a:normAutofit/>
          </a:bodyPr>
          <a:lstStyle/>
          <a:p>
            <a:pPr marL="0" indent="0">
              <a:buNone/>
            </a:pPr>
            <a:r>
              <a:rPr lang="en-US" dirty="0"/>
              <a:t>Consider this sequence</a:t>
            </a:r>
          </a:p>
          <a:p>
            <a:pPr algn="ctr">
              <a:buNone/>
            </a:pPr>
            <a:r>
              <a:rPr lang="en-US" dirty="0"/>
              <a:t>2, 6, 18, 54,…</a:t>
            </a:r>
          </a:p>
          <a:p>
            <a:pPr marL="0" indent="0">
              <a:buNone/>
            </a:pPr>
            <a:r>
              <a:rPr lang="en-MY" dirty="0"/>
              <a:t>Each term in the sequence is 3 times the previous term</a:t>
            </a:r>
            <a:r>
              <a:rPr lang="en-US" dirty="0"/>
              <a:t> and in the following sequence</a:t>
            </a:r>
          </a:p>
          <a:p>
            <a:pPr algn="ctr">
              <a:buNone/>
            </a:pPr>
            <a:r>
              <a:rPr lang="en-US" dirty="0"/>
              <a:t>1, -2, 4, -8,…</a:t>
            </a:r>
          </a:p>
          <a:p>
            <a:pPr>
              <a:buNone/>
            </a:pPr>
            <a:r>
              <a:rPr lang="en-US" dirty="0"/>
              <a:t>Each term is -2 times the previous term.</a:t>
            </a:r>
          </a:p>
          <a:p>
            <a:pPr marL="0" indent="0">
              <a:buNone/>
            </a:pPr>
            <a:r>
              <a:rPr lang="en-MY" dirty="0"/>
              <a:t>There is no common difference. Instead there is a common ratio (</a:t>
            </a:r>
            <a:r>
              <a:rPr lang="en-MY" dirty="0">
                <a:solidFill>
                  <a:srgbClr val="C00000"/>
                </a:solidFill>
              </a:rPr>
              <a:t>r</a:t>
            </a:r>
            <a:r>
              <a:rPr lang="en-MY" dirty="0"/>
              <a:t>), as the ratio of successive terms is always constant. </a:t>
            </a:r>
            <a:endParaRPr lang="en-US" dirty="0"/>
          </a:p>
          <a:p>
            <a:pPr>
              <a:buNone/>
            </a:pPr>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lstStyle/>
          <a:p>
            <a:pPr marL="0" indent="0">
              <a:buNone/>
            </a:pPr>
            <a:r>
              <a:rPr lang="en-MY" dirty="0"/>
              <a:t>A geometric progression, or GP, is a sequence where each new term after the first is obtained by multiplying the preceding term by a constant </a:t>
            </a:r>
            <a:r>
              <a:rPr lang="en-MY" dirty="0">
                <a:solidFill>
                  <a:srgbClr val="C00000"/>
                </a:solidFill>
              </a:rPr>
              <a:t>r</a:t>
            </a:r>
            <a:r>
              <a:rPr lang="en-MY" dirty="0"/>
              <a:t>, called the common ratio. If the first term of the sequence is </a:t>
            </a:r>
            <a:r>
              <a:rPr lang="en-MY" dirty="0">
                <a:solidFill>
                  <a:srgbClr val="C00000"/>
                </a:solidFill>
              </a:rPr>
              <a:t>a</a:t>
            </a:r>
            <a:r>
              <a:rPr lang="en-MY" dirty="0"/>
              <a:t> then the geometric progression is </a:t>
            </a:r>
          </a:p>
          <a:p>
            <a:pPr algn="ctr">
              <a:buNone/>
            </a:pPr>
            <a:endParaRPr lang="en-MY" dirty="0"/>
          </a:p>
          <a:p>
            <a:pPr algn="ctr">
              <a:buNone/>
            </a:pPr>
            <a:r>
              <a:rPr lang="en-MY" dirty="0"/>
              <a:t>a, </a:t>
            </a:r>
            <a:r>
              <a:rPr lang="en-MY" dirty="0" err="1"/>
              <a:t>ar</a:t>
            </a:r>
            <a:r>
              <a:rPr lang="en-MY" dirty="0"/>
              <a:t>, ar</a:t>
            </a:r>
            <a:r>
              <a:rPr lang="en-MY" sz="2400" dirty="0"/>
              <a:t>2</a:t>
            </a:r>
            <a:r>
              <a:rPr lang="en-MY" dirty="0"/>
              <a:t> , ar3 , . . . </a:t>
            </a:r>
          </a:p>
          <a:p>
            <a:pPr>
              <a:buNone/>
            </a:pPr>
            <a:r>
              <a:rPr lang="en-MY" dirty="0"/>
              <a:t>where the n-</a:t>
            </a:r>
            <a:r>
              <a:rPr lang="en-MY" dirty="0" err="1"/>
              <a:t>th</a:t>
            </a:r>
            <a:r>
              <a:rPr lang="en-MY" dirty="0"/>
              <a:t> term is </a:t>
            </a:r>
          </a:p>
          <a:p>
            <a:pPr>
              <a:buNone/>
            </a:pPr>
            <a:r>
              <a:rPr lang="en-MY"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1260361626"/>
              </p:ext>
            </p:extLst>
          </p:nvPr>
        </p:nvGraphicFramePr>
        <p:xfrm>
          <a:off x="4826204" y="5134000"/>
          <a:ext cx="1981200" cy="596900"/>
        </p:xfrm>
        <a:graphic>
          <a:graphicData uri="http://schemas.openxmlformats.org/presentationml/2006/ole">
            <mc:AlternateContent xmlns:mc="http://schemas.openxmlformats.org/markup-compatibility/2006">
              <mc:Choice xmlns:v="urn:schemas-microsoft-com:vml" Requires="v">
                <p:oleObj spid="_x0000_s14347" name="Equation" r:id="rId3" imgW="622080" imgH="241200" progId="Equation.3">
                  <p:embed/>
                </p:oleObj>
              </mc:Choice>
              <mc:Fallback>
                <p:oleObj name="Equation" r:id="rId3" imgW="622080" imgH="241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204" y="5134000"/>
                        <a:ext cx="19812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normAutofit/>
          </a:bodyPr>
          <a:lstStyle/>
          <a:p>
            <a:pPr marL="0" indent="0">
              <a:buNone/>
            </a:pPr>
            <a:r>
              <a:rPr lang="en-MY" dirty="0"/>
              <a:t>How many terms are there in the geometric progression   2, 4, 8, . . . , 128 ?</a:t>
            </a:r>
          </a:p>
          <a:p>
            <a:pPr marL="0" indent="0">
              <a:buNone/>
            </a:pPr>
            <a:r>
              <a:rPr lang="en-MY" dirty="0"/>
              <a:t>Here, we have a = 2, r = 2 and last term T</a:t>
            </a:r>
            <a:r>
              <a:rPr lang="en-MY" baseline="-25000" dirty="0"/>
              <a:t>n</a:t>
            </a:r>
            <a:r>
              <a:rPr lang="en-MY" dirty="0"/>
              <a:t> = 128. Using this information, we have the following solution,</a:t>
            </a:r>
          </a:p>
          <a:p>
            <a:endParaRPr lang="en-US" dirty="0"/>
          </a:p>
          <a:p>
            <a:endParaRPr lang="en-US" dirty="0"/>
          </a:p>
          <a:p>
            <a:endParaRPr lang="en-US" dirty="0"/>
          </a:p>
          <a:p>
            <a:endParaRPr lang="en-US" dirty="0"/>
          </a:p>
          <a:p>
            <a:endParaRPr lang="en-US" dirty="0"/>
          </a:p>
          <a:p>
            <a:pPr marL="0" indent="0">
              <a:buNone/>
            </a:pPr>
            <a:endParaRPr lang="en-US" dirty="0"/>
          </a:p>
        </p:txBody>
      </p:sp>
      <p:graphicFrame>
        <p:nvGraphicFramePr>
          <p:cNvPr id="4" name="Object 3">
            <a:extLst>
              <a:ext uri="{FF2B5EF4-FFF2-40B4-BE49-F238E27FC236}">
                <a16:creationId xmlns:a16="http://schemas.microsoft.com/office/drawing/2014/main" id="{A3DF6D57-6618-4458-AFD6-B0CEDF9EFBD2}"/>
              </a:ext>
            </a:extLst>
          </p:cNvPr>
          <p:cNvGraphicFramePr>
            <a:graphicFrameLocks noChangeAspect="1"/>
          </p:cNvGraphicFramePr>
          <p:nvPr>
            <p:extLst>
              <p:ext uri="{D42A27DB-BD31-4B8C-83A1-F6EECF244321}">
                <p14:modId xmlns:p14="http://schemas.microsoft.com/office/powerpoint/2010/main" val="2923250519"/>
              </p:ext>
            </p:extLst>
          </p:nvPr>
        </p:nvGraphicFramePr>
        <p:xfrm>
          <a:off x="4804004" y="3232950"/>
          <a:ext cx="1291996" cy="2795795"/>
        </p:xfrm>
        <a:graphic>
          <a:graphicData uri="http://schemas.openxmlformats.org/presentationml/2006/ole">
            <mc:AlternateContent xmlns:mc="http://schemas.openxmlformats.org/markup-compatibility/2006">
              <mc:Choice xmlns:v="urn:schemas-microsoft-com:vml" Requires="v">
                <p:oleObj spid="_x0000_s19463" name="Equation" r:id="rId3" imgW="774360" imgH="1676160" progId="Equation.3">
                  <p:embed/>
                </p:oleObj>
              </mc:Choice>
              <mc:Fallback>
                <p:oleObj name="Equation" r:id="rId3" imgW="774360" imgH="1676160" progId="Equation.3">
                  <p:embed/>
                  <p:pic>
                    <p:nvPicPr>
                      <p:cNvPr id="0" name=""/>
                      <p:cNvPicPr/>
                      <p:nvPr/>
                    </p:nvPicPr>
                    <p:blipFill>
                      <a:blip r:embed="rId4"/>
                      <a:stretch>
                        <a:fillRect/>
                      </a:stretch>
                    </p:blipFill>
                    <p:spPr>
                      <a:xfrm>
                        <a:off x="4804004" y="3232950"/>
                        <a:ext cx="1291996" cy="279579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0" indent="0">
              <a:buNone/>
            </a:pPr>
            <a:r>
              <a:rPr lang="en-US" dirty="0"/>
              <a:t>By the end of this chapter, student should be able to :</a:t>
            </a:r>
          </a:p>
          <a:p>
            <a:pPr marL="460375" indent="-460375">
              <a:buAutoNum type="arabicPeriod"/>
            </a:pPr>
            <a:r>
              <a:rPr lang="en-US" dirty="0"/>
              <a:t>explain the terms sequence, arithmetic and geometric sequence,</a:t>
            </a:r>
          </a:p>
          <a:p>
            <a:pPr marL="460375" indent="-460375">
              <a:buAutoNum type="arabicPeriod"/>
            </a:pPr>
            <a:r>
              <a:rPr lang="en-US" dirty="0"/>
              <a:t>identify arithmetic and geometric sequences,</a:t>
            </a:r>
          </a:p>
          <a:p>
            <a:pPr marL="460375" indent="-460375">
              <a:buAutoNum type="arabicPeriod"/>
            </a:pPr>
            <a:r>
              <a:rPr lang="en-US" dirty="0"/>
              <a:t>calculate the terms in arithmetic and geometric sequences,</a:t>
            </a:r>
          </a:p>
          <a:p>
            <a:pPr marL="460375" indent="-460375">
              <a:buAutoNum type="arabicPeriod"/>
            </a:pPr>
            <a:r>
              <a:rPr lang="en-US" dirty="0"/>
              <a:t>calculate the sum of terms in arithmetic and geometric sequences, and</a:t>
            </a:r>
          </a:p>
          <a:p>
            <a:pPr marL="460375" indent="-460375">
              <a:buAutoNum type="arabicPeriod"/>
            </a:pPr>
            <a:r>
              <a:rPr lang="en-US" dirty="0"/>
              <a:t>apply the concepts of arithmetic and geometric sequences to some common problems in daily life.</a:t>
            </a:r>
          </a:p>
          <a:p>
            <a:pPr marL="0" indent="0">
              <a:buNone/>
            </a:pPr>
            <a:endParaRPr lang="en-US" dirty="0"/>
          </a:p>
        </p:txBody>
      </p:sp>
    </p:spTree>
    <p:extLst>
      <p:ext uri="{BB962C8B-B14F-4D97-AF65-F5344CB8AC3E}">
        <p14:creationId xmlns:p14="http://schemas.microsoft.com/office/powerpoint/2010/main" val="422447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(n-</a:t>
            </a:r>
            <a:r>
              <a:rPr lang="en-US" dirty="0" err="1"/>
              <a:t>th</a:t>
            </a:r>
            <a:r>
              <a:rPr lang="en-US" dirty="0"/>
              <a:t> term)</a:t>
            </a:r>
            <a:endParaRPr lang="en-MY" dirty="0"/>
          </a:p>
        </p:txBody>
      </p:sp>
      <p:sp>
        <p:nvSpPr>
          <p:cNvPr id="3" name="Content Placeholder 2"/>
          <p:cNvSpPr>
            <a:spLocks noGrp="1"/>
          </p:cNvSpPr>
          <p:nvPr>
            <p:ph idx="1"/>
          </p:nvPr>
        </p:nvSpPr>
        <p:spPr/>
        <p:txBody>
          <a:bodyPr/>
          <a:lstStyle/>
          <a:p>
            <a:pPr marL="0" indent="0">
              <a:buNone/>
            </a:pPr>
            <a:r>
              <a:rPr lang="en-MY" dirty="0"/>
              <a:t>Exercise</a:t>
            </a:r>
          </a:p>
          <a:p>
            <a:pPr marL="460375" indent="-460375">
              <a:buNone/>
            </a:pPr>
            <a:r>
              <a:rPr lang="en-MY" dirty="0"/>
              <a:t>(a) Write down the first five terms of the geometric progression which has first term 1 and common ratio 12 . </a:t>
            </a:r>
          </a:p>
          <a:p>
            <a:pPr marL="460375" indent="-460375">
              <a:buNone/>
            </a:pPr>
            <a:r>
              <a:rPr lang="en-MY" dirty="0"/>
              <a:t>(b) Find the 10</a:t>
            </a:r>
            <a:r>
              <a:rPr lang="en-MY" baseline="30000" dirty="0"/>
              <a:t>th</a:t>
            </a:r>
            <a:r>
              <a:rPr lang="en-MY" dirty="0"/>
              <a:t> and 20</a:t>
            </a:r>
            <a:r>
              <a:rPr lang="en-MY" baseline="30000" dirty="0"/>
              <a:t>th</a:t>
            </a:r>
            <a:r>
              <a:rPr lang="en-MY" dirty="0"/>
              <a:t> terms of the GP with first term 3 and common ratio 2. </a:t>
            </a:r>
          </a:p>
          <a:p>
            <a:pPr marL="0" indent="0">
              <a:buNone/>
            </a:pPr>
            <a:r>
              <a:rPr lang="en-MY" dirty="0"/>
              <a:t>(c) Find the 7</a:t>
            </a:r>
            <a:r>
              <a:rPr lang="en-MY" baseline="30000" dirty="0"/>
              <a:t>th</a:t>
            </a:r>
            <a:r>
              <a:rPr lang="en-MY" dirty="0"/>
              <a:t> term of the GP 2, −6, 18, .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lstStyle/>
          <a:p>
            <a:pPr marL="0" indent="0">
              <a:buNone/>
            </a:pPr>
            <a:endParaRPr lang="en-MY" dirty="0"/>
          </a:p>
          <a:p>
            <a:pPr marL="0" indent="0">
              <a:buNone/>
            </a:pPr>
            <a:r>
              <a:rPr lang="en-MY" dirty="0"/>
              <a:t>The sum of the terms of a geometric progression gives a geometric series. If the starting value is </a:t>
            </a:r>
            <a:r>
              <a:rPr lang="en-MY" dirty="0">
                <a:solidFill>
                  <a:srgbClr val="FF0000"/>
                </a:solidFill>
              </a:rPr>
              <a:t>a</a:t>
            </a:r>
            <a:r>
              <a:rPr lang="en-MY" dirty="0"/>
              <a:t> and the common ratio is </a:t>
            </a:r>
            <a:r>
              <a:rPr lang="en-MY" dirty="0">
                <a:solidFill>
                  <a:srgbClr val="FF0000"/>
                </a:solidFill>
              </a:rPr>
              <a:t>r</a:t>
            </a:r>
            <a:r>
              <a:rPr lang="en-MY" dirty="0"/>
              <a:t> then the sum of the first n terms is</a:t>
            </a:r>
          </a:p>
          <a:p>
            <a:pPr>
              <a:buNone/>
            </a:pPr>
            <a:endParaRPr lang="en-MY" dirty="0"/>
          </a:p>
        </p:txBody>
      </p:sp>
      <p:graphicFrame>
        <p:nvGraphicFramePr>
          <p:cNvPr id="4" name="Object 3"/>
          <p:cNvGraphicFramePr>
            <a:graphicFrameLocks noChangeAspect="1"/>
          </p:cNvGraphicFramePr>
          <p:nvPr>
            <p:extLst>
              <p:ext uri="{D42A27DB-BD31-4B8C-83A1-F6EECF244321}">
                <p14:modId xmlns:p14="http://schemas.microsoft.com/office/powerpoint/2010/main" val="2295203020"/>
              </p:ext>
            </p:extLst>
          </p:nvPr>
        </p:nvGraphicFramePr>
        <p:xfrm>
          <a:off x="3886200" y="3702711"/>
          <a:ext cx="3505200" cy="1600200"/>
        </p:xfrm>
        <a:graphic>
          <a:graphicData uri="http://schemas.openxmlformats.org/presentationml/2006/ole">
            <mc:AlternateContent xmlns:mc="http://schemas.openxmlformats.org/markup-compatibility/2006">
              <mc:Choice xmlns:v="urn:schemas-microsoft-com:vml" Requires="v">
                <p:oleObj spid="_x0000_s15372" name="Equation" r:id="rId3" imgW="1549080" imgH="838080" progId="Equation.3">
                  <p:embed/>
                </p:oleObj>
              </mc:Choice>
              <mc:Fallback>
                <p:oleObj name="Equation" r:id="rId3" imgW="1549080" imgH="838080" progId="Equation.3">
                  <p:embed/>
                  <p:pic>
                    <p:nvPicPr>
                      <p:cNvPr id="4" name="Object 3"/>
                      <p:cNvPicPr>
                        <a:picLocks noChangeAspect="1" noChangeArrowheads="1"/>
                      </p:cNvPicPr>
                      <p:nvPr/>
                    </p:nvPicPr>
                    <p:blipFill>
                      <a:blip r:embed="rId4"/>
                      <a:srcRect/>
                      <a:stretch>
                        <a:fillRect/>
                      </a:stretch>
                    </p:blipFill>
                    <p:spPr bwMode="auto">
                      <a:xfrm>
                        <a:off x="3886200" y="3702711"/>
                        <a:ext cx="35052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normAutofit/>
          </a:bodyPr>
          <a:lstStyle/>
          <a:p>
            <a:pPr marL="0" indent="0">
              <a:buNone/>
            </a:pPr>
            <a:r>
              <a:rPr lang="en-MY" dirty="0"/>
              <a:t>Find the sum of the geometric series </a:t>
            </a:r>
            <a:r>
              <a:rPr lang="en-US" dirty="0"/>
              <a:t>2, 6, 18, 54,… where there are 6 terms in the series.</a:t>
            </a:r>
          </a:p>
          <a:p>
            <a:pPr marL="0" indent="0">
              <a:buNone/>
            </a:pPr>
            <a:r>
              <a:rPr lang="en-US" dirty="0"/>
              <a:t>Here we have a = 2, r = 3, and n = 6. Since r &gt; 1, we get</a:t>
            </a:r>
          </a:p>
          <a:p>
            <a:endParaRPr lang="en-US" dirty="0"/>
          </a:p>
          <a:p>
            <a:endParaRPr lang="en-US" dirty="0"/>
          </a:p>
          <a:p>
            <a:endParaRPr lang="en-US" dirty="0"/>
          </a:p>
          <a:p>
            <a:endParaRPr lang="en-US" dirty="0"/>
          </a:p>
          <a:p>
            <a:endParaRPr lang="en-US" dirty="0"/>
          </a:p>
          <a:p>
            <a:pPr marL="0" indent="0">
              <a:buNone/>
            </a:pPr>
            <a:endParaRPr lang="en-US" dirty="0"/>
          </a:p>
        </p:txBody>
      </p:sp>
      <p:graphicFrame>
        <p:nvGraphicFramePr>
          <p:cNvPr id="4" name="Object 3">
            <a:extLst>
              <a:ext uri="{FF2B5EF4-FFF2-40B4-BE49-F238E27FC236}">
                <a16:creationId xmlns:a16="http://schemas.microsoft.com/office/drawing/2014/main" id="{8A0779E2-54F3-4AEB-BD64-DEE0FFC83037}"/>
              </a:ext>
            </a:extLst>
          </p:cNvPr>
          <p:cNvGraphicFramePr>
            <a:graphicFrameLocks noChangeAspect="1"/>
          </p:cNvGraphicFramePr>
          <p:nvPr>
            <p:extLst>
              <p:ext uri="{D42A27DB-BD31-4B8C-83A1-F6EECF244321}">
                <p14:modId xmlns:p14="http://schemas.microsoft.com/office/powerpoint/2010/main" val="825886830"/>
              </p:ext>
            </p:extLst>
          </p:nvPr>
        </p:nvGraphicFramePr>
        <p:xfrm>
          <a:off x="4348428" y="3429000"/>
          <a:ext cx="1957273" cy="2666430"/>
        </p:xfrm>
        <a:graphic>
          <a:graphicData uri="http://schemas.openxmlformats.org/presentationml/2006/ole">
            <mc:AlternateContent xmlns:mc="http://schemas.openxmlformats.org/markup-compatibility/2006">
              <mc:Choice xmlns:v="urn:schemas-microsoft-com:vml" Requires="v">
                <p:oleObj spid="_x0000_s20486" name="Equation" r:id="rId3" imgW="876240" imgH="1193760" progId="Equation.3">
                  <p:embed/>
                </p:oleObj>
              </mc:Choice>
              <mc:Fallback>
                <p:oleObj name="Equation" r:id="rId3" imgW="876240" imgH="1193760" progId="Equation.3">
                  <p:embed/>
                  <p:pic>
                    <p:nvPicPr>
                      <p:cNvPr id="0" name=""/>
                      <p:cNvPicPr/>
                      <p:nvPr/>
                    </p:nvPicPr>
                    <p:blipFill>
                      <a:blip r:embed="rId4"/>
                      <a:stretch>
                        <a:fillRect/>
                      </a:stretch>
                    </p:blipFill>
                    <p:spPr>
                      <a:xfrm>
                        <a:off x="4348428" y="3429000"/>
                        <a:ext cx="1957273" cy="266643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normAutofit/>
          </a:bodyPr>
          <a:lstStyle/>
          <a:p>
            <a:pPr marL="0" indent="0">
              <a:buNone/>
            </a:pPr>
            <a:r>
              <a:rPr lang="en-MY" dirty="0"/>
              <a:t>Find the sum of the geometric series 8, -4, 2, -1, … where there are 5 terms in the series.</a:t>
            </a:r>
          </a:p>
          <a:p>
            <a:pPr marL="0" indent="0">
              <a:buNone/>
            </a:pPr>
            <a:r>
              <a:rPr lang="en-MY" dirty="0"/>
              <a:t>Here we have a = 8, r = - 1/2 , and n = 5. Since r &lt; 1, we have</a:t>
            </a:r>
          </a:p>
          <a:p>
            <a:pPr marL="0" indent="0">
              <a:buNone/>
            </a:pPr>
            <a:endParaRPr lang="en-MY" dirty="0"/>
          </a:p>
          <a:p>
            <a:endParaRPr lang="en-US" dirty="0"/>
          </a:p>
          <a:p>
            <a:endParaRPr lang="en-US" dirty="0"/>
          </a:p>
          <a:p>
            <a:endParaRPr lang="en-US" dirty="0"/>
          </a:p>
          <a:p>
            <a:endParaRPr lang="en-US" dirty="0"/>
          </a:p>
          <a:p>
            <a:endParaRPr lang="en-US" dirty="0"/>
          </a:p>
          <a:p>
            <a:endParaRPr lang="en-US" dirty="0"/>
          </a:p>
        </p:txBody>
      </p:sp>
      <p:graphicFrame>
        <p:nvGraphicFramePr>
          <p:cNvPr id="4" name="Object 3">
            <a:extLst>
              <a:ext uri="{FF2B5EF4-FFF2-40B4-BE49-F238E27FC236}">
                <a16:creationId xmlns:a16="http://schemas.microsoft.com/office/drawing/2014/main" id="{35E79BB7-7337-4CD3-B97A-10A1AB8745B6}"/>
              </a:ext>
            </a:extLst>
          </p:cNvPr>
          <p:cNvGraphicFramePr>
            <a:graphicFrameLocks noChangeAspect="1"/>
          </p:cNvGraphicFramePr>
          <p:nvPr>
            <p:extLst>
              <p:ext uri="{D42A27DB-BD31-4B8C-83A1-F6EECF244321}">
                <p14:modId xmlns:p14="http://schemas.microsoft.com/office/powerpoint/2010/main" val="3539983332"/>
              </p:ext>
            </p:extLst>
          </p:nvPr>
        </p:nvGraphicFramePr>
        <p:xfrm>
          <a:off x="4493056" y="3338569"/>
          <a:ext cx="1885797" cy="3017275"/>
        </p:xfrm>
        <a:graphic>
          <a:graphicData uri="http://schemas.openxmlformats.org/presentationml/2006/ole">
            <mc:AlternateContent xmlns:mc="http://schemas.openxmlformats.org/markup-compatibility/2006">
              <mc:Choice xmlns:v="urn:schemas-microsoft-com:vml" Requires="v">
                <p:oleObj spid="_x0000_s21509" name="Equation" r:id="rId3" imgW="1143000" imgH="1828800" progId="Equation.3">
                  <p:embed/>
                </p:oleObj>
              </mc:Choice>
              <mc:Fallback>
                <p:oleObj name="Equation" r:id="rId3" imgW="1143000" imgH="1828800" progId="Equation.3">
                  <p:embed/>
                  <p:pic>
                    <p:nvPicPr>
                      <p:cNvPr id="0" name=""/>
                      <p:cNvPicPr/>
                      <p:nvPr/>
                    </p:nvPicPr>
                    <p:blipFill>
                      <a:blip r:embed="rId4"/>
                      <a:stretch>
                        <a:fillRect/>
                      </a:stretch>
                    </p:blipFill>
                    <p:spPr>
                      <a:xfrm>
                        <a:off x="4493056" y="3338569"/>
                        <a:ext cx="1885797" cy="301727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a:xfrm>
            <a:off x="685800" y="2194560"/>
            <a:ext cx="5678424" cy="4024125"/>
          </a:xfrm>
        </p:spPr>
        <p:txBody>
          <a:bodyPr/>
          <a:lstStyle/>
          <a:p>
            <a:pPr marL="0" indent="0">
              <a:buNone/>
            </a:pPr>
            <a:r>
              <a:rPr lang="en-MY" dirty="0"/>
              <a:t>How many terms in the geometric progression</a:t>
            </a:r>
          </a:p>
          <a:p>
            <a:pPr algn="ctr">
              <a:buNone/>
            </a:pPr>
            <a:r>
              <a:rPr lang="en-MY" dirty="0"/>
              <a:t>1, 1.1, 1.21, 1.331, . . .</a:t>
            </a:r>
          </a:p>
          <a:p>
            <a:pPr marL="0" indent="0">
              <a:buNone/>
            </a:pPr>
            <a:r>
              <a:rPr lang="en-MY" dirty="0"/>
              <a:t>will be needed so that the sum of the first n terms is greater than 20?</a:t>
            </a:r>
          </a:p>
          <a:p>
            <a:pPr marL="0" indent="0">
              <a:buNone/>
            </a:pPr>
            <a:endParaRPr lang="en-MY" dirty="0"/>
          </a:p>
          <a:p>
            <a:pPr marL="0" indent="0">
              <a:buNone/>
            </a:pPr>
            <a:r>
              <a:rPr lang="en-MY" dirty="0"/>
              <a:t>Here we have a = 1, r = 1.1, and S</a:t>
            </a:r>
            <a:r>
              <a:rPr lang="en-MY" baseline="-25000" dirty="0"/>
              <a:t>n</a:t>
            </a:r>
            <a:r>
              <a:rPr lang="en-MY" dirty="0"/>
              <a:t> &gt; 20. Thus, using the sum formula for r &gt; 1, we have </a:t>
            </a:r>
          </a:p>
          <a:p>
            <a:pPr>
              <a:buNone/>
            </a:pPr>
            <a:endParaRPr lang="en-MY" dirty="0"/>
          </a:p>
        </p:txBody>
      </p:sp>
      <mc:AlternateContent xmlns:mc="http://schemas.openxmlformats.org/markup-compatibility/2006">
        <mc:Choice xmlns:a14="http://schemas.microsoft.com/office/drawing/2010/main" Requires="a14">
          <p:sp>
            <p:nvSpPr>
              <p:cNvPr id="4" name="Object 3">
                <a:extLst>
                  <a:ext uri="{FF2B5EF4-FFF2-40B4-BE49-F238E27FC236}">
                    <a16:creationId xmlns:a16="http://schemas.microsoft.com/office/drawing/2014/main" id="{D44016CE-DC1B-47E7-9640-79F63DD941DC}"/>
                  </a:ext>
                </a:extLst>
              </p:cNvPr>
              <p:cNvSpPr txBox="1"/>
              <p:nvPr/>
            </p:nvSpPr>
            <p:spPr>
              <a:xfrm>
                <a:off x="7753350" y="2192338"/>
                <a:ext cx="3095092" cy="398303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en-MY" i="1" smtClean="0">
                              <a:solidFill>
                                <a:srgbClr val="000000"/>
                              </a:solidFill>
                              <a:latin typeface="Cambria Math" panose="02040503050406030204" pitchFamily="18" charset="0"/>
                            </a:rPr>
                          </m:ctrlPr>
                        </m:sSubPr>
                        <m:e>
                          <m:r>
                            <a:rPr lang="en-MY" i="1">
                              <a:solidFill>
                                <a:srgbClr val="000000"/>
                              </a:solidFill>
                              <a:latin typeface="Cambria Math" panose="02040503050406030204" pitchFamily="18" charset="0"/>
                            </a:rPr>
                            <m:t>𝑆</m:t>
                          </m:r>
                        </m:e>
                        <m:sub>
                          <m:r>
                            <a:rPr lang="en-MY" i="1">
                              <a:solidFill>
                                <a:srgbClr val="000000"/>
                              </a:solidFill>
                              <a:latin typeface="Cambria Math" panose="02040503050406030204" pitchFamily="18" charset="0"/>
                            </a:rPr>
                            <m:t>𝑛</m:t>
                          </m:r>
                        </m:sub>
                      </m:sSub>
                      <m:r>
                        <m:rPr>
                          <m:aln/>
                        </m:rPr>
                        <a:rPr lang="en-MY" i="1">
                          <a:solidFill>
                            <a:srgbClr val="000000"/>
                          </a:solidFill>
                          <a:latin typeface="Cambria Math" panose="02040503050406030204" pitchFamily="18" charset="0"/>
                        </a:rPr>
                        <m:t>&gt;</m:t>
                      </m:r>
                      <m:r>
                        <a:rPr lang="en-MY" i="1">
                          <a:solidFill>
                            <a:srgbClr val="000000"/>
                          </a:solidFill>
                          <a:latin typeface="Cambria Math" panose="02040503050406030204" pitchFamily="18" charset="0"/>
                        </a:rPr>
                        <m:t>20</m:t>
                      </m:r>
                    </m:oMath>
                    <m:oMath xmlns:m="http://schemas.openxmlformats.org/officeDocument/2006/math">
                      <m:r>
                        <a:rPr lang="en-MY" i="1">
                          <a:solidFill>
                            <a:srgbClr val="000000"/>
                          </a:solidFill>
                          <a:latin typeface="Cambria Math" panose="02040503050406030204" pitchFamily="18" charset="0"/>
                        </a:rPr>
                        <m:t>𝑎</m:t>
                      </m:r>
                      <m:d>
                        <m:dPr>
                          <m:ctrlPr>
                            <a:rPr lang="en-MY" i="1">
                              <a:solidFill>
                                <a:srgbClr val="000000"/>
                              </a:solidFill>
                              <a:latin typeface="Cambria Math" panose="02040503050406030204" pitchFamily="18" charset="0"/>
                            </a:rPr>
                          </m:ctrlPr>
                        </m:dPr>
                        <m:e>
                          <m:f>
                            <m:fPr>
                              <m:ctrlPr>
                                <a:rPr lang="en-MY" i="1">
                                  <a:solidFill>
                                    <a:srgbClr val="000000"/>
                                  </a:solidFill>
                                  <a:latin typeface="Cambria Math" panose="02040503050406030204" pitchFamily="18" charset="0"/>
                                </a:rPr>
                              </m:ctrlPr>
                            </m:fPr>
                            <m:num>
                              <m:sSup>
                                <m:sSupPr>
                                  <m:ctrlPr>
                                    <a:rPr lang="en-MY" i="1">
                                      <a:solidFill>
                                        <a:srgbClr val="000000"/>
                                      </a:solidFill>
                                      <a:latin typeface="Cambria Math" panose="02040503050406030204" pitchFamily="18" charset="0"/>
                                    </a:rPr>
                                  </m:ctrlPr>
                                </m:sSupPr>
                                <m:e>
                                  <m:r>
                                    <a:rPr lang="en-MY" i="1">
                                      <a:solidFill>
                                        <a:srgbClr val="000000"/>
                                      </a:solidFill>
                                      <a:latin typeface="Cambria Math" panose="02040503050406030204" pitchFamily="18" charset="0"/>
                                    </a:rPr>
                                    <m:t>𝑟</m:t>
                                  </m:r>
                                </m:e>
                                <m:sup>
                                  <m:r>
                                    <a:rPr lang="en-MY" i="1">
                                      <a:solidFill>
                                        <a:srgbClr val="000000"/>
                                      </a:solidFill>
                                      <a:latin typeface="Cambria Math" panose="02040503050406030204" pitchFamily="18" charset="0"/>
                                    </a:rPr>
                                    <m:t>𝑛</m:t>
                                  </m:r>
                                </m:sup>
                              </m:sSup>
                              <m:r>
                                <a:rPr lang="en-MY" i="1">
                                  <a:solidFill>
                                    <a:srgbClr val="000000"/>
                                  </a:solidFill>
                                  <a:latin typeface="Cambria Math" panose="02040503050406030204" pitchFamily="18" charset="0"/>
                                </a:rPr>
                                <m:t>−1</m:t>
                              </m:r>
                            </m:num>
                            <m:den>
                              <m:r>
                                <a:rPr lang="en-MY" i="1">
                                  <a:solidFill>
                                    <a:srgbClr val="000000"/>
                                  </a:solidFill>
                                  <a:latin typeface="Cambria Math" panose="02040503050406030204" pitchFamily="18" charset="0"/>
                                </a:rPr>
                                <m:t>𝑟</m:t>
                              </m:r>
                              <m:r>
                                <a:rPr lang="en-MY" i="1">
                                  <a:solidFill>
                                    <a:srgbClr val="000000"/>
                                  </a:solidFill>
                                  <a:latin typeface="Cambria Math" panose="02040503050406030204" pitchFamily="18" charset="0"/>
                                </a:rPr>
                                <m:t>−1</m:t>
                              </m:r>
                            </m:den>
                          </m:f>
                        </m:e>
                      </m:d>
                      <m:r>
                        <m:rPr>
                          <m:aln/>
                        </m:rPr>
                        <a:rPr lang="en-MY" i="1">
                          <a:solidFill>
                            <a:srgbClr val="000000"/>
                          </a:solidFill>
                          <a:latin typeface="Cambria Math" panose="02040503050406030204" pitchFamily="18" charset="0"/>
                        </a:rPr>
                        <m:t>&gt;</m:t>
                      </m:r>
                      <m:r>
                        <a:rPr lang="en-MY" i="1">
                          <a:solidFill>
                            <a:srgbClr val="000000"/>
                          </a:solidFill>
                          <a:latin typeface="Cambria Math" panose="02040503050406030204" pitchFamily="18" charset="0"/>
                        </a:rPr>
                        <m:t>20</m:t>
                      </m:r>
                    </m:oMath>
                    <m:oMath xmlns:m="http://schemas.openxmlformats.org/officeDocument/2006/math">
                      <m:r>
                        <a:rPr lang="en-MY" i="1">
                          <a:solidFill>
                            <a:srgbClr val="000000"/>
                          </a:solidFill>
                          <a:latin typeface="Cambria Math" panose="02040503050406030204" pitchFamily="18" charset="0"/>
                        </a:rPr>
                        <m:t>1</m:t>
                      </m:r>
                      <m:d>
                        <m:dPr>
                          <m:ctrlPr>
                            <a:rPr lang="en-MY" i="1">
                              <a:solidFill>
                                <a:srgbClr val="000000"/>
                              </a:solidFill>
                              <a:latin typeface="Cambria Math" panose="02040503050406030204" pitchFamily="18" charset="0"/>
                            </a:rPr>
                          </m:ctrlPr>
                        </m:dPr>
                        <m:e>
                          <m:f>
                            <m:fPr>
                              <m:ctrlPr>
                                <a:rPr lang="en-MY" i="1">
                                  <a:solidFill>
                                    <a:srgbClr val="000000"/>
                                  </a:solidFill>
                                  <a:latin typeface="Cambria Math" panose="02040503050406030204" pitchFamily="18" charset="0"/>
                                </a:rPr>
                              </m:ctrlPr>
                            </m:fPr>
                            <m:num>
                              <m:r>
                                <a:rPr lang="en-MY" i="1">
                                  <a:solidFill>
                                    <a:srgbClr val="000000"/>
                                  </a:solidFill>
                                  <a:latin typeface="Cambria Math" panose="02040503050406030204" pitchFamily="18" charset="0"/>
                                </a:rPr>
                                <m:t>1.</m:t>
                              </m:r>
                              <m:sSup>
                                <m:sSupPr>
                                  <m:ctrlPr>
                                    <a:rPr lang="en-MY" i="1">
                                      <a:solidFill>
                                        <a:srgbClr val="000000"/>
                                      </a:solidFill>
                                      <a:latin typeface="Cambria Math" panose="02040503050406030204" pitchFamily="18" charset="0"/>
                                    </a:rPr>
                                  </m:ctrlPr>
                                </m:sSupPr>
                                <m:e>
                                  <m:r>
                                    <a:rPr lang="en-MY" i="1">
                                      <a:solidFill>
                                        <a:srgbClr val="000000"/>
                                      </a:solidFill>
                                      <a:latin typeface="Cambria Math" panose="02040503050406030204" pitchFamily="18" charset="0"/>
                                    </a:rPr>
                                    <m:t>1</m:t>
                                  </m:r>
                                </m:e>
                                <m:sup>
                                  <m:r>
                                    <a:rPr lang="en-MY" i="1">
                                      <a:solidFill>
                                        <a:srgbClr val="000000"/>
                                      </a:solidFill>
                                      <a:latin typeface="Cambria Math" panose="02040503050406030204" pitchFamily="18" charset="0"/>
                                    </a:rPr>
                                    <m:t>𝑛</m:t>
                                  </m:r>
                                </m:sup>
                              </m:sSup>
                              <m:r>
                                <a:rPr lang="en-MY" i="1">
                                  <a:solidFill>
                                    <a:srgbClr val="000000"/>
                                  </a:solidFill>
                                  <a:latin typeface="Cambria Math" panose="02040503050406030204" pitchFamily="18" charset="0"/>
                                </a:rPr>
                                <m:t>−1</m:t>
                              </m:r>
                            </m:num>
                            <m:den>
                              <m:r>
                                <a:rPr lang="en-MY" i="1">
                                  <a:solidFill>
                                    <a:srgbClr val="000000"/>
                                  </a:solidFill>
                                  <a:latin typeface="Cambria Math" panose="02040503050406030204" pitchFamily="18" charset="0"/>
                                </a:rPr>
                                <m:t>1.1−1</m:t>
                              </m:r>
                            </m:den>
                          </m:f>
                        </m:e>
                      </m:d>
                      <m:r>
                        <m:rPr>
                          <m:aln/>
                        </m:rPr>
                        <a:rPr lang="en-MY" i="1">
                          <a:solidFill>
                            <a:srgbClr val="000000"/>
                          </a:solidFill>
                          <a:latin typeface="Cambria Math" panose="02040503050406030204" pitchFamily="18" charset="0"/>
                        </a:rPr>
                        <m:t>&gt;</m:t>
                      </m:r>
                      <m:r>
                        <a:rPr lang="en-MY" i="1">
                          <a:solidFill>
                            <a:srgbClr val="000000"/>
                          </a:solidFill>
                          <a:latin typeface="Cambria Math" panose="02040503050406030204" pitchFamily="18" charset="0"/>
                        </a:rPr>
                        <m:t>20</m:t>
                      </m:r>
                    </m:oMath>
                    <m:oMath xmlns:m="http://schemas.openxmlformats.org/officeDocument/2006/math">
                      <m:r>
                        <a:rPr lang="en-MY" i="1">
                          <a:solidFill>
                            <a:srgbClr val="000000"/>
                          </a:solidFill>
                          <a:latin typeface="Cambria Math" panose="02040503050406030204" pitchFamily="18" charset="0"/>
                        </a:rPr>
                        <m:t>1.</m:t>
                      </m:r>
                      <m:sSup>
                        <m:sSupPr>
                          <m:ctrlPr>
                            <a:rPr lang="en-MY" i="1">
                              <a:solidFill>
                                <a:srgbClr val="000000"/>
                              </a:solidFill>
                              <a:latin typeface="Cambria Math" panose="02040503050406030204" pitchFamily="18" charset="0"/>
                            </a:rPr>
                          </m:ctrlPr>
                        </m:sSupPr>
                        <m:e>
                          <m:r>
                            <a:rPr lang="en-MY" i="1">
                              <a:solidFill>
                                <a:srgbClr val="000000"/>
                              </a:solidFill>
                              <a:latin typeface="Cambria Math" panose="02040503050406030204" pitchFamily="18" charset="0"/>
                            </a:rPr>
                            <m:t>1</m:t>
                          </m:r>
                        </m:e>
                        <m:sup>
                          <m:r>
                            <a:rPr lang="en-MY" i="1">
                              <a:solidFill>
                                <a:srgbClr val="000000"/>
                              </a:solidFill>
                              <a:latin typeface="Cambria Math" panose="02040503050406030204" pitchFamily="18" charset="0"/>
                            </a:rPr>
                            <m:t>𝑛</m:t>
                          </m:r>
                        </m:sup>
                      </m:sSup>
                      <m:r>
                        <a:rPr lang="en-MY" i="1">
                          <a:solidFill>
                            <a:srgbClr val="000000"/>
                          </a:solidFill>
                          <a:latin typeface="Cambria Math" panose="02040503050406030204" pitchFamily="18" charset="0"/>
                        </a:rPr>
                        <m:t>−1</m:t>
                      </m:r>
                      <m:r>
                        <m:rPr>
                          <m:aln/>
                        </m:rPr>
                        <a:rPr lang="en-MY" i="1">
                          <a:solidFill>
                            <a:srgbClr val="000000"/>
                          </a:solidFill>
                          <a:latin typeface="Cambria Math" panose="02040503050406030204" pitchFamily="18" charset="0"/>
                        </a:rPr>
                        <m:t>&gt;</m:t>
                      </m:r>
                      <m:r>
                        <a:rPr lang="en-MY" i="1">
                          <a:solidFill>
                            <a:srgbClr val="000000"/>
                          </a:solidFill>
                          <a:latin typeface="Cambria Math" panose="02040503050406030204" pitchFamily="18" charset="0"/>
                        </a:rPr>
                        <m:t>20</m:t>
                      </m:r>
                      <m:d>
                        <m:dPr>
                          <m:ctrlPr>
                            <a:rPr lang="en-MY" i="1">
                              <a:solidFill>
                                <a:srgbClr val="000000"/>
                              </a:solidFill>
                              <a:latin typeface="Cambria Math" panose="02040503050406030204" pitchFamily="18" charset="0"/>
                            </a:rPr>
                          </m:ctrlPr>
                        </m:dPr>
                        <m:e>
                          <m:r>
                            <a:rPr lang="en-MY" i="1">
                              <a:solidFill>
                                <a:srgbClr val="000000"/>
                              </a:solidFill>
                              <a:latin typeface="Cambria Math" panose="02040503050406030204" pitchFamily="18" charset="0"/>
                            </a:rPr>
                            <m:t>0.1</m:t>
                          </m:r>
                        </m:e>
                      </m:d>
                    </m:oMath>
                    <m:oMath xmlns:m="http://schemas.openxmlformats.org/officeDocument/2006/math">
                      <m:r>
                        <a:rPr lang="en-MY" i="1">
                          <a:solidFill>
                            <a:srgbClr val="000000"/>
                          </a:solidFill>
                          <a:latin typeface="Cambria Math" panose="02040503050406030204" pitchFamily="18" charset="0"/>
                        </a:rPr>
                        <m:t>1.</m:t>
                      </m:r>
                      <m:sSup>
                        <m:sSupPr>
                          <m:ctrlPr>
                            <a:rPr lang="en-MY" i="1">
                              <a:solidFill>
                                <a:srgbClr val="000000"/>
                              </a:solidFill>
                              <a:latin typeface="Cambria Math" panose="02040503050406030204" pitchFamily="18" charset="0"/>
                            </a:rPr>
                          </m:ctrlPr>
                        </m:sSupPr>
                        <m:e>
                          <m:r>
                            <a:rPr lang="en-MY" i="1">
                              <a:solidFill>
                                <a:srgbClr val="000000"/>
                              </a:solidFill>
                              <a:latin typeface="Cambria Math" panose="02040503050406030204" pitchFamily="18" charset="0"/>
                            </a:rPr>
                            <m:t>1</m:t>
                          </m:r>
                        </m:e>
                        <m:sup>
                          <m:r>
                            <a:rPr lang="en-MY" i="1">
                              <a:solidFill>
                                <a:srgbClr val="000000"/>
                              </a:solidFill>
                              <a:latin typeface="Cambria Math" panose="02040503050406030204" pitchFamily="18" charset="0"/>
                            </a:rPr>
                            <m:t>𝑛</m:t>
                          </m:r>
                        </m:sup>
                      </m:sSup>
                      <m:r>
                        <m:rPr>
                          <m:aln/>
                        </m:rPr>
                        <a:rPr lang="en-MY" i="1">
                          <a:solidFill>
                            <a:srgbClr val="000000"/>
                          </a:solidFill>
                          <a:latin typeface="Cambria Math" panose="02040503050406030204" pitchFamily="18" charset="0"/>
                        </a:rPr>
                        <m:t>&gt;</m:t>
                      </m:r>
                      <m:r>
                        <a:rPr lang="en-MY" b="0" i="1" smtClean="0">
                          <a:solidFill>
                            <a:srgbClr val="000000"/>
                          </a:solidFill>
                          <a:latin typeface="Cambria Math" panose="02040503050406030204" pitchFamily="18" charset="0"/>
                        </a:rPr>
                        <m:t>3</m:t>
                      </m:r>
                    </m:oMath>
                    <m:oMath xmlns:m="http://schemas.openxmlformats.org/officeDocument/2006/math">
                      <m:r>
                        <a:rPr lang="en-MY" i="1">
                          <a:solidFill>
                            <a:srgbClr val="000000"/>
                          </a:solidFill>
                          <a:latin typeface="Cambria Math" panose="02040503050406030204" pitchFamily="18" charset="0"/>
                        </a:rPr>
                        <m:t>𝑛</m:t>
                      </m:r>
                      <m:func>
                        <m:funcPr>
                          <m:ctrlPr>
                            <a:rPr lang="en-MY" i="1">
                              <a:solidFill>
                                <a:srgbClr val="000000"/>
                              </a:solidFill>
                              <a:latin typeface="Cambria Math" panose="02040503050406030204" pitchFamily="18" charset="0"/>
                            </a:rPr>
                          </m:ctrlPr>
                        </m:funcPr>
                        <m:fName>
                          <m:r>
                            <m:rPr>
                              <m:sty m:val="p"/>
                            </m:rPr>
                            <a:rPr lang="en-MY" i="0">
                              <a:solidFill>
                                <a:srgbClr val="000000"/>
                              </a:solidFill>
                              <a:latin typeface="Cambria Math" panose="02040503050406030204" pitchFamily="18" charset="0"/>
                            </a:rPr>
                            <m:t>log</m:t>
                          </m:r>
                        </m:fName>
                        <m:e>
                          <m:d>
                            <m:dPr>
                              <m:ctrlPr>
                                <a:rPr lang="en-MY" i="1">
                                  <a:solidFill>
                                    <a:srgbClr val="000000"/>
                                  </a:solidFill>
                                  <a:latin typeface="Cambria Math" panose="02040503050406030204" pitchFamily="18" charset="0"/>
                                </a:rPr>
                              </m:ctrlPr>
                            </m:dPr>
                            <m:e>
                              <m:r>
                                <a:rPr lang="en-MY" i="1">
                                  <a:solidFill>
                                    <a:srgbClr val="000000"/>
                                  </a:solidFill>
                                  <a:latin typeface="Cambria Math" panose="02040503050406030204" pitchFamily="18" charset="0"/>
                                </a:rPr>
                                <m:t>1.1</m:t>
                              </m:r>
                            </m:e>
                          </m:d>
                        </m:e>
                      </m:func>
                      <m:r>
                        <m:rPr>
                          <m:aln/>
                        </m:rPr>
                        <a:rPr lang="en-MY" i="1">
                          <a:solidFill>
                            <a:srgbClr val="000000"/>
                          </a:solidFill>
                          <a:latin typeface="Cambria Math" panose="02040503050406030204" pitchFamily="18" charset="0"/>
                        </a:rPr>
                        <m:t>&gt;</m:t>
                      </m:r>
                      <m:func>
                        <m:funcPr>
                          <m:ctrlPr>
                            <a:rPr lang="en-MY" i="1">
                              <a:solidFill>
                                <a:srgbClr val="000000"/>
                              </a:solidFill>
                              <a:latin typeface="Cambria Math" panose="02040503050406030204" pitchFamily="18" charset="0"/>
                            </a:rPr>
                          </m:ctrlPr>
                        </m:funcPr>
                        <m:fName>
                          <m:r>
                            <m:rPr>
                              <m:sty m:val="p"/>
                            </m:rPr>
                            <a:rPr lang="en-MY" i="0">
                              <a:solidFill>
                                <a:srgbClr val="000000"/>
                              </a:solidFill>
                              <a:latin typeface="Cambria Math" panose="02040503050406030204" pitchFamily="18" charset="0"/>
                            </a:rPr>
                            <m:t>log</m:t>
                          </m:r>
                        </m:fName>
                        <m:e>
                          <m:r>
                            <a:rPr lang="en-MY" b="0" i="1" smtClean="0">
                              <a:solidFill>
                                <a:srgbClr val="000000"/>
                              </a:solidFill>
                              <a:latin typeface="Cambria Math" panose="02040503050406030204" pitchFamily="18" charset="0"/>
                            </a:rPr>
                            <m:t>3</m:t>
                          </m:r>
                        </m:e>
                      </m:func>
                    </m:oMath>
                    <m:oMath xmlns:m="http://schemas.openxmlformats.org/officeDocument/2006/math">
                      <m:r>
                        <a:rPr lang="en-MY" i="1">
                          <a:solidFill>
                            <a:srgbClr val="000000"/>
                          </a:solidFill>
                          <a:latin typeface="Cambria Math" panose="02040503050406030204" pitchFamily="18" charset="0"/>
                        </a:rPr>
                        <m:t>𝑛</m:t>
                      </m:r>
                      <m:r>
                        <m:rPr>
                          <m:aln/>
                        </m:rPr>
                        <a:rPr lang="en-MY" i="1">
                          <a:solidFill>
                            <a:srgbClr val="000000"/>
                          </a:solidFill>
                          <a:latin typeface="Cambria Math" panose="02040503050406030204" pitchFamily="18" charset="0"/>
                        </a:rPr>
                        <m:t>&gt;</m:t>
                      </m:r>
                      <m:r>
                        <a:rPr lang="en-MY" b="0" i="1" smtClean="0">
                          <a:solidFill>
                            <a:srgbClr val="000000"/>
                          </a:solidFill>
                          <a:latin typeface="Cambria Math" panose="02040503050406030204" pitchFamily="18" charset="0"/>
                        </a:rPr>
                        <m:t>11.527</m:t>
                      </m:r>
                    </m:oMath>
                    <m:oMath xmlns:m="http://schemas.openxmlformats.org/officeDocument/2006/math">
                      <m:r>
                        <a:rPr lang="en-MY" i="1">
                          <a:solidFill>
                            <a:srgbClr val="000000"/>
                          </a:solidFill>
                          <a:latin typeface="Cambria Math" panose="02040503050406030204" pitchFamily="18" charset="0"/>
                        </a:rPr>
                        <m:t>𝑇h𝑢𝑠</m:t>
                      </m:r>
                      <m:r>
                        <a:rPr lang="en-MY" i="1">
                          <a:solidFill>
                            <a:srgbClr val="000000"/>
                          </a:solidFill>
                          <a:latin typeface="Cambria Math" panose="02040503050406030204" pitchFamily="18" charset="0"/>
                        </a:rPr>
                        <m:t>,</m:t>
                      </m:r>
                      <m:r>
                        <a:rPr lang="en-MY" i="1">
                          <a:solidFill>
                            <a:srgbClr val="000000"/>
                          </a:solidFill>
                          <a:latin typeface="Cambria Math" panose="02040503050406030204" pitchFamily="18" charset="0"/>
                        </a:rPr>
                        <m:t>𝑛</m:t>
                      </m:r>
                      <m:r>
                        <m:rPr>
                          <m:aln/>
                        </m:rPr>
                        <a:rPr lang="en-MY" i="1">
                          <a:solidFill>
                            <a:srgbClr val="000000"/>
                          </a:solidFill>
                          <a:latin typeface="Cambria Math" panose="02040503050406030204" pitchFamily="18" charset="0"/>
                        </a:rPr>
                        <m:t>=</m:t>
                      </m:r>
                      <m:r>
                        <a:rPr lang="en-MY" b="0" i="1" smtClean="0">
                          <a:solidFill>
                            <a:srgbClr val="000000"/>
                          </a:solidFill>
                          <a:latin typeface="Cambria Math" panose="02040503050406030204" pitchFamily="18" charset="0"/>
                        </a:rPr>
                        <m:t>12</m:t>
                      </m:r>
                    </m:oMath>
                  </m:oMathPara>
                </a14:m>
                <a:endParaRPr lang="en-MY" dirty="0"/>
              </a:p>
            </p:txBody>
          </p:sp>
        </mc:Choice>
        <mc:Fallback>
          <p:sp>
            <p:nvSpPr>
              <p:cNvPr id="4" name="Object 3">
                <a:extLst>
                  <a:ext uri="{FF2B5EF4-FFF2-40B4-BE49-F238E27FC236}">
                    <a16:creationId xmlns:a16="http://schemas.microsoft.com/office/drawing/2014/main" id="{D44016CE-DC1B-47E7-9640-79F63DD941DC}"/>
                  </a:ext>
                </a:extLst>
              </p:cNvPr>
              <p:cNvSpPr txBox="1">
                <a:spLocks noRot="1" noChangeAspect="1" noMove="1" noResize="1" noEditPoints="1" noAdjustHandles="1" noChangeArrowheads="1" noChangeShapeType="1" noTextEdit="1"/>
              </p:cNvSpPr>
              <p:nvPr/>
            </p:nvSpPr>
            <p:spPr>
              <a:xfrm>
                <a:off x="7753350" y="2192338"/>
                <a:ext cx="3095092" cy="3983037"/>
              </a:xfrm>
              <a:prstGeom prst="rect">
                <a:avLst/>
              </a:prstGeom>
              <a:blipFill>
                <a:blip r:embed="rId2"/>
                <a:stretch>
                  <a:fillRect/>
                </a:stretch>
              </a:blipFill>
            </p:spPr>
            <p:txBody>
              <a:bodyPr/>
              <a:lstStyle/>
              <a:p>
                <a:r>
                  <a:rPr lang="en-MY">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SEQUENCE</a:t>
            </a:r>
            <a:br>
              <a:rPr lang="en-US" dirty="0"/>
            </a:br>
            <a:r>
              <a:rPr lang="en-US" dirty="0"/>
              <a:t>(sum of a geometric series)</a:t>
            </a:r>
            <a:endParaRPr lang="en-MY" dirty="0"/>
          </a:p>
        </p:txBody>
      </p:sp>
      <p:sp>
        <p:nvSpPr>
          <p:cNvPr id="3" name="Content Placeholder 2"/>
          <p:cNvSpPr>
            <a:spLocks noGrp="1"/>
          </p:cNvSpPr>
          <p:nvPr>
            <p:ph idx="1"/>
          </p:nvPr>
        </p:nvSpPr>
        <p:spPr/>
        <p:txBody>
          <a:bodyPr>
            <a:normAutofit/>
          </a:bodyPr>
          <a:lstStyle/>
          <a:p>
            <a:pPr marL="512763" indent="-512763">
              <a:buNone/>
            </a:pPr>
            <a:r>
              <a:rPr lang="en-MY" dirty="0"/>
              <a:t>Exercises (Try these yourselves)</a:t>
            </a:r>
          </a:p>
          <a:p>
            <a:pPr marL="512763" indent="-512763">
              <a:buNone/>
            </a:pPr>
            <a:r>
              <a:rPr lang="en-MY" dirty="0"/>
              <a:t>(a) Find the sum of the first five terms of the GP with first term 3 and common ratio 2.</a:t>
            </a:r>
          </a:p>
          <a:p>
            <a:pPr marL="512763" indent="-512763">
              <a:buNone/>
            </a:pPr>
            <a:r>
              <a:rPr lang="en-MY" dirty="0"/>
              <a:t>(b) Find the sum of the first 20 terms of the GP with first term 3 and common ratio 1.5.</a:t>
            </a:r>
          </a:p>
          <a:p>
            <a:pPr marL="512763" indent="-512763">
              <a:buNone/>
            </a:pPr>
            <a:r>
              <a:rPr lang="en-MY" dirty="0"/>
              <a:t>(c) The sum of the first 3 terms of a geometric series is 37/8 . The sum of the first six terms is 3367/512 . Find the first term and common ratio.</a:t>
            </a:r>
          </a:p>
          <a:p>
            <a:pPr marL="512763" indent="-512763">
              <a:buNone/>
            </a:pPr>
            <a:r>
              <a:rPr lang="en-MY" dirty="0"/>
              <a:t>(d) How many terms in the GP 4, 3.6, 3.24, . . . are needed so that the sum exceeds 35?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GEOMETRIC SEQUENCE</a:t>
            </a:r>
            <a:br>
              <a:rPr lang="en-US" dirty="0"/>
            </a:br>
            <a:r>
              <a:rPr lang="en-US" dirty="0"/>
              <a:t>(application of geometric sequence)</a:t>
            </a:r>
            <a:endParaRPr lang="en-MY" dirty="0"/>
          </a:p>
        </p:txBody>
      </p:sp>
      <p:sp>
        <p:nvSpPr>
          <p:cNvPr id="3" name="Content Placeholder 2"/>
          <p:cNvSpPr>
            <a:spLocks noGrp="1"/>
          </p:cNvSpPr>
          <p:nvPr>
            <p:ph idx="1"/>
          </p:nvPr>
        </p:nvSpPr>
        <p:spPr/>
        <p:txBody>
          <a:bodyPr/>
          <a:lstStyle/>
          <a:p>
            <a:pPr marL="0" indent="0">
              <a:buNone/>
            </a:pPr>
            <a:r>
              <a:rPr lang="en-MY" dirty="0"/>
              <a:t>When </a:t>
            </a:r>
            <a:r>
              <a:rPr lang="en-MY" dirty="0" err="1"/>
              <a:t>Muaz</a:t>
            </a:r>
            <a:r>
              <a:rPr lang="en-MY" dirty="0"/>
              <a:t> started working in 2002, his starting salary was RM1,800. Every year his salary increases by 3% based on the previous year's salary. What is his salary in year 2011? </a:t>
            </a:r>
            <a:r>
              <a:rPr lang="en-MY" i="1" dirty="0"/>
              <a:t>(</a:t>
            </a:r>
            <a:r>
              <a:rPr lang="en-US" i="1" dirty="0"/>
              <a:t>Hint given: if % included, how to determine r? if Increase, then r =1 + %, otherwise if decrease, r = 1 - %)</a:t>
            </a:r>
          </a:p>
          <a:p>
            <a:pPr marL="0" indent="0">
              <a:buNone/>
            </a:pPr>
            <a:endParaRPr lang="en-MY" dirty="0"/>
          </a:p>
          <a:p>
            <a:pPr marL="0" indent="0">
              <a:buNone/>
            </a:pPr>
            <a:r>
              <a:rPr lang="en-MY" dirty="0"/>
              <a:t>Here we have a = 1,800, r = 1 + 3% = 1.03, and n = 2002 until 2011 = 10 years.</a:t>
            </a:r>
          </a:p>
          <a:p>
            <a:pPr marL="0" indent="0">
              <a:buNone/>
            </a:pPr>
            <a:r>
              <a:rPr lang="en-MY" dirty="0"/>
              <a:t>So,</a:t>
            </a:r>
          </a:p>
          <a:p>
            <a:pPr marL="0" indent="0" algn="ctr">
              <a:buNone/>
            </a:pPr>
            <a:r>
              <a:rPr lang="en-MY" dirty="0"/>
              <a:t>T</a:t>
            </a:r>
            <a:r>
              <a:rPr lang="en-MY" baseline="-25000" dirty="0"/>
              <a:t>10</a:t>
            </a:r>
            <a:r>
              <a:rPr lang="en-MY" dirty="0"/>
              <a:t> = </a:t>
            </a:r>
            <a:r>
              <a:rPr lang="en-MY" dirty="0" err="1"/>
              <a:t>ar</a:t>
            </a:r>
            <a:r>
              <a:rPr lang="en-MY" baseline="30000" dirty="0"/>
              <a:t>(10 - 1) </a:t>
            </a:r>
            <a:r>
              <a:rPr lang="en-MY" dirty="0"/>
              <a:t>= 1800(1.03)</a:t>
            </a:r>
            <a:r>
              <a:rPr lang="en-MY" baseline="30000" dirty="0"/>
              <a:t>9</a:t>
            </a:r>
            <a:r>
              <a:rPr lang="en-MY" dirty="0"/>
              <a:t>= </a:t>
            </a:r>
            <a:r>
              <a:rPr lang="en-MY" b="1" dirty="0"/>
              <a:t>RM 2,348.59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YEAR QUESTIONS</a:t>
            </a:r>
            <a:endParaRPr lang="en-MY" dirty="0"/>
          </a:p>
        </p:txBody>
      </p:sp>
      <p:sp>
        <p:nvSpPr>
          <p:cNvPr id="7" name="Content Placeholder 6"/>
          <p:cNvSpPr>
            <a:spLocks noGrp="1"/>
          </p:cNvSpPr>
          <p:nvPr>
            <p:ph idx="1"/>
          </p:nvPr>
        </p:nvSpPr>
        <p:spPr>
          <a:xfrm>
            <a:off x="685800" y="1923898"/>
            <a:ext cx="10820400" cy="4396435"/>
          </a:xfrm>
        </p:spPr>
        <p:txBody>
          <a:bodyPr>
            <a:normAutofit fontScale="62500" lnSpcReduction="20000"/>
          </a:bodyPr>
          <a:lstStyle/>
          <a:p>
            <a:pPr>
              <a:buNone/>
            </a:pPr>
            <a:r>
              <a:rPr lang="en-US" b="1" dirty="0"/>
              <a:t>MAC 2015</a:t>
            </a:r>
          </a:p>
          <a:p>
            <a:pPr>
              <a:buNone/>
            </a:pPr>
            <a:r>
              <a:rPr lang="en-US" dirty="0"/>
              <a:t>The 4</a:t>
            </a:r>
            <a:r>
              <a:rPr lang="en-US" baseline="30000" dirty="0"/>
              <a:t>th</a:t>
            </a:r>
            <a:r>
              <a:rPr lang="en-US" dirty="0"/>
              <a:t> term of a geometric sequence is -96 and the 9</a:t>
            </a:r>
            <a:r>
              <a:rPr lang="en-US" baseline="30000" dirty="0"/>
              <a:t>th</a:t>
            </a:r>
            <a:r>
              <a:rPr lang="en-US" dirty="0"/>
              <a:t> term is -3. Find:</a:t>
            </a:r>
          </a:p>
          <a:p>
            <a:pPr marL="285750" indent="-285750">
              <a:buAutoNum type="alphaLcParenR"/>
            </a:pPr>
            <a:r>
              <a:rPr lang="en-US" dirty="0"/>
              <a:t>the common ratio and the first term</a:t>
            </a:r>
          </a:p>
          <a:p>
            <a:pPr marL="285750" indent="-285750">
              <a:buAutoNum type="alphaLcParenR"/>
            </a:pPr>
            <a:r>
              <a:rPr lang="en-US" dirty="0"/>
              <a:t>the sum of the first five terms.</a:t>
            </a:r>
          </a:p>
          <a:p>
            <a:pPr marL="0" indent="0">
              <a:buNone/>
            </a:pPr>
            <a:endParaRPr lang="en-US" sz="1500" dirty="0"/>
          </a:p>
          <a:p>
            <a:pPr>
              <a:buNone/>
            </a:pPr>
            <a:r>
              <a:rPr lang="en-US" b="1" dirty="0"/>
              <a:t>SEPT 2014</a:t>
            </a:r>
          </a:p>
          <a:p>
            <a:pPr>
              <a:buNone/>
            </a:pPr>
            <a:r>
              <a:rPr lang="en-MY" dirty="0"/>
              <a:t>a) Given a sequence: 10, 30, 90, 270, 810, 2430....., find the sum of the first 10 terms</a:t>
            </a:r>
          </a:p>
          <a:p>
            <a:pPr>
              <a:buNone/>
            </a:pPr>
            <a:r>
              <a:rPr lang="en-US" dirty="0"/>
              <a:t>b) </a:t>
            </a:r>
            <a:r>
              <a:rPr lang="en-MY" dirty="0"/>
              <a:t>The fourth term of an arithmetic sequence is less than the fifth term by 3. The seventh term is three times the fifth term. Find </a:t>
            </a:r>
          </a:p>
          <a:p>
            <a:pPr>
              <a:buNone/>
            </a:pPr>
            <a:r>
              <a:rPr lang="en-US" dirty="0"/>
              <a:t>	</a:t>
            </a:r>
            <a:r>
              <a:rPr lang="en-US" dirty="0" err="1"/>
              <a:t>i</a:t>
            </a:r>
            <a:r>
              <a:rPr lang="en-US" dirty="0"/>
              <a:t>) t</a:t>
            </a:r>
            <a:r>
              <a:rPr lang="en-MY" dirty="0"/>
              <a:t>he common difference and the first term</a:t>
            </a:r>
          </a:p>
          <a:p>
            <a:pPr>
              <a:buNone/>
            </a:pPr>
            <a:r>
              <a:rPr lang="en-US" dirty="0"/>
              <a:t>	ii) </a:t>
            </a:r>
            <a:r>
              <a:rPr lang="en-MY" dirty="0"/>
              <a:t>the sum of the first 12 terms</a:t>
            </a:r>
          </a:p>
          <a:p>
            <a:pPr>
              <a:buNone/>
            </a:pPr>
            <a:endParaRPr lang="en-US" sz="1500" dirty="0"/>
          </a:p>
          <a:p>
            <a:pPr>
              <a:buNone/>
            </a:pPr>
            <a:r>
              <a:rPr lang="en-US" b="1" dirty="0"/>
              <a:t>MAC 2014</a:t>
            </a:r>
          </a:p>
          <a:p>
            <a:pPr marL="227013" indent="-227013">
              <a:buAutoNum type="alphaLcParenR"/>
            </a:pPr>
            <a:r>
              <a:rPr lang="en-US" dirty="0"/>
              <a:t>Determine the number of terms for the following sequence:</a:t>
            </a:r>
          </a:p>
          <a:p>
            <a:pPr marL="514350" indent="-514350">
              <a:buNone/>
            </a:pPr>
            <a:r>
              <a:rPr lang="en-US" dirty="0"/>
              <a:t>				71, 65, 59, …, -13</a:t>
            </a:r>
          </a:p>
          <a:p>
            <a:pPr marL="227013" indent="-227013">
              <a:buNone/>
            </a:pPr>
            <a:r>
              <a:rPr lang="en-US" dirty="0"/>
              <a:t>b)	The fifth term of a geometric sequence is 504 and the first term is 8064. Determine the common ratio and the sum of the first ten terms of the sequence. Assume that the common ratio is positive. </a:t>
            </a:r>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Sequence?</a:t>
            </a:r>
            <a:endParaRPr lang="en-MY" dirty="0"/>
          </a:p>
        </p:txBody>
      </p:sp>
      <p:sp>
        <p:nvSpPr>
          <p:cNvPr id="3" name="Content Placeholder 2"/>
          <p:cNvSpPr>
            <a:spLocks noGrp="1"/>
          </p:cNvSpPr>
          <p:nvPr>
            <p:ph idx="1"/>
          </p:nvPr>
        </p:nvSpPr>
        <p:spPr/>
        <p:txBody>
          <a:bodyPr/>
          <a:lstStyle/>
          <a:p>
            <a:pPr>
              <a:buNone/>
            </a:pPr>
            <a:r>
              <a:rPr lang="en-MY" dirty="0"/>
              <a:t>A set of numbers which are written in specific order or following a specific rule.</a:t>
            </a:r>
          </a:p>
          <a:p>
            <a:pPr>
              <a:buNone/>
            </a:pPr>
            <a:r>
              <a:rPr lang="en-MY" dirty="0"/>
              <a:t>For example, </a:t>
            </a:r>
          </a:p>
          <a:p>
            <a:pPr>
              <a:buNone/>
            </a:pPr>
            <a:r>
              <a:rPr lang="en-MY" dirty="0"/>
              <a:t>			0, 2, 4, 6, 8, …</a:t>
            </a:r>
          </a:p>
          <a:p>
            <a:pPr>
              <a:buNone/>
            </a:pPr>
            <a:r>
              <a:rPr lang="en-MY" dirty="0"/>
              <a:t>			1, 3, 9, 27, …</a:t>
            </a:r>
          </a:p>
          <a:p>
            <a:pPr>
              <a:buNone/>
            </a:pPr>
            <a:r>
              <a:rPr lang="en-MY" dirty="0"/>
              <a:t>			17, 12, 7, 2, -3, -8, -13.</a:t>
            </a:r>
          </a:p>
          <a:p>
            <a:pPr marL="0" indent="0">
              <a:buNone/>
            </a:pPr>
            <a:r>
              <a:rPr lang="en-MY" dirty="0"/>
              <a:t>The three sets of numbers above are an example of sequence since between adjacent values, it follows certain order or rule.</a:t>
            </a:r>
          </a:p>
          <a:p>
            <a:pPr marL="0" indent="0">
              <a:buNone/>
            </a:pPr>
            <a:endParaRPr lang="en-MY" dirty="0"/>
          </a:p>
          <a:p>
            <a:pPr marL="0" indent="0">
              <a:buNone/>
            </a:pPr>
            <a:r>
              <a:rPr lang="en-MY" dirty="0"/>
              <a:t>In this chapter, student will be learning two type of sequence: </a:t>
            </a:r>
            <a:r>
              <a:rPr lang="en-MY" dirty="0" err="1"/>
              <a:t>Arithmetics</a:t>
            </a:r>
            <a:r>
              <a:rPr lang="en-MY" dirty="0"/>
              <a:t> and Geometrics.</a:t>
            </a:r>
          </a:p>
        </p:txBody>
      </p:sp>
    </p:spTree>
    <p:extLst>
      <p:ext uri="{BB962C8B-B14F-4D97-AF65-F5344CB8AC3E}">
        <p14:creationId xmlns:p14="http://schemas.microsoft.com/office/powerpoint/2010/main" val="273213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SEQUENCE</a:t>
            </a:r>
            <a:endParaRPr lang="en-MY" dirty="0"/>
          </a:p>
        </p:txBody>
      </p:sp>
      <p:sp>
        <p:nvSpPr>
          <p:cNvPr id="3" name="Content Placeholder 2"/>
          <p:cNvSpPr>
            <a:spLocks noGrp="1"/>
          </p:cNvSpPr>
          <p:nvPr>
            <p:ph idx="1"/>
          </p:nvPr>
        </p:nvSpPr>
        <p:spPr/>
        <p:txBody>
          <a:bodyPr/>
          <a:lstStyle/>
          <a:p>
            <a:pPr>
              <a:buNone/>
            </a:pPr>
            <a:r>
              <a:rPr lang="en-US" dirty="0"/>
              <a:t>At the end of this subtopic, students should be</a:t>
            </a:r>
          </a:p>
          <a:p>
            <a:pPr>
              <a:buNone/>
            </a:pPr>
            <a:r>
              <a:rPr lang="en-US" dirty="0"/>
              <a:t>able to</a:t>
            </a:r>
            <a:endParaRPr lang="en-MY" dirty="0"/>
          </a:p>
          <a:p>
            <a:r>
              <a:rPr lang="en-MY" dirty="0"/>
              <a:t>recognise an arithmetic progression</a:t>
            </a:r>
          </a:p>
          <a:p>
            <a:r>
              <a:rPr lang="en-MY" dirty="0"/>
              <a:t>find the n-</a:t>
            </a:r>
            <a:r>
              <a:rPr lang="en-MY" dirty="0" err="1"/>
              <a:t>th</a:t>
            </a:r>
            <a:r>
              <a:rPr lang="en-MY" dirty="0"/>
              <a:t> term of an arithmetic progression</a:t>
            </a:r>
          </a:p>
          <a:p>
            <a:r>
              <a:rPr lang="en-MY" dirty="0"/>
              <a:t>find the sum of an arithmetic series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SEQUENCE</a:t>
            </a:r>
            <a:endParaRPr lang="en-MY" dirty="0"/>
          </a:p>
        </p:txBody>
      </p:sp>
      <p:sp>
        <p:nvSpPr>
          <p:cNvPr id="3" name="Content Placeholder 2"/>
          <p:cNvSpPr>
            <a:spLocks noGrp="1"/>
          </p:cNvSpPr>
          <p:nvPr>
            <p:ph idx="1"/>
          </p:nvPr>
        </p:nvSpPr>
        <p:spPr/>
        <p:txBody>
          <a:bodyPr/>
          <a:lstStyle/>
          <a:p>
            <a:r>
              <a:rPr lang="en-US" dirty="0"/>
              <a:t>Consider this sequence:</a:t>
            </a:r>
          </a:p>
          <a:p>
            <a:pPr algn="ctr">
              <a:buNone/>
            </a:pPr>
            <a:r>
              <a:rPr lang="en-US" dirty="0"/>
              <a:t>	5, 13, 21, 29,…</a:t>
            </a:r>
          </a:p>
          <a:p>
            <a:pPr>
              <a:buNone/>
            </a:pPr>
            <a:r>
              <a:rPr lang="en-US" dirty="0"/>
              <a:t>  	It starts with a particular first term, and to get the next term, add a fixed value to the previous term. In the above set of values, we add 8 to get the next term. The difference between consecutive terms is a constant.</a:t>
            </a:r>
          </a:p>
          <a:p>
            <a:pPr>
              <a:buNone/>
            </a:pPr>
            <a:endParaRPr lang="en-US" dirty="0"/>
          </a:p>
          <a:p>
            <a:pPr>
              <a:buNone/>
            </a:pPr>
            <a:r>
              <a:rPr lang="en-US" dirty="0"/>
              <a:t>	i.e., </a:t>
            </a:r>
          </a:p>
          <a:p>
            <a:pPr>
              <a:buNone/>
            </a:pPr>
            <a:r>
              <a:rPr lang="en-US" dirty="0"/>
              <a:t>		5, 5 + 8, 5 + 8 + 8, 5 + 8 + 8 + 8, …</a:t>
            </a:r>
          </a:p>
          <a:p>
            <a:pPr>
              <a:buNone/>
            </a:pPr>
            <a:r>
              <a:rPr lang="en-US" dirty="0"/>
              <a:t>		5, 5 + 8, 5 + 2(8), 5 + 3(8), …</a:t>
            </a:r>
          </a:p>
          <a:p>
            <a:pPr>
              <a:buNone/>
            </a:pPr>
            <a:r>
              <a:rPr lang="en-US" dirty="0"/>
              <a:t>		5, 13, 21, 29, …</a:t>
            </a:r>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p:txBody>
          <a:bodyPr/>
          <a:lstStyle/>
          <a:p>
            <a:pPr marL="0" indent="0" algn="just">
              <a:buNone/>
            </a:pPr>
            <a:r>
              <a:rPr lang="en-MY" dirty="0"/>
              <a:t>Definition:</a:t>
            </a:r>
          </a:p>
          <a:p>
            <a:pPr marL="0" indent="0" algn="just">
              <a:buNone/>
            </a:pPr>
            <a:r>
              <a:rPr lang="en-MY" dirty="0"/>
              <a:t>An arithmetic progression is a sequence where each new term after the first is obtained by adding a constant </a:t>
            </a:r>
            <a:r>
              <a:rPr lang="en-MY" i="1" dirty="0">
                <a:solidFill>
                  <a:srgbClr val="C00000"/>
                </a:solidFill>
              </a:rPr>
              <a:t>d</a:t>
            </a:r>
            <a:r>
              <a:rPr lang="en-MY" dirty="0"/>
              <a:t>, called the common difference, to the preceding term. If the first term of the sequence is </a:t>
            </a:r>
            <a:r>
              <a:rPr lang="en-MY" i="1" dirty="0">
                <a:solidFill>
                  <a:srgbClr val="C00000"/>
                </a:solidFill>
              </a:rPr>
              <a:t>a</a:t>
            </a:r>
            <a:r>
              <a:rPr lang="en-MY" dirty="0"/>
              <a:t> then the arithmetic progression is</a:t>
            </a:r>
          </a:p>
          <a:p>
            <a:pPr algn="ctr">
              <a:buNone/>
            </a:pPr>
            <a:r>
              <a:rPr lang="en-MY" dirty="0"/>
              <a:t> a, a + d, a + 2d, a + 3d, . . .</a:t>
            </a:r>
          </a:p>
          <a:p>
            <a:pPr>
              <a:buNone/>
            </a:pPr>
            <a:r>
              <a:rPr lang="en-MY" dirty="0"/>
              <a:t>where the </a:t>
            </a:r>
            <a:r>
              <a:rPr lang="en-MY" i="1" dirty="0"/>
              <a:t>n</a:t>
            </a:r>
            <a:r>
              <a:rPr lang="en-MY" baseline="30000" dirty="0"/>
              <a:t>th</a:t>
            </a:r>
            <a:r>
              <a:rPr lang="en-MY" dirty="0"/>
              <a:t> term is given by the formula</a:t>
            </a:r>
          </a:p>
          <a:p>
            <a:pPr algn="ctr">
              <a:buNone/>
            </a:pPr>
            <a:r>
              <a:rPr lang="en-MY" dirty="0">
                <a:highlight>
                  <a:srgbClr val="FFFF00"/>
                </a:highlight>
              </a:rPr>
              <a:t>T</a:t>
            </a:r>
            <a:r>
              <a:rPr lang="en-MY" sz="1800" i="1" baseline="-25000" dirty="0">
                <a:highlight>
                  <a:srgbClr val="FFFF00"/>
                </a:highlight>
              </a:rPr>
              <a:t>n</a:t>
            </a:r>
            <a:r>
              <a:rPr lang="en-MY" dirty="0">
                <a:highlight>
                  <a:srgbClr val="FFFF00"/>
                </a:highlight>
              </a:rPr>
              <a:t> = a + (n − 1)d</a:t>
            </a:r>
            <a:r>
              <a:rPr lang="en-MY"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p:txBody>
          <a:bodyPr>
            <a:normAutofit fontScale="77500" lnSpcReduction="20000"/>
          </a:bodyPr>
          <a:lstStyle/>
          <a:p>
            <a:pPr marL="460375" indent="-460375">
              <a:buNone/>
            </a:pPr>
            <a:r>
              <a:rPr lang="en-MY" dirty="0"/>
              <a:t>(a) 	Write down the first five terms of the Arithmetic Sequence with first term 8 and common difference 7. </a:t>
            </a:r>
          </a:p>
          <a:p>
            <a:pPr marL="460375" indent="-460375">
              <a:buNone/>
            </a:pPr>
            <a:r>
              <a:rPr lang="en-MY" dirty="0"/>
              <a:t>(b) 	Write down the first five terms of the Arithmetic Sequence with first term 2 and common difference −5. </a:t>
            </a:r>
          </a:p>
          <a:p>
            <a:pPr marL="460375" indent="-460375">
              <a:buNone/>
            </a:pPr>
            <a:r>
              <a:rPr lang="en-MY" dirty="0"/>
              <a:t>(c) 	What is the common difference of the Arithmetic Sequence 11, −1, −13, −25, . . . ? </a:t>
            </a:r>
          </a:p>
          <a:p>
            <a:pPr marL="460375" indent="-460375">
              <a:buNone/>
            </a:pPr>
            <a:r>
              <a:rPr lang="en-MY" dirty="0"/>
              <a:t>(d)	Find the 17</a:t>
            </a:r>
            <a:r>
              <a:rPr lang="en-MY" baseline="30000" dirty="0"/>
              <a:t>th</a:t>
            </a:r>
            <a:r>
              <a:rPr lang="en-MY" dirty="0"/>
              <a:t> term of the arithmetic progression with first term 5 and common difference 2. </a:t>
            </a:r>
          </a:p>
          <a:p>
            <a:pPr marL="460375" indent="-460375">
              <a:buNone/>
            </a:pPr>
            <a:r>
              <a:rPr lang="en-MY" dirty="0"/>
              <a:t>(e) 	Write down the 10</a:t>
            </a:r>
            <a:r>
              <a:rPr lang="en-MY" baseline="30000" dirty="0"/>
              <a:t>th</a:t>
            </a:r>
            <a:r>
              <a:rPr lang="en-MY" dirty="0"/>
              <a:t> and 19</a:t>
            </a:r>
            <a:r>
              <a:rPr lang="en-MY" baseline="30000" dirty="0"/>
              <a:t>th</a:t>
            </a:r>
            <a:r>
              <a:rPr lang="en-MY" dirty="0"/>
              <a:t> terms of the Arithmetic Sequence</a:t>
            </a:r>
          </a:p>
          <a:p>
            <a:pPr marL="460375" indent="-460375">
              <a:buNone/>
            </a:pPr>
            <a:r>
              <a:rPr lang="en-MY" dirty="0"/>
              <a:t>	 	(</a:t>
            </a:r>
            <a:r>
              <a:rPr lang="en-MY" dirty="0" err="1"/>
              <a:t>i</a:t>
            </a:r>
            <a:r>
              <a:rPr lang="en-MY" dirty="0"/>
              <a:t>) 8, 11, 14, . . ., </a:t>
            </a:r>
          </a:p>
          <a:p>
            <a:pPr marL="460375" indent="-460375">
              <a:buNone/>
            </a:pPr>
            <a:r>
              <a:rPr lang="en-MY" dirty="0"/>
              <a:t>		(ii) 8, 5, 2 . . .. </a:t>
            </a:r>
          </a:p>
          <a:p>
            <a:pPr marL="460375" indent="-460375">
              <a:buNone/>
            </a:pPr>
            <a:r>
              <a:rPr lang="en-MY" dirty="0"/>
              <a:t>(f) 	An Arithmetic Sequence is given by k, 2k/3, k/3, 0, . . .. </a:t>
            </a:r>
          </a:p>
          <a:p>
            <a:pPr marL="460375" indent="-460375">
              <a:buNone/>
            </a:pPr>
            <a:r>
              <a:rPr lang="en-MY" dirty="0"/>
              <a:t>		(</a:t>
            </a:r>
            <a:r>
              <a:rPr lang="en-MY" dirty="0" err="1"/>
              <a:t>i</a:t>
            </a:r>
            <a:r>
              <a:rPr lang="en-MY" dirty="0"/>
              <a:t>) Find the sixth term. </a:t>
            </a:r>
          </a:p>
          <a:p>
            <a:pPr marL="460375" indent="-460375">
              <a:buNone/>
            </a:pPr>
            <a:r>
              <a:rPr lang="en-MY" dirty="0"/>
              <a:t>		(ii) Find the </a:t>
            </a:r>
            <a:r>
              <a:rPr lang="en-MY" i="1" dirty="0"/>
              <a:t>n</a:t>
            </a:r>
            <a:r>
              <a:rPr lang="en-MY" baseline="30000" dirty="0"/>
              <a:t>th</a:t>
            </a:r>
            <a:r>
              <a:rPr lang="en-MY" dirty="0"/>
              <a:t> term. </a:t>
            </a:r>
          </a:p>
          <a:p>
            <a:pPr marL="460375" indent="-460375">
              <a:buNone/>
            </a:pPr>
            <a:r>
              <a:rPr lang="en-MY" dirty="0"/>
              <a:t>		(iii) If the 20</a:t>
            </a:r>
            <a:r>
              <a:rPr lang="en-MY" baseline="30000" dirty="0"/>
              <a:t>th</a:t>
            </a:r>
            <a:r>
              <a:rPr lang="en-MY" dirty="0"/>
              <a:t> term is equal to 15, find 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1989734"/>
            <a:ext cx="10820400" cy="4294023"/>
          </a:xfrm>
        </p:spPr>
        <p:txBody>
          <a:bodyPr>
            <a:normAutofit/>
          </a:bodyPr>
          <a:lstStyle/>
          <a:p>
            <a:pPr marL="460375" indent="-460375">
              <a:buNone/>
            </a:pPr>
            <a:r>
              <a:rPr lang="en-US" dirty="0"/>
              <a:t>(a) </a:t>
            </a:r>
            <a:r>
              <a:rPr lang="en-MY" dirty="0"/>
              <a:t>Write down the first five terms of the Arithmetic Sequence with </a:t>
            </a:r>
            <a:r>
              <a:rPr lang="en-MY" dirty="0">
                <a:highlight>
                  <a:srgbClr val="FFFF00"/>
                </a:highlight>
              </a:rPr>
              <a:t>first term 8 </a:t>
            </a:r>
            <a:r>
              <a:rPr lang="en-MY" dirty="0"/>
              <a:t>and </a:t>
            </a:r>
            <a:r>
              <a:rPr lang="en-MY" dirty="0">
                <a:highlight>
                  <a:srgbClr val="FFFF00"/>
                </a:highlight>
              </a:rPr>
              <a:t>common difference 7</a:t>
            </a:r>
            <a:r>
              <a:rPr lang="en-MY" dirty="0"/>
              <a:t>. </a:t>
            </a:r>
            <a:r>
              <a:rPr lang="en-MY" dirty="0">
                <a:solidFill>
                  <a:srgbClr val="FF0000"/>
                </a:solidFill>
              </a:rPr>
              <a:t>So, a = 8 and d = 7.</a:t>
            </a:r>
            <a:endParaRPr lang="en-US" dirty="0"/>
          </a:p>
          <a:p>
            <a:pPr marL="0" indent="0">
              <a:buNone/>
            </a:pPr>
            <a:r>
              <a:rPr lang="en-US" dirty="0"/>
              <a:t>		Use formula of</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		The sequence is 8, 15, 22, 29, 36, …  </a:t>
            </a:r>
            <a:endParaRPr lang="en-MY" dirty="0"/>
          </a:p>
        </p:txBody>
      </p:sp>
      <p:graphicFrame>
        <p:nvGraphicFramePr>
          <p:cNvPr id="5" name="Object 4"/>
          <p:cNvGraphicFramePr>
            <a:graphicFrameLocks noChangeAspect="1"/>
          </p:cNvGraphicFramePr>
          <p:nvPr>
            <p:extLst>
              <p:ext uri="{D42A27DB-BD31-4B8C-83A1-F6EECF244321}">
                <p14:modId xmlns:p14="http://schemas.microsoft.com/office/powerpoint/2010/main" val="3229338854"/>
              </p:ext>
            </p:extLst>
          </p:nvPr>
        </p:nvGraphicFramePr>
        <p:xfrm>
          <a:off x="4710989" y="2664562"/>
          <a:ext cx="2286000" cy="533400"/>
        </p:xfrm>
        <a:graphic>
          <a:graphicData uri="http://schemas.openxmlformats.org/presentationml/2006/ole">
            <mc:AlternateContent xmlns:mc="http://schemas.openxmlformats.org/markup-compatibility/2006">
              <mc:Choice xmlns:v="urn:schemas-microsoft-com:vml" Requires="v">
                <p:oleObj spid="_x0000_s11290" name="Equation" r:id="rId3" imgW="990360" imgH="228600" progId="Equation.3">
                  <p:embed/>
                </p:oleObj>
              </mc:Choice>
              <mc:Fallback>
                <p:oleObj name="Equation" r:id="rId3" imgW="990360" imgH="228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989" y="2664562"/>
                        <a:ext cx="2286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Content Placeholder 3"/>
          <p:cNvGraphicFramePr>
            <a:graphicFrameLocks noChangeAspect="1"/>
          </p:cNvGraphicFramePr>
          <p:nvPr>
            <p:extLst>
              <p:ext uri="{D42A27DB-BD31-4B8C-83A1-F6EECF244321}">
                <p14:modId xmlns:p14="http://schemas.microsoft.com/office/powerpoint/2010/main" val="3132916252"/>
              </p:ext>
            </p:extLst>
          </p:nvPr>
        </p:nvGraphicFramePr>
        <p:xfrm>
          <a:off x="4710989" y="3282762"/>
          <a:ext cx="4191000" cy="2286000"/>
        </p:xfrm>
        <a:graphic>
          <a:graphicData uri="http://schemas.openxmlformats.org/presentationml/2006/ole">
            <mc:AlternateContent xmlns:mc="http://schemas.openxmlformats.org/markup-compatibility/2006">
              <mc:Choice xmlns:v="urn:schemas-microsoft-com:vml" Requires="v">
                <p:oleObj spid="_x0000_s11291" name="Equation" r:id="rId5" imgW="1612800" imgH="1143000" progId="Equation.3">
                  <p:embed/>
                </p:oleObj>
              </mc:Choice>
              <mc:Fallback>
                <p:oleObj name="Equation" r:id="rId5" imgW="1612800" imgH="1143000" progId="Equation.3">
                  <p:embed/>
                  <p:pic>
                    <p:nvPicPr>
                      <p:cNvPr id="2052" name="Content Placeholder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989" y="3282762"/>
                        <a:ext cx="41910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ARITHMETIC SEQUENCE</a:t>
            </a:r>
            <a:br>
              <a:rPr lang="en-US" dirty="0"/>
            </a:br>
            <a:r>
              <a:rPr lang="en-US" dirty="0"/>
              <a:t>(</a:t>
            </a:r>
            <a:r>
              <a:rPr lang="en-US" i="1" cap="none" dirty="0"/>
              <a:t>n</a:t>
            </a:r>
            <a:r>
              <a:rPr lang="en-US" cap="none" baseline="30000" dirty="0"/>
              <a:t>th</a:t>
            </a:r>
            <a:r>
              <a:rPr lang="en-US" dirty="0"/>
              <a:t> </a:t>
            </a:r>
            <a:r>
              <a:rPr lang="en-US" cap="none" dirty="0"/>
              <a:t>term</a:t>
            </a:r>
            <a:r>
              <a:rPr lang="en-US" dirty="0"/>
              <a:t>)</a:t>
            </a:r>
            <a:endParaRPr lang="en-MY" dirty="0"/>
          </a:p>
        </p:txBody>
      </p:sp>
      <p:sp>
        <p:nvSpPr>
          <p:cNvPr id="3" name="Content Placeholder 2"/>
          <p:cNvSpPr>
            <a:spLocks noGrp="1"/>
          </p:cNvSpPr>
          <p:nvPr>
            <p:ph idx="1"/>
          </p:nvPr>
        </p:nvSpPr>
        <p:spPr>
          <a:xfrm>
            <a:off x="685800" y="1989734"/>
            <a:ext cx="10820400" cy="4294023"/>
          </a:xfrm>
        </p:spPr>
        <p:txBody>
          <a:bodyPr>
            <a:normAutofit/>
          </a:bodyPr>
          <a:lstStyle/>
          <a:p>
            <a:pPr marL="460375" indent="-460375">
              <a:buNone/>
            </a:pPr>
            <a:r>
              <a:rPr lang="en-US" dirty="0"/>
              <a:t>(b) </a:t>
            </a:r>
            <a:r>
              <a:rPr lang="en-MY" dirty="0"/>
              <a:t>Write down the first five terms of the Arithmetic Sequence with </a:t>
            </a:r>
            <a:r>
              <a:rPr lang="en-MY" dirty="0">
                <a:highlight>
                  <a:srgbClr val="FFFF00"/>
                </a:highlight>
              </a:rPr>
              <a:t>first term 2 </a:t>
            </a:r>
            <a:r>
              <a:rPr lang="en-MY" dirty="0"/>
              <a:t>and </a:t>
            </a:r>
            <a:r>
              <a:rPr lang="en-MY" dirty="0">
                <a:highlight>
                  <a:srgbClr val="FFFF00"/>
                </a:highlight>
              </a:rPr>
              <a:t>common difference −5</a:t>
            </a:r>
            <a:r>
              <a:rPr lang="en-MY" dirty="0"/>
              <a:t>. </a:t>
            </a:r>
            <a:r>
              <a:rPr lang="en-MY" dirty="0">
                <a:solidFill>
                  <a:srgbClr val="FF0000"/>
                </a:solidFill>
              </a:rPr>
              <a:t>So, a = 2 and d = -5.</a:t>
            </a:r>
            <a:endParaRPr lang="en-US" dirty="0"/>
          </a:p>
          <a:p>
            <a:pPr marL="0" indent="0">
              <a:buNone/>
            </a:pPr>
            <a:r>
              <a:rPr lang="en-US" dirty="0"/>
              <a:t>		Use formula of</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r>
              <a:rPr lang="en-US" dirty="0"/>
              <a:t>		The sequence is 2, -3, -8, -13, -18, …  </a:t>
            </a:r>
            <a:endParaRPr lang="en-MY" dirty="0"/>
          </a:p>
        </p:txBody>
      </p:sp>
      <p:graphicFrame>
        <p:nvGraphicFramePr>
          <p:cNvPr id="5" name="Object 4"/>
          <p:cNvGraphicFramePr>
            <a:graphicFrameLocks noChangeAspect="1"/>
          </p:cNvGraphicFramePr>
          <p:nvPr/>
        </p:nvGraphicFramePr>
        <p:xfrm>
          <a:off x="4710989" y="2664562"/>
          <a:ext cx="2286000" cy="533400"/>
        </p:xfrm>
        <a:graphic>
          <a:graphicData uri="http://schemas.openxmlformats.org/presentationml/2006/ole">
            <mc:AlternateContent xmlns:mc="http://schemas.openxmlformats.org/markup-compatibility/2006">
              <mc:Choice xmlns:v="urn:schemas-microsoft-com:vml" Requires="v">
                <p:oleObj spid="_x0000_s16402" name="Equation" r:id="rId3" imgW="990360" imgH="228600" progId="Equation.3">
                  <p:embed/>
                </p:oleObj>
              </mc:Choice>
              <mc:Fallback>
                <p:oleObj name="Equation" r:id="rId3" imgW="990360" imgH="2286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989" y="2664562"/>
                        <a:ext cx="2286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Content Placeholder 3"/>
          <p:cNvGraphicFramePr>
            <a:graphicFrameLocks noChangeAspect="1"/>
          </p:cNvGraphicFramePr>
          <p:nvPr>
            <p:extLst>
              <p:ext uri="{D42A27DB-BD31-4B8C-83A1-F6EECF244321}">
                <p14:modId xmlns:p14="http://schemas.microsoft.com/office/powerpoint/2010/main" val="3499448921"/>
              </p:ext>
            </p:extLst>
          </p:nvPr>
        </p:nvGraphicFramePr>
        <p:xfrm>
          <a:off x="4710989" y="3197962"/>
          <a:ext cx="4719638" cy="2286000"/>
        </p:xfrm>
        <a:graphic>
          <a:graphicData uri="http://schemas.openxmlformats.org/presentationml/2006/ole">
            <mc:AlternateContent xmlns:mc="http://schemas.openxmlformats.org/markup-compatibility/2006">
              <mc:Choice xmlns:v="urn:schemas-microsoft-com:vml" Requires="v">
                <p:oleObj spid="_x0000_s16403" name="Equation" r:id="rId5" imgW="1815840" imgH="1143000" progId="Equation.3">
                  <p:embed/>
                </p:oleObj>
              </mc:Choice>
              <mc:Fallback>
                <p:oleObj name="Equation" r:id="rId5" imgW="1815840" imgH="1143000" progId="Equation.3">
                  <p:embed/>
                  <p:pic>
                    <p:nvPicPr>
                      <p:cNvPr id="2052" name="Content Placeholder 3"/>
                      <p:cNvPicPr>
                        <a:picLocks noChangeAspect="1" noChangeArrowheads="1"/>
                      </p:cNvPicPr>
                      <p:nvPr/>
                    </p:nvPicPr>
                    <p:blipFill>
                      <a:blip r:embed="rId6"/>
                      <a:srcRect/>
                      <a:stretch>
                        <a:fillRect/>
                      </a:stretch>
                    </p:blipFill>
                    <p:spPr bwMode="auto">
                      <a:xfrm>
                        <a:off x="4710989" y="3197962"/>
                        <a:ext cx="4719638"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hought Bubble: Cloud 3">
            <a:extLst>
              <a:ext uri="{FF2B5EF4-FFF2-40B4-BE49-F238E27FC236}">
                <a16:creationId xmlns:a16="http://schemas.microsoft.com/office/drawing/2014/main" id="{E4B30062-4987-40FD-82C6-F01442AE8971}"/>
              </a:ext>
            </a:extLst>
          </p:cNvPr>
          <p:cNvSpPr/>
          <p:nvPr/>
        </p:nvSpPr>
        <p:spPr>
          <a:xfrm>
            <a:off x="685800" y="1299329"/>
            <a:ext cx="2532888" cy="550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Solution</a:t>
            </a:r>
          </a:p>
        </p:txBody>
      </p:sp>
    </p:spTree>
    <p:extLst>
      <p:ext uri="{BB962C8B-B14F-4D97-AF65-F5344CB8AC3E}">
        <p14:creationId xmlns:p14="http://schemas.microsoft.com/office/powerpoint/2010/main" val="24742539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616</TotalTime>
  <Words>2272</Words>
  <Application>Microsoft Office PowerPoint</Application>
  <PresentationFormat>Widescreen</PresentationFormat>
  <Paragraphs>202</Paragraphs>
  <Slides>27</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Cambria Math</vt:lpstr>
      <vt:lpstr>Century Gothic</vt:lpstr>
      <vt:lpstr>Vapor Trail</vt:lpstr>
      <vt:lpstr>1_Vapor Trail</vt:lpstr>
      <vt:lpstr>Equation</vt:lpstr>
      <vt:lpstr>sequence</vt:lpstr>
      <vt:lpstr>LEARNING OUTCOMES</vt:lpstr>
      <vt:lpstr>What is Sequence?</vt:lpstr>
      <vt:lpstr>ARITHMETIC SEQUENCE</vt:lpstr>
      <vt:lpstr>ARITHMETIC SEQUENCE</vt:lpstr>
      <vt:lpstr>ARITHMETIC SEQUENCE (nth term)</vt:lpstr>
      <vt:lpstr>ARITHMETIC SEQUENCE (nth term)</vt:lpstr>
      <vt:lpstr>ARITHMETIC SEQUENCE (nth term)</vt:lpstr>
      <vt:lpstr>ARITHMETIC SEQUENCE (nth term)</vt:lpstr>
      <vt:lpstr>ARITHMETIC SEQUENCE (nth term)</vt:lpstr>
      <vt:lpstr>ARITHMETIC SEQUENCE (nth term)</vt:lpstr>
      <vt:lpstr>ARITHMETIC SEQUENCE (sum of an arithmetic series)</vt:lpstr>
      <vt:lpstr>ARITHMETIC SEQUENCE (sum of an arithmetic series)</vt:lpstr>
      <vt:lpstr>ARITHMETIC SEQUENCE (sum of an arithmetic series)</vt:lpstr>
      <vt:lpstr>ARITHMETIC SEQUENCE (sum of an arithmetic series)</vt:lpstr>
      <vt:lpstr>GEOMETRIC SEQUENCE</vt:lpstr>
      <vt:lpstr>GEOMETRIC SEQUENCE</vt:lpstr>
      <vt:lpstr>GEOMETRIC SEQUENCE (n-th term)</vt:lpstr>
      <vt:lpstr>GEOMETRIC SEQUENCE (n-th term)</vt:lpstr>
      <vt:lpstr>GEOMETRIC SEQUENCE (n-th term)</vt:lpstr>
      <vt:lpstr>GEOMETRIC SEQUENCE (sum of a geometric series)</vt:lpstr>
      <vt:lpstr>GEOMETRIC SEQUENCE (sum of a geometric series)</vt:lpstr>
      <vt:lpstr>GEOMETRIC SEQUENCE (sum of a geometric series)</vt:lpstr>
      <vt:lpstr>GEOMETRIC SEQUENCE (sum of a geometric series)</vt:lpstr>
      <vt:lpstr>GEOMETRIC SEQUENCE (sum of a geometric series)</vt:lpstr>
      <vt:lpstr>GEOMETRIC SEQUENCE (application of geometric sequence)</vt:lpstr>
      <vt:lpstr>PAST YEAR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Installment Purchases</dc:title>
  <dc:creator>Kamarul Ariffin Mansor</dc:creator>
  <cp:lastModifiedBy>Kamarul Ariffin Mansor</cp:lastModifiedBy>
  <cp:revision>25</cp:revision>
  <dcterms:created xsi:type="dcterms:W3CDTF">2020-04-03T09:14:49Z</dcterms:created>
  <dcterms:modified xsi:type="dcterms:W3CDTF">2020-10-18T07:31:40Z</dcterms:modified>
</cp:coreProperties>
</file>