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42" d="100"/>
          <a:sy n="42" d="100"/>
        </p:scale>
        <p:origin x="56" y="1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640B-6789-43AA-9E32-74434E92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EA51E-6999-43AE-B930-FA64E9B38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464A-F036-4488-B30C-3DB5267E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3C1E-D3DA-4134-9942-EDA6DA1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EA69-235F-4CB8-BADB-00C1C91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100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DCA4-C79C-4F3C-9936-1D93E1E1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7813-6352-43BF-A650-6D6C0D5B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B9AB-C4CF-478B-9A26-503DD1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E00C-952D-420D-B340-8AA6149D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6537-5D79-4D56-A767-3BB94994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594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22B5D-DA87-4069-A143-19530D5B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17DDA-CC65-4DC5-A374-8E9E59B7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0A41-0368-4DA3-A8C4-FEEE9B53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826A-04E0-4A9F-8705-E32D91A5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CDD1-55C3-47FA-8644-3069FCF4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874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6FA3-DC57-4DEA-A2C9-CBB648FA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A176-30F7-4258-8F6D-01A5596D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FB41-7662-4900-B320-8518EF66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B9A4-ED76-4C6A-93B8-ECD26EDC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29EA-48D3-4915-BFD8-78490968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51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D0F5-96DC-4435-AFFB-3AF2785D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3E48A-470B-40AA-B3DB-DEDBDB69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94D6-FF9B-4526-AA6E-9FCAECE7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EA67-BD45-406E-873B-E3C805AA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F902-EDEF-493C-986A-C0A7CBC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327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20C1-50A6-4BB9-B9E2-22153F03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1164-66F7-405E-920C-617BF6F71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BD5E-FAD9-4A50-8837-881DE875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DFF27-35C6-4E2C-9783-85EF4F87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D446-C488-4A51-BF07-28EEE46A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49DB0-DB80-4317-AFB9-F10C5FAB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503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92C2-E261-44C6-9864-81DF7D78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4EB4-E8E0-4822-98D8-2357C041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4D13-CA6B-4B95-9E45-E269ADDE8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78595-3FC3-4840-979F-CA4F7AE27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B8086-2249-4FEF-92D6-12FBEB60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8539A-90C1-4B1B-B18C-83E56987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20C32-0D8D-4D3A-8398-3931430A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31EB2-1F74-4E42-A143-9E5CAC01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291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D16C-0920-4AB1-8588-5FA5EFD6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907FB-363C-4D73-BD6B-A3DD7B3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8BC06-9F45-4008-B9C3-81946AA3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AF2F4-A32F-4DF3-BF24-8CB82BF2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609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56891-D232-4F35-B625-1B7ECF2D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7C42E-30DF-4F57-A9CD-998EC99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E015F-DB83-46EC-83DD-C7453C9C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0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B2AA-65CC-47BC-AD0D-6D4F00C4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3EB8-3EC1-45DF-A684-1C35058F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FAE84-B59F-4588-9CFE-26CD7AC93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4FB8-8BBE-4CD8-B205-DA9E51B2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9C7B3-DB39-4E71-BF31-0C0B51A0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884CF-2012-4C16-A9FD-D7F22745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697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3697-E26C-454B-A79C-FA0C475D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4D17F-138F-4E6A-B0A1-8BB9B18E2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EE3E2-3B2E-4BD1-B509-21A41920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2CB07-D10D-4D08-91EB-6E6C4E13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ADBB-0369-4C15-8C93-67CE4475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8A0EA-18CB-49DA-A1F2-804F124A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661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00E7A-9C30-4CA6-86C9-6986ABC8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7463-98D1-4B67-8719-E2829F4E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D498-012D-466E-916B-C8ACCFA9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9575-F627-4732-B9D8-8CC43056D32E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30A5-CB75-4522-9E78-97571B1D5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F09B-57CF-40BE-8CD5-B21F8E4C8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011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A1BC-F1E4-423F-93A3-DAFBBCE5C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6680C-DEA8-4CC4-BF66-2DC272118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9" name="Picture 38" descr="A picture containing sitting, colorful, red&#10;&#10;Description automatically generated">
            <a:extLst>
              <a:ext uri="{FF2B5EF4-FFF2-40B4-BE49-F238E27FC236}">
                <a16:creationId xmlns:a16="http://schemas.microsoft.com/office/drawing/2014/main" id="{DDAB9580-0632-4C84-AD6B-ABE6D6528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9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1603E2-2AFA-421B-95DD-E7D3D920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CC94D5-36CA-4D27-A202-B8444C59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350B3-2B49-402D-8FC6-54A682288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5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9376FC-2C38-4565-BE66-CFB62E95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FA561-1CDF-447B-ACF0-532029E66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5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074E9-EE3C-490E-858C-83804DE96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6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FD623A-970C-4942-B4DA-D374118B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9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4635BD8-7266-4D6A-8957-F5394CEE6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5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4E3B3F-8DDB-4D5B-8FD4-FE4286834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9971B5-F1DD-4E3D-BC89-2FBF0D316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8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E71C38-3858-4B22-8B61-E1945C20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753A8-CBC6-4F73-8876-5B537DBF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041D2-1927-4056-B151-46780041F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05313C5B-C893-4C4D-9BFB-7D7EA6996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5" b="303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E346F-447C-4ACD-8FEA-A3A297B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0" i="0">
                <a:solidFill>
                  <a:srgbClr val="111111"/>
                </a:solidFill>
                <a:effectLst/>
                <a:latin typeface="SourceSansPro"/>
              </a:rPr>
              <a:t>What Is Islamic Banking?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26E1-3342-4440-8B3D-EB31DEF9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cap="all">
                <a:solidFill>
                  <a:srgbClr val="111111"/>
                </a:solidFill>
                <a:effectLst/>
                <a:latin typeface="Cabin-semi-bold"/>
              </a:rPr>
              <a:t>KEY TAKEAWAYS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11111"/>
                </a:solidFill>
                <a:effectLst/>
                <a:latin typeface="SourceSansPro"/>
              </a:rPr>
              <a:t>Islamic banking, also referred to as Islamic finance or shariah-compliant finance, refers to finance or banking activities that adhere to shariah (Islamic law).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11111"/>
                </a:solidFill>
                <a:effectLst/>
                <a:latin typeface="SourceSansPro"/>
              </a:rPr>
              <a:t>Two fundamental principles of Islamic banking are the sharing of profit and loss, and the prohibition of the collection and payment of interest by lenders and investors.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11111"/>
                </a:solidFill>
                <a:effectLst/>
                <a:latin typeface="SourceSansPro"/>
              </a:rPr>
              <a:t>Islamic banks make a profit through equity participation, which requires a borrower to give the bank a share in their profits rather than paying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11111"/>
                </a:solidFill>
                <a:effectLst/>
                <a:latin typeface="SourceSansPro"/>
              </a:rPr>
              <a:t>Some conventional banks have windows or sections that provide designated Islamic banking services to their customers.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105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hite and blue silky cloth">
            <a:extLst>
              <a:ext uri="{FF2B5EF4-FFF2-40B4-BE49-F238E27FC236}">
                <a16:creationId xmlns:a16="http://schemas.microsoft.com/office/drawing/2014/main" id="{309A2FC4-2D3E-4D66-92CB-813F6F364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5" b="303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299E46-67E0-4D0F-B76D-13624BD0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15" y="0"/>
            <a:ext cx="3292450" cy="4231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MY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Major Differences Between Islamic and Conventional Banking</a:t>
            </a:r>
            <a:endParaRPr lang="en-US" sz="8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350F03-2F6C-446C-B72C-2436BBE0C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02319"/>
              </p:ext>
            </p:extLst>
          </p:nvPr>
        </p:nvGraphicFramePr>
        <p:xfrm>
          <a:off x="3607396" y="0"/>
          <a:ext cx="8584604" cy="6885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2586">
                  <a:extLst>
                    <a:ext uri="{9D8B030D-6E8A-4147-A177-3AD203B41FA5}">
                      <a16:colId xmlns:a16="http://schemas.microsoft.com/office/drawing/2014/main" val="1426488281"/>
                    </a:ext>
                  </a:extLst>
                </a:gridCol>
                <a:gridCol w="4292018">
                  <a:extLst>
                    <a:ext uri="{9D8B030D-6E8A-4147-A177-3AD203B41FA5}">
                      <a16:colId xmlns:a16="http://schemas.microsoft.com/office/drawing/2014/main" val="1339113656"/>
                    </a:ext>
                  </a:extLst>
                </a:gridCol>
              </a:tblGrid>
              <a:tr h="4652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750"/>
                        </a:spcAft>
                      </a:pPr>
                      <a:r>
                        <a:rPr lang="en-MY" sz="2000" dirty="0">
                          <a:solidFill>
                            <a:schemeClr val="tx1"/>
                          </a:solidFill>
                          <a:effectLst/>
                        </a:rPr>
                        <a:t>Conventional Banking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750"/>
                        </a:spcAft>
                      </a:pPr>
                      <a:r>
                        <a:rPr lang="en-MY" sz="2000" b="1" dirty="0">
                          <a:solidFill>
                            <a:schemeClr val="bg1"/>
                          </a:solidFill>
                          <a:effectLst/>
                        </a:rPr>
                        <a:t>Islamic Banking</a:t>
                      </a:r>
                      <a:endParaRPr lang="en-MY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2363651371"/>
                  </a:ext>
                </a:extLst>
              </a:tr>
              <a:tr h="692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>
                          <a:effectLst/>
                        </a:rPr>
                        <a:t>Money is a product besides medium of exchange and store of value</a:t>
                      </a:r>
                      <a:endParaRPr lang="en-MY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>
                          <a:effectLst/>
                        </a:rPr>
                        <a:t>Real Asset is a product Money is just a medium of exchange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3254713678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>
                          <a:effectLst/>
                        </a:rPr>
                        <a:t>Time value is the basis for charging interest on capital</a:t>
                      </a:r>
                      <a:endParaRPr lang="en-MY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>
                          <a:effectLst/>
                        </a:rPr>
                        <a:t>Profit on exchange of goods &amp; services is the basis for earning profit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888562616"/>
                  </a:ext>
                </a:extLst>
              </a:tr>
              <a:tr h="770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>
                          <a:effectLst/>
                        </a:rPr>
                        <a:t>The expanded money in the money market without backing the real assets, result deficit financing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>
                          <a:effectLst/>
                        </a:rPr>
                        <a:t>Balance budget is the outcome of no expansion of money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1018371243"/>
                  </a:ext>
                </a:extLst>
              </a:tr>
              <a:tr h="770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>
                          <a:effectLst/>
                        </a:rPr>
                        <a:t>Interest is charged even in case; the organization suffers losses. Thus, no concept of sharing loss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>
                          <a:effectLst/>
                        </a:rPr>
                        <a:t>Loss is shared when the organization suffers loss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1363264350"/>
                  </a:ext>
                </a:extLst>
              </a:tr>
              <a:tr h="770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>
                          <a:effectLst/>
                        </a:rPr>
                        <a:t>While disbursing cash finance, running finance, or working capital finance, no agreement for exchange of goods &amp; services is made</a:t>
                      </a:r>
                      <a:endParaRPr lang="en-MY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>
                          <a:effectLst/>
                        </a:rPr>
                        <a:t>The execution of agreement for the exchange of good &amp; services is must, while disbursing funds under Salam &amp; </a:t>
                      </a:r>
                      <a:r>
                        <a:rPr lang="en-MY" sz="1400" dirty="0" err="1">
                          <a:effectLst/>
                        </a:rPr>
                        <a:t>Istisna</a:t>
                      </a:r>
                      <a:r>
                        <a:rPr lang="en-MY" sz="1400" dirty="0">
                          <a:effectLst/>
                        </a:rPr>
                        <a:t> contracts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1305726842"/>
                  </a:ext>
                </a:extLst>
              </a:tr>
              <a:tr h="1076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>
                          <a:effectLst/>
                        </a:rPr>
                        <a:t>Due to non-existence of goods &amp; services behind the money while disbursing funds, the expansion of money takes place, which creates inflation</a:t>
                      </a:r>
                      <a:endParaRPr lang="en-MY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>
                          <a:effectLst/>
                        </a:rPr>
                        <a:t>Due to existence of goods &amp; services no expansion of money takes place and thus no inflation is created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3312668296"/>
                  </a:ext>
                </a:extLst>
              </a:tr>
              <a:tr h="770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>
                          <a:effectLst/>
                        </a:rPr>
                        <a:t>Due to inflation the entrepreneur increases prices of his goods &amp; services, due to incorporating inflationary effect into cost of product</a:t>
                      </a:r>
                      <a:endParaRPr lang="en-MY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>
                          <a:effectLst/>
                        </a:rPr>
                        <a:t>Due to control over inflation, no extra price is charged by the entrepreneur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1280967747"/>
                  </a:ext>
                </a:extLst>
              </a:tr>
              <a:tr h="1076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>
                          <a:effectLst/>
                        </a:rPr>
                        <a:t>Bridge financing and long-term loans lending is not made on the basis of existence of capital goods</a:t>
                      </a:r>
                      <a:endParaRPr lang="en-MY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400" dirty="0" err="1">
                          <a:effectLst/>
                        </a:rPr>
                        <a:t>Musharakah</a:t>
                      </a:r>
                      <a:r>
                        <a:rPr lang="en-MY" sz="1400" dirty="0">
                          <a:effectLst/>
                        </a:rPr>
                        <a:t> &amp; Diminishing </a:t>
                      </a:r>
                      <a:r>
                        <a:rPr lang="en-MY" sz="1400" dirty="0" err="1">
                          <a:effectLst/>
                        </a:rPr>
                        <a:t>Musharakah</a:t>
                      </a:r>
                      <a:r>
                        <a:rPr lang="en-MY" sz="1400" dirty="0">
                          <a:effectLst/>
                        </a:rPr>
                        <a:t> agreements are made after making sure the existence of capital goods before disbursing funds for a capital project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64072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15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and blue silky cloth">
            <a:extLst>
              <a:ext uri="{FF2B5EF4-FFF2-40B4-BE49-F238E27FC236}">
                <a16:creationId xmlns:a16="http://schemas.microsoft.com/office/drawing/2014/main" id="{ABEF1A5A-2F4A-4076-9E4D-6CCAD5BC4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5" b="303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299E46-67E0-4D0F-B76D-13624BD0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0"/>
            <a:ext cx="3285193" cy="4231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MY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Major Differences Between Islamic and Conventional Banking</a:t>
            </a:r>
            <a:endParaRPr lang="en-US" sz="8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350F03-2F6C-446C-B72C-2436BBE0C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49941"/>
              </p:ext>
            </p:extLst>
          </p:nvPr>
        </p:nvGraphicFramePr>
        <p:xfrm>
          <a:off x="3607396" y="0"/>
          <a:ext cx="8584604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2586">
                  <a:extLst>
                    <a:ext uri="{9D8B030D-6E8A-4147-A177-3AD203B41FA5}">
                      <a16:colId xmlns:a16="http://schemas.microsoft.com/office/drawing/2014/main" val="1426488281"/>
                    </a:ext>
                  </a:extLst>
                </a:gridCol>
                <a:gridCol w="4292018">
                  <a:extLst>
                    <a:ext uri="{9D8B030D-6E8A-4147-A177-3AD203B41FA5}">
                      <a16:colId xmlns:a16="http://schemas.microsoft.com/office/drawing/2014/main" val="1339113656"/>
                    </a:ext>
                  </a:extLst>
                </a:gridCol>
              </a:tblGrid>
              <a:tr h="648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2000" dirty="0">
                          <a:solidFill>
                            <a:schemeClr val="tx1"/>
                          </a:solidFill>
                          <a:effectLst/>
                        </a:rPr>
                        <a:t>Conventional Banking 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2000" dirty="0">
                          <a:effectLst/>
                        </a:rPr>
                        <a:t> Islamic Banking</a:t>
                      </a:r>
                      <a:endParaRPr lang="en-MY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1547153795"/>
                  </a:ext>
                </a:extLst>
              </a:tr>
              <a:tr h="1294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 dirty="0">
                          <a:effectLst/>
                        </a:rPr>
                        <a:t>Real growth of wealth does not take place, as the money remains in few hands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 dirty="0">
                          <a:effectLst/>
                        </a:rPr>
                        <a:t>Real growth in the wealth of the people of the society takes place, due to multiplier effect and real wealth goes into the ownership of lot of hands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568605628"/>
                  </a:ext>
                </a:extLst>
              </a:tr>
              <a:tr h="1073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>
                          <a:effectLst/>
                        </a:rPr>
                        <a:t>Due to failure of the projects the loan is written off as it becomes non-performing loan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 dirty="0">
                          <a:effectLst/>
                        </a:rPr>
                        <a:t>Due to failure of the project, the management of the organization can be taken over to hand over to a better management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2057417033"/>
                  </a:ext>
                </a:extLst>
              </a:tr>
              <a:tr h="1694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>
                          <a:effectLst/>
                        </a:rPr>
                        <a:t>Debt’s financing gets the advantage of leverage for an enterprise, due to interest expense as deductible items form taxable profit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 dirty="0">
                          <a:effectLst/>
                        </a:rPr>
                        <a:t>Sharing profits in case of </a:t>
                      </a:r>
                      <a:r>
                        <a:rPr lang="en-MY" sz="1600" dirty="0" err="1">
                          <a:effectLst/>
                        </a:rPr>
                        <a:t>Mudarabah</a:t>
                      </a:r>
                      <a:r>
                        <a:rPr lang="en-MY" sz="1600" dirty="0">
                          <a:effectLst/>
                        </a:rPr>
                        <a:t> and sharing in the organization of business venture in case of </a:t>
                      </a:r>
                      <a:r>
                        <a:rPr lang="en-MY" sz="1600" dirty="0" err="1">
                          <a:effectLst/>
                        </a:rPr>
                        <a:t>Musharakah</a:t>
                      </a:r>
                      <a:r>
                        <a:rPr lang="en-MY" sz="1600" dirty="0">
                          <a:effectLst/>
                        </a:rPr>
                        <a:t>, provides extra tax to federal Government. This leads to minimize the tax burden over salaried persons.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3375087402"/>
                  </a:ext>
                </a:extLst>
              </a:tr>
              <a:tr h="1073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>
                          <a:effectLst/>
                        </a:rPr>
                        <a:t>In leasing ownership has been transferred and start and the risk and reward bear by the client.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 dirty="0">
                          <a:effectLst/>
                        </a:rPr>
                        <a:t>In Islamic banking leasing, ownership remains with bank and risk and reward bear by the bank as owner of asset.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1310803533"/>
                  </a:ext>
                </a:extLst>
              </a:tr>
              <a:tr h="1073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 dirty="0">
                          <a:effectLst/>
                        </a:rPr>
                        <a:t>In conventional banking, fixed rate of interest being given to depositors.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36" marR="23891" marT="23891" marB="2389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MY" sz="1600" dirty="0">
                          <a:effectLst/>
                        </a:rPr>
                        <a:t>In Islamic banking, profit are distributed out of profit earning by bank for the month as per decided weightages.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71" marR="23891" marT="23891" marB="23891" anchor="ctr"/>
                </a:tc>
                <a:extLst>
                  <a:ext uri="{0D108BD9-81ED-4DB2-BD59-A6C34878D82A}">
                    <a16:rowId xmlns:a16="http://schemas.microsoft.com/office/drawing/2014/main" val="347440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3217E-AB63-4625-A6C1-30E10ED14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73483AD-2B12-4D68-8EA9-90B72A0F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D79873-94A7-4209-985E-B8A69128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609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Cabin-semi-bold</vt:lpstr>
      <vt:lpstr>Calibri</vt:lpstr>
      <vt:lpstr>Calibri Light</vt:lpstr>
      <vt:lpstr>inherit</vt:lpstr>
      <vt:lpstr>SourceSansPro</vt:lpstr>
      <vt:lpstr>Office Theme</vt:lpstr>
      <vt:lpstr>PowerPoint Presentation</vt:lpstr>
      <vt:lpstr>PowerPoint Presentation</vt:lpstr>
      <vt:lpstr>PowerPoint Presentation</vt:lpstr>
      <vt:lpstr>What Is Islamic Banking?</vt:lpstr>
      <vt:lpstr>Major Differences Between Islamic and Conventional Banking</vt:lpstr>
      <vt:lpstr>Major Differences Between Islamic and Conventional Banking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Kamarul Ariffin Mansor</dc:creator>
  <cp:lastModifiedBy>Kamarul Ariffin Mansor</cp:lastModifiedBy>
  <cp:revision>4</cp:revision>
  <dcterms:created xsi:type="dcterms:W3CDTF">2020-04-08T04:28:53Z</dcterms:created>
  <dcterms:modified xsi:type="dcterms:W3CDTF">2021-10-20T01:04:20Z</dcterms:modified>
</cp:coreProperties>
</file>