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15"/>
  </p:notesMasterIdLst>
  <p:sldIdLst>
    <p:sldId id="256" r:id="rId3"/>
    <p:sldId id="277" r:id="rId4"/>
    <p:sldId id="275" r:id="rId5"/>
    <p:sldId id="300" r:id="rId6"/>
    <p:sldId id="260" r:id="rId7"/>
    <p:sldId id="263" r:id="rId8"/>
    <p:sldId id="261" r:id="rId9"/>
    <p:sldId id="264" r:id="rId10"/>
    <p:sldId id="267" r:id="rId11"/>
    <p:sldId id="269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0374D-A10D-4F16-A346-D54563820891}" type="datetimeFigureOut">
              <a:rPr lang="en-MY" smtClean="0"/>
              <a:t>5/4/2020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BC8F4-0C7F-4896-BCCD-06253EA3A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83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442F4-979F-434E-A209-47526E075F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12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15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87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0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57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2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45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4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12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2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2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81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50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28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51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1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8201" y="6356350"/>
            <a:ext cx="3664306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5845"/>
            <a:ext cx="8458200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 Department of Mathematical Sciences, UiTM Kedah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C43B6-F0E6-4DDE-A1E1-519C08E0395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06686-F1FC-4B86-A58B-FA4C5E160C4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Department of Mathematical Sciences, UiTM Kedah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62C4C-E87F-438A-8729-D9A9B8715119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1A9F08-8466-4A9C-91D0-0FA4F6A915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DE6CBBE-6FE4-4391-8D06-179F3DA0E4FA}"/>
              </a:ext>
            </a:extLst>
          </p:cNvPr>
          <p:cNvSpPr txBox="1">
            <a:spLocks/>
          </p:cNvSpPr>
          <p:nvPr userDrawn="1"/>
        </p:nvSpPr>
        <p:spPr>
          <a:xfrm>
            <a:off x="8458201" y="6356350"/>
            <a:ext cx="3664306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44D98A-6A44-4503-A7C1-FA29A8EA797F}"/>
              </a:ext>
            </a:extLst>
          </p:cNvPr>
          <p:cNvSpPr txBox="1">
            <a:spLocks/>
          </p:cNvSpPr>
          <p:nvPr userDrawn="1"/>
        </p:nvSpPr>
        <p:spPr>
          <a:xfrm>
            <a:off x="0" y="6355845"/>
            <a:ext cx="8458200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2020 Department of Mathematical Sciences, UiTM Kedah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5039-A944-4113-B2E1-47938AE2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compound 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EB339-C5CE-44D7-9573-61AAAC6AC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Prepared by:</a:t>
            </a:r>
          </a:p>
          <a:p>
            <a:r>
              <a:rPr lang="en-MY" dirty="0"/>
              <a:t>Mathematical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2209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319979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Bobby invested RM8000 in an investment account at an interest rate of 6% compounded quarterly. Three years later he withdrew half of the initial investment from the account. Calculate the amount left in Bobby’s account just after the withdrawal.</a:t>
            </a:r>
            <a:endParaRPr lang="en-M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EBF9C2-EBAB-4FD8-B7C3-575E05474B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887706"/>
              </p:ext>
            </p:extLst>
          </p:nvPr>
        </p:nvGraphicFramePr>
        <p:xfrm>
          <a:off x="6503213" y="2708835"/>
          <a:ext cx="2102917" cy="309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3" imgW="1320480" imgH="2006280" progId="Equation.3">
                  <p:embed/>
                </p:oleObj>
              </mc:Choice>
              <mc:Fallback>
                <p:oleObj name="Equation" r:id="rId3" imgW="1320480" imgH="200628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213" y="2708835"/>
                        <a:ext cx="2102917" cy="3092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C16DF0C-9BA5-4836-9DF6-F36BC22CA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040262"/>
              </p:ext>
            </p:extLst>
          </p:nvPr>
        </p:nvGraphicFramePr>
        <p:xfrm>
          <a:off x="8756295" y="2635683"/>
          <a:ext cx="2809036" cy="238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5" imgW="1803240" imgH="1498320" progId="Equation.3">
                  <p:embed/>
                </p:oleObj>
              </mc:Choice>
              <mc:Fallback>
                <p:oleObj name="Equation" r:id="rId5" imgW="1803240" imgH="149832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6295" y="2635683"/>
                        <a:ext cx="2809036" cy="2382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BF930D5-0F23-4C48-BAB2-D103101FA7E2}"/>
              </a:ext>
            </a:extLst>
          </p:cNvPr>
          <p:cNvSpPr/>
          <p:nvPr/>
        </p:nvSpPr>
        <p:spPr>
          <a:xfrm>
            <a:off x="6144768" y="1832102"/>
            <a:ext cx="2472538" cy="5877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B1666E-7198-43C7-8A72-9D1B05DC2C40}"/>
              </a:ext>
            </a:extLst>
          </p:cNvPr>
          <p:cNvCxnSpPr>
            <a:cxnSpLocks/>
          </p:cNvCxnSpPr>
          <p:nvPr/>
        </p:nvCxnSpPr>
        <p:spPr>
          <a:xfrm>
            <a:off x="6005779" y="2057401"/>
            <a:ext cx="0" cy="40507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265102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Arnold opened a savings account which offered an interest rate of 10% compounded quarterly with an initial deposit of RM2000. Two years later, he deposited RM3000 into the same account. Find the amount accumulated four years after the initial deposit.</a:t>
            </a:r>
            <a:endParaRPr lang="en-M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F80615-7041-4DC4-9588-C557B16D3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870232"/>
              </p:ext>
            </p:extLst>
          </p:nvPr>
        </p:nvGraphicFramePr>
        <p:xfrm>
          <a:off x="6595936" y="2194560"/>
          <a:ext cx="1703388" cy="307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3" imgW="1231560" imgH="2260440" progId="Equation.3">
                  <p:embed/>
                </p:oleObj>
              </mc:Choice>
              <mc:Fallback>
                <p:oleObj name="Equation" r:id="rId3" imgW="1231560" imgH="226044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936" y="2194560"/>
                        <a:ext cx="1703388" cy="3072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FDBDEFC-F073-4494-98B4-43BF759C7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158597"/>
              </p:ext>
            </p:extLst>
          </p:nvPr>
        </p:nvGraphicFramePr>
        <p:xfrm>
          <a:off x="9268359" y="3768207"/>
          <a:ext cx="2237841" cy="245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5" imgW="1409400" imgH="1625400" progId="Equation.3">
                  <p:embed/>
                </p:oleObj>
              </mc:Choice>
              <mc:Fallback>
                <p:oleObj name="Equation" r:id="rId5" imgW="1409400" imgH="162540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8359" y="3768207"/>
                        <a:ext cx="2237841" cy="24504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8232874-160C-4707-BF65-25660B4E63A1}"/>
              </a:ext>
            </a:extLst>
          </p:cNvPr>
          <p:cNvSpPr/>
          <p:nvPr/>
        </p:nvSpPr>
        <p:spPr>
          <a:xfrm rot="19365977">
            <a:off x="8129527" y="4485185"/>
            <a:ext cx="1327479" cy="384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B2B7CDF-7B40-4741-8FA3-7EFC13644236}"/>
              </a:ext>
            </a:extLst>
          </p:cNvPr>
          <p:cNvSpPr/>
          <p:nvPr/>
        </p:nvSpPr>
        <p:spPr>
          <a:xfrm>
            <a:off x="8299324" y="2194205"/>
            <a:ext cx="2472538" cy="5877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6505AC-1581-4E25-A61A-FB8210238C56}"/>
              </a:ext>
            </a:extLst>
          </p:cNvPr>
          <p:cNvCxnSpPr>
            <a:cxnSpLocks/>
          </p:cNvCxnSpPr>
          <p:nvPr/>
        </p:nvCxnSpPr>
        <p:spPr>
          <a:xfrm>
            <a:off x="6415430" y="1989735"/>
            <a:ext cx="0" cy="4162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202" y="2194560"/>
            <a:ext cx="7541971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there any changes happened, stop, and find the value needed before proceed to other steps.</a:t>
            </a:r>
          </a:p>
          <a:p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---&gt;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saved, invested, borrowed, deposited</a:t>
            </a:r>
          </a:p>
          <a:p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---&gt;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total payment, total savings, accumulated amount</a:t>
            </a:r>
            <a:endParaRPr lang="en-MY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AA94D-D4AD-4B53-BCA2-AD1C304DE35C}"/>
              </a:ext>
            </a:extLst>
          </p:cNvPr>
          <p:cNvSpPr txBox="1"/>
          <p:nvPr/>
        </p:nvSpPr>
        <p:spPr>
          <a:xfrm>
            <a:off x="5841187" y="5170297"/>
            <a:ext cx="580095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END OF LEARNING SLIDES</a:t>
            </a:r>
          </a:p>
          <a:p>
            <a:pPr algn="ctr"/>
            <a:r>
              <a:rPr lang="en-MY" b="1" dirty="0"/>
              <a:t>HOPE YOU HAVE MASTER THE MATERIALS COVERED</a:t>
            </a:r>
          </a:p>
          <a:p>
            <a:pPr algn="ctr"/>
            <a:r>
              <a:rPr lang="en-MY" b="1" dirty="0"/>
              <a:t>GOOD LUCK &amp; ALL THE BEST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2C9B14B4-E6BA-42D7-B3C7-AD58CC85D355}"/>
              </a:ext>
            </a:extLst>
          </p:cNvPr>
          <p:cNvSpPr/>
          <p:nvPr/>
        </p:nvSpPr>
        <p:spPr>
          <a:xfrm>
            <a:off x="8324698" y="4423447"/>
            <a:ext cx="643737" cy="62179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chapter, student should be able to :</a:t>
            </a:r>
          </a:p>
          <a:p>
            <a:r>
              <a:rPr lang="en-US" dirty="0"/>
              <a:t>explain the concepts of time value of money,</a:t>
            </a:r>
          </a:p>
          <a:p>
            <a:r>
              <a:rPr lang="en-US" dirty="0"/>
              <a:t>use the compound amount formula to find the future value, compound interest, and present value of investments and loans.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2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compound interest?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4483"/>
            <a:ext cx="4946904" cy="372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Interest that is earned on both the principal and any interest that has been earned previously</a:t>
            </a:r>
            <a:endParaRPr lang="en-MY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RM100 is deposited into a savings account that earns 5% interest compounded annually. The table  shows the balance of the account after each of 5 years.</a:t>
            </a:r>
            <a:endParaRPr lang="en-MY" dirty="0"/>
          </a:p>
        </p:txBody>
      </p:sp>
      <p:pic>
        <p:nvPicPr>
          <p:cNvPr id="6" name="Picture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BE777A8A-DA26-4F5D-84BB-4E4C2A272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37" y="2494484"/>
            <a:ext cx="5819064" cy="37242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Interest Formula</a:t>
            </a:r>
            <a:endParaRPr lang="en-MY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E94403-1F23-49EE-ABA4-489AE52C28DE}"/>
              </a:ext>
            </a:extLst>
          </p:cNvPr>
          <p:cNvSpPr/>
          <p:nvPr/>
        </p:nvSpPr>
        <p:spPr>
          <a:xfrm>
            <a:off x="912571" y="3899226"/>
            <a:ext cx="6517843" cy="2369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79995"/>
              </p:ext>
            </p:extLst>
          </p:nvPr>
        </p:nvGraphicFramePr>
        <p:xfrm>
          <a:off x="1296437" y="3899226"/>
          <a:ext cx="2664097" cy="53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3" imgW="1206360" imgH="241200" progId="Equation.3">
                  <p:embed/>
                </p:oleObj>
              </mc:Choice>
              <mc:Fallback>
                <p:oleObj name="Equation" r:id="rId3" imgW="1206360" imgH="24120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437" y="3899226"/>
                        <a:ext cx="2664097" cy="5333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678087"/>
              </p:ext>
            </p:extLst>
          </p:nvPr>
        </p:nvGraphicFramePr>
        <p:xfrm>
          <a:off x="4060546" y="3983543"/>
          <a:ext cx="3113087" cy="220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5" imgW="1511280" imgH="1041120" progId="Equation.3">
                  <p:embed/>
                </p:oleObj>
              </mc:Choice>
              <mc:Fallback>
                <p:oleObj name="Equation" r:id="rId5" imgW="1511280" imgH="104112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546" y="3983543"/>
                        <a:ext cx="3113087" cy="2201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1780717"/>
            <a:ext cx="70390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dirty="0">
                <a:latin typeface="Century Gothic" pitchFamily="34" charset="0"/>
              </a:rPr>
              <a:t>The mathematical formula for calculating compound interest depends on several factors. These factors include the amount of money deposited called the principal, the annual interest rate (</a:t>
            </a:r>
            <a:r>
              <a:rPr lang="en-MY" dirty="0">
                <a:solidFill>
                  <a:srgbClr val="FF0000"/>
                </a:solidFill>
                <a:latin typeface="Century Gothic" pitchFamily="34" charset="0"/>
              </a:rPr>
              <a:t>in decimal form</a:t>
            </a:r>
            <a:r>
              <a:rPr lang="en-MY" dirty="0">
                <a:latin typeface="Century Gothic" pitchFamily="34" charset="0"/>
              </a:rPr>
              <a:t>), the  number of times the money is compounded per year, and the number of years the money is left in the bank. These factors lead to the formula 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D2CB45-09E6-4587-B5EF-CBFEACCF661A}"/>
              </a:ext>
            </a:extLst>
          </p:cNvPr>
          <p:cNvCxnSpPr/>
          <p:nvPr/>
        </p:nvCxnSpPr>
        <p:spPr>
          <a:xfrm>
            <a:off x="7856525" y="1901952"/>
            <a:ext cx="0" cy="42828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24BD888-8317-4772-8265-9C6A0E8C0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224093"/>
              </p:ext>
            </p:extLst>
          </p:nvPr>
        </p:nvGraphicFramePr>
        <p:xfrm>
          <a:off x="8242542" y="3429000"/>
          <a:ext cx="30368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7" imgW="1968480" imgH="660240" progId="Equation.3">
                  <p:embed/>
                </p:oleObj>
              </mc:Choice>
              <mc:Fallback>
                <p:oleObj name="Equation" r:id="rId7" imgW="1968480" imgH="66024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542" y="3429000"/>
                        <a:ext cx="3036887" cy="1035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208C5F6-0792-4E37-B6C4-BFE3C2EB9391}"/>
              </a:ext>
            </a:extLst>
          </p:cNvPr>
          <p:cNvSpPr txBox="1"/>
          <p:nvPr/>
        </p:nvSpPr>
        <p:spPr>
          <a:xfrm>
            <a:off x="8156448" y="1901952"/>
            <a:ext cx="3349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Thus, the compound interest can be calculated by subtracting the compound amount, </a:t>
            </a:r>
            <a:r>
              <a:rPr lang="en-MY" i="1" dirty="0"/>
              <a:t>S</a:t>
            </a:r>
            <a:r>
              <a:rPr lang="en-MY" dirty="0"/>
              <a:t> from the initial principal, </a:t>
            </a:r>
            <a:r>
              <a:rPr lang="en-MY" i="1" dirty="0"/>
              <a:t>P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45B3-5286-426D-812B-9134FBBBD3EE}"/>
              </a:ext>
            </a:extLst>
          </p:cNvPr>
          <p:cNvSpPr txBox="1"/>
          <p:nvPr/>
        </p:nvSpPr>
        <p:spPr>
          <a:xfrm>
            <a:off x="8242542" y="4842662"/>
            <a:ext cx="3263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Note:</a:t>
            </a:r>
            <a:r>
              <a:rPr lang="en-MY" dirty="0"/>
              <a:t> </a:t>
            </a:r>
            <a:r>
              <a:rPr lang="en-MY" i="1" dirty="0"/>
              <a:t>if interest is 3.5% compounded monthly, the k = 3.5% and m = 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 and S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557233"/>
              </p:ext>
            </p:extLst>
          </p:nvPr>
        </p:nvGraphicFramePr>
        <p:xfrm>
          <a:off x="1653234" y="2741371"/>
          <a:ext cx="79808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0" dirty="0"/>
                        <a:t> (left)</a:t>
                      </a:r>
                      <a:endParaRPr lang="en-MY" sz="2400" dirty="0"/>
                    </a:p>
                  </a:txBody>
                  <a:tcPr marL="68844" marR="68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 (right)</a:t>
                      </a:r>
                      <a:endParaRPr lang="en-MY" sz="2400" dirty="0"/>
                    </a:p>
                  </a:txBody>
                  <a:tcPr marL="68844" marR="688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Amount in the beginning</a:t>
                      </a:r>
                      <a:endParaRPr lang="en-MY" sz="2400" dirty="0"/>
                    </a:p>
                  </a:txBody>
                  <a:tcPr marL="68844" marR="68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Amount at the end</a:t>
                      </a:r>
                      <a:endParaRPr lang="en-MY" sz="2400" dirty="0"/>
                    </a:p>
                  </a:txBody>
                  <a:tcPr marL="68844" marR="688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Initial savings/investment</a:t>
                      </a:r>
                      <a:endParaRPr lang="en-MY" sz="2400" dirty="0"/>
                    </a:p>
                  </a:txBody>
                  <a:tcPr marL="68844" marR="68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Accumulated amount</a:t>
                      </a:r>
                      <a:endParaRPr lang="en-MY" sz="2400" dirty="0"/>
                    </a:p>
                  </a:txBody>
                  <a:tcPr marL="68844" marR="688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Loan</a:t>
                      </a:r>
                      <a:endParaRPr lang="en-MY" sz="2400" dirty="0"/>
                    </a:p>
                  </a:txBody>
                  <a:tcPr marL="68844" marR="68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  <a:r>
                        <a:rPr lang="en-US" sz="2400" baseline="0" dirty="0"/>
                        <a:t> repayment</a:t>
                      </a:r>
                      <a:endParaRPr lang="en-MY" sz="2400" dirty="0"/>
                    </a:p>
                  </a:txBody>
                  <a:tcPr marL="68844" marR="688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188494" y="5484571"/>
            <a:ext cx="5105400" cy="152400"/>
            <a:chOff x="2057400" y="4800600"/>
            <a:chExt cx="5105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057400" y="4800600"/>
              <a:ext cx="510540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57400" y="4800600"/>
              <a:ext cx="0" cy="1524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162800" y="4800600"/>
              <a:ext cx="0" cy="1524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036621" y="5616073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MY" dirty="0"/>
          </a:p>
        </p:txBody>
      </p:sp>
      <p:sp>
        <p:nvSpPr>
          <p:cNvPr id="13" name="TextBox 12"/>
          <p:cNvSpPr txBox="1"/>
          <p:nvPr/>
        </p:nvSpPr>
        <p:spPr>
          <a:xfrm>
            <a:off x="8146694" y="561607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6380A-67D1-4B77-8B4C-47A4803D6D10}"/>
              </a:ext>
            </a:extLst>
          </p:cNvPr>
          <p:cNvSpPr txBox="1"/>
          <p:nvPr/>
        </p:nvSpPr>
        <p:spPr>
          <a:xfrm>
            <a:off x="3036621" y="5103570"/>
            <a:ext cx="86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n-MY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787BB-3BEA-41D8-9ED1-443DE860A237}"/>
              </a:ext>
            </a:extLst>
          </p:cNvPr>
          <p:cNvSpPr txBox="1"/>
          <p:nvPr/>
        </p:nvSpPr>
        <p:spPr>
          <a:xfrm>
            <a:off x="8140967" y="510357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M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158008"/>
              </p:ext>
            </p:extLst>
          </p:nvPr>
        </p:nvGraphicFramePr>
        <p:xfrm>
          <a:off x="1675181" y="1858061"/>
          <a:ext cx="772485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k% compounded m</a:t>
                      </a:r>
                      <a:endParaRPr lang="en-MY" sz="2400" dirty="0"/>
                    </a:p>
                  </a:txBody>
                  <a:tcPr marL="68844" marR="68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  <a:endParaRPr lang="en-MY" sz="2400" dirty="0"/>
                    </a:p>
                  </a:txBody>
                  <a:tcPr marL="68844" marR="688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annually (every year)</a:t>
                      </a:r>
                      <a:endParaRPr lang="en-MY" sz="2400" dirty="0"/>
                    </a:p>
                  </a:txBody>
                  <a:tcPr marL="68844" marR="68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MY" sz="2400" dirty="0"/>
                    </a:p>
                  </a:txBody>
                  <a:tcPr marL="68844" marR="688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semi-annually</a:t>
                      </a:r>
                      <a:r>
                        <a:rPr lang="en-US" sz="2400" baseline="0" dirty="0"/>
                        <a:t> (</a:t>
                      </a:r>
                      <a:r>
                        <a:rPr lang="en-US" sz="2400" dirty="0"/>
                        <a:t>every six months)</a:t>
                      </a:r>
                      <a:endParaRPr lang="en-MY" sz="2400" dirty="0"/>
                    </a:p>
                  </a:txBody>
                  <a:tcPr marL="68844" marR="68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MY" sz="2400" dirty="0"/>
                    </a:p>
                  </a:txBody>
                  <a:tcPr marL="68844" marR="688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every four months</a:t>
                      </a:r>
                      <a:endParaRPr lang="en-MY" sz="2400" dirty="0"/>
                    </a:p>
                  </a:txBody>
                  <a:tcPr marL="68844" marR="68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MY" sz="2400" dirty="0"/>
                    </a:p>
                  </a:txBody>
                  <a:tcPr marL="68844" marR="688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quarterly</a:t>
                      </a:r>
                      <a:r>
                        <a:rPr lang="en-US" sz="2400" baseline="0" dirty="0"/>
                        <a:t> (</a:t>
                      </a:r>
                      <a:r>
                        <a:rPr lang="en-US" sz="2400" dirty="0"/>
                        <a:t>every three months)</a:t>
                      </a:r>
                      <a:endParaRPr lang="en-MY" sz="2400" dirty="0"/>
                    </a:p>
                  </a:txBody>
                  <a:tcPr marL="68844" marR="68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MY" sz="2400" dirty="0"/>
                    </a:p>
                  </a:txBody>
                  <a:tcPr marL="68844" marR="688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every two months</a:t>
                      </a:r>
                      <a:endParaRPr lang="en-MY" sz="2400" dirty="0"/>
                    </a:p>
                  </a:txBody>
                  <a:tcPr marL="68844" marR="68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MY" sz="2400" dirty="0"/>
                    </a:p>
                  </a:txBody>
                  <a:tcPr marL="68844" marR="688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monthly (every month)</a:t>
                      </a:r>
                      <a:endParaRPr lang="en-MY" sz="2400" dirty="0"/>
                    </a:p>
                  </a:txBody>
                  <a:tcPr marL="68844" marR="68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en-MY" sz="2400" dirty="0"/>
                    </a:p>
                  </a:txBody>
                  <a:tcPr marL="68844" marR="688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daily (everyday)*</a:t>
                      </a:r>
                      <a:endParaRPr lang="en-MY" sz="2400" dirty="0"/>
                    </a:p>
                  </a:txBody>
                  <a:tcPr marL="68844" marR="68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360</a:t>
                      </a:r>
                      <a:endParaRPr lang="en-MY" sz="2400" dirty="0"/>
                    </a:p>
                  </a:txBody>
                  <a:tcPr marL="68844" marR="688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0DE473-E345-41D7-A8BA-B2E8F0C14F5E}"/>
              </a:ext>
            </a:extLst>
          </p:cNvPr>
          <p:cNvSpPr txBox="1"/>
          <p:nvPr/>
        </p:nvSpPr>
        <p:spPr>
          <a:xfrm>
            <a:off x="1675181" y="5588813"/>
            <a:ext cx="772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* Banker’s Rule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593078" cy="4024125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EXAMPLE</a:t>
            </a:r>
          </a:p>
          <a:p>
            <a:pPr marL="0" indent="0">
              <a:buNone/>
            </a:pPr>
            <a:r>
              <a:rPr lang="en-MY" dirty="0"/>
              <a:t>Stephen wishes to have RM6,000 in two years time to tour Middle East. How much should he invest today at 8% compounded semi-annually?</a:t>
            </a:r>
          </a:p>
          <a:p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502920" y="51974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MY" dirty="0"/>
          </a:p>
        </p:txBody>
      </p:sp>
      <p:sp>
        <p:nvSpPr>
          <p:cNvPr id="9" name="TextBox 8"/>
          <p:cNvSpPr txBox="1"/>
          <p:nvPr/>
        </p:nvSpPr>
        <p:spPr>
          <a:xfrm>
            <a:off x="4886555" y="5262645"/>
            <a:ext cx="113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6000</a:t>
            </a:r>
            <a:endParaRPr lang="en-MY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175352"/>
              </p:ext>
            </p:extLst>
          </p:nvPr>
        </p:nvGraphicFramePr>
        <p:xfrm>
          <a:off x="2857500" y="4359290"/>
          <a:ext cx="914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359290"/>
                        <a:ext cx="914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85800" y="4914900"/>
            <a:ext cx="5105400" cy="304800"/>
            <a:chOff x="2057400" y="4800600"/>
            <a:chExt cx="5105400" cy="304800"/>
          </a:xfrm>
        </p:grpSpPr>
        <p:grpSp>
          <p:nvGrpSpPr>
            <p:cNvPr id="4" name="Group 3"/>
            <p:cNvGrpSpPr/>
            <p:nvPr/>
          </p:nvGrpSpPr>
          <p:grpSpPr>
            <a:xfrm>
              <a:off x="2057400" y="4800600"/>
              <a:ext cx="5105400" cy="152400"/>
              <a:chOff x="2057400" y="4800600"/>
              <a:chExt cx="5105400" cy="152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057400" y="4800600"/>
                <a:ext cx="51054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057400" y="4800600"/>
                <a:ext cx="0" cy="15240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7162800" y="4800600"/>
                <a:ext cx="0" cy="15240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410200" y="5105400"/>
              <a:ext cx="17526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057400" y="5105400"/>
              <a:ext cx="19050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411370"/>
              </p:ext>
            </p:extLst>
          </p:nvPr>
        </p:nvGraphicFramePr>
        <p:xfrm>
          <a:off x="2895600" y="5148345"/>
          <a:ext cx="838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Equation" r:id="rId5" imgW="317160" imgH="177480" progId="Equation.3">
                  <p:embed/>
                </p:oleObj>
              </mc:Choice>
              <mc:Fallback>
                <p:oleObj name="Equation" r:id="rId5" imgW="317160" imgH="177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48345"/>
                        <a:ext cx="838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EE362709-9C6C-425A-9459-A57A56029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632637"/>
              </p:ext>
            </p:extLst>
          </p:nvPr>
        </p:nvGraphicFramePr>
        <p:xfrm>
          <a:off x="6655575" y="2499740"/>
          <a:ext cx="2843213" cy="370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7" imgW="1282680" imgH="2006280" progId="Equation.3">
                  <p:embed/>
                </p:oleObj>
              </mc:Choice>
              <mc:Fallback>
                <p:oleObj name="Equation" r:id="rId7" imgW="1282680" imgH="200628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575" y="2499740"/>
                        <a:ext cx="2843213" cy="3709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5F53F39D-C5F1-4BEB-B295-81B5CE51A1B6}"/>
              </a:ext>
            </a:extLst>
          </p:cNvPr>
          <p:cNvSpPr/>
          <p:nvPr/>
        </p:nvSpPr>
        <p:spPr>
          <a:xfrm>
            <a:off x="9045264" y="5447311"/>
            <a:ext cx="2790120" cy="76200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Round your final answer to 2 decimal places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E6A6CE1D-9F44-4A26-A2CC-BA5C41661742}"/>
              </a:ext>
            </a:extLst>
          </p:cNvPr>
          <p:cNvSpPr/>
          <p:nvPr/>
        </p:nvSpPr>
        <p:spPr>
          <a:xfrm>
            <a:off x="8741664" y="2194560"/>
            <a:ext cx="2472538" cy="111922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8565CB-F305-4081-99B7-3D8D8EDDD54C}"/>
              </a:ext>
            </a:extLst>
          </p:cNvPr>
          <p:cNvCxnSpPr/>
          <p:nvPr/>
        </p:nvCxnSpPr>
        <p:spPr>
          <a:xfrm>
            <a:off x="6415430" y="1989735"/>
            <a:ext cx="0" cy="42828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210251" cy="4024125"/>
          </a:xfrm>
        </p:spPr>
        <p:txBody>
          <a:bodyPr/>
          <a:lstStyle/>
          <a:p>
            <a:pPr marL="0" indent="0" algn="just">
              <a:buNone/>
            </a:pPr>
            <a:r>
              <a:rPr lang="en-MY" dirty="0"/>
              <a:t>Example</a:t>
            </a:r>
          </a:p>
          <a:p>
            <a:pPr marL="0" indent="0" algn="just">
              <a:buNone/>
            </a:pPr>
            <a:r>
              <a:rPr lang="en-MY" dirty="0" err="1"/>
              <a:t>Rahimah</a:t>
            </a:r>
            <a:r>
              <a:rPr lang="en-MY" dirty="0"/>
              <a:t> took a loan of RM3,000 on 9 November 2012 at 3.14% interest compounded monthly for one and a half years.</a:t>
            </a:r>
          </a:p>
          <a:p>
            <a:pPr algn="just">
              <a:buNone/>
            </a:pPr>
            <a:r>
              <a:rPr lang="en-MY" dirty="0" err="1"/>
              <a:t>i</a:t>
            </a:r>
            <a:r>
              <a:rPr lang="en-MY" dirty="0"/>
              <a:t>) Determine the date of repayment.</a:t>
            </a:r>
          </a:p>
          <a:p>
            <a:pPr algn="just">
              <a:buNone/>
            </a:pPr>
            <a:r>
              <a:rPr lang="en-MY" dirty="0"/>
              <a:t>ii) Find the maturity value of the loan.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96231A5-F729-4DA1-AF23-41BC96195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94965"/>
              </p:ext>
            </p:extLst>
          </p:nvPr>
        </p:nvGraphicFramePr>
        <p:xfrm>
          <a:off x="7047662" y="2266391"/>
          <a:ext cx="43338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Equation" r:id="rId3" imgW="2476440" imgH="660240" progId="Equation.3">
                  <p:embed/>
                </p:oleObj>
              </mc:Choice>
              <mc:Fallback>
                <p:oleObj name="Equation" r:id="rId3" imgW="2476440" imgH="6602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7662" y="2266391"/>
                        <a:ext cx="4333875" cy="1155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0072216-CEB3-47F1-9858-488423CCF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708883"/>
              </p:ext>
            </p:extLst>
          </p:nvPr>
        </p:nvGraphicFramePr>
        <p:xfrm>
          <a:off x="6981826" y="3479801"/>
          <a:ext cx="3186046" cy="28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5" imgW="1625400" imgH="1777680" progId="Equation.3">
                  <p:embed/>
                </p:oleObj>
              </mc:Choice>
              <mc:Fallback>
                <p:oleObj name="Equation" r:id="rId5" imgW="1625400" imgH="1777680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6" y="3479801"/>
                        <a:ext cx="3186046" cy="2808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Content Placeholder 19">
            <a:extLst>
              <a:ext uri="{FF2B5EF4-FFF2-40B4-BE49-F238E27FC236}">
                <a16:creationId xmlns:a16="http://schemas.microsoft.com/office/drawing/2014/main" id="{0D839D83-C7B0-4897-99A5-87215A6495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391773"/>
              </p:ext>
            </p:extLst>
          </p:nvPr>
        </p:nvGraphicFramePr>
        <p:xfrm>
          <a:off x="3090939" y="5703418"/>
          <a:ext cx="6778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7" imgW="419040" imgH="177480" progId="Equation.3">
                  <p:embed/>
                </p:oleObj>
              </mc:Choice>
              <mc:Fallback>
                <p:oleObj name="Equation" r:id="rId7" imgW="419040" imgH="177480" progId="Equation.3">
                  <p:embed/>
                  <p:pic>
                    <p:nvPicPr>
                      <p:cNvPr id="20" name="Content Placeholder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939" y="5703418"/>
                        <a:ext cx="6778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DDE34B08-33E7-4E30-AB05-1421320B300F}"/>
              </a:ext>
            </a:extLst>
          </p:cNvPr>
          <p:cNvGrpSpPr/>
          <p:nvPr/>
        </p:nvGrpSpPr>
        <p:grpSpPr>
          <a:xfrm>
            <a:off x="790651" y="5551018"/>
            <a:ext cx="5105400" cy="304800"/>
            <a:chOff x="2057400" y="4800600"/>
            <a:chExt cx="5105400" cy="304800"/>
          </a:xfrm>
        </p:grpSpPr>
        <p:grpSp>
          <p:nvGrpSpPr>
            <p:cNvPr id="17" name="Group 3">
              <a:extLst>
                <a:ext uri="{FF2B5EF4-FFF2-40B4-BE49-F238E27FC236}">
                  <a16:creationId xmlns:a16="http://schemas.microsoft.com/office/drawing/2014/main" id="{00B42B69-A375-4551-AB8A-0F5A00D5E228}"/>
                </a:ext>
              </a:extLst>
            </p:cNvPr>
            <p:cNvGrpSpPr/>
            <p:nvPr/>
          </p:nvGrpSpPr>
          <p:grpSpPr>
            <a:xfrm>
              <a:off x="2057400" y="4800600"/>
              <a:ext cx="5105400" cy="152400"/>
              <a:chOff x="2057400" y="4800600"/>
              <a:chExt cx="5105400" cy="152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6A4C7B-98AF-4875-90EF-AB8C24662F99}"/>
                  </a:ext>
                </a:extLst>
              </p:cNvPr>
              <p:cNvCxnSpPr/>
              <p:nvPr/>
            </p:nvCxnSpPr>
            <p:spPr>
              <a:xfrm>
                <a:off x="2057400" y="4800600"/>
                <a:ext cx="51054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C7F566B-F37A-462B-826B-60ACCE96293F}"/>
                  </a:ext>
                </a:extLst>
              </p:cNvPr>
              <p:cNvCxnSpPr/>
              <p:nvPr/>
            </p:nvCxnSpPr>
            <p:spPr>
              <a:xfrm>
                <a:off x="2057400" y="4800600"/>
                <a:ext cx="0" cy="15240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8F9B00-7EA8-4C62-BB78-872E4BAF574B}"/>
                  </a:ext>
                </a:extLst>
              </p:cNvPr>
              <p:cNvCxnSpPr/>
              <p:nvPr/>
            </p:nvCxnSpPr>
            <p:spPr>
              <a:xfrm>
                <a:off x="7162800" y="4800600"/>
                <a:ext cx="0" cy="15240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26E27F-97B7-41BC-879A-7374080665FD}"/>
                </a:ext>
              </a:extLst>
            </p:cNvPr>
            <p:cNvCxnSpPr/>
            <p:nvPr/>
          </p:nvCxnSpPr>
          <p:spPr>
            <a:xfrm>
              <a:off x="5410200" y="5105400"/>
              <a:ext cx="17526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D8A8632-9E81-4FB5-9D6F-BD9B278E96E8}"/>
                </a:ext>
              </a:extLst>
            </p:cNvPr>
            <p:cNvCxnSpPr/>
            <p:nvPr/>
          </p:nvCxnSpPr>
          <p:spPr>
            <a:xfrm flipH="1">
              <a:off x="2057400" y="5105400"/>
              <a:ext cx="190500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9527FAE1-49FB-4A87-AEA2-38684B0135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959764"/>
              </p:ext>
            </p:extLst>
          </p:nvPr>
        </p:nvGraphicFramePr>
        <p:xfrm>
          <a:off x="3000451" y="5017618"/>
          <a:ext cx="68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9" imgW="685800" imgH="393480" progId="Equation.3">
                  <p:embed/>
                </p:oleObj>
              </mc:Choice>
              <mc:Fallback>
                <p:oleObj name="Equation" r:id="rId9" imgW="685800" imgH="39348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451" y="5017618"/>
                        <a:ext cx="685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1349CEC-A105-49A7-917D-34CFF62F0FD6}"/>
              </a:ext>
            </a:extLst>
          </p:cNvPr>
          <p:cNvSpPr txBox="1"/>
          <p:nvPr/>
        </p:nvSpPr>
        <p:spPr>
          <a:xfrm>
            <a:off x="468388" y="5855818"/>
            <a:ext cx="115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3000</a:t>
            </a:r>
            <a:endParaRPr lang="en-M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8EBA3B-6E8A-4525-B511-6AA15FCB3632}"/>
              </a:ext>
            </a:extLst>
          </p:cNvPr>
          <p:cNvSpPr txBox="1"/>
          <p:nvPr/>
        </p:nvSpPr>
        <p:spPr>
          <a:xfrm>
            <a:off x="5400751" y="586790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 = ?</a:t>
            </a:r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17A724C7-6C34-4D78-9B73-8F39CC365B70}"/>
              </a:ext>
            </a:extLst>
          </p:cNvPr>
          <p:cNvSpPr/>
          <p:nvPr/>
        </p:nvSpPr>
        <p:spPr>
          <a:xfrm>
            <a:off x="7047662" y="1784908"/>
            <a:ext cx="2472538" cy="5877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67132D-618D-4994-A16B-765CC6357E2F}"/>
              </a:ext>
            </a:extLst>
          </p:cNvPr>
          <p:cNvCxnSpPr/>
          <p:nvPr/>
        </p:nvCxnSpPr>
        <p:spPr>
          <a:xfrm>
            <a:off x="6415430" y="1989735"/>
            <a:ext cx="0" cy="42828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4" y="1690874"/>
            <a:ext cx="4968846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EXAMPLE</a:t>
            </a:r>
          </a:p>
          <a:p>
            <a:pPr marL="0" indent="0">
              <a:buNone/>
            </a:pPr>
            <a:r>
              <a:rPr lang="en-MY" dirty="0"/>
              <a:t>RM5,000 was invested for four years. The bank offered 6% compounded monthly for the first three years and r% compounded annually for the rest of the period. lf the amount in the account at the end of the term was RM7,000, find r.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685804" y="5300489"/>
            <a:ext cx="7467600" cy="228600"/>
            <a:chOff x="2057400" y="4800600"/>
            <a:chExt cx="5105400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057400" y="4800600"/>
              <a:ext cx="510540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57400" y="4800600"/>
              <a:ext cx="0" cy="1524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162800" y="4800600"/>
              <a:ext cx="0" cy="15240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9961" y="4903881"/>
            <a:ext cx="111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5000</a:t>
            </a:r>
            <a:endParaRPr lang="en-MY" dirty="0"/>
          </a:p>
        </p:txBody>
      </p:sp>
      <p:sp>
        <p:nvSpPr>
          <p:cNvPr id="12" name="TextBox 11"/>
          <p:cNvSpPr txBox="1"/>
          <p:nvPr/>
        </p:nvSpPr>
        <p:spPr>
          <a:xfrm>
            <a:off x="7541264" y="4843289"/>
            <a:ext cx="112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7000</a:t>
            </a:r>
            <a:endParaRPr lang="en-MY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8204" y="5605289"/>
            <a:ext cx="4724400" cy="0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2604" y="5300489"/>
            <a:ext cx="0" cy="1524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8804" y="5605289"/>
            <a:ext cx="2514600" cy="0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035393"/>
              </p:ext>
            </p:extLst>
          </p:nvPr>
        </p:nvGraphicFramePr>
        <p:xfrm>
          <a:off x="2971804" y="5681489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Equation" r:id="rId4" imgW="317160" imgH="177480" progId="Equation.3">
                  <p:embed/>
                </p:oleObj>
              </mc:Choice>
              <mc:Fallback>
                <p:oleObj name="Equation" r:id="rId4" imgW="317160" imgH="17748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4" y="5681489"/>
                        <a:ext cx="609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802610"/>
              </p:ext>
            </p:extLst>
          </p:nvPr>
        </p:nvGraphicFramePr>
        <p:xfrm>
          <a:off x="6781805" y="5605289"/>
          <a:ext cx="561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6" imgW="291960" imgH="177480" progId="Equation.3">
                  <p:embed/>
                </p:oleObj>
              </mc:Choice>
              <mc:Fallback>
                <p:oleObj name="Equation" r:id="rId6" imgW="291960" imgH="177480" progId="Equation.3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5" y="5605289"/>
                        <a:ext cx="5619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922288"/>
              </p:ext>
            </p:extLst>
          </p:nvPr>
        </p:nvGraphicFramePr>
        <p:xfrm>
          <a:off x="2743204" y="4690889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Equation" r:id="rId8" imgW="533160" imgH="393480" progId="Equation.3">
                  <p:embed/>
                </p:oleObj>
              </mc:Choice>
              <mc:Fallback>
                <p:oleObj name="Equation" r:id="rId8" imgW="533160" imgH="39348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4" y="4690889"/>
                        <a:ext cx="838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08987"/>
              </p:ext>
            </p:extLst>
          </p:nvPr>
        </p:nvGraphicFramePr>
        <p:xfrm>
          <a:off x="6667250" y="4690889"/>
          <a:ext cx="53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8" name="Equation" r:id="rId10" imgW="342720" imgH="393480" progId="Equation.3">
                  <p:embed/>
                </p:oleObj>
              </mc:Choice>
              <mc:Fallback>
                <p:oleObj name="Equation" r:id="rId10" imgW="342720" imgH="393480" progId="Equation.3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250" y="4690889"/>
                        <a:ext cx="5397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6E075D9-4A33-401C-88F5-76F4DBAC1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378532"/>
              </p:ext>
            </p:extLst>
          </p:nvPr>
        </p:nvGraphicFramePr>
        <p:xfrm>
          <a:off x="7429805" y="2145269"/>
          <a:ext cx="2526182" cy="163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Equation" r:id="rId12" imgW="1307880" imgH="927000" progId="Equation.3">
                  <p:embed/>
                </p:oleObj>
              </mc:Choice>
              <mc:Fallback>
                <p:oleObj name="Equation" r:id="rId12" imgW="1307880" imgH="927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805" y="2145269"/>
                        <a:ext cx="2526182" cy="16392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4F0DED6A-A3B0-4772-B5ED-70CFEC50A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463977"/>
              </p:ext>
            </p:extLst>
          </p:nvPr>
        </p:nvGraphicFramePr>
        <p:xfrm>
          <a:off x="9103867" y="4285754"/>
          <a:ext cx="2783336" cy="163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14" imgW="1460160" imgH="927000" progId="Equation.3">
                  <p:embed/>
                </p:oleObj>
              </mc:Choice>
              <mc:Fallback>
                <p:oleObj name="Equation" r:id="rId14" imgW="1460160" imgH="92700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6E075D9-4A33-401C-88F5-76F4DBAC1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3867" y="4285754"/>
                        <a:ext cx="2783336" cy="16392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row: Bent 3">
            <a:extLst>
              <a:ext uri="{FF2B5EF4-FFF2-40B4-BE49-F238E27FC236}">
                <a16:creationId xmlns:a16="http://schemas.microsoft.com/office/drawing/2014/main" id="{D51449AD-A156-426F-92C6-9AD59C28DA1A}"/>
              </a:ext>
            </a:extLst>
          </p:cNvPr>
          <p:cNvSpPr/>
          <p:nvPr/>
        </p:nvSpPr>
        <p:spPr>
          <a:xfrm rot="5400000">
            <a:off x="9467185" y="3456751"/>
            <a:ext cx="724204" cy="8588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BC4549B0-4D03-4879-8261-6CA3815DFDF4}"/>
              </a:ext>
            </a:extLst>
          </p:cNvPr>
          <p:cNvSpPr/>
          <p:nvPr/>
        </p:nvSpPr>
        <p:spPr>
          <a:xfrm>
            <a:off x="6142989" y="1557511"/>
            <a:ext cx="2472538" cy="5877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548909D-5128-4C35-BF3D-908E040B9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199788"/>
              </p:ext>
            </p:extLst>
          </p:nvPr>
        </p:nvGraphicFramePr>
        <p:xfrm>
          <a:off x="4881568" y="5656882"/>
          <a:ext cx="1362071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Equation" r:id="rId16" imgW="863280" imgH="215640" progId="Equation.3">
                  <p:embed/>
                </p:oleObj>
              </mc:Choice>
              <mc:Fallback>
                <p:oleObj name="Equation" r:id="rId16" imgW="863280" imgH="21564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8" y="5656882"/>
                        <a:ext cx="1362071" cy="277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9FC04-011C-4E90-A6FE-CE6F818E8BAF}"/>
              </a:ext>
            </a:extLst>
          </p:cNvPr>
          <p:cNvCxnSpPr>
            <a:cxnSpLocks/>
          </p:cNvCxnSpPr>
          <p:nvPr/>
        </p:nvCxnSpPr>
        <p:spPr>
          <a:xfrm>
            <a:off x="6125260" y="2057401"/>
            <a:ext cx="0" cy="24725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616</TotalTime>
  <Words>530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Vapor Trail</vt:lpstr>
      <vt:lpstr>1_Vapor Trail</vt:lpstr>
      <vt:lpstr>Microsoft Equation 3.0</vt:lpstr>
      <vt:lpstr>Equation</vt:lpstr>
      <vt:lpstr>compound interest</vt:lpstr>
      <vt:lpstr>LEARNING OUTCOMES</vt:lpstr>
      <vt:lpstr>What is compound interest?</vt:lpstr>
      <vt:lpstr>Compound Interest Formula</vt:lpstr>
      <vt:lpstr>Difference between P and S</vt:lpstr>
      <vt:lpstr>Determining m</vt:lpstr>
      <vt:lpstr>PowerPoint Presentation</vt:lpstr>
      <vt:lpstr>PowerPoint Presentation</vt:lpstr>
      <vt:lpstr>PowerPoint Presentation</vt:lpstr>
      <vt:lpstr>PowerPoint Presentation</vt:lpstr>
      <vt:lpstr>Example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Installment Purchases</dc:title>
  <dc:creator>Kamarul Ariffin Mansor</dc:creator>
  <cp:lastModifiedBy>Kamarul Ariffin Mansor</cp:lastModifiedBy>
  <cp:revision>44</cp:revision>
  <dcterms:created xsi:type="dcterms:W3CDTF">2020-04-03T09:14:49Z</dcterms:created>
  <dcterms:modified xsi:type="dcterms:W3CDTF">2020-04-05T10:53:05Z</dcterms:modified>
</cp:coreProperties>
</file>