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6"/>
  </p:notesMasterIdLst>
  <p:sldIdLst>
    <p:sldId id="256" r:id="rId3"/>
    <p:sldId id="279" r:id="rId4"/>
    <p:sldId id="263" r:id="rId5"/>
    <p:sldId id="262" r:id="rId6"/>
    <p:sldId id="300" r:id="rId7"/>
    <p:sldId id="261" r:id="rId8"/>
    <p:sldId id="264" r:id="rId9"/>
    <p:sldId id="301" r:id="rId10"/>
    <p:sldId id="269" r:id="rId11"/>
    <p:sldId id="302" r:id="rId12"/>
    <p:sldId id="273" r:id="rId13"/>
    <p:sldId id="304" r:id="rId14"/>
    <p:sldId id="30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7" d="100"/>
          <a:sy n="87" d="100"/>
        </p:scale>
        <p:origin x="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0374D-A10D-4F16-A346-D54563820891}" type="datetimeFigureOut">
              <a:rPr lang="en-MY" smtClean="0"/>
              <a:t>8/4/2020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C8F4-0C7F-4896-BCCD-06253EA3AF22}" type="slidenum">
              <a:rPr lang="en-MY" smtClean="0"/>
              <a:t>‹#›</a:t>
            </a:fld>
            <a:endParaRPr lang="en-MY"/>
          </a:p>
        </p:txBody>
      </p:sp>
    </p:spTree>
    <p:extLst>
      <p:ext uri="{BB962C8B-B14F-4D97-AF65-F5344CB8AC3E}">
        <p14:creationId xmlns:p14="http://schemas.microsoft.com/office/powerpoint/2010/main" val="327833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1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01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487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2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157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74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4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5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4412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2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881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950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62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9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7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lvl1pPr algn="r">
              <a:defRPr sz="1050" b="1">
                <a:solidFill>
                  <a:schemeClr val="tx1">
                    <a:tint val="75000"/>
                  </a:schemeClr>
                </a:solidFill>
              </a:defRPr>
            </a:lvl1pPr>
          </a:lstStyle>
          <a:p>
            <a:fld id="{48A87A34-81AB-432B-8DAE-1953F412C126}" type="datetimeFigureOut">
              <a:rPr lang="en-US" smtClean="0"/>
              <a:pPr/>
              <a:t>4/8/2020</a:t>
            </a:fld>
            <a:endParaRPr lang="en-US" dirty="0"/>
          </a:p>
        </p:txBody>
      </p:sp>
      <p:sp>
        <p:nvSpPr>
          <p:cNvPr id="5" name="Footer Placeholder 4"/>
          <p:cNvSpPr>
            <a:spLocks noGrp="1"/>
          </p:cNvSpPr>
          <p:nvPr>
            <p:ph type="ftr" sz="quarter" idx="3"/>
          </p:nvPr>
        </p:nvSpPr>
        <p:spPr>
          <a:xfrm>
            <a:off x="0" y="6355845"/>
            <a:ext cx="8458200" cy="365125"/>
          </a:xfrm>
          <a:prstGeom prst="rect">
            <a:avLst/>
          </a:prstGeom>
          <a:solidFill>
            <a:srgbClr val="7030A0"/>
          </a:solidFill>
        </p:spPr>
        <p:txBody>
          <a:bodyPr vert="horz" lIns="91440" tIns="45720" rIns="91440" bIns="45720" rtlCol="0" anchor="ctr"/>
          <a:lstStyle>
            <a:lvl1pPr algn="l">
              <a:defRPr sz="1050" b="1">
                <a:solidFill>
                  <a:schemeClr val="tx1">
                    <a:tint val="75000"/>
                  </a:schemeClr>
                </a:solidFill>
              </a:defRPr>
            </a:lvl1pPr>
          </a:lstStyle>
          <a:p>
            <a:r>
              <a:rPr lang="en-US" dirty="0"/>
              <a:t>© 2020 Department of Mathematical Sciences, UiTM Kedah</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065C43B6-F0E6-4DDE-A1E1-519C08E0395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9" name="Picture 8">
            <a:extLst>
              <a:ext uri="{FF2B5EF4-FFF2-40B4-BE49-F238E27FC236}">
                <a16:creationId xmlns:a16="http://schemas.microsoft.com/office/drawing/2014/main" id="{C4B06686-F1FC-4B86-A58B-FA4C5E160C43}"/>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2020 Department of Mathematical Sciences, UiTM Kedah</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8E562C4C-E87F-438A-8729-D9A9B871511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10" name="Picture 9">
            <a:extLst>
              <a:ext uri="{FF2B5EF4-FFF2-40B4-BE49-F238E27FC236}">
                <a16:creationId xmlns:a16="http://schemas.microsoft.com/office/drawing/2014/main" id="{441A9F08-8466-4A9C-91D0-0FA4F6A9157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
        <p:nvSpPr>
          <p:cNvPr id="11" name="Date Placeholder 3">
            <a:extLst>
              <a:ext uri="{FF2B5EF4-FFF2-40B4-BE49-F238E27FC236}">
                <a16:creationId xmlns:a16="http://schemas.microsoft.com/office/drawing/2014/main" id="{FDE6CBBE-6FE4-4391-8D06-179F3DA0E4FA}"/>
              </a:ext>
            </a:extLst>
          </p:cNvPr>
          <p:cNvSpPr txBox="1">
            <a:spLocks/>
          </p:cNvSpPr>
          <p:nvPr userDrawn="1"/>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pPr/>
              <a:t>4/8/2020</a:t>
            </a:fld>
            <a:endParaRPr lang="en-US" dirty="0"/>
          </a:p>
        </p:txBody>
      </p:sp>
      <p:sp>
        <p:nvSpPr>
          <p:cNvPr id="12" name="Footer Placeholder 4">
            <a:extLst>
              <a:ext uri="{FF2B5EF4-FFF2-40B4-BE49-F238E27FC236}">
                <a16:creationId xmlns:a16="http://schemas.microsoft.com/office/drawing/2014/main" id="{9D44D98A-6A44-4503-A7C1-FA29A8EA797F}"/>
              </a:ext>
            </a:extLst>
          </p:cNvPr>
          <p:cNvSpPr txBox="1">
            <a:spLocks/>
          </p:cNvSpPr>
          <p:nvPr userDrawn="1"/>
        </p:nvSpPr>
        <p:spPr>
          <a:xfrm>
            <a:off x="0" y="6355845"/>
            <a:ext cx="8458200" cy="365125"/>
          </a:xfrm>
          <a:prstGeom prst="rect">
            <a:avLst/>
          </a:prstGeom>
          <a:solidFill>
            <a:srgbClr val="7030A0"/>
          </a:solidFill>
        </p:spPr>
        <p:txBody>
          <a:bodyPr vert="horz" lIns="91440" tIns="45720" rIns="91440" bIns="45720" rtlCol="0" anchor="ctr"/>
          <a:lstStyle>
            <a:defPPr>
              <a:defRPr lang="en-US"/>
            </a:defPPr>
            <a:lvl1pPr marL="0" algn="l"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2020 Department of Mathematical Sciences, UiTM Kedah</a:t>
            </a:r>
            <a:endParaRPr lang="en-US" dirty="0"/>
          </a:p>
        </p:txBody>
      </p:sp>
    </p:spTree>
    <p:extLst>
      <p:ext uri="{BB962C8B-B14F-4D97-AF65-F5344CB8AC3E}">
        <p14:creationId xmlns:p14="http://schemas.microsoft.com/office/powerpoint/2010/main" val="969022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image" Target="../media/image2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0.wmf"/><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039-A944-4113-B2E1-47938AE22858}"/>
              </a:ext>
            </a:extLst>
          </p:cNvPr>
          <p:cNvSpPr>
            <a:spLocks noGrp="1"/>
          </p:cNvSpPr>
          <p:nvPr>
            <p:ph type="ctrTitle"/>
          </p:nvPr>
        </p:nvSpPr>
        <p:spPr/>
        <p:txBody>
          <a:bodyPr/>
          <a:lstStyle/>
          <a:p>
            <a:r>
              <a:rPr lang="en-MY" dirty="0"/>
              <a:t>depreciation</a:t>
            </a:r>
          </a:p>
        </p:txBody>
      </p:sp>
      <p:sp>
        <p:nvSpPr>
          <p:cNvPr id="3" name="Subtitle 2">
            <a:extLst>
              <a:ext uri="{FF2B5EF4-FFF2-40B4-BE49-F238E27FC236}">
                <a16:creationId xmlns:a16="http://schemas.microsoft.com/office/drawing/2014/main" id="{917EB339-C5CE-44D7-9573-61AAAC6AC19A}"/>
              </a:ext>
            </a:extLst>
          </p:cNvPr>
          <p:cNvSpPr>
            <a:spLocks noGrp="1"/>
          </p:cNvSpPr>
          <p:nvPr>
            <p:ph type="subTitle" idx="1"/>
          </p:nvPr>
        </p:nvSpPr>
        <p:spPr/>
        <p:txBody>
          <a:bodyPr>
            <a:normAutofit fontScale="92500" lnSpcReduction="10000"/>
          </a:bodyPr>
          <a:lstStyle/>
          <a:p>
            <a:r>
              <a:rPr lang="en-MY" dirty="0"/>
              <a:t>Prepared by:</a:t>
            </a:r>
          </a:p>
          <a:p>
            <a:r>
              <a:rPr lang="en-MY" dirty="0"/>
              <a:t>Mathematical Science Department</a:t>
            </a:r>
          </a:p>
        </p:txBody>
      </p:sp>
    </p:spTree>
    <p:extLst>
      <p:ext uri="{BB962C8B-B14F-4D97-AF65-F5344CB8AC3E}">
        <p14:creationId xmlns:p14="http://schemas.microsoft.com/office/powerpoint/2010/main" val="32209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dirty="0"/>
          </a:p>
        </p:txBody>
      </p:sp>
      <p:sp>
        <p:nvSpPr>
          <p:cNvPr id="3" name="Content Placeholder 2"/>
          <p:cNvSpPr>
            <a:spLocks noGrp="1"/>
          </p:cNvSpPr>
          <p:nvPr>
            <p:ph sz="quarter" idx="1"/>
          </p:nvPr>
        </p:nvSpPr>
        <p:spPr/>
        <p:txBody>
          <a:bodyPr>
            <a:normAutofit/>
          </a:bodyPr>
          <a:lstStyle/>
          <a:p>
            <a:pPr marL="0" indent="0">
              <a:buNone/>
            </a:pPr>
            <a:r>
              <a:rPr lang="en-US" dirty="0"/>
              <a:t>Example 1</a:t>
            </a:r>
          </a:p>
          <a:p>
            <a:pPr marL="0" indent="0">
              <a:buNone/>
            </a:pPr>
            <a:r>
              <a:rPr lang="en-US" dirty="0"/>
              <a:t>Fantastic laundry bought a washing machine at RM10,000. It is estimated to last for 5 years and has salvage value of RM2,000. Find</a:t>
            </a:r>
          </a:p>
          <a:p>
            <a:pPr marL="571500" indent="-571500">
              <a:buAutoNum type="romanLcParenR"/>
            </a:pPr>
            <a:r>
              <a:rPr lang="en-US" dirty="0"/>
              <a:t>the book value of the washing machine after 3 years using the straight line method</a:t>
            </a:r>
          </a:p>
          <a:p>
            <a:pPr marL="571500" indent="-571500">
              <a:buAutoNum type="romanLcParenR"/>
            </a:pPr>
            <a:r>
              <a:rPr lang="en-US" dirty="0"/>
              <a:t>the annual rate and the amount of depreciation of the washing machine for the third year by using the declining balance method.</a:t>
            </a:r>
            <a:endParaRPr lang="en-M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dirty="0"/>
          </a:p>
        </p:txBody>
      </p:sp>
      <p:graphicFrame>
        <p:nvGraphicFramePr>
          <p:cNvPr id="26626" name="Object 2"/>
          <p:cNvGraphicFramePr>
            <a:graphicFrameLocks noChangeAspect="1"/>
          </p:cNvGraphicFramePr>
          <p:nvPr>
            <p:extLst>
              <p:ext uri="{D42A27DB-BD31-4B8C-83A1-F6EECF244321}">
                <p14:modId xmlns:p14="http://schemas.microsoft.com/office/powerpoint/2010/main" val="2426935795"/>
              </p:ext>
            </p:extLst>
          </p:nvPr>
        </p:nvGraphicFramePr>
        <p:xfrm>
          <a:off x="4374013" y="2019300"/>
          <a:ext cx="3082925" cy="3360738"/>
        </p:xfrm>
        <a:graphic>
          <a:graphicData uri="http://schemas.openxmlformats.org/presentationml/2006/ole">
            <mc:AlternateContent xmlns:mc="http://schemas.openxmlformats.org/markup-compatibility/2006">
              <mc:Choice xmlns:v="urn:schemas-microsoft-com:vml" Requires="v">
                <p:oleObj spid="_x0000_s40978" name="Equation" r:id="rId3" imgW="2260440" imgH="2539800" progId="Equation.3">
                  <p:embed/>
                </p:oleObj>
              </mc:Choice>
              <mc:Fallback>
                <p:oleObj name="Equation" r:id="rId3" imgW="2260440" imgH="2539800" progId="Equation.3">
                  <p:embed/>
                  <p:pic>
                    <p:nvPicPr>
                      <p:cNvPr id="26626" name="Object 2"/>
                      <p:cNvPicPr>
                        <a:picLocks noChangeAspect="1" noChangeArrowheads="1"/>
                      </p:cNvPicPr>
                      <p:nvPr/>
                    </p:nvPicPr>
                    <p:blipFill>
                      <a:blip r:embed="rId4"/>
                      <a:srcRect/>
                      <a:stretch>
                        <a:fillRect/>
                      </a:stretch>
                    </p:blipFill>
                    <p:spPr bwMode="auto">
                      <a:xfrm>
                        <a:off x="4374013" y="2019300"/>
                        <a:ext cx="3082925" cy="336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3"/>
          <p:cNvGraphicFramePr>
            <a:graphicFrameLocks noChangeAspect="1"/>
          </p:cNvGraphicFramePr>
          <p:nvPr>
            <p:extLst>
              <p:ext uri="{D42A27DB-BD31-4B8C-83A1-F6EECF244321}">
                <p14:modId xmlns:p14="http://schemas.microsoft.com/office/powerpoint/2010/main" val="4243649476"/>
              </p:ext>
            </p:extLst>
          </p:nvPr>
        </p:nvGraphicFramePr>
        <p:xfrm>
          <a:off x="8096250" y="2019300"/>
          <a:ext cx="3187700" cy="2819400"/>
        </p:xfrm>
        <a:graphic>
          <a:graphicData uri="http://schemas.openxmlformats.org/presentationml/2006/ole">
            <mc:AlternateContent xmlns:mc="http://schemas.openxmlformats.org/markup-compatibility/2006">
              <mc:Choice xmlns:v="urn:schemas-microsoft-com:vml" Requires="v">
                <p:oleObj spid="_x0000_s40979" name="Equation" r:id="rId5" imgW="2286000" imgH="2082600" progId="Equation.3">
                  <p:embed/>
                </p:oleObj>
              </mc:Choice>
              <mc:Fallback>
                <p:oleObj name="Equation" r:id="rId5" imgW="2286000" imgH="2082600" progId="Equation.3">
                  <p:embed/>
                  <p:pic>
                    <p:nvPicPr>
                      <p:cNvPr id="26627" name="Object 3"/>
                      <p:cNvPicPr>
                        <a:picLocks noChangeAspect="1" noChangeArrowheads="1"/>
                      </p:cNvPicPr>
                      <p:nvPr/>
                    </p:nvPicPr>
                    <p:blipFill>
                      <a:blip r:embed="rId6"/>
                      <a:srcRect/>
                      <a:stretch>
                        <a:fillRect/>
                      </a:stretch>
                    </p:blipFill>
                    <p:spPr bwMode="auto">
                      <a:xfrm>
                        <a:off x="8096250" y="2019300"/>
                        <a:ext cx="318770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a:extLst>
              <a:ext uri="{FF2B5EF4-FFF2-40B4-BE49-F238E27FC236}">
                <a16:creationId xmlns:a16="http://schemas.microsoft.com/office/drawing/2014/main" id="{CE5E8BA7-7B28-4626-9DBE-0B5CAA7940E9}"/>
              </a:ext>
            </a:extLst>
          </p:cNvPr>
          <p:cNvGraphicFramePr>
            <a:graphicFrameLocks noChangeAspect="1"/>
          </p:cNvGraphicFramePr>
          <p:nvPr>
            <p:extLst>
              <p:ext uri="{D42A27DB-BD31-4B8C-83A1-F6EECF244321}">
                <p14:modId xmlns:p14="http://schemas.microsoft.com/office/powerpoint/2010/main" val="2786055360"/>
              </p:ext>
            </p:extLst>
          </p:nvPr>
        </p:nvGraphicFramePr>
        <p:xfrm>
          <a:off x="864502" y="1977231"/>
          <a:ext cx="2543175" cy="3908425"/>
        </p:xfrm>
        <a:graphic>
          <a:graphicData uri="http://schemas.openxmlformats.org/presentationml/2006/ole">
            <mc:AlternateContent xmlns:mc="http://schemas.openxmlformats.org/markup-compatibility/2006">
              <mc:Choice xmlns:v="urn:schemas-microsoft-com:vml" Requires="v">
                <p:oleObj spid="_x0000_s40980" name="Equation" r:id="rId7" imgW="1777680" imgH="2819160" progId="Equation.3">
                  <p:embed/>
                </p:oleObj>
              </mc:Choice>
              <mc:Fallback>
                <p:oleObj name="Equation" r:id="rId7" imgW="1777680" imgH="2819160" progId="Equation.3">
                  <p:embed/>
                  <p:pic>
                    <p:nvPicPr>
                      <p:cNvPr id="24578" name="Object 2"/>
                      <p:cNvPicPr>
                        <a:picLocks noChangeAspect="1" noChangeArrowheads="1"/>
                      </p:cNvPicPr>
                      <p:nvPr/>
                    </p:nvPicPr>
                    <p:blipFill>
                      <a:blip r:embed="rId8"/>
                      <a:srcRect/>
                      <a:stretch>
                        <a:fillRect/>
                      </a:stretch>
                    </p:blipFill>
                    <p:spPr bwMode="auto">
                      <a:xfrm>
                        <a:off x="864502" y="1977231"/>
                        <a:ext cx="2543175" cy="390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Rounded Corners 3">
            <a:extLst>
              <a:ext uri="{FF2B5EF4-FFF2-40B4-BE49-F238E27FC236}">
                <a16:creationId xmlns:a16="http://schemas.microsoft.com/office/drawing/2014/main" id="{672F0EC6-A84A-465B-9A92-319D20D71938}"/>
              </a:ext>
            </a:extLst>
          </p:cNvPr>
          <p:cNvSpPr/>
          <p:nvPr/>
        </p:nvSpPr>
        <p:spPr>
          <a:xfrm>
            <a:off x="863283" y="1331367"/>
            <a:ext cx="2032317" cy="521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sz="quarter" idx="1"/>
          </p:nvPr>
        </p:nvSpPr>
        <p:spPr>
          <a:xfrm>
            <a:off x="685800" y="2194560"/>
            <a:ext cx="4595774" cy="4024125"/>
          </a:xfrm>
        </p:spPr>
        <p:txBody>
          <a:bodyPr/>
          <a:lstStyle/>
          <a:p>
            <a:pPr marL="0" indent="0">
              <a:buNone/>
            </a:pPr>
            <a:r>
              <a:rPr lang="en-US" dirty="0"/>
              <a:t>Example 2</a:t>
            </a:r>
          </a:p>
          <a:p>
            <a:pPr marL="0" indent="0">
              <a:buNone/>
            </a:pPr>
            <a:r>
              <a:rPr lang="en-US" dirty="0"/>
              <a:t>Five years ago, Salleh bought a tractor, which currently has a value RM8,500. This tractor has a life expectancy of another 15 years. At the end of its life, the tractor will have a value of RM5,000. By using the straight line method, calculate the cost of the tractor. Then, calculate its annual depreciation.</a:t>
            </a:r>
          </a:p>
          <a:p>
            <a:pPr>
              <a:buNone/>
            </a:pPr>
            <a:endParaRPr lang="en-MY" dirty="0"/>
          </a:p>
        </p:txBody>
      </p:sp>
      <p:graphicFrame>
        <p:nvGraphicFramePr>
          <p:cNvPr id="4" name="Object 3">
            <a:extLst>
              <a:ext uri="{FF2B5EF4-FFF2-40B4-BE49-F238E27FC236}">
                <a16:creationId xmlns:a16="http://schemas.microsoft.com/office/drawing/2014/main" id="{D2251DBB-15FE-4476-9393-CB44998C4847}"/>
              </a:ext>
            </a:extLst>
          </p:cNvPr>
          <p:cNvGraphicFramePr>
            <a:graphicFrameLocks noChangeAspect="1"/>
          </p:cNvGraphicFramePr>
          <p:nvPr>
            <p:extLst>
              <p:ext uri="{D42A27DB-BD31-4B8C-83A1-F6EECF244321}">
                <p14:modId xmlns:p14="http://schemas.microsoft.com/office/powerpoint/2010/main" val="4098694805"/>
              </p:ext>
            </p:extLst>
          </p:nvPr>
        </p:nvGraphicFramePr>
        <p:xfrm>
          <a:off x="6096000" y="2591867"/>
          <a:ext cx="2190750" cy="3895725"/>
        </p:xfrm>
        <a:graphic>
          <a:graphicData uri="http://schemas.openxmlformats.org/presentationml/2006/ole">
            <mc:AlternateContent xmlns:mc="http://schemas.openxmlformats.org/markup-compatibility/2006">
              <mc:Choice xmlns:v="urn:schemas-microsoft-com:vml" Requires="v">
                <p:oleObj spid="_x0000_s44040" name="Equation" r:id="rId3" imgW="1777680" imgH="3162240" progId="Equation.3">
                  <p:embed/>
                </p:oleObj>
              </mc:Choice>
              <mc:Fallback>
                <p:oleObj name="Equation" r:id="rId3" imgW="1777680" imgH="3162240" progId="Equation.3">
                  <p:embed/>
                  <p:pic>
                    <p:nvPicPr>
                      <p:cNvPr id="28675" name="Object 3"/>
                      <p:cNvPicPr>
                        <a:picLocks noChangeAspect="1" noChangeArrowheads="1"/>
                      </p:cNvPicPr>
                      <p:nvPr/>
                    </p:nvPicPr>
                    <p:blipFill>
                      <a:blip r:embed="rId4"/>
                      <a:srcRect/>
                      <a:stretch>
                        <a:fillRect/>
                      </a:stretch>
                    </p:blipFill>
                    <p:spPr bwMode="auto">
                      <a:xfrm>
                        <a:off x="6096000" y="2591867"/>
                        <a:ext cx="2190750" cy="389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a:extLst>
              <a:ext uri="{FF2B5EF4-FFF2-40B4-BE49-F238E27FC236}">
                <a16:creationId xmlns:a16="http://schemas.microsoft.com/office/drawing/2014/main" id="{808EC030-CD43-4A43-A57F-7567614C1CF1}"/>
              </a:ext>
            </a:extLst>
          </p:cNvPr>
          <p:cNvGraphicFramePr>
            <a:graphicFrameLocks noChangeAspect="1"/>
          </p:cNvGraphicFramePr>
          <p:nvPr>
            <p:extLst>
              <p:ext uri="{D42A27DB-BD31-4B8C-83A1-F6EECF244321}">
                <p14:modId xmlns:p14="http://schemas.microsoft.com/office/powerpoint/2010/main" val="1100041912"/>
              </p:ext>
            </p:extLst>
          </p:nvPr>
        </p:nvGraphicFramePr>
        <p:xfrm>
          <a:off x="8711324" y="2591867"/>
          <a:ext cx="2703512" cy="1109663"/>
        </p:xfrm>
        <a:graphic>
          <a:graphicData uri="http://schemas.openxmlformats.org/presentationml/2006/ole">
            <mc:AlternateContent xmlns:mc="http://schemas.openxmlformats.org/markup-compatibility/2006">
              <mc:Choice xmlns:v="urn:schemas-microsoft-com:vml" Requires="v">
                <p:oleObj spid="_x0000_s44041" name="Equation" r:id="rId5" imgW="1841400" imgH="863280" progId="Equation.3">
                  <p:embed/>
                </p:oleObj>
              </mc:Choice>
              <mc:Fallback>
                <p:oleObj name="Equation" r:id="rId5" imgW="1841400" imgH="863280" progId="Equation.3">
                  <p:embed/>
                  <p:pic>
                    <p:nvPicPr>
                      <p:cNvPr id="6" name="Object 5"/>
                      <p:cNvPicPr>
                        <a:picLocks noChangeAspect="1" noChangeArrowheads="1"/>
                      </p:cNvPicPr>
                      <p:nvPr/>
                    </p:nvPicPr>
                    <p:blipFill>
                      <a:blip r:embed="rId6"/>
                      <a:srcRect/>
                      <a:stretch>
                        <a:fillRect/>
                      </a:stretch>
                    </p:blipFill>
                    <p:spPr bwMode="auto">
                      <a:xfrm>
                        <a:off x="8711324" y="2591867"/>
                        <a:ext cx="2703512"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Rounded Corners 5">
            <a:extLst>
              <a:ext uri="{FF2B5EF4-FFF2-40B4-BE49-F238E27FC236}">
                <a16:creationId xmlns:a16="http://schemas.microsoft.com/office/drawing/2014/main" id="{9B9550F5-34B7-483E-8CA5-05E0C3C888F0}"/>
              </a:ext>
            </a:extLst>
          </p:cNvPr>
          <p:cNvSpPr/>
          <p:nvPr/>
        </p:nvSpPr>
        <p:spPr>
          <a:xfrm>
            <a:off x="6042445" y="1933807"/>
            <a:ext cx="2032317" cy="521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sz="quarter" idx="1"/>
          </p:nvPr>
        </p:nvSpPr>
        <p:spPr>
          <a:xfrm>
            <a:off x="517551" y="1486431"/>
            <a:ext cx="10820400" cy="4731489"/>
          </a:xfrm>
        </p:spPr>
        <p:txBody>
          <a:bodyPr>
            <a:normAutofit fontScale="92500" lnSpcReduction="20000"/>
          </a:bodyPr>
          <a:lstStyle/>
          <a:p>
            <a:pPr>
              <a:buNone/>
            </a:pPr>
            <a:r>
              <a:rPr lang="en-US" dirty="0"/>
              <a:t>Exercise</a:t>
            </a:r>
          </a:p>
          <a:p>
            <a:pPr marL="457200" indent="-457200">
              <a:buAutoNum type="arabicPeriod"/>
            </a:pPr>
            <a:r>
              <a:rPr lang="en-US" dirty="0"/>
              <a:t>The depreciation for the third year of a machine is RM5,000. If the annual rate of depreciation is 2%, find the cost for the machine using declining balance method.</a:t>
            </a:r>
          </a:p>
          <a:p>
            <a:pPr marL="457200" indent="-457200">
              <a:buAutoNum type="arabicPeriod"/>
            </a:pPr>
            <a:r>
              <a:rPr lang="en-US" dirty="0"/>
              <a:t>Raju owns Asset 1 and Asset 2 where details are given as follows:</a:t>
            </a:r>
          </a:p>
          <a:p>
            <a:pPr>
              <a:buNone/>
            </a:pPr>
            <a:endParaRPr lang="en-US" dirty="0"/>
          </a:p>
          <a:p>
            <a:pPr>
              <a:buNone/>
            </a:pPr>
            <a:endParaRPr lang="en-US" dirty="0"/>
          </a:p>
          <a:p>
            <a:pPr>
              <a:buNone/>
            </a:pPr>
            <a:endParaRPr lang="en-US" dirty="0"/>
          </a:p>
          <a:p>
            <a:pPr>
              <a:buNone/>
            </a:pPr>
            <a:endParaRPr lang="en-US" dirty="0"/>
          </a:p>
          <a:p>
            <a:pPr>
              <a:buNone/>
            </a:pPr>
            <a:endParaRPr lang="en-US" dirty="0"/>
          </a:p>
          <a:p>
            <a:pPr marL="0" indent="0">
              <a:buNone/>
            </a:pPr>
            <a:endParaRPr lang="en-US" dirty="0"/>
          </a:p>
          <a:p>
            <a:pPr marL="746125" indent="-746125">
              <a:buNone/>
              <a:tabLst>
                <a:tab pos="460375" algn="l"/>
              </a:tabLst>
            </a:pPr>
            <a:r>
              <a:rPr lang="en-US" dirty="0"/>
              <a:t>	</a:t>
            </a:r>
            <a:r>
              <a:rPr lang="en-US" dirty="0" err="1"/>
              <a:t>i</a:t>
            </a:r>
            <a:r>
              <a:rPr lang="en-US" dirty="0"/>
              <a:t>)  The total depreciation for Asset 1 over its useful life is estimated to be RM12,000,   calculate the price that should be offered by Raju if he wishes to sell the asset after using it for 5 years.</a:t>
            </a:r>
          </a:p>
          <a:p>
            <a:pPr marL="628650" indent="-628650">
              <a:buNone/>
              <a:tabLst>
                <a:tab pos="460375" algn="l"/>
              </a:tabLst>
            </a:pPr>
            <a:r>
              <a:rPr lang="en-US" dirty="0"/>
              <a:t>	ii) Find the value of k if the book value of Asset 2 at the third year is RM15,000.</a:t>
            </a:r>
          </a:p>
          <a:p>
            <a:pPr>
              <a:buNone/>
            </a:pPr>
            <a:endParaRPr lang="en-MY" dirty="0"/>
          </a:p>
        </p:txBody>
      </p:sp>
      <p:graphicFrame>
        <p:nvGraphicFramePr>
          <p:cNvPr id="4" name="Table 3"/>
          <p:cNvGraphicFramePr>
            <a:graphicFrameLocks noGrp="1"/>
          </p:cNvGraphicFramePr>
          <p:nvPr>
            <p:extLst>
              <p:ext uri="{D42A27DB-BD31-4B8C-83A1-F6EECF244321}">
                <p14:modId xmlns:p14="http://schemas.microsoft.com/office/powerpoint/2010/main" val="3665934872"/>
              </p:ext>
            </p:extLst>
          </p:nvPr>
        </p:nvGraphicFramePr>
        <p:xfrm>
          <a:off x="2384754" y="2655101"/>
          <a:ext cx="5867400" cy="201168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07480">
                <a:tc>
                  <a:txBody>
                    <a:bodyPr/>
                    <a:lstStyle/>
                    <a:p>
                      <a:r>
                        <a:rPr lang="en-US" dirty="0"/>
                        <a:t>Item</a:t>
                      </a:r>
                      <a:endParaRPr lang="en-MY" dirty="0"/>
                    </a:p>
                  </a:txBody>
                  <a:tcPr/>
                </a:tc>
                <a:tc>
                  <a:txBody>
                    <a:bodyPr/>
                    <a:lstStyle/>
                    <a:p>
                      <a:pPr algn="ctr"/>
                      <a:r>
                        <a:rPr lang="en-US" dirty="0"/>
                        <a:t>Asset 1</a:t>
                      </a:r>
                      <a:endParaRPr lang="en-MY" dirty="0"/>
                    </a:p>
                  </a:txBody>
                  <a:tcPr/>
                </a:tc>
                <a:tc>
                  <a:txBody>
                    <a:bodyPr/>
                    <a:lstStyle/>
                    <a:p>
                      <a:pPr algn="ctr"/>
                      <a:r>
                        <a:rPr lang="en-US" dirty="0"/>
                        <a:t>Asset 2</a:t>
                      </a:r>
                      <a:endParaRPr lang="en-MY" dirty="0"/>
                    </a:p>
                  </a:txBody>
                  <a:tcPr/>
                </a:tc>
                <a:extLst>
                  <a:ext uri="{0D108BD9-81ED-4DB2-BD59-A6C34878D82A}">
                    <a16:rowId xmlns:a16="http://schemas.microsoft.com/office/drawing/2014/main" val="10000"/>
                  </a:ext>
                </a:extLst>
              </a:tr>
              <a:tr h="307480">
                <a:tc>
                  <a:txBody>
                    <a:bodyPr/>
                    <a:lstStyle/>
                    <a:p>
                      <a:r>
                        <a:rPr lang="en-US" dirty="0"/>
                        <a:t>Cost</a:t>
                      </a:r>
                      <a:r>
                        <a:rPr lang="en-US" baseline="0" dirty="0"/>
                        <a:t> (RM)</a:t>
                      </a:r>
                      <a:endParaRPr lang="en-MY" dirty="0"/>
                    </a:p>
                  </a:txBody>
                  <a:tcPr/>
                </a:tc>
                <a:tc>
                  <a:txBody>
                    <a:bodyPr/>
                    <a:lstStyle/>
                    <a:p>
                      <a:pPr algn="ctr"/>
                      <a:r>
                        <a:rPr lang="en-US" dirty="0"/>
                        <a:t>25,530</a:t>
                      </a:r>
                      <a:endParaRPr lang="en-MY" dirty="0"/>
                    </a:p>
                  </a:txBody>
                  <a:tcPr/>
                </a:tc>
                <a:tc>
                  <a:txBody>
                    <a:bodyPr/>
                    <a:lstStyle/>
                    <a:p>
                      <a:pPr algn="ctr"/>
                      <a:r>
                        <a:rPr lang="en-US" dirty="0"/>
                        <a:t>25,000</a:t>
                      </a:r>
                      <a:endParaRPr lang="en-MY" dirty="0"/>
                    </a:p>
                  </a:txBody>
                  <a:tcPr/>
                </a:tc>
                <a:extLst>
                  <a:ext uri="{0D108BD9-81ED-4DB2-BD59-A6C34878D82A}">
                    <a16:rowId xmlns:a16="http://schemas.microsoft.com/office/drawing/2014/main" val="10001"/>
                  </a:ext>
                </a:extLst>
              </a:tr>
              <a:tr h="530720">
                <a:tc>
                  <a:txBody>
                    <a:bodyPr/>
                    <a:lstStyle/>
                    <a:p>
                      <a:r>
                        <a:rPr lang="en-US" dirty="0"/>
                        <a:t>Annual rate of depreciation (%)</a:t>
                      </a:r>
                      <a:endParaRPr lang="en-MY" dirty="0"/>
                    </a:p>
                  </a:txBody>
                  <a:tcPr/>
                </a:tc>
                <a:tc>
                  <a:txBody>
                    <a:bodyPr/>
                    <a:lstStyle/>
                    <a:p>
                      <a:pPr algn="ctr"/>
                      <a:r>
                        <a:rPr lang="en-US" dirty="0"/>
                        <a:t>20</a:t>
                      </a:r>
                      <a:endParaRPr lang="en-MY" dirty="0"/>
                    </a:p>
                  </a:txBody>
                  <a:tcPr/>
                </a:tc>
                <a:tc>
                  <a:txBody>
                    <a:bodyPr/>
                    <a:lstStyle/>
                    <a:p>
                      <a:pPr algn="ctr"/>
                      <a:r>
                        <a:rPr lang="en-US" dirty="0"/>
                        <a:t>k</a:t>
                      </a:r>
                      <a:endParaRPr lang="en-MY" dirty="0"/>
                    </a:p>
                  </a:txBody>
                  <a:tcPr/>
                </a:tc>
                <a:extLst>
                  <a:ext uri="{0D108BD9-81ED-4DB2-BD59-A6C34878D82A}">
                    <a16:rowId xmlns:a16="http://schemas.microsoft.com/office/drawing/2014/main" val="10002"/>
                  </a:ext>
                </a:extLst>
              </a:tr>
              <a:tr h="530720">
                <a:tc>
                  <a:txBody>
                    <a:bodyPr/>
                    <a:lstStyle/>
                    <a:p>
                      <a:r>
                        <a:rPr lang="en-US" dirty="0"/>
                        <a:t>Method of depreciation</a:t>
                      </a:r>
                      <a:endParaRPr lang="en-MY" dirty="0"/>
                    </a:p>
                  </a:txBody>
                  <a:tcPr/>
                </a:tc>
                <a:tc>
                  <a:txBody>
                    <a:bodyPr/>
                    <a:lstStyle/>
                    <a:p>
                      <a:pPr algn="ctr"/>
                      <a:r>
                        <a:rPr lang="en-US" dirty="0"/>
                        <a:t>Straight Line</a:t>
                      </a:r>
                      <a:endParaRPr lang="en-MY" dirty="0"/>
                    </a:p>
                  </a:txBody>
                  <a:tcPr/>
                </a:tc>
                <a:tc>
                  <a:txBody>
                    <a:bodyPr/>
                    <a:lstStyle/>
                    <a:p>
                      <a:pPr algn="ctr"/>
                      <a:r>
                        <a:rPr lang="en-US" dirty="0"/>
                        <a:t>Declining Balance</a:t>
                      </a:r>
                      <a:endParaRPr lang="en-MY"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marL="68580" indent="0" algn="just">
              <a:buNone/>
            </a:pPr>
            <a:r>
              <a:rPr lang="en-US" dirty="0"/>
              <a:t>By the end of this chapter, student should be able to :</a:t>
            </a:r>
          </a:p>
          <a:p>
            <a:pPr algn="just"/>
            <a:r>
              <a:rPr lang="en-US" dirty="0"/>
              <a:t>explain the concept of depreciation,</a:t>
            </a:r>
          </a:p>
          <a:p>
            <a:pPr algn="just"/>
            <a:r>
              <a:rPr lang="en-US" dirty="0"/>
              <a:t>Identify the terms used and its meaning related to depreciation,</a:t>
            </a:r>
          </a:p>
          <a:p>
            <a:pPr algn="just"/>
            <a:r>
              <a:rPr lang="en-US" dirty="0"/>
              <a:t>differentiate the two methods used in this chapter,</a:t>
            </a:r>
          </a:p>
          <a:p>
            <a:pPr algn="just"/>
            <a:r>
              <a:rPr lang="en-US" dirty="0"/>
              <a:t>calculate the depreciation using on straight line method,</a:t>
            </a:r>
          </a:p>
          <a:p>
            <a:pPr algn="just"/>
            <a:r>
              <a:rPr lang="en-US" dirty="0"/>
              <a:t>calculate the depreciation using declining balance method.</a:t>
            </a:r>
          </a:p>
          <a:p>
            <a:pPr algn="just"/>
            <a:endParaRPr lang="en-US" dirty="0"/>
          </a:p>
        </p:txBody>
      </p:sp>
    </p:spTree>
    <p:extLst>
      <p:ext uri="{BB962C8B-B14F-4D97-AF65-F5344CB8AC3E}">
        <p14:creationId xmlns:p14="http://schemas.microsoft.com/office/powerpoint/2010/main" val="29114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Depreciation</a:t>
            </a:r>
            <a:endParaRPr lang="en-MY" dirty="0"/>
          </a:p>
        </p:txBody>
      </p:sp>
      <p:sp>
        <p:nvSpPr>
          <p:cNvPr id="3" name="Content Placeholder 2"/>
          <p:cNvSpPr>
            <a:spLocks noGrp="1"/>
          </p:cNvSpPr>
          <p:nvPr>
            <p:ph sz="quarter" idx="1"/>
          </p:nvPr>
        </p:nvSpPr>
        <p:spPr/>
        <p:txBody>
          <a:bodyPr>
            <a:normAutofit/>
          </a:bodyPr>
          <a:lstStyle/>
          <a:p>
            <a:pPr marL="0" indent="0">
              <a:buNone/>
            </a:pPr>
            <a:r>
              <a:rPr lang="en-US" altLang="en-US" dirty="0"/>
              <a:t>Definition:</a:t>
            </a:r>
          </a:p>
          <a:p>
            <a:pPr marL="0" indent="0">
              <a:buNone/>
            </a:pPr>
            <a:r>
              <a:rPr lang="en-US" altLang="en-US" dirty="0"/>
              <a:t>Depreciation is defined as the loss in value of capital assets such as vehicles, machinery tools and equipment due to usage over time.</a:t>
            </a:r>
            <a:r>
              <a:rPr lang="en-MY" dirty="0"/>
              <a:t>	</a:t>
            </a:r>
          </a:p>
          <a:p>
            <a:pPr marL="0" indent="0">
              <a:buNone/>
            </a:pPr>
            <a:r>
              <a:rPr lang="en-MY" dirty="0"/>
              <a:t>Thus, in general the term depreciation refers to fall in the value or utility of fixed assets which are used in operations over the definite period of years. In other words, depreciation is the process of spreading the cost of fixed assets over the number of years during which benefit of the asset is received. </a:t>
            </a:r>
          </a:p>
          <a:p>
            <a:pPr marL="0" indent="0">
              <a:buNone/>
            </a:pPr>
            <a:r>
              <a:rPr lang="en-MY" dirty="0"/>
              <a:t>The fall in value or utility of fixed assets due to so many causes like wear and tear, decay, effluxion of time or obsolescence, replacement, breakdown, fall in market value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t>Factors Affecting the Amount of Depreciation</a:t>
            </a:r>
          </a:p>
        </p:txBody>
      </p:sp>
      <p:sp>
        <p:nvSpPr>
          <p:cNvPr id="3" name="Content Placeholder 2"/>
          <p:cNvSpPr>
            <a:spLocks noGrp="1"/>
          </p:cNvSpPr>
          <p:nvPr>
            <p:ph sz="quarter" idx="1"/>
          </p:nvPr>
        </p:nvSpPr>
        <p:spPr/>
        <p:txBody>
          <a:bodyPr/>
          <a:lstStyle/>
          <a:p>
            <a:pPr marL="0" indent="0">
              <a:buNone/>
            </a:pPr>
            <a:r>
              <a:rPr lang="en-MY" dirty="0"/>
              <a:t>The following factors are to be considered while charging the amount of depreciation : </a:t>
            </a:r>
          </a:p>
          <a:p>
            <a:pPr marL="514350" indent="-514350">
              <a:buAutoNum type="arabicParenBoth"/>
            </a:pPr>
            <a:r>
              <a:rPr lang="en-MY" dirty="0"/>
              <a:t>The original cost of the asset. </a:t>
            </a:r>
          </a:p>
          <a:p>
            <a:pPr marL="514350" indent="-514350">
              <a:buAutoNum type="arabicParenBoth"/>
            </a:pPr>
            <a:r>
              <a:rPr lang="en-MY" dirty="0"/>
              <a:t>The useful life of the asset.  </a:t>
            </a:r>
          </a:p>
          <a:p>
            <a:pPr marL="514350" indent="-514350">
              <a:buAutoNum type="arabicParenBoth"/>
            </a:pPr>
            <a:r>
              <a:rPr lang="en-MY" dirty="0"/>
              <a:t>Estimated scrap or residual value of the asset at the end of its life. </a:t>
            </a:r>
          </a:p>
          <a:p>
            <a:pPr marL="514350" indent="-514350">
              <a:buAutoNum type="arabicParenBoth"/>
            </a:pPr>
            <a:r>
              <a:rPr lang="en-MY" dirty="0"/>
              <a:t>Selecting an appropriate method of depreciation.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Important Terms</a:t>
            </a:r>
            <a:endParaRPr lang="en-MY" dirty="0"/>
          </a:p>
        </p:txBody>
      </p:sp>
      <p:sp>
        <p:nvSpPr>
          <p:cNvPr id="3" name="Content Placeholder 2"/>
          <p:cNvSpPr>
            <a:spLocks noGrp="1"/>
          </p:cNvSpPr>
          <p:nvPr>
            <p:ph sz="quarter" idx="1"/>
          </p:nvPr>
        </p:nvSpPr>
        <p:spPr>
          <a:xfrm>
            <a:off x="685800" y="1887322"/>
            <a:ext cx="10820400" cy="4331363"/>
          </a:xfrm>
        </p:spPr>
        <p:txBody>
          <a:bodyPr>
            <a:normAutofit fontScale="70000" lnSpcReduction="20000"/>
          </a:bodyPr>
          <a:lstStyle/>
          <a:p>
            <a:pPr>
              <a:lnSpc>
                <a:spcPct val="90000"/>
              </a:lnSpc>
            </a:pPr>
            <a:r>
              <a:rPr lang="en-US" altLang="en-US" b="1" i="1" dirty="0">
                <a:solidFill>
                  <a:srgbClr val="00B050"/>
                </a:solidFill>
              </a:rPr>
              <a:t>Original cost (C)</a:t>
            </a:r>
            <a:r>
              <a:rPr lang="en-US" altLang="en-US" b="1" dirty="0">
                <a:solidFill>
                  <a:srgbClr val="00B050"/>
                </a:solidFill>
              </a:rPr>
              <a:t> </a:t>
            </a:r>
            <a:r>
              <a:rPr lang="en-US" altLang="en-US" b="1" dirty="0">
                <a:solidFill>
                  <a:srgbClr val="000066"/>
                </a:solidFill>
              </a:rPr>
              <a:t>: </a:t>
            </a:r>
            <a:r>
              <a:rPr lang="en-US" altLang="en-US" dirty="0"/>
              <a:t>The </a:t>
            </a:r>
            <a:r>
              <a:rPr lang="en-US" altLang="en-US" i="1" dirty="0">
                <a:solidFill>
                  <a:srgbClr val="7030A0"/>
                </a:solidFill>
              </a:rPr>
              <a:t>cost paid for the item</a:t>
            </a:r>
            <a:r>
              <a:rPr lang="en-US" altLang="en-US" dirty="0">
                <a:solidFill>
                  <a:srgbClr val="7030A0"/>
                </a:solidFill>
              </a:rPr>
              <a:t> </a:t>
            </a:r>
            <a:r>
              <a:rPr lang="en-US" altLang="en-US" dirty="0"/>
              <a:t>including any sales tax, transportation charges, installation charges and other cost that incurred.</a:t>
            </a:r>
          </a:p>
          <a:p>
            <a:pPr>
              <a:lnSpc>
                <a:spcPct val="90000"/>
              </a:lnSpc>
              <a:buNone/>
            </a:pPr>
            <a:endParaRPr lang="en-US" altLang="en-US" i="1" dirty="0"/>
          </a:p>
          <a:p>
            <a:pPr>
              <a:lnSpc>
                <a:spcPct val="90000"/>
              </a:lnSpc>
            </a:pPr>
            <a:r>
              <a:rPr lang="en-US" altLang="en-US" b="1" i="1" dirty="0">
                <a:solidFill>
                  <a:srgbClr val="00B050"/>
                </a:solidFill>
              </a:rPr>
              <a:t>Salvage cost (S) </a:t>
            </a:r>
            <a:r>
              <a:rPr lang="en-US" altLang="en-US" b="1" dirty="0">
                <a:solidFill>
                  <a:srgbClr val="000066"/>
                </a:solidFill>
              </a:rPr>
              <a:t>: </a:t>
            </a:r>
            <a:r>
              <a:rPr lang="en-US" altLang="en-US" i="1" dirty="0">
                <a:solidFill>
                  <a:srgbClr val="7030A0"/>
                </a:solidFill>
              </a:rPr>
              <a:t>Cost at the end of its lifetime</a:t>
            </a:r>
            <a:r>
              <a:rPr lang="en-US" altLang="en-US" dirty="0"/>
              <a:t>. It is also called </a:t>
            </a:r>
            <a:r>
              <a:rPr lang="en-US" altLang="en-US" i="1" dirty="0">
                <a:solidFill>
                  <a:srgbClr val="7030A0"/>
                </a:solidFill>
              </a:rPr>
              <a:t>scrap-value</a:t>
            </a:r>
            <a:r>
              <a:rPr lang="en-US" altLang="en-US" dirty="0">
                <a:solidFill>
                  <a:srgbClr val="CC00CC"/>
                </a:solidFill>
              </a:rPr>
              <a:t> </a:t>
            </a:r>
            <a:r>
              <a:rPr lang="en-US" altLang="en-US" dirty="0"/>
              <a:t>or </a:t>
            </a:r>
            <a:r>
              <a:rPr lang="en-US" altLang="en-US" i="1" dirty="0">
                <a:solidFill>
                  <a:srgbClr val="7030A0"/>
                </a:solidFill>
              </a:rPr>
              <a:t>trade-in-value</a:t>
            </a:r>
            <a:r>
              <a:rPr lang="en-US" altLang="en-US" dirty="0"/>
              <a:t> or </a:t>
            </a:r>
            <a:r>
              <a:rPr lang="en-US" altLang="en-US" i="1" dirty="0">
                <a:solidFill>
                  <a:srgbClr val="7030A0"/>
                </a:solidFill>
              </a:rPr>
              <a:t>junkyard</a:t>
            </a:r>
            <a:r>
              <a:rPr lang="en-US" altLang="en-US" dirty="0"/>
              <a:t>.</a:t>
            </a:r>
          </a:p>
          <a:p>
            <a:pPr>
              <a:lnSpc>
                <a:spcPct val="90000"/>
              </a:lnSpc>
            </a:pPr>
            <a:endParaRPr lang="en-US" altLang="en-US" dirty="0"/>
          </a:p>
          <a:p>
            <a:pPr>
              <a:lnSpc>
                <a:spcPct val="90000"/>
              </a:lnSpc>
            </a:pPr>
            <a:r>
              <a:rPr lang="en-US" altLang="en-US" b="1" i="1" dirty="0">
                <a:solidFill>
                  <a:srgbClr val="00B050"/>
                </a:solidFill>
              </a:rPr>
              <a:t>Useful life (n</a:t>
            </a:r>
            <a:r>
              <a:rPr lang="en-US" altLang="en-US" b="1" dirty="0">
                <a:solidFill>
                  <a:srgbClr val="00B050"/>
                </a:solidFill>
              </a:rPr>
              <a:t>) </a:t>
            </a:r>
            <a:r>
              <a:rPr lang="en-US" altLang="en-US" dirty="0"/>
              <a:t>: </a:t>
            </a:r>
            <a:r>
              <a:rPr lang="en-US" altLang="en-US" i="1" dirty="0">
                <a:solidFill>
                  <a:srgbClr val="7030A0"/>
                </a:solidFill>
              </a:rPr>
              <a:t>life expectancy </a:t>
            </a:r>
            <a:r>
              <a:rPr lang="en-US" altLang="en-US" dirty="0"/>
              <a:t>or the number of years the asset is expected to last. Sometimes called as economic life.</a:t>
            </a:r>
          </a:p>
          <a:p>
            <a:pPr>
              <a:lnSpc>
                <a:spcPct val="90000"/>
              </a:lnSpc>
              <a:buNone/>
            </a:pPr>
            <a:endParaRPr lang="en-US" altLang="en-US" i="1" dirty="0"/>
          </a:p>
          <a:p>
            <a:pPr>
              <a:lnSpc>
                <a:spcPct val="90000"/>
              </a:lnSpc>
            </a:pPr>
            <a:r>
              <a:rPr lang="en-US" altLang="en-US" b="1" i="1" dirty="0">
                <a:solidFill>
                  <a:srgbClr val="00B050"/>
                </a:solidFill>
              </a:rPr>
              <a:t>Book value (BV) </a:t>
            </a:r>
            <a:r>
              <a:rPr lang="en-US" altLang="en-US" b="1" dirty="0">
                <a:solidFill>
                  <a:srgbClr val="000066"/>
                </a:solidFill>
              </a:rPr>
              <a:t>: </a:t>
            </a:r>
            <a:r>
              <a:rPr lang="en-US" altLang="en-US" dirty="0"/>
              <a:t>The </a:t>
            </a:r>
            <a:r>
              <a:rPr lang="en-US" altLang="en-US" i="1" dirty="0">
                <a:solidFill>
                  <a:srgbClr val="7030A0"/>
                </a:solidFill>
              </a:rPr>
              <a:t>difference</a:t>
            </a:r>
            <a:r>
              <a:rPr lang="en-US" altLang="en-US" dirty="0"/>
              <a:t> between the </a:t>
            </a:r>
            <a:r>
              <a:rPr lang="en-US" altLang="en-US" i="1" dirty="0">
                <a:solidFill>
                  <a:srgbClr val="7030A0"/>
                </a:solidFill>
              </a:rPr>
              <a:t>original cost </a:t>
            </a:r>
            <a:r>
              <a:rPr lang="en-US" altLang="en-US" dirty="0"/>
              <a:t>and the </a:t>
            </a:r>
            <a:r>
              <a:rPr lang="en-US" altLang="en-US" i="1" dirty="0">
                <a:solidFill>
                  <a:srgbClr val="7030A0"/>
                </a:solidFill>
              </a:rPr>
              <a:t>accumulated depreciation to that date</a:t>
            </a:r>
            <a:r>
              <a:rPr lang="en-US" altLang="en-US" dirty="0"/>
              <a:t>. May also refer as the market value or market price of an asset at certain years.</a:t>
            </a:r>
          </a:p>
          <a:p>
            <a:pPr marL="0" indent="0">
              <a:lnSpc>
                <a:spcPct val="90000"/>
              </a:lnSpc>
              <a:buNone/>
            </a:pPr>
            <a:endParaRPr lang="en-US" altLang="en-US" dirty="0"/>
          </a:p>
          <a:p>
            <a:r>
              <a:rPr lang="en-US" altLang="en-US" b="1" i="1" dirty="0">
                <a:solidFill>
                  <a:srgbClr val="00B050"/>
                </a:solidFill>
              </a:rPr>
              <a:t>Total depreciation </a:t>
            </a:r>
            <a:r>
              <a:rPr lang="en-US" altLang="en-US" dirty="0"/>
              <a:t>: difference between original cost and the salvage value.</a:t>
            </a:r>
          </a:p>
          <a:p>
            <a:pPr marL="0" indent="0">
              <a:buNone/>
            </a:pPr>
            <a:endParaRPr lang="en-US" altLang="en-US" dirty="0"/>
          </a:p>
          <a:p>
            <a:r>
              <a:rPr lang="en-US" altLang="en-US" b="1" i="1" dirty="0">
                <a:solidFill>
                  <a:srgbClr val="00B050"/>
                </a:solidFill>
              </a:rPr>
              <a:t>Annual depreciation </a:t>
            </a:r>
            <a:r>
              <a:rPr lang="en-US" altLang="en-US" dirty="0"/>
              <a:t>: the amount of depreciation in a year.</a:t>
            </a:r>
          </a:p>
          <a:p>
            <a:pPr marL="0" indent="0">
              <a:buNone/>
            </a:pPr>
            <a:endParaRPr lang="en-US" altLang="en-US" dirty="0"/>
          </a:p>
          <a:p>
            <a:r>
              <a:rPr lang="en-US" altLang="en-US" b="1" i="1" dirty="0">
                <a:solidFill>
                  <a:srgbClr val="00B050"/>
                </a:solidFill>
              </a:rPr>
              <a:t>Accumulated depreciation </a:t>
            </a:r>
            <a:r>
              <a:rPr lang="en-US" altLang="en-US" dirty="0"/>
              <a:t>: the total depreciation to date.</a:t>
            </a:r>
            <a:endParaRPr lang="en-US" altLang="en-US" i="1" dirty="0"/>
          </a:p>
          <a:p>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solidFill>
                  <a:srgbClr val="002060"/>
                </a:solidFill>
              </a:rPr>
              <a:t>Method of depreciation</a:t>
            </a:r>
            <a:br>
              <a:rPr lang="en-MY" dirty="0">
                <a:solidFill>
                  <a:srgbClr val="002060"/>
                </a:solidFill>
              </a:rPr>
            </a:br>
            <a:r>
              <a:rPr lang="en-MY" dirty="0">
                <a:solidFill>
                  <a:srgbClr val="002060"/>
                </a:solidFill>
              </a:rPr>
              <a:t>1. Straight Line Method</a:t>
            </a:r>
          </a:p>
        </p:txBody>
      </p:sp>
      <p:sp>
        <p:nvSpPr>
          <p:cNvPr id="3" name="Content Placeholder 2"/>
          <p:cNvSpPr>
            <a:spLocks noGrp="1"/>
          </p:cNvSpPr>
          <p:nvPr>
            <p:ph sz="quarter" idx="1"/>
          </p:nvPr>
        </p:nvSpPr>
        <p:spPr>
          <a:xfrm>
            <a:off x="685800" y="2194561"/>
            <a:ext cx="6638636" cy="3132584"/>
          </a:xfrm>
        </p:spPr>
        <p:txBody>
          <a:bodyPr>
            <a:normAutofit/>
          </a:bodyPr>
          <a:lstStyle/>
          <a:p>
            <a:pPr marL="0" indent="0" algn="just">
              <a:buNone/>
            </a:pPr>
            <a:r>
              <a:rPr lang="en-MY" dirty="0"/>
              <a:t>This method is also termed as Constant Charge Method. Under this method, depreciation is charged for every year will be the constant amount throughout the life of the asset. </a:t>
            </a:r>
          </a:p>
          <a:p>
            <a:pPr marL="0" indent="0" algn="just">
              <a:buNone/>
            </a:pPr>
            <a:r>
              <a:rPr lang="en-MY" dirty="0"/>
              <a:t>Accordingly depreciation is calculated by deducting the scrap value from the original cost of an asset and the balance is divided by the number of years estimated as the life of the asset. </a:t>
            </a:r>
          </a:p>
          <a:p>
            <a:pPr algn="just">
              <a:buNone/>
            </a:pPr>
            <a:endParaRPr lang="en-MY" dirty="0"/>
          </a:p>
        </p:txBody>
      </p:sp>
      <p:pic>
        <p:nvPicPr>
          <p:cNvPr id="5" name="Picture 4" descr="A screenshot of a cell phone&#10;&#10;Description automatically generated">
            <a:extLst>
              <a:ext uri="{FF2B5EF4-FFF2-40B4-BE49-F238E27FC236}">
                <a16:creationId xmlns:a16="http://schemas.microsoft.com/office/drawing/2014/main" id="{C3EBE216-7C63-45DB-95C4-E419DF007A86}"/>
              </a:ext>
            </a:extLst>
          </p:cNvPr>
          <p:cNvPicPr>
            <a:picLocks noChangeAspect="1"/>
          </p:cNvPicPr>
          <p:nvPr/>
        </p:nvPicPr>
        <p:blipFill>
          <a:blip r:embed="rId2"/>
          <a:stretch>
            <a:fillRect/>
          </a:stretch>
        </p:blipFill>
        <p:spPr>
          <a:xfrm>
            <a:off x="7638473" y="2615947"/>
            <a:ext cx="3969327" cy="2406089"/>
          </a:xfrm>
          <a:prstGeom prst="rect">
            <a:avLst/>
          </a:prstGeom>
        </p:spPr>
      </p:pic>
      <p:sp>
        <p:nvSpPr>
          <p:cNvPr id="6" name="TextBox 5">
            <a:extLst>
              <a:ext uri="{FF2B5EF4-FFF2-40B4-BE49-F238E27FC236}">
                <a16:creationId xmlns:a16="http://schemas.microsoft.com/office/drawing/2014/main" id="{3ED30A47-1A73-4806-9105-0AD38EDA9AAC}"/>
              </a:ext>
            </a:extLst>
          </p:cNvPr>
          <p:cNvSpPr txBox="1"/>
          <p:nvPr/>
        </p:nvSpPr>
        <p:spPr>
          <a:xfrm>
            <a:off x="7638473" y="4851764"/>
            <a:ext cx="3452775" cy="769441"/>
          </a:xfrm>
          <a:prstGeom prst="rect">
            <a:avLst/>
          </a:prstGeom>
          <a:noFill/>
        </p:spPr>
        <p:txBody>
          <a:bodyPr wrap="square" rtlCol="0">
            <a:spAutoFit/>
          </a:bodyPr>
          <a:lstStyle/>
          <a:p>
            <a:r>
              <a:rPr lang="en-MY" sz="1100" i="1" dirty="0"/>
              <a:t>Source: https://corporatefinanceinstitute.com/resources/knowledge/accounting/types-depreciation-methods/</a:t>
            </a:r>
          </a:p>
        </p:txBody>
      </p:sp>
      <p:pic>
        <p:nvPicPr>
          <p:cNvPr id="8" name="Picture 7" descr="A close up of a logo&#10;&#10;Description automatically generated">
            <a:extLst>
              <a:ext uri="{FF2B5EF4-FFF2-40B4-BE49-F238E27FC236}">
                <a16:creationId xmlns:a16="http://schemas.microsoft.com/office/drawing/2014/main" id="{296501CD-56F5-40F0-BD12-C6A6E280C346}"/>
              </a:ext>
            </a:extLst>
          </p:cNvPr>
          <p:cNvPicPr>
            <a:picLocks noChangeAspect="1"/>
          </p:cNvPicPr>
          <p:nvPr/>
        </p:nvPicPr>
        <p:blipFill>
          <a:blip r:embed="rId3"/>
          <a:stretch>
            <a:fillRect/>
          </a:stretch>
        </p:blipFill>
        <p:spPr>
          <a:xfrm>
            <a:off x="682336" y="5106855"/>
            <a:ext cx="6518564" cy="1028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Formula used in Straight Line Method</a:t>
            </a:r>
            <a:endParaRPr lang="en-MY" dirty="0"/>
          </a:p>
        </p:txBody>
      </p:sp>
      <p:graphicFrame>
        <p:nvGraphicFramePr>
          <p:cNvPr id="5" name="Content Placeholder 4"/>
          <p:cNvGraphicFramePr>
            <a:graphicFrameLocks noGrp="1" noChangeAspect="1"/>
          </p:cNvGraphicFramePr>
          <p:nvPr>
            <p:ph sz="quarter" idx="1"/>
            <p:extLst>
              <p:ext uri="{D42A27DB-BD31-4B8C-83A1-F6EECF244321}">
                <p14:modId xmlns:p14="http://schemas.microsoft.com/office/powerpoint/2010/main" val="1810216275"/>
              </p:ext>
            </p:extLst>
          </p:nvPr>
        </p:nvGraphicFramePr>
        <p:xfrm>
          <a:off x="4521215" y="2591670"/>
          <a:ext cx="2827337" cy="1524000"/>
        </p:xfrm>
        <a:graphic>
          <a:graphicData uri="http://schemas.openxmlformats.org/presentationml/2006/ole">
            <mc:AlternateContent xmlns:mc="http://schemas.openxmlformats.org/markup-compatibility/2006">
              <mc:Choice xmlns:v="urn:schemas-microsoft-com:vml" Requires="v">
                <p:oleObj spid="_x0000_s37925" name="Persamaan" r:id="rId3" imgW="1955520" imgH="1054080" progId="Equation.3">
                  <p:embed/>
                </p:oleObj>
              </mc:Choice>
              <mc:Fallback>
                <p:oleObj name="Persamaan" r:id="rId3" imgW="1955520" imgH="1054080" progId="Equation.3">
                  <p:embed/>
                  <p:pic>
                    <p:nvPicPr>
                      <p:cNvPr id="5" name="Content Placeholder 4"/>
                      <p:cNvPicPr>
                        <a:picLocks noChangeAspect="1" noChangeArrowheads="1"/>
                      </p:cNvPicPr>
                      <p:nvPr/>
                    </p:nvPicPr>
                    <p:blipFill>
                      <a:blip r:embed="rId4"/>
                      <a:srcRect/>
                      <a:stretch>
                        <a:fillRect/>
                      </a:stretch>
                    </p:blipFill>
                    <p:spPr bwMode="auto">
                      <a:xfrm>
                        <a:off x="4521215" y="2591670"/>
                        <a:ext cx="2827337"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33144314"/>
              </p:ext>
            </p:extLst>
          </p:nvPr>
        </p:nvGraphicFramePr>
        <p:xfrm>
          <a:off x="906604" y="2591670"/>
          <a:ext cx="2574925" cy="1579562"/>
        </p:xfrm>
        <a:graphic>
          <a:graphicData uri="http://schemas.openxmlformats.org/presentationml/2006/ole">
            <mc:AlternateContent xmlns:mc="http://schemas.openxmlformats.org/markup-compatibility/2006">
              <mc:Choice xmlns:v="urn:schemas-microsoft-com:vml" Requires="v">
                <p:oleObj spid="_x0000_s37926" name="Persamaan" r:id="rId5" imgW="1676160" imgH="1066680" progId="Equation.3">
                  <p:embed/>
                </p:oleObj>
              </mc:Choice>
              <mc:Fallback>
                <p:oleObj name="Persamaan" r:id="rId5" imgW="1676160" imgH="1066680" progId="Equation.3">
                  <p:embed/>
                  <p:pic>
                    <p:nvPicPr>
                      <p:cNvPr id="4" name="Object 3"/>
                      <p:cNvPicPr>
                        <a:picLocks noChangeAspect="1" noChangeArrowheads="1"/>
                      </p:cNvPicPr>
                      <p:nvPr/>
                    </p:nvPicPr>
                    <p:blipFill>
                      <a:blip r:embed="rId6"/>
                      <a:srcRect/>
                      <a:stretch>
                        <a:fillRect/>
                      </a:stretch>
                    </p:blipFill>
                    <p:spPr bwMode="auto">
                      <a:xfrm>
                        <a:off x="906604" y="2591670"/>
                        <a:ext cx="2574925" cy="157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88146294"/>
              </p:ext>
            </p:extLst>
          </p:nvPr>
        </p:nvGraphicFramePr>
        <p:xfrm>
          <a:off x="4499268" y="4800600"/>
          <a:ext cx="3275013" cy="914400"/>
        </p:xfrm>
        <a:graphic>
          <a:graphicData uri="http://schemas.openxmlformats.org/presentationml/2006/ole">
            <mc:AlternateContent xmlns:mc="http://schemas.openxmlformats.org/markup-compatibility/2006">
              <mc:Choice xmlns:v="urn:schemas-microsoft-com:vml" Requires="v">
                <p:oleObj spid="_x0000_s37927" name="Persamaan" r:id="rId7" imgW="2247840" imgH="647640" progId="Equation.3">
                  <p:embed/>
                </p:oleObj>
              </mc:Choice>
              <mc:Fallback>
                <p:oleObj name="Persamaan" r:id="rId7" imgW="2247840" imgH="647640" progId="Equation.3">
                  <p:embed/>
                  <p:pic>
                    <p:nvPicPr>
                      <p:cNvPr id="6" name="Object 5"/>
                      <p:cNvPicPr>
                        <a:picLocks noChangeAspect="1" noChangeArrowheads="1"/>
                      </p:cNvPicPr>
                      <p:nvPr/>
                    </p:nvPicPr>
                    <p:blipFill>
                      <a:blip r:embed="rId8"/>
                      <a:srcRect/>
                      <a:stretch>
                        <a:fillRect/>
                      </a:stretch>
                    </p:blipFill>
                    <p:spPr bwMode="auto">
                      <a:xfrm>
                        <a:off x="4499268" y="4800600"/>
                        <a:ext cx="32750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81364475"/>
              </p:ext>
            </p:extLst>
          </p:nvPr>
        </p:nvGraphicFramePr>
        <p:xfrm>
          <a:off x="8600377" y="2582221"/>
          <a:ext cx="2728913" cy="1465262"/>
        </p:xfrm>
        <a:graphic>
          <a:graphicData uri="http://schemas.openxmlformats.org/presentationml/2006/ole">
            <mc:AlternateContent xmlns:mc="http://schemas.openxmlformats.org/markup-compatibility/2006">
              <mc:Choice xmlns:v="urn:schemas-microsoft-com:vml" Requires="v">
                <p:oleObj spid="_x0000_s37928" name="Persamaan" r:id="rId9" imgW="1841400" imgH="1054080" progId="Equation.3">
                  <p:embed/>
                </p:oleObj>
              </mc:Choice>
              <mc:Fallback>
                <p:oleObj name="Persamaan" r:id="rId9" imgW="1841400" imgH="1054080" progId="Equation.3">
                  <p:embed/>
                  <p:pic>
                    <p:nvPicPr>
                      <p:cNvPr id="7" name="Object 6"/>
                      <p:cNvPicPr>
                        <a:picLocks noChangeAspect="1" noChangeArrowheads="1"/>
                      </p:cNvPicPr>
                      <p:nvPr/>
                    </p:nvPicPr>
                    <p:blipFill>
                      <a:blip r:embed="rId10"/>
                      <a:srcRect/>
                      <a:stretch>
                        <a:fillRect/>
                      </a:stretch>
                    </p:blipFill>
                    <p:spPr bwMode="auto">
                      <a:xfrm>
                        <a:off x="8600377" y="2582221"/>
                        <a:ext cx="2728913" cy="146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60518088"/>
              </p:ext>
            </p:extLst>
          </p:nvPr>
        </p:nvGraphicFramePr>
        <p:xfrm>
          <a:off x="7618864" y="3048152"/>
          <a:ext cx="711200" cy="533400"/>
        </p:xfrm>
        <a:graphic>
          <a:graphicData uri="http://schemas.openxmlformats.org/presentationml/2006/ole">
            <mc:AlternateContent xmlns:mc="http://schemas.openxmlformats.org/markup-compatibility/2006">
              <mc:Choice xmlns:v="urn:schemas-microsoft-com:vml" Requires="v">
                <p:oleObj spid="_x0000_s37929" name="Equation" r:id="rId11" imgW="203040" imgH="152280" progId="Equation.3">
                  <p:embed/>
                </p:oleObj>
              </mc:Choice>
              <mc:Fallback>
                <p:oleObj name="Equation" r:id="rId11" imgW="203040" imgH="152280" progId="Equation.3">
                  <p:embed/>
                  <p:pic>
                    <p:nvPicPr>
                      <p:cNvPr id="8"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18864" y="3048152"/>
                        <a:ext cx="711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 of depreciation</a:t>
            </a:r>
            <a:br>
              <a:rPr lang="en-US" dirty="0"/>
            </a:br>
            <a:r>
              <a:rPr lang="en-US" dirty="0"/>
              <a:t>2. Declining Balance Method</a:t>
            </a:r>
            <a:endParaRPr lang="en-MY" dirty="0"/>
          </a:p>
        </p:txBody>
      </p:sp>
      <p:sp>
        <p:nvSpPr>
          <p:cNvPr id="3" name="Content Placeholder 2"/>
          <p:cNvSpPr>
            <a:spLocks noGrp="1"/>
          </p:cNvSpPr>
          <p:nvPr>
            <p:ph sz="quarter" idx="1"/>
          </p:nvPr>
        </p:nvSpPr>
        <p:spPr>
          <a:xfrm>
            <a:off x="822080" y="2325084"/>
            <a:ext cx="5918200" cy="4024125"/>
          </a:xfrm>
        </p:spPr>
        <p:txBody>
          <a:bodyPr/>
          <a:lstStyle/>
          <a:p>
            <a:pPr marL="0" indent="0">
              <a:buNone/>
            </a:pPr>
            <a:r>
              <a:rPr lang="en-US" altLang="en-US" dirty="0"/>
              <a:t>The declining balance method produces the highest depreciation charges in the earlier years of the asset .</a:t>
            </a:r>
          </a:p>
          <a:p>
            <a:pPr marL="0" indent="0">
              <a:buNone/>
            </a:pPr>
            <a:r>
              <a:rPr lang="en-US" altLang="en-US" dirty="0"/>
              <a:t>The book value of the asset remaining at the end of the depreciation year becomes the scrap value.</a:t>
            </a:r>
          </a:p>
          <a:p>
            <a:endParaRPr lang="en-MY" dirty="0"/>
          </a:p>
        </p:txBody>
      </p:sp>
      <p:pic>
        <p:nvPicPr>
          <p:cNvPr id="5" name="Picture 4" descr="A screenshot of a cell phone&#10;&#10;Description automatically generated">
            <a:extLst>
              <a:ext uri="{FF2B5EF4-FFF2-40B4-BE49-F238E27FC236}">
                <a16:creationId xmlns:a16="http://schemas.microsoft.com/office/drawing/2014/main" id="{4663E962-4139-4066-8814-BC624501DA68}"/>
              </a:ext>
            </a:extLst>
          </p:cNvPr>
          <p:cNvPicPr>
            <a:picLocks noChangeAspect="1"/>
          </p:cNvPicPr>
          <p:nvPr/>
        </p:nvPicPr>
        <p:blipFill>
          <a:blip r:embed="rId2"/>
          <a:stretch>
            <a:fillRect/>
          </a:stretch>
        </p:blipFill>
        <p:spPr>
          <a:xfrm>
            <a:off x="7498080" y="2546369"/>
            <a:ext cx="4008120" cy="240487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05D17A6-AF57-4BDC-A012-792682FB8E69}"/>
              </a:ext>
            </a:extLst>
          </p:cNvPr>
          <p:cNvPicPr>
            <a:picLocks noChangeAspect="1"/>
          </p:cNvPicPr>
          <p:nvPr/>
        </p:nvPicPr>
        <p:blipFill>
          <a:blip r:embed="rId3"/>
          <a:stretch>
            <a:fillRect/>
          </a:stretch>
        </p:blipFill>
        <p:spPr>
          <a:xfrm>
            <a:off x="948949" y="4669892"/>
            <a:ext cx="5391902" cy="1352739"/>
          </a:xfrm>
          <a:prstGeom prst="rect">
            <a:avLst/>
          </a:prstGeom>
        </p:spPr>
      </p:pic>
      <p:sp>
        <p:nvSpPr>
          <p:cNvPr id="8" name="TextBox 7">
            <a:extLst>
              <a:ext uri="{FF2B5EF4-FFF2-40B4-BE49-F238E27FC236}">
                <a16:creationId xmlns:a16="http://schemas.microsoft.com/office/drawing/2014/main" id="{5E142803-9BD4-49FC-9F63-0FA64D65D715}"/>
              </a:ext>
            </a:extLst>
          </p:cNvPr>
          <p:cNvSpPr txBox="1"/>
          <p:nvPr/>
        </p:nvSpPr>
        <p:spPr>
          <a:xfrm>
            <a:off x="7638473" y="4851764"/>
            <a:ext cx="3452775" cy="769441"/>
          </a:xfrm>
          <a:prstGeom prst="rect">
            <a:avLst/>
          </a:prstGeom>
          <a:noFill/>
        </p:spPr>
        <p:txBody>
          <a:bodyPr wrap="square" rtlCol="0">
            <a:spAutoFit/>
          </a:bodyPr>
          <a:lstStyle/>
          <a:p>
            <a:r>
              <a:rPr lang="en-MY" sz="1100" i="1" dirty="0"/>
              <a:t>Source: https://corporatefinanceinstitute.com/resources/knowledge/accounting/types-depreciation-methods/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Formula used in Declining Balance Method</a:t>
            </a:r>
            <a:endParaRPr lang="en-MY" dirty="0"/>
          </a:p>
        </p:txBody>
      </p:sp>
      <p:graphicFrame>
        <p:nvGraphicFramePr>
          <p:cNvPr id="4" name="Content Placeholder 3"/>
          <p:cNvGraphicFramePr>
            <a:graphicFrameLocks noGrp="1" noChangeAspect="1"/>
          </p:cNvGraphicFramePr>
          <p:nvPr>
            <p:ph sz="quarter" idx="1"/>
            <p:extLst>
              <p:ext uri="{D42A27DB-BD31-4B8C-83A1-F6EECF244321}">
                <p14:modId xmlns:p14="http://schemas.microsoft.com/office/powerpoint/2010/main" val="4198229745"/>
              </p:ext>
            </p:extLst>
          </p:nvPr>
        </p:nvGraphicFramePr>
        <p:xfrm>
          <a:off x="1181100" y="2452687"/>
          <a:ext cx="4120139" cy="874712"/>
        </p:xfrm>
        <a:graphic>
          <a:graphicData uri="http://schemas.openxmlformats.org/presentationml/2006/ole">
            <mc:AlternateContent xmlns:mc="http://schemas.openxmlformats.org/markup-compatibility/2006">
              <mc:Choice xmlns:v="urn:schemas-microsoft-com:vml" Requires="v">
                <p:oleObj spid="_x0000_s38944" name="Equation" r:id="rId3" imgW="2095200" imgH="444240" progId="Equation.3">
                  <p:embed/>
                </p:oleObj>
              </mc:Choice>
              <mc:Fallback>
                <p:oleObj name="Equation" r:id="rId3" imgW="2095200" imgH="444240" progId="Equation.3">
                  <p:embed/>
                  <p:pic>
                    <p:nvPicPr>
                      <p:cNvPr id="4" name="Content Placeholder 3"/>
                      <p:cNvPicPr>
                        <a:picLocks noChangeAspect="1" noChangeArrowheads="1"/>
                      </p:cNvPicPr>
                      <p:nvPr/>
                    </p:nvPicPr>
                    <p:blipFill>
                      <a:blip r:embed="rId4"/>
                      <a:srcRect/>
                      <a:stretch>
                        <a:fillRect/>
                      </a:stretch>
                    </p:blipFill>
                    <p:spPr bwMode="auto">
                      <a:xfrm>
                        <a:off x="1181100" y="2452687"/>
                        <a:ext cx="4120139" cy="874712"/>
                      </a:xfrm>
                      <a:prstGeom prst="rect">
                        <a:avLst/>
                      </a:prstGeom>
                      <a:noFill/>
                    </p:spPr>
                  </p:pic>
                </p:oleObj>
              </mc:Fallback>
            </mc:AlternateContent>
          </a:graphicData>
        </a:graphic>
      </p:graphicFrame>
      <p:graphicFrame>
        <p:nvGraphicFramePr>
          <p:cNvPr id="2051" name="Content Placeholder 3"/>
          <p:cNvGraphicFramePr>
            <a:graphicFrameLocks noChangeAspect="1"/>
          </p:cNvGraphicFramePr>
          <p:nvPr>
            <p:extLst>
              <p:ext uri="{D42A27DB-BD31-4B8C-83A1-F6EECF244321}">
                <p14:modId xmlns:p14="http://schemas.microsoft.com/office/powerpoint/2010/main" val="3540941061"/>
              </p:ext>
            </p:extLst>
          </p:nvPr>
        </p:nvGraphicFramePr>
        <p:xfrm>
          <a:off x="7004648" y="2452687"/>
          <a:ext cx="4262437" cy="863600"/>
        </p:xfrm>
        <a:graphic>
          <a:graphicData uri="http://schemas.openxmlformats.org/presentationml/2006/ole">
            <mc:AlternateContent xmlns:mc="http://schemas.openxmlformats.org/markup-compatibility/2006">
              <mc:Choice xmlns:v="urn:schemas-microsoft-com:vml" Requires="v">
                <p:oleObj spid="_x0000_s38945" name="Equation" r:id="rId5" imgW="2197080" imgH="444240" progId="Equation.3">
                  <p:embed/>
                </p:oleObj>
              </mc:Choice>
              <mc:Fallback>
                <p:oleObj name="Equation" r:id="rId5" imgW="2197080" imgH="444240" progId="Equation.3">
                  <p:embed/>
                  <p:pic>
                    <p:nvPicPr>
                      <p:cNvPr id="2051" name="Content Placeholder 3"/>
                      <p:cNvPicPr>
                        <a:picLocks noChangeAspect="1" noChangeArrowheads="1"/>
                      </p:cNvPicPr>
                      <p:nvPr/>
                    </p:nvPicPr>
                    <p:blipFill>
                      <a:blip r:embed="rId6"/>
                      <a:srcRect/>
                      <a:stretch>
                        <a:fillRect/>
                      </a:stretch>
                    </p:blipFill>
                    <p:spPr bwMode="auto">
                      <a:xfrm>
                        <a:off x="7004648" y="2452687"/>
                        <a:ext cx="42624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79682161"/>
              </p:ext>
            </p:extLst>
          </p:nvPr>
        </p:nvGraphicFramePr>
        <p:xfrm>
          <a:off x="5778500" y="2665413"/>
          <a:ext cx="635000" cy="457200"/>
        </p:xfrm>
        <a:graphic>
          <a:graphicData uri="http://schemas.openxmlformats.org/presentationml/2006/ole">
            <mc:AlternateContent xmlns:mc="http://schemas.openxmlformats.org/markup-compatibility/2006">
              <mc:Choice xmlns:v="urn:schemas-microsoft-com:vml" Requires="v">
                <p:oleObj spid="_x0000_s38946" name="Equation" r:id="rId7" imgW="203040" imgH="152280" progId="Equation.3">
                  <p:embed/>
                </p:oleObj>
              </mc:Choice>
              <mc:Fallback>
                <p:oleObj name="Equation" r:id="rId7" imgW="203040" imgH="152280" progId="Equation.3">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500" y="2665413"/>
                        <a:ext cx="635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40158747"/>
              </p:ext>
            </p:extLst>
          </p:nvPr>
        </p:nvGraphicFramePr>
        <p:xfrm>
          <a:off x="1220787" y="3722685"/>
          <a:ext cx="4130675" cy="1295400"/>
        </p:xfrm>
        <a:graphic>
          <a:graphicData uri="http://schemas.openxmlformats.org/presentationml/2006/ole">
            <mc:AlternateContent xmlns:mc="http://schemas.openxmlformats.org/markup-compatibility/2006">
              <mc:Choice xmlns:v="urn:schemas-microsoft-com:vml" Requires="v">
                <p:oleObj spid="_x0000_s38947" name="Equation" r:id="rId9" imgW="2197080" imgH="698400" progId="Equation.3">
                  <p:embed/>
                </p:oleObj>
              </mc:Choice>
              <mc:Fallback>
                <p:oleObj name="Equation" r:id="rId9" imgW="2197080" imgH="698400" progId="Equation.3">
                  <p:embed/>
                  <p:pic>
                    <p:nvPicPr>
                      <p:cNvPr id="7" name="Object 6"/>
                      <p:cNvPicPr>
                        <a:picLocks noChangeAspect="1" noChangeArrowheads="1"/>
                      </p:cNvPicPr>
                      <p:nvPr/>
                    </p:nvPicPr>
                    <p:blipFill>
                      <a:blip r:embed="rId10"/>
                      <a:srcRect/>
                      <a:stretch>
                        <a:fillRect/>
                      </a:stretch>
                    </p:blipFill>
                    <p:spPr bwMode="auto">
                      <a:xfrm>
                        <a:off x="1220787" y="3722685"/>
                        <a:ext cx="41306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1451760"/>
              </p:ext>
            </p:extLst>
          </p:nvPr>
        </p:nvGraphicFramePr>
        <p:xfrm>
          <a:off x="1181100" y="5343716"/>
          <a:ext cx="2000250" cy="884237"/>
        </p:xfrm>
        <a:graphic>
          <a:graphicData uri="http://schemas.openxmlformats.org/presentationml/2006/ole">
            <mc:AlternateContent xmlns:mc="http://schemas.openxmlformats.org/markup-compatibility/2006">
              <mc:Choice xmlns:v="urn:schemas-microsoft-com:vml" Requires="v">
                <p:oleObj spid="_x0000_s38948" name="Equation" r:id="rId11" imgW="1091880" imgH="482400" progId="Equation.3">
                  <p:embed/>
                </p:oleObj>
              </mc:Choice>
              <mc:Fallback>
                <p:oleObj name="Equation" r:id="rId11" imgW="1091880" imgH="482400" progId="Equation.3">
                  <p:embed/>
                  <p:pic>
                    <p:nvPicPr>
                      <p:cNvPr id="8" name="Object 7"/>
                      <p:cNvPicPr>
                        <a:picLocks noChangeAspect="1" noChangeArrowheads="1"/>
                      </p:cNvPicPr>
                      <p:nvPr/>
                    </p:nvPicPr>
                    <p:blipFill>
                      <a:blip r:embed="rId12"/>
                      <a:srcRect/>
                      <a:stretch>
                        <a:fillRect/>
                      </a:stretch>
                    </p:blipFill>
                    <p:spPr bwMode="auto">
                      <a:xfrm>
                        <a:off x="1181100" y="5343716"/>
                        <a:ext cx="2000250"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6"/>
          <p:cNvSpPr txBox="1">
            <a:spLocks noChangeArrowheads="1"/>
          </p:cNvSpPr>
          <p:nvPr/>
        </p:nvSpPr>
        <p:spPr bwMode="auto">
          <a:xfrm>
            <a:off x="8801102" y="4893477"/>
            <a:ext cx="3124200" cy="1200150"/>
          </a:xfrm>
          <a:prstGeom prst="rect">
            <a:avLst/>
          </a:prstGeom>
          <a:noFill/>
          <a:ln w="9525">
            <a:noFill/>
            <a:miter lim="800000"/>
            <a:headEnd/>
            <a:tailEnd/>
          </a:ln>
        </p:spPr>
        <p:txBody>
          <a:bodyPr>
            <a:spAutoFit/>
          </a:bodyPr>
          <a:lstStyle/>
          <a:p>
            <a:pPr>
              <a:spcBef>
                <a:spcPct val="50000"/>
              </a:spcBef>
            </a:pPr>
            <a:r>
              <a:rPr lang="en-GB" altLang="en-US" i="1" dirty="0">
                <a:solidFill>
                  <a:srgbClr val="CC00CC"/>
                </a:solidFill>
              </a:rPr>
              <a:t>n</a:t>
            </a:r>
            <a:r>
              <a:rPr lang="en-GB" altLang="en-US" dirty="0">
                <a:solidFill>
                  <a:srgbClr val="CC00CC"/>
                </a:solidFill>
              </a:rPr>
              <a:t> = useful life in years</a:t>
            </a:r>
          </a:p>
          <a:p>
            <a:pPr>
              <a:spcBef>
                <a:spcPct val="50000"/>
              </a:spcBef>
            </a:pPr>
            <a:r>
              <a:rPr lang="en-GB" altLang="en-US" dirty="0">
                <a:solidFill>
                  <a:srgbClr val="CC00CC"/>
                </a:solidFill>
              </a:rPr>
              <a:t>S =salvage value</a:t>
            </a:r>
          </a:p>
          <a:p>
            <a:pPr>
              <a:spcBef>
                <a:spcPct val="50000"/>
              </a:spcBef>
            </a:pPr>
            <a:r>
              <a:rPr lang="en-GB" altLang="en-US" dirty="0">
                <a:solidFill>
                  <a:srgbClr val="CC00CC"/>
                </a:solidFill>
              </a:rPr>
              <a:t>C =cost</a:t>
            </a:r>
            <a:endParaRPr lang="en-US" altLang="en-US" dirty="0">
              <a:solidFill>
                <a:srgbClr val="CC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502</TotalTime>
  <Words>670</Words>
  <Application>Microsoft Office PowerPoint</Application>
  <PresentationFormat>Widescreen</PresentationFormat>
  <Paragraphs>79</Paragraphs>
  <Slides>13</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13</vt:i4>
      </vt:variant>
    </vt:vector>
  </HeadingPairs>
  <TitlesOfParts>
    <vt:vector size="20" baseType="lpstr">
      <vt:lpstr>Arial</vt:lpstr>
      <vt:lpstr>Calibri</vt:lpstr>
      <vt:lpstr>Century Gothic</vt:lpstr>
      <vt:lpstr>Vapor Trail</vt:lpstr>
      <vt:lpstr>1_Vapor Trail</vt:lpstr>
      <vt:lpstr>Persamaan</vt:lpstr>
      <vt:lpstr>Equation</vt:lpstr>
      <vt:lpstr>depreciation</vt:lpstr>
      <vt:lpstr>LEARNING OUTCOMES</vt:lpstr>
      <vt:lpstr>Depreciation</vt:lpstr>
      <vt:lpstr>Factors Affecting the Amount of Depreciation</vt:lpstr>
      <vt:lpstr>Important Terms</vt:lpstr>
      <vt:lpstr>Method of depreciation 1. Straight Line Method</vt:lpstr>
      <vt:lpstr>Important Formula used in Straight Line Method</vt:lpstr>
      <vt:lpstr>Method of depreciation 2. Declining Balance Method</vt:lpstr>
      <vt:lpstr>Important Formula used in Declining Balance Method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Installment Purchases</dc:title>
  <dc:creator>Kamarul Ariffin Mansor</dc:creator>
  <cp:lastModifiedBy>Kamarul Ariffin Mansor</cp:lastModifiedBy>
  <cp:revision>41</cp:revision>
  <dcterms:created xsi:type="dcterms:W3CDTF">2020-04-03T09:14:49Z</dcterms:created>
  <dcterms:modified xsi:type="dcterms:W3CDTF">2020-04-08T04:27:49Z</dcterms:modified>
</cp:coreProperties>
</file>