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1"/>
  </p:notesMasterIdLst>
  <p:sldIdLst>
    <p:sldId id="256" r:id="rId3"/>
    <p:sldId id="276" r:id="rId4"/>
    <p:sldId id="257" r:id="rId5"/>
    <p:sldId id="259" r:id="rId6"/>
    <p:sldId id="301" r:id="rId7"/>
    <p:sldId id="302" r:id="rId8"/>
    <p:sldId id="262" r:id="rId9"/>
    <p:sldId id="303" r:id="rId10"/>
    <p:sldId id="304" r:id="rId11"/>
    <p:sldId id="265" r:id="rId12"/>
    <p:sldId id="266" r:id="rId13"/>
    <p:sldId id="305" r:id="rId14"/>
    <p:sldId id="309" r:id="rId15"/>
    <p:sldId id="268" r:id="rId16"/>
    <p:sldId id="310" r:id="rId17"/>
    <p:sldId id="311" r:id="rId18"/>
    <p:sldId id="270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16/1/2022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87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7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2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2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2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2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1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0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28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5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 Department of Mathematical Sciences, UiTM Kedah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62C4C-E87F-438A-8729-D9A9B871511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A9F08-8466-4A9C-91D0-0FA4F6A915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DE6CBBE-6FE4-4391-8D06-179F3DA0E4FA}"/>
              </a:ext>
            </a:extLst>
          </p:cNvPr>
          <p:cNvSpPr txBox="1">
            <a:spLocks/>
          </p:cNvSpPr>
          <p:nvPr userDrawn="1"/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87A34-81AB-432B-8DAE-1953F412C12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44D98A-6A44-4503-A7C1-FA29A8EA797F}"/>
              </a:ext>
            </a:extLst>
          </p:cNvPr>
          <p:cNvSpPr txBox="1">
            <a:spLocks/>
          </p:cNvSpPr>
          <p:nvPr userDrawn="1"/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Personal income 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12"/>
    </mc:Choice>
    <mc:Fallback xmlns="">
      <p:transition spd="slow" advTm="399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Rebates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8275210"/>
              </p:ext>
            </p:extLst>
          </p:nvPr>
        </p:nvGraphicFramePr>
        <p:xfrm>
          <a:off x="1843881" y="2552700"/>
          <a:ext cx="85042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  <a:endParaRPr lang="en-MY" b="1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TAX REBATE</a:t>
                      </a:r>
                      <a:endParaRPr lang="en-MY" b="1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 (RM)</a:t>
                      </a:r>
                      <a:endParaRPr lang="en-MY" b="1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Husband</a:t>
                      </a:r>
                      <a:r>
                        <a:rPr lang="en-US" baseline="0" dirty="0"/>
                        <a:t> (taxable income below RM35 000)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MY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Wife </a:t>
                      </a:r>
                      <a:r>
                        <a:rPr lang="en-US" baseline="0" dirty="0"/>
                        <a:t>(taxable income below RM35 000)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MY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Zakat</a:t>
                      </a:r>
                      <a:r>
                        <a:rPr lang="en-US" dirty="0"/>
                        <a:t> 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</a:t>
                      </a:r>
                      <a:endParaRPr lang="en-MY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MY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5715" y="2057401"/>
            <a:ext cx="78962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DF72C6-1042-42B8-8623-A1430202FB5D}"/>
              </a:ext>
            </a:extLst>
          </p:cNvPr>
          <p:cNvSpPr txBox="1"/>
          <p:nvPr/>
        </p:nvSpPr>
        <p:spPr>
          <a:xfrm>
            <a:off x="8836762" y="2260397"/>
            <a:ext cx="577901" cy="31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2018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89789896"/>
              </p:ext>
            </p:extLst>
          </p:nvPr>
        </p:nvGraphicFramePr>
        <p:xfrm>
          <a:off x="512064" y="1964132"/>
          <a:ext cx="5369356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</a:t>
                      </a:r>
                      <a:r>
                        <a:rPr lang="en-US" sz="1400" baseline="0" dirty="0"/>
                        <a:t>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      Children 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 x 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 x 8000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16,000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EPF + LIP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Parents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Medical Expenses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(40,400)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59,600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89177"/>
              </p:ext>
            </p:extLst>
          </p:nvPr>
        </p:nvGraphicFramePr>
        <p:xfrm>
          <a:off x="6116116" y="3338347"/>
          <a:ext cx="5566258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109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633726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63585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965565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50 000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1,800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9,600 x 14%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1,344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3,144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Zakat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(50)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RM3,094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50,000 = 1,800 (from taxable table)</a:t>
            </a:r>
          </a:p>
          <a:p>
            <a:r>
              <a:rPr lang="en-MY" dirty="0"/>
              <a:t>Balance = 59,600 – 50,000 = 9,600 @ 14%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4" y="1419149"/>
            <a:ext cx="34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Tax Assessment for </a:t>
            </a:r>
            <a:r>
              <a:rPr lang="en-MY" b="1" dirty="0" err="1"/>
              <a:t>Syamsul</a:t>
            </a:r>
            <a:endParaRPr lang="en-MY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15669"/>
              </p:ext>
            </p:extLst>
          </p:nvPr>
        </p:nvGraphicFramePr>
        <p:xfrm>
          <a:off x="512064" y="1964132"/>
          <a:ext cx="5369356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72,000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(500)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71,500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EPF + 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Parents Medical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(18,000)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53,500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17995"/>
              </p:ext>
            </p:extLst>
          </p:nvPr>
        </p:nvGraphicFramePr>
        <p:xfrm>
          <a:off x="6310582" y="3429000"/>
          <a:ext cx="5500422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109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633726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63585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899729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50 000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1,800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3,500 x 14%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490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2,290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Zakat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(400)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RM1,890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50,000 = 1,800 (from taxable table)</a:t>
            </a:r>
          </a:p>
          <a:p>
            <a:r>
              <a:rPr lang="en-MY" dirty="0"/>
              <a:t>Balance = 53,500 – 50,000 = 3,500 @ 14%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3" y="1419149"/>
            <a:ext cx="43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Tax Assessment for </a:t>
            </a:r>
            <a:r>
              <a:rPr lang="en-MY" b="1" dirty="0" err="1"/>
              <a:t>Syamsul’s</a:t>
            </a:r>
            <a:r>
              <a:rPr lang="en-MY" b="1" dirty="0"/>
              <a:t> Wife</a:t>
            </a:r>
          </a:p>
        </p:txBody>
      </p:sp>
    </p:spTree>
    <p:extLst>
      <p:ext uri="{BB962C8B-B14F-4D97-AF65-F5344CB8AC3E}">
        <p14:creationId xmlns:p14="http://schemas.microsoft.com/office/powerpoint/2010/main" val="180818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MY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25625" y="1780716"/>
            <a:ext cx="8504238" cy="406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520E97-059A-4A01-B235-E5E76C543159}"/>
              </a:ext>
            </a:extLst>
          </p:cNvPr>
          <p:cNvSpPr txBox="1"/>
          <p:nvPr/>
        </p:nvSpPr>
        <p:spPr>
          <a:xfrm>
            <a:off x="5157216" y="2260397"/>
            <a:ext cx="577901" cy="31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2018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32398"/>
              </p:ext>
            </p:extLst>
          </p:nvPr>
        </p:nvGraphicFramePr>
        <p:xfrm>
          <a:off x="512064" y="1964132"/>
          <a:ext cx="53693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81,540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(2,000)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79,540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      Children 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 x 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 x 8000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24,000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EPF + LIP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Lifestyles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1,050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(45,050)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34,490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3802"/>
              </p:ext>
            </p:extLst>
          </p:nvPr>
        </p:nvGraphicFramePr>
        <p:xfrm>
          <a:off x="6116116" y="3338347"/>
          <a:ext cx="5719878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6494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836645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37482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1111911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20 000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150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14,490 x 3%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434.70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584.70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Zakat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1,500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(1,900)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 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20,000 = 150 (from taxable table)</a:t>
            </a:r>
          </a:p>
          <a:p>
            <a:r>
              <a:rPr lang="en-MY" dirty="0"/>
              <a:t>Balance = 34,490 – 20,000 = 14,490 @ 3%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4" y="1419149"/>
            <a:ext cx="40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Tax Assessment for Adam </a:t>
            </a:r>
            <a:r>
              <a:rPr lang="en-MY" b="1" dirty="0" err="1"/>
              <a:t>Mukhlis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79609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66946522"/>
              </p:ext>
            </p:extLst>
          </p:nvPr>
        </p:nvGraphicFramePr>
        <p:xfrm>
          <a:off x="512063" y="1964132"/>
          <a:ext cx="5369356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45,600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(500)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45,100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EPF + 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Lifestyles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Parents Medical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(18,900)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73004"/>
              </p:ext>
            </p:extLst>
          </p:nvPr>
        </p:nvGraphicFramePr>
        <p:xfrm>
          <a:off x="6310582" y="3429000"/>
          <a:ext cx="5500422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109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633726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63585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899729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20,000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150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6,200 x 6%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186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Zakat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(1,200)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 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20,000 = 150 (from taxable table)</a:t>
            </a:r>
          </a:p>
          <a:p>
            <a:r>
              <a:rPr lang="en-MY" dirty="0"/>
              <a:t>Balance = 26,200 – 20,000 = 6,200 @ 3%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3" y="1419149"/>
            <a:ext cx="43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Tax Assessment for Ain </a:t>
            </a:r>
            <a:r>
              <a:rPr lang="en-MY" b="1" dirty="0" err="1"/>
              <a:t>Hawa</a:t>
            </a:r>
            <a:endParaRPr lang="en-MY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3BD980-381F-49B8-99EE-E45D7E7A9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01532"/>
              </p:ext>
            </p:extLst>
          </p:nvPr>
        </p:nvGraphicFramePr>
        <p:xfrm>
          <a:off x="512063" y="4920692"/>
          <a:ext cx="536935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3322139274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302926767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3405750590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360318928"/>
                    </a:ext>
                  </a:extLst>
                </a:gridCol>
              </a:tblGrid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26,200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3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MY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25625" y="1880394"/>
            <a:ext cx="8504238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30706-810F-450C-9E3E-F69AD7D39E4B}"/>
              </a:ext>
            </a:extLst>
          </p:cNvPr>
          <p:cNvSpPr txBox="1"/>
          <p:nvPr/>
        </p:nvSpPr>
        <p:spPr>
          <a:xfrm>
            <a:off x="4184294" y="2392070"/>
            <a:ext cx="64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2018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286994"/>
              </p:ext>
            </p:extLst>
          </p:nvPr>
        </p:nvGraphicFramePr>
        <p:xfrm>
          <a:off x="512064" y="1964132"/>
          <a:ext cx="5369356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85,200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(1,000)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84,200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Wife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Children: 3 x 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 x 8000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EPF + LIP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Lifestyles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1,100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Parents Medical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(37,600)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46,600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35943"/>
              </p:ext>
            </p:extLst>
          </p:nvPr>
        </p:nvGraphicFramePr>
        <p:xfrm>
          <a:off x="6116116" y="3338347"/>
          <a:ext cx="5719878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6494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836645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37482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1111911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35,000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11,600 x 8%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928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1,528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Zakat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(500)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 1,028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35,000 = 600 (from taxable table)</a:t>
            </a:r>
          </a:p>
          <a:p>
            <a:r>
              <a:rPr lang="en-MY" dirty="0"/>
              <a:t>Balance = 46,600 – 35,000 = 11,600 @ 8%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3" y="1419149"/>
            <a:ext cx="496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Joint Tax Assessment for Idris and his wife </a:t>
            </a:r>
          </a:p>
        </p:txBody>
      </p:sp>
    </p:spTree>
    <p:extLst>
      <p:ext uri="{BB962C8B-B14F-4D97-AF65-F5344CB8AC3E}">
        <p14:creationId xmlns:p14="http://schemas.microsoft.com/office/powerpoint/2010/main" val="264000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r>
              <a:rPr lang="en-US" dirty="0"/>
              <a:t>identify allowance deductions for income tax purposes,</a:t>
            </a:r>
          </a:p>
          <a:p>
            <a:r>
              <a:rPr lang="en-US" dirty="0"/>
              <a:t>determine chargeable income,</a:t>
            </a:r>
          </a:p>
          <a:p>
            <a:r>
              <a:rPr lang="en-US" dirty="0"/>
              <a:t>use the tax schedule to determine the tax amount,</a:t>
            </a:r>
          </a:p>
          <a:p>
            <a:r>
              <a:rPr lang="en-US" dirty="0"/>
              <a:t>recognize that tax rebate is allowed for a chargeable income of less than RM35,000 and that zakat is an allowable rebate, and</a:t>
            </a:r>
          </a:p>
          <a:p>
            <a:r>
              <a:rPr lang="en-US" dirty="0"/>
              <a:t>calculate tax payable.</a:t>
            </a:r>
          </a:p>
        </p:txBody>
      </p:sp>
    </p:spTree>
    <p:extLst>
      <p:ext uri="{BB962C8B-B14F-4D97-AF65-F5344CB8AC3E}">
        <p14:creationId xmlns:p14="http://schemas.microsoft.com/office/powerpoint/2010/main" val="349381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5"/>
    </mc:Choice>
    <mc:Fallback xmlns="">
      <p:transition spd="slow" advTm="902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/>
              <a:t>Income tax is the normal tax which is paid on your taxable (chargeable) income.</a:t>
            </a:r>
            <a:endParaRPr lang="en-US" dirty="0"/>
          </a:p>
          <a:p>
            <a:r>
              <a:rPr lang="en-US" dirty="0"/>
              <a:t>Two types of Assessment</a:t>
            </a:r>
          </a:p>
          <a:p>
            <a:pPr lvl="1"/>
            <a:r>
              <a:rPr lang="en-US" dirty="0"/>
              <a:t>Separate Assessment</a:t>
            </a:r>
          </a:p>
          <a:p>
            <a:pPr lvl="1"/>
            <a:r>
              <a:rPr lang="en-US" dirty="0"/>
              <a:t>Joint Assessment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u="sng" dirty="0"/>
              <a:t>Separate</a:t>
            </a:r>
          </a:p>
          <a:p>
            <a:pPr lvl="1">
              <a:buFontTx/>
              <a:buChar char="-"/>
            </a:pPr>
            <a:r>
              <a:rPr lang="en-US" dirty="0"/>
              <a:t>Tax is calculated individually.</a:t>
            </a:r>
          </a:p>
          <a:p>
            <a:pPr lvl="1">
              <a:buFontTx/>
              <a:buChar char="-"/>
            </a:pPr>
            <a:r>
              <a:rPr lang="en-US" dirty="0"/>
              <a:t>For instance : bachelor, husband only, wife only.</a:t>
            </a:r>
          </a:p>
          <a:p>
            <a:pPr lvl="1">
              <a:buFontTx/>
              <a:buChar char="-"/>
            </a:pPr>
            <a:r>
              <a:rPr lang="en-US" dirty="0"/>
              <a:t>Husband the only one working (wife get relief and rebate).</a:t>
            </a:r>
          </a:p>
          <a:p>
            <a:pPr lvl="1">
              <a:buFontTx/>
              <a:buChar char="-"/>
            </a:pPr>
            <a:r>
              <a:rPr lang="en-US" dirty="0"/>
              <a:t>Children are assessed under husband unless it is requested by wife.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None/>
            </a:pPr>
            <a:r>
              <a:rPr lang="en-US" u="sng" dirty="0"/>
              <a:t>Joint</a:t>
            </a:r>
          </a:p>
          <a:p>
            <a:pPr lvl="1">
              <a:buFontTx/>
              <a:buChar char="-"/>
            </a:pPr>
            <a:r>
              <a:rPr lang="en-US" dirty="0"/>
              <a:t>Tax is calculated together.</a:t>
            </a:r>
          </a:p>
          <a:p>
            <a:pPr lvl="1">
              <a:buFontTx/>
              <a:buChar char="-"/>
            </a:pPr>
            <a:r>
              <a:rPr lang="en-US" dirty="0"/>
              <a:t>For instance : husband + wife.</a:t>
            </a:r>
          </a:p>
          <a:p>
            <a:pPr lvl="1">
              <a:buFontTx/>
              <a:buChar char="-"/>
            </a:pPr>
            <a:r>
              <a:rPr lang="en-US" dirty="0"/>
              <a:t>For Parents Medical Expenses, only husband part is calculated.</a:t>
            </a:r>
          </a:p>
          <a:p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916"/>
    </mc:Choice>
    <mc:Fallback xmlns="">
      <p:transition spd="slow" advTm="1399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Calculation of tax consists of </a:t>
            </a:r>
            <a:r>
              <a:rPr lang="en-US" u="sng" dirty="0"/>
              <a:t>5 PARTS</a:t>
            </a:r>
          </a:p>
          <a:p>
            <a:pPr lvl="1"/>
            <a:r>
              <a:rPr lang="en-US" dirty="0">
                <a:hlinkClick r:id="rId2" action="ppaction://hlinksldjump"/>
              </a:rPr>
              <a:t>Aggregate Income</a:t>
            </a:r>
            <a:endParaRPr lang="en-US" dirty="0"/>
          </a:p>
          <a:p>
            <a:pPr lvl="1"/>
            <a:r>
              <a:rPr lang="en-US" dirty="0">
                <a:hlinkClick r:id="rId3" action="ppaction://hlinksldjump"/>
              </a:rPr>
              <a:t>Donation</a:t>
            </a:r>
            <a:endParaRPr lang="en-US" dirty="0"/>
          </a:p>
          <a:p>
            <a:pPr lvl="1"/>
            <a:r>
              <a:rPr lang="en-US" dirty="0">
                <a:hlinkClick r:id="rId4" action="ppaction://hlinksldjump"/>
              </a:rPr>
              <a:t>Reliefs</a:t>
            </a:r>
            <a:endParaRPr lang="en-US" dirty="0"/>
          </a:p>
          <a:p>
            <a:pPr lvl="1"/>
            <a:r>
              <a:rPr lang="en-US" dirty="0">
                <a:hlinkClick r:id="rId5" action="ppaction://hlinksldjump"/>
              </a:rPr>
              <a:t>Taxable Income</a:t>
            </a:r>
            <a:endParaRPr lang="en-US" dirty="0"/>
          </a:p>
          <a:p>
            <a:pPr lvl="1"/>
            <a:r>
              <a:rPr lang="en-US" dirty="0">
                <a:hlinkClick r:id="rId6" action="ppaction://hlinksldjump"/>
              </a:rPr>
              <a:t>Rebates</a:t>
            </a:r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Income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Annual Income (the salary for 12 months)</a:t>
            </a:r>
          </a:p>
          <a:p>
            <a:r>
              <a:rPr lang="en-US" dirty="0"/>
              <a:t>For joint assessment, the aggregate income must be the combination income of husband and wife.</a:t>
            </a:r>
            <a:endParaRPr lang="en-MY" dirty="0"/>
          </a:p>
        </p:txBody>
      </p:sp>
      <p:pic>
        <p:nvPicPr>
          <p:cNvPr id="1026" name="Picture 2" descr="C:\Users\User\AppData\Local\Microsoft\Windows\Temporary Internet Files\Content.IE5\HX668K5R\large-arrow-orange-right-66.6-6041[1]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6200" y="5922927"/>
            <a:ext cx="360000" cy="34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93775450"/>
              </p:ext>
            </p:extLst>
          </p:nvPr>
        </p:nvGraphicFramePr>
        <p:xfrm>
          <a:off x="832714" y="1785018"/>
          <a:ext cx="10526572" cy="4308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2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to the Government, State Government or Local Authorities.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to Approved Institutions or Organisations.</a:t>
                      </a:r>
                      <a:br>
                        <a:rPr lang="en-MY" dirty="0"/>
                      </a:b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(Amount is limited to 7% of aggregate income)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or cost of contribution in kind for any Approved Sports Activity or Sports Body.</a:t>
                      </a:r>
                      <a:br>
                        <a:rPr lang="en-MY" dirty="0"/>
                      </a:b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(Amount is limited to 7% of aggregate income)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or cost of contribution in kind for any Approved Project of National Interest Approved by Ministry of Finance.</a:t>
                      </a:r>
                      <a:br>
                        <a:rPr lang="en-MY" dirty="0"/>
                      </a:b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(Amount is limited to 7% of aggregate income)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43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</a:t>
                      </a:r>
                      <a:r>
                        <a:rPr lang="en-MY" sz="1800" kern="1200" dirty="0" err="1"/>
                        <a:t>artifacts</a:t>
                      </a:r>
                      <a:r>
                        <a:rPr lang="en-MY" sz="1800" kern="1200" dirty="0"/>
                        <a:t>, manuscripts or paintings.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43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for provision of Library Facilities or to Libraries.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2" descr="C:\Users\User\AppData\Local\Microsoft\Windows\Temporary Internet Files\Content.IE5\HX668K5R\large-arrow-orange-right-66.6-6041[1]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2400" y="5922927"/>
            <a:ext cx="360000" cy="34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577" y="504951"/>
            <a:ext cx="8610600" cy="1293028"/>
          </a:xfrm>
        </p:spPr>
        <p:txBody>
          <a:bodyPr/>
          <a:lstStyle/>
          <a:p>
            <a:r>
              <a:rPr lang="en-US" dirty="0"/>
              <a:t>Reliefs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2876945"/>
              </p:ext>
            </p:extLst>
          </p:nvPr>
        </p:nvGraphicFramePr>
        <p:xfrm>
          <a:off x="788823" y="1618489"/>
          <a:ext cx="10614354" cy="458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INDIVIDUAL</a:t>
                      </a:r>
                      <a:r>
                        <a:rPr lang="en-US" b="1" baseline="0" dirty="0"/>
                        <a:t> RELIEF TYPES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 (RM)</a:t>
                      </a:r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Self and Dependent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Husband/Wife/Alimony Payments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4,000 (Limited)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Children</a:t>
                      </a:r>
                      <a:r>
                        <a:rPr lang="en-MY" sz="1400" kern="1200" baseline="0" dirty="0"/>
                        <a:t> below 18 years, and </a:t>
                      </a:r>
                    </a:p>
                    <a:p>
                      <a:r>
                        <a:rPr lang="en-MY" sz="1400" kern="1200" baseline="0" dirty="0"/>
                        <a:t>e</a:t>
                      </a:r>
                      <a:r>
                        <a:rPr lang="en-MY" sz="1400" kern="1200" dirty="0"/>
                        <a:t>ach unmarried child of 18 years and above who is receiving full-time education ("A-Level", certificate, matriculation or preparatory courses).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227013" algn="l"/>
                        </a:tabLst>
                      </a:pPr>
                      <a:r>
                        <a:rPr lang="en-MY" sz="1400" kern="1200" dirty="0"/>
                        <a:t>Each unmarried child of 18 years and above that:</a:t>
                      </a:r>
                      <a:br>
                        <a:rPr lang="en-MY" sz="1400" dirty="0"/>
                      </a:br>
                      <a:r>
                        <a:rPr lang="en-MY" sz="1400" kern="1200" dirty="0"/>
                        <a:t>(</a:t>
                      </a:r>
                      <a:r>
                        <a:rPr lang="en-MY" sz="1400" kern="1200" dirty="0" err="1"/>
                        <a:t>i</a:t>
                      </a:r>
                      <a:r>
                        <a:rPr lang="en-MY" sz="1400" kern="1200" dirty="0"/>
                        <a:t>) receiving further education in Malaysia in respect of an award of diploma or higher  	(excluding matriculation/preparatory courses).</a:t>
                      </a:r>
                      <a:br>
                        <a:rPr lang="en-MY" sz="1400" dirty="0"/>
                      </a:br>
                      <a:r>
                        <a:rPr lang="en-MY" sz="1400" kern="1200" dirty="0"/>
                        <a:t>(ii) receiving further education outside Malaysia in respect of an award of degree or its 	equivalent (including Master or Doctorate).</a:t>
                      </a:r>
                      <a:br>
                        <a:rPr lang="en-MY" sz="1400" dirty="0"/>
                      </a:br>
                      <a:r>
                        <a:rPr lang="en-MY" sz="1400" kern="1200" dirty="0"/>
                        <a:t>(iii) the instruction and educational establishment shall be approved by the relevant 	government authority.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Disabled child.</a:t>
                      </a:r>
                    </a:p>
                    <a:p>
                      <a:r>
                        <a:rPr lang="en-MY" sz="1400" kern="1200" dirty="0"/>
                        <a:t>Additional exemption of RM6,000 disable child age 18 years old and above, not married and pursuing diplomas or above qualification in Malaysia @ bachelor degree or above outside Malaysia in program and in Higher Education Institute that is accredited by related Government authorities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6,000</a:t>
                      </a:r>
                    </a:p>
                    <a:p>
                      <a:pPr algn="ctr"/>
                      <a:r>
                        <a:rPr lang="en-US" sz="1400" dirty="0"/>
                        <a:t>8,000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5526378"/>
              </p:ext>
            </p:extLst>
          </p:nvPr>
        </p:nvGraphicFramePr>
        <p:xfrm>
          <a:off x="907694" y="3740713"/>
          <a:ext cx="106064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Lifestyles – Expenses for the use / benefit of self, spouse or child in respect of: 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2,500 (Limited)</a:t>
                      </a:r>
                      <a:endParaRPr lang="en-MY" sz="1400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Education Fees (Individual)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7,000 (Limited)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Net saving in SSPN's scheme (Total Deposit – Total Withdrawal in the assessment year)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8,000 (Limited)</a:t>
                      </a:r>
                      <a:endParaRPr lang="en-MY" sz="1400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Contribution to the Social Security Organization (SOCSO)</a:t>
                      </a:r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250 (Limited)</a:t>
                      </a:r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Insurance premium for education or medical benefit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 (Limited)</a:t>
                      </a:r>
                      <a:endParaRPr lang="en-MY" sz="1400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 descr="C:\Users\User\AppData\Local\Microsoft\Windows\Temporary Internet Files\Content.IE5\HX668K5R\large-arrow-orange-right-66.6-6041[1]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6200" y="5880812"/>
            <a:ext cx="360000" cy="341400"/>
          </a:xfrm>
          <a:prstGeom prst="rect">
            <a:avLst/>
          </a:prstGeom>
          <a:noFill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3B1DFEE-1081-4988-A5C5-A2C092C3C7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78292"/>
              </p:ext>
            </p:extLst>
          </p:nvPr>
        </p:nvGraphicFramePr>
        <p:xfrm>
          <a:off x="891846" y="2240281"/>
          <a:ext cx="106143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INDIVIDUAL</a:t>
                      </a:r>
                      <a:r>
                        <a:rPr lang="en-US" b="1" baseline="0" dirty="0"/>
                        <a:t> RELIEF TYPES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 (RM)</a:t>
                      </a:r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95DB82-EABA-4FB4-95BA-5C5E12F8C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03883"/>
              </p:ext>
            </p:extLst>
          </p:nvPr>
        </p:nvGraphicFramePr>
        <p:xfrm>
          <a:off x="899770" y="2619657"/>
          <a:ext cx="1061435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89">
                  <a:extLst>
                    <a:ext uri="{9D8B030D-6E8A-4147-A177-3AD203B41FA5}">
                      <a16:colId xmlns:a16="http://schemas.microsoft.com/office/drawing/2014/main" val="1575903468"/>
                    </a:ext>
                  </a:extLst>
                </a:gridCol>
                <a:gridCol w="8206435">
                  <a:extLst>
                    <a:ext uri="{9D8B030D-6E8A-4147-A177-3AD203B41FA5}">
                      <a16:colId xmlns:a16="http://schemas.microsoft.com/office/drawing/2014/main" val="2060165557"/>
                    </a:ext>
                  </a:extLst>
                </a:gridCol>
                <a:gridCol w="1843430">
                  <a:extLst>
                    <a:ext uri="{9D8B030D-6E8A-4147-A177-3AD203B41FA5}">
                      <a16:colId xmlns:a16="http://schemas.microsoft.com/office/drawing/2014/main" val="266181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Life insurance and EPF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7,000 (Limited)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Medical expenses for parents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5,000 (Limited)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2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Medical expenses for serious diseases for self, spouse or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6,000 (Limited)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249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A4807D0-BB87-496E-8B16-FD7BF3217DC4}"/>
              </a:ext>
            </a:extLst>
          </p:cNvPr>
          <p:cNvSpPr txBox="1">
            <a:spLocks/>
          </p:cNvSpPr>
          <p:nvPr/>
        </p:nvSpPr>
        <p:spPr>
          <a:xfrm>
            <a:off x="2895600" y="73481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Reliefs (cont. …)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35010-278F-44AE-9500-FD2D0CFE59F2}"/>
              </a:ext>
            </a:extLst>
          </p:cNvPr>
          <p:cNvSpPr txBox="1"/>
          <p:nvPr/>
        </p:nvSpPr>
        <p:spPr>
          <a:xfrm>
            <a:off x="891845" y="5822899"/>
            <a:ext cx="87349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MY" b="1" dirty="0"/>
              <a:t>Note: Refer to the tax reliefs notes from the LHDN for a complete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91B72-5BF4-443D-86F1-3F576E5FB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0" t="7912" r="7657" b="5990"/>
          <a:stretch/>
        </p:blipFill>
        <p:spPr>
          <a:xfrm>
            <a:off x="2340864" y="1097280"/>
            <a:ext cx="7373722" cy="5225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176" y="288885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Taxable Income</a:t>
            </a:r>
            <a:br>
              <a:rPr lang="en-US" dirty="0"/>
            </a:br>
            <a:r>
              <a:rPr lang="en-US" sz="2800" dirty="0"/>
              <a:t>Tax Rate Schedule</a:t>
            </a:r>
            <a:endParaRPr lang="en-MY" dirty="0"/>
          </a:p>
        </p:txBody>
      </p:sp>
      <p:pic>
        <p:nvPicPr>
          <p:cNvPr id="5" name="Picture 2" descr="C:\Users\User\AppData\Local\Microsoft\Windows\Temporary Internet Files\Content.IE5\HX668K5R\large-arrow-orange-right-66.6-6041[1].gi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42776" y="5836920"/>
            <a:ext cx="360000" cy="34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837</TotalTime>
  <Words>1187</Words>
  <Application>Microsoft Office PowerPoint</Application>
  <PresentationFormat>Widescreen</PresentationFormat>
  <Paragraphs>318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Vapor Trail</vt:lpstr>
      <vt:lpstr>1_Vapor Trail</vt:lpstr>
      <vt:lpstr>Personal income tax</vt:lpstr>
      <vt:lpstr>LEARNING OUTCOMES</vt:lpstr>
      <vt:lpstr>INTRODUCTION</vt:lpstr>
      <vt:lpstr>PowerPoint Presentation</vt:lpstr>
      <vt:lpstr>Aggregate Income</vt:lpstr>
      <vt:lpstr>Donation</vt:lpstr>
      <vt:lpstr>Reliefs</vt:lpstr>
      <vt:lpstr>PowerPoint Presentation</vt:lpstr>
      <vt:lpstr>Taxable Income Tax Rate Schedule</vt:lpstr>
      <vt:lpstr>Rebates</vt:lpstr>
      <vt:lpstr>Example 1</vt:lpstr>
      <vt:lpstr>PowerPoint Presentation</vt:lpstr>
      <vt:lpstr>PowerPoint Presentation</vt:lpstr>
      <vt:lpstr>Example 2</vt:lpstr>
      <vt:lpstr>PowerPoint Presentation</vt:lpstr>
      <vt:lpstr>PowerPoint Presentation</vt:lpstr>
      <vt:lpstr>Example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67</cp:revision>
  <dcterms:created xsi:type="dcterms:W3CDTF">2020-04-03T09:14:49Z</dcterms:created>
  <dcterms:modified xsi:type="dcterms:W3CDTF">2022-01-16T07:14:02Z</dcterms:modified>
</cp:coreProperties>
</file>