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2"/>
  </p:notesMasterIdLst>
  <p:sldIdLst>
    <p:sldId id="256" r:id="rId3"/>
    <p:sldId id="277" r:id="rId4"/>
    <p:sldId id="264" r:id="rId5"/>
    <p:sldId id="266" r:id="rId6"/>
    <p:sldId id="267" r:id="rId7"/>
    <p:sldId id="257" r:id="rId8"/>
    <p:sldId id="265" r:id="rId9"/>
    <p:sldId id="268" r:id="rId10"/>
    <p:sldId id="258" r:id="rId11"/>
    <p:sldId id="260" r:id="rId12"/>
    <p:sldId id="261" r:id="rId13"/>
    <p:sldId id="272" r:id="rId14"/>
    <p:sldId id="273" r:id="rId15"/>
    <p:sldId id="262" r:id="rId16"/>
    <p:sldId id="269" r:id="rId17"/>
    <p:sldId id="263" r:id="rId18"/>
    <p:sldId id="27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6/6/2021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CA31C-C69F-40C8-B09F-BBFBAD56B171}" type="slidenum">
              <a:rPr lang="en-MY" smtClean="0"/>
              <a:t>17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76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0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10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27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3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8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4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3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3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9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2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C18D6-7E2C-47AC-9A36-00C8DADA641D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826A6F-D2B0-46CD-AA44-6E1518F97CE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Instalment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dirty="0"/>
              <a:t>David paid a down payment of RM15,000 to buy</a:t>
            </a:r>
          </a:p>
          <a:p>
            <a:pPr>
              <a:buNone/>
            </a:pPr>
            <a:r>
              <a:rPr lang="en-MY" dirty="0"/>
              <a:t>a new car. The balance of RM60,000 was paid by</a:t>
            </a:r>
          </a:p>
          <a:p>
            <a:pPr>
              <a:buNone/>
            </a:pPr>
            <a:r>
              <a:rPr lang="en-MY" dirty="0"/>
              <a:t>making a loan which charged an interest of 3.7%</a:t>
            </a:r>
          </a:p>
          <a:p>
            <a:pPr>
              <a:buNone/>
            </a:pPr>
            <a:r>
              <a:rPr lang="en-MY" dirty="0"/>
              <a:t>on reducing balance. He settled the loan by </a:t>
            </a:r>
          </a:p>
          <a:p>
            <a:pPr>
              <a:buNone/>
            </a:pPr>
            <a:r>
              <a:rPr lang="en-MY" dirty="0"/>
              <a:t>making equal monthly payments for seven years. </a:t>
            </a:r>
          </a:p>
          <a:p>
            <a:pPr>
              <a:buNone/>
            </a:pPr>
            <a:r>
              <a:rPr lang="en-MY" dirty="0"/>
              <a:t>By using constant ratio formula, find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interest charged,</a:t>
            </a:r>
          </a:p>
          <a:p>
            <a:pPr>
              <a:buNone/>
            </a:pPr>
            <a:r>
              <a:rPr lang="en-MY" dirty="0"/>
              <a:t>ii) the instalment price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727956"/>
              </p:ext>
            </p:extLst>
          </p:nvPr>
        </p:nvGraphicFramePr>
        <p:xfrm>
          <a:off x="990600" y="2859088"/>
          <a:ext cx="190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1117440" progId="Equation.3">
                  <p:embed/>
                </p:oleObj>
              </mc:Choice>
              <mc:Fallback>
                <p:oleObj name="Equation" r:id="rId2" imgW="1168200" imgH="11174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59088"/>
                        <a:ext cx="1905000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5CEDFB-4804-44F3-9D56-FC1AA56B9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1672"/>
              </p:ext>
            </p:extLst>
          </p:nvPr>
        </p:nvGraphicFramePr>
        <p:xfrm>
          <a:off x="3964795" y="2868435"/>
          <a:ext cx="257016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1041120" progId="Equation.3">
                  <p:embed/>
                </p:oleObj>
              </mc:Choice>
              <mc:Fallback>
                <p:oleObj name="Equation" r:id="rId4" imgW="1638000" imgH="10411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795" y="2868435"/>
                        <a:ext cx="2570163" cy="163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847A5A-DC8B-4C9B-8F4F-109C749FC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297274"/>
              </p:ext>
            </p:extLst>
          </p:nvPr>
        </p:nvGraphicFramePr>
        <p:xfrm>
          <a:off x="7742238" y="2868613"/>
          <a:ext cx="2930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634680" progId="Equation.3">
                  <p:embed/>
                </p:oleObj>
              </mc:Choice>
              <mc:Fallback>
                <p:oleObj name="Equation" r:id="rId6" imgW="1866600" imgH="6346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2868613"/>
                        <a:ext cx="29305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dirty="0"/>
              <a:t>A series of magazines was purchased by </a:t>
            </a:r>
          </a:p>
          <a:p>
            <a:pPr>
              <a:buNone/>
            </a:pPr>
            <a:r>
              <a:rPr lang="en-MY" dirty="0"/>
              <a:t>making a down payment of RM100 and 10 </a:t>
            </a:r>
          </a:p>
          <a:p>
            <a:pPr>
              <a:buNone/>
            </a:pPr>
            <a:r>
              <a:rPr lang="en-MY" dirty="0"/>
              <a:t>monthly payments of RM121.50. If the interest </a:t>
            </a:r>
          </a:p>
          <a:p>
            <a:pPr>
              <a:buNone/>
            </a:pPr>
            <a:r>
              <a:rPr lang="en-MY" dirty="0"/>
              <a:t>charged was 1.5% based on the original </a:t>
            </a:r>
          </a:p>
          <a:p>
            <a:pPr>
              <a:buNone/>
            </a:pPr>
            <a:r>
              <a:rPr lang="en-MY" dirty="0"/>
              <a:t>balance, find: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instalment price of the magazines.</a:t>
            </a:r>
          </a:p>
          <a:p>
            <a:pPr>
              <a:buNone/>
            </a:pPr>
            <a:r>
              <a:rPr lang="en-MY" dirty="0"/>
              <a:t>ii) the cash price of the magazines.</a:t>
            </a:r>
          </a:p>
          <a:p>
            <a:pPr>
              <a:buNone/>
            </a:pPr>
            <a:r>
              <a:rPr lang="en-MY" dirty="0"/>
              <a:t>iii) the amount of outstanding balance just after the 8th payment using the Rule of 78.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30000"/>
              </p:ext>
            </p:extLst>
          </p:nvPr>
        </p:nvGraphicFramePr>
        <p:xfrm>
          <a:off x="595313" y="1754188"/>
          <a:ext cx="23622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863280" progId="Equation.3">
                  <p:embed/>
                </p:oleObj>
              </mc:Choice>
              <mc:Fallback>
                <p:oleObj name="Equation" r:id="rId2" imgW="1333440" imgH="8632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54188"/>
                        <a:ext cx="23622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47940"/>
              </p:ext>
            </p:extLst>
          </p:nvPr>
        </p:nvGraphicFramePr>
        <p:xfrm>
          <a:off x="3566083" y="1754188"/>
          <a:ext cx="1584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1091880" progId="Equation.3">
                  <p:embed/>
                </p:oleObj>
              </mc:Choice>
              <mc:Fallback>
                <p:oleObj name="Equation" r:id="rId4" imgW="1079280" imgH="1091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083" y="1754188"/>
                        <a:ext cx="158432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02A215-01FA-4C81-855A-D64D887BB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24023"/>
              </p:ext>
            </p:extLst>
          </p:nvPr>
        </p:nvGraphicFramePr>
        <p:xfrm>
          <a:off x="3112058" y="5675301"/>
          <a:ext cx="20383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634680" progId="Equation.3">
                  <p:embed/>
                </p:oleObj>
              </mc:Choice>
              <mc:Fallback>
                <p:oleObj name="Equation" r:id="rId6" imgW="102852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58" y="5675301"/>
                        <a:ext cx="20383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C5DF1C-DB5E-4432-B47B-C3406063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28827"/>
              </p:ext>
            </p:extLst>
          </p:nvPr>
        </p:nvGraphicFramePr>
        <p:xfrm>
          <a:off x="3034056" y="3621876"/>
          <a:ext cx="20320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1218960" progId="Equation.3">
                  <p:embed/>
                </p:oleObj>
              </mc:Choice>
              <mc:Fallback>
                <p:oleObj name="Equation" r:id="rId8" imgW="1384200" imgH="1218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056" y="3621876"/>
                        <a:ext cx="2032000" cy="178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AC2E9BB-B754-4673-968B-024834645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30307"/>
              </p:ext>
            </p:extLst>
          </p:nvPr>
        </p:nvGraphicFramePr>
        <p:xfrm>
          <a:off x="6270625" y="1639888"/>
          <a:ext cx="4114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286000" progId="Equation.3">
                  <p:embed/>
                </p:oleObj>
              </mc:Choice>
              <mc:Fallback>
                <p:oleObj name="Equation" r:id="rId10" imgW="2019240" imgH="2286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1639888"/>
                        <a:ext cx="4114800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dirty="0"/>
              <a:t>A loan of RM20,000 is charged RM8,000 </a:t>
            </a:r>
          </a:p>
          <a:p>
            <a:pPr>
              <a:buNone/>
            </a:pPr>
            <a:r>
              <a:rPr lang="en-MY" dirty="0"/>
              <a:t>interest and was repaid by making 48 equal </a:t>
            </a:r>
          </a:p>
          <a:p>
            <a:pPr>
              <a:buNone/>
            </a:pPr>
            <a:r>
              <a:rPr lang="en-MY" dirty="0"/>
              <a:t>monthly payments. Find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monthly payment,</a:t>
            </a:r>
          </a:p>
          <a:p>
            <a:pPr>
              <a:buNone/>
            </a:pPr>
            <a:r>
              <a:rPr lang="en-MY" dirty="0"/>
              <a:t>ii) the outstanding balance just after the 10th payment using the rule of 78.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59246"/>
              </p:ext>
            </p:extLst>
          </p:nvPr>
        </p:nvGraphicFramePr>
        <p:xfrm>
          <a:off x="1790700" y="2759075"/>
          <a:ext cx="22098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1218960" progId="Equation.3">
                  <p:embed/>
                </p:oleObj>
              </mc:Choice>
              <mc:Fallback>
                <p:oleObj name="Equation" r:id="rId2" imgW="1117440" imgH="12189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759075"/>
                        <a:ext cx="220980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00161"/>
              </p:ext>
            </p:extLst>
          </p:nvPr>
        </p:nvGraphicFramePr>
        <p:xfrm>
          <a:off x="5219700" y="2759075"/>
          <a:ext cx="396240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1828800" progId="Equation.3">
                  <p:embed/>
                </p:oleObj>
              </mc:Choice>
              <mc:Fallback>
                <p:oleObj name="Equation" r:id="rId4" imgW="2286000" imgH="1828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59075"/>
                        <a:ext cx="3962400" cy="289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/>
              <a:t>Nazmir</a:t>
            </a:r>
            <a:r>
              <a:rPr lang="en-US" sz="2900" dirty="0"/>
              <a:t> wishes to purchase a set of furniture that costs him RM25,000 and he has two options to consider.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600" dirty="0"/>
              <a:t>For each option, calculate</a:t>
            </a:r>
          </a:p>
          <a:p>
            <a:pPr marL="571500" indent="-571500">
              <a:buAutoNum type="romanLcParenR"/>
            </a:pPr>
            <a:r>
              <a:rPr lang="en-US" sz="2600" dirty="0"/>
              <a:t>the interest charged</a:t>
            </a:r>
          </a:p>
          <a:p>
            <a:pPr marL="571500" indent="-571500">
              <a:buAutoNum type="romanLcParenR"/>
            </a:pPr>
            <a:r>
              <a:rPr lang="en-US" sz="2600" dirty="0"/>
              <a:t>the periodic payment</a:t>
            </a:r>
          </a:p>
          <a:p>
            <a:pPr marL="571500" indent="-571500">
              <a:buNone/>
            </a:pPr>
            <a:r>
              <a:rPr lang="en-US" sz="2600" dirty="0"/>
              <a:t>Based on the total interest charged, which option should </a:t>
            </a:r>
            <a:r>
              <a:rPr lang="en-US" sz="2600" dirty="0" err="1"/>
              <a:t>Nazmir</a:t>
            </a:r>
            <a:r>
              <a:rPr lang="en-US" sz="2600" dirty="0"/>
              <a:t> select? Why?</a:t>
            </a:r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41248"/>
              </p:ext>
            </p:extLst>
          </p:nvPr>
        </p:nvGraphicFramePr>
        <p:xfrm>
          <a:off x="685800" y="2774289"/>
          <a:ext cx="7010400" cy="173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487"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 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 B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r>
                        <a:rPr lang="en-US" sz="1400" dirty="0"/>
                        <a:t>Down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RM2000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52">
                <a:tc>
                  <a:txBody>
                    <a:bodyPr/>
                    <a:lstStyle/>
                    <a:p>
                      <a:r>
                        <a:rPr lang="en-US" sz="1400" dirty="0"/>
                        <a:t>Interest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4% on flat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6% on reducing balance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87">
                <a:tc>
                  <a:txBody>
                    <a:bodyPr/>
                    <a:lstStyle/>
                    <a:p>
                      <a:r>
                        <a:rPr lang="en-US" sz="1400" dirty="0"/>
                        <a:t>Mode of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87">
                <a:tc>
                  <a:txBody>
                    <a:bodyPr/>
                    <a:lstStyle/>
                    <a:p>
                      <a:r>
                        <a:rPr lang="en-US" sz="1400" dirty="0"/>
                        <a:t>Period of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months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months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47381"/>
              </p:ext>
            </p:extLst>
          </p:nvPr>
        </p:nvGraphicFramePr>
        <p:xfrm>
          <a:off x="1473543" y="2073275"/>
          <a:ext cx="1981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1981080" progId="Equation.3">
                  <p:embed/>
                </p:oleObj>
              </mc:Choice>
              <mc:Fallback>
                <p:oleObj name="Equation" r:id="rId3" imgW="1307880" imgH="1981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543" y="2073275"/>
                        <a:ext cx="1981200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11562"/>
              </p:ext>
            </p:extLst>
          </p:nvPr>
        </p:nvGraphicFramePr>
        <p:xfrm>
          <a:off x="4481513" y="2073275"/>
          <a:ext cx="2173287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2158920" progId="Equation.3">
                  <p:embed/>
                </p:oleObj>
              </mc:Choice>
              <mc:Fallback>
                <p:oleObj name="Equation" r:id="rId5" imgW="1434960" imgH="215892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073275"/>
                        <a:ext cx="2173287" cy="270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20623"/>
              </p:ext>
            </p:extLst>
          </p:nvPr>
        </p:nvGraphicFramePr>
        <p:xfrm>
          <a:off x="1337463" y="4924958"/>
          <a:ext cx="182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840" imgH="1002960" progId="Equation.3">
                  <p:embed/>
                </p:oleObj>
              </mc:Choice>
              <mc:Fallback>
                <p:oleObj name="Equation" r:id="rId7" imgW="1104840" imgH="10029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463" y="4924958"/>
                        <a:ext cx="1828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87928"/>
              </p:ext>
            </p:extLst>
          </p:nvPr>
        </p:nvGraphicFramePr>
        <p:xfrm>
          <a:off x="4375100" y="4924958"/>
          <a:ext cx="2143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95280" imgH="1002960" progId="Equation.3">
                  <p:embed/>
                </p:oleObj>
              </mc:Choice>
              <mc:Fallback>
                <p:oleObj name="Equation" r:id="rId9" imgW="1295280" imgH="100296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00" y="4924958"/>
                        <a:ext cx="21431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32D2756-E443-46FB-AB92-360E1AC36B4D}"/>
              </a:ext>
            </a:extLst>
          </p:cNvPr>
          <p:cNvSpPr/>
          <p:nvPr/>
        </p:nvSpPr>
        <p:spPr>
          <a:xfrm>
            <a:off x="7312762" y="3313112"/>
            <a:ext cx="4003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Decision:</a:t>
            </a:r>
          </a:p>
          <a:p>
            <a:pPr>
              <a:buNone/>
            </a:pPr>
            <a:r>
              <a:rPr lang="en-US" dirty="0"/>
              <a:t>Based on total interest charged, </a:t>
            </a:r>
            <a:r>
              <a:rPr lang="en-US" dirty="0" err="1"/>
              <a:t>Nazmir</a:t>
            </a:r>
            <a:r>
              <a:rPr lang="en-US" dirty="0"/>
              <a:t> should select Option B because interest charged is lower.</a:t>
            </a:r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59" y="1759305"/>
            <a:ext cx="8183880" cy="4879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Naza</a:t>
            </a:r>
            <a:r>
              <a:rPr lang="en-US" sz="2000" dirty="0"/>
              <a:t> wishes to purchase a set of home-theater equipment that costs RM30,000 and he has two shops to consider.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For each shop, calculate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)	  the interest charged</a:t>
            </a:r>
          </a:p>
          <a:p>
            <a:pPr>
              <a:buNone/>
            </a:pPr>
            <a:r>
              <a:rPr lang="en-US" sz="2000" dirty="0"/>
              <a:t>ii)	  the monthly installment payment</a:t>
            </a:r>
          </a:p>
          <a:p>
            <a:pPr>
              <a:buNone/>
            </a:pPr>
            <a:r>
              <a:rPr lang="en-US" sz="2000" dirty="0"/>
              <a:t>iii)	  the installment price</a:t>
            </a:r>
          </a:p>
          <a:p>
            <a:pPr>
              <a:buNone/>
            </a:pPr>
            <a:r>
              <a:rPr lang="en-US" sz="2000" dirty="0"/>
              <a:t>iv)  the difference in the installment price between two shops</a:t>
            </a:r>
            <a:endParaRPr lang="en-MY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11614"/>
              </p:ext>
            </p:extLst>
          </p:nvPr>
        </p:nvGraphicFramePr>
        <p:xfrm>
          <a:off x="812597" y="2243329"/>
          <a:ext cx="7239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544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WY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KL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44">
                <a:tc>
                  <a:txBody>
                    <a:bodyPr/>
                    <a:lstStyle/>
                    <a:p>
                      <a:r>
                        <a:rPr lang="en-US" dirty="0"/>
                        <a:t>Down 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RM1500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RM1500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 on original balance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  <a:r>
                        <a:rPr lang="en-US" baseline="0" dirty="0"/>
                        <a:t> on reducing balance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Installment 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Duration of installment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years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years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ouble Brace 4">
            <a:extLst>
              <a:ext uri="{FF2B5EF4-FFF2-40B4-BE49-F238E27FC236}">
                <a16:creationId xmlns:a16="http://schemas.microsoft.com/office/drawing/2014/main" id="{BFB35533-033B-4D86-9FAB-A3AEF31AF43F}"/>
              </a:ext>
            </a:extLst>
          </p:cNvPr>
          <p:cNvSpPr/>
          <p:nvPr/>
        </p:nvSpPr>
        <p:spPr>
          <a:xfrm>
            <a:off x="8996477" y="1980591"/>
            <a:ext cx="2817572" cy="1441094"/>
          </a:xfrm>
          <a:prstGeom prst="bracePai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chemeClr val="bg1"/>
                </a:solidFill>
              </a:rPr>
              <a:t>Please submit your answer to your instructor.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</a:t>
            </a:r>
            <a:endParaRPr lang="en-MY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41541"/>
              </p:ext>
            </p:extLst>
          </p:nvPr>
        </p:nvGraphicFramePr>
        <p:xfrm>
          <a:off x="1905000" y="2194560"/>
          <a:ext cx="1981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1765080" progId="Equation.3">
                  <p:embed/>
                </p:oleObj>
              </mc:Choice>
              <mc:Fallback>
                <p:oleObj name="Equation" r:id="rId2" imgW="1307880" imgH="176508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94560"/>
                        <a:ext cx="19812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explain the meaning of instalment purchases,</a:t>
            </a:r>
          </a:p>
          <a:p>
            <a:r>
              <a:rPr lang="en-US" dirty="0"/>
              <a:t>understand how the interest rate is charged on the original balance and the reducing balance of the credit,</a:t>
            </a:r>
          </a:p>
          <a:p>
            <a:r>
              <a:rPr lang="en-US" dirty="0"/>
              <a:t>compute the interest rate charged on the original balance of credit,</a:t>
            </a:r>
          </a:p>
          <a:p>
            <a:r>
              <a:rPr lang="en-US" dirty="0"/>
              <a:t>compute the interest rate charged on the reducing balance of credit, and</a:t>
            </a:r>
          </a:p>
          <a:p>
            <a:r>
              <a:rPr lang="en-US" dirty="0"/>
              <a:t>compute the outstanding balance and unearned interest of the lender under Rule of 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17674" y="1931212"/>
            <a:ext cx="7010400" cy="3200400"/>
            <a:chOff x="1219200" y="990600"/>
            <a:chExt cx="7010400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2971800" y="990600"/>
              <a:ext cx="32004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219200" y="2895600"/>
              <a:ext cx="2514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(Flat Rate)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895600"/>
              <a:ext cx="35052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Reducing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(Declining Balance)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2476500" y="1981200"/>
              <a:ext cx="20955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4572000" y="1981200"/>
              <a:ext cx="1905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170274" y="5685285"/>
            <a:ext cx="33528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of 78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10" idx="0"/>
          </p:cNvCxnSpPr>
          <p:nvPr/>
        </p:nvCxnSpPr>
        <p:spPr>
          <a:xfrm>
            <a:off x="3674974" y="5131612"/>
            <a:ext cx="2171700" cy="55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5846674" y="5131612"/>
            <a:ext cx="1828800" cy="55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an installment purchase plan, a </a:t>
            </a:r>
            <a:r>
              <a:rPr lang="en-US" altLang="en-US" i="1" dirty="0">
                <a:solidFill>
                  <a:srgbClr val="990099"/>
                </a:solidFill>
              </a:rPr>
              <a:t>consume</a:t>
            </a:r>
            <a:r>
              <a:rPr lang="en-US" altLang="en-US" dirty="0"/>
              <a:t>r is given the </a:t>
            </a:r>
            <a:r>
              <a:rPr lang="en-US" altLang="en-US" i="1" dirty="0">
                <a:solidFill>
                  <a:srgbClr val="990099"/>
                </a:solidFill>
              </a:rPr>
              <a:t>opportunity to pay back over a period. </a:t>
            </a:r>
          </a:p>
          <a:p>
            <a:r>
              <a:rPr lang="en-US" altLang="en-US" dirty="0"/>
              <a:t>The retailer will usually asked for a considerable sum of </a:t>
            </a:r>
            <a:r>
              <a:rPr lang="en-US" altLang="en-US" i="1" dirty="0">
                <a:solidFill>
                  <a:srgbClr val="990099"/>
                </a:solidFill>
              </a:rPr>
              <a:t>down payment</a:t>
            </a:r>
            <a:r>
              <a:rPr lang="en-US" altLang="en-US" dirty="0"/>
              <a:t> and will </a:t>
            </a:r>
            <a:r>
              <a:rPr lang="en-US" altLang="en-US" i="1" dirty="0">
                <a:solidFill>
                  <a:srgbClr val="990099"/>
                </a:solidFill>
              </a:rPr>
              <a:t>charged the balance with certain amount of interest</a:t>
            </a:r>
            <a:r>
              <a:rPr lang="en-US" altLang="en-US" dirty="0"/>
              <a:t> or sometimes called service charged. </a:t>
            </a:r>
          </a:p>
          <a:p>
            <a:r>
              <a:rPr lang="en-US" altLang="en-US" dirty="0"/>
              <a:t>The period of payment may be in </a:t>
            </a:r>
            <a:r>
              <a:rPr lang="en-US" altLang="en-US" dirty="0">
                <a:solidFill>
                  <a:schemeClr val="accent1"/>
                </a:solidFill>
              </a:rPr>
              <a:t>week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1"/>
                </a:solidFill>
              </a:rPr>
              <a:t>month</a:t>
            </a:r>
            <a:r>
              <a:rPr lang="en-US" altLang="en-US" dirty="0"/>
              <a:t>. </a:t>
            </a:r>
          </a:p>
          <a:p>
            <a:r>
              <a:rPr lang="en-US" altLang="en-US" i="1" dirty="0">
                <a:solidFill>
                  <a:srgbClr val="990099"/>
                </a:solidFill>
              </a:rPr>
              <a:t>Some examples of business outlet</a:t>
            </a:r>
            <a:r>
              <a:rPr lang="en-US" altLang="en-US" dirty="0"/>
              <a:t> that uses the installment plan in their business transaction are Court Mammoth, The Catalog Shop, Singer and Sen </a:t>
            </a:r>
            <a:r>
              <a:rPr lang="en-US" altLang="en-US" dirty="0" err="1"/>
              <a:t>Heng</a:t>
            </a:r>
            <a:r>
              <a:rPr lang="en-US" altLang="en-US" dirty="0"/>
              <a:t> Electrical Appliances.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Arial Rounded MT Bold" pitchFamily="34" charset="0"/>
              </a:rPr>
              <a:t>Terms used in Installment Purchase.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Cash price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(CP)</a:t>
            </a:r>
            <a:r>
              <a:rPr lang="en-US" altLang="en-US" dirty="0"/>
              <a:t>: The cost of item listed at the time of purchase.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Interest </a:t>
            </a:r>
            <a:r>
              <a:rPr lang="en-US" altLang="en-US" b="1" dirty="0">
                <a:solidFill>
                  <a:srgbClr val="FF0000"/>
                </a:solidFill>
              </a:rPr>
              <a:t>(I)</a:t>
            </a:r>
            <a:r>
              <a:rPr lang="en-US" altLang="en-US" dirty="0"/>
              <a:t>: Amount charged on balance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Original balance 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  <a:r>
              <a:rPr lang="en-US" altLang="en-US" b="1">
                <a:solidFill>
                  <a:srgbClr val="FF0000"/>
                </a:solidFill>
              </a:rPr>
              <a:t>B)</a:t>
            </a:r>
            <a:r>
              <a:rPr lang="en-US" altLang="en-US"/>
              <a:t>: </a:t>
            </a:r>
            <a:r>
              <a:rPr lang="en-US" altLang="en-US" dirty="0"/>
              <a:t>The balance after down payment was made or the deposit.(Cash balance)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Periodic payment</a:t>
            </a:r>
            <a:r>
              <a:rPr lang="en-US" altLang="en-US" b="1" dirty="0">
                <a:solidFill>
                  <a:srgbClr val="FF0000"/>
                </a:solidFill>
              </a:rPr>
              <a:t> (R)</a:t>
            </a:r>
            <a:r>
              <a:rPr lang="en-US" altLang="en-US" dirty="0"/>
              <a:t>: Amount of installment paid every week or month.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Number of payment </a:t>
            </a:r>
            <a:r>
              <a:rPr lang="en-US" altLang="en-US" b="1" dirty="0">
                <a:solidFill>
                  <a:srgbClr val="FF0000"/>
                </a:solidFill>
              </a:rPr>
              <a:t>(n): </a:t>
            </a:r>
            <a:r>
              <a:rPr lang="en-US" altLang="en-US" dirty="0"/>
              <a:t>Total number of payment to settle the balance plus interest.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Installment price </a:t>
            </a:r>
            <a:r>
              <a:rPr lang="en-US" altLang="en-US" b="1" dirty="0">
                <a:solidFill>
                  <a:srgbClr val="FF0000"/>
                </a:solidFill>
              </a:rPr>
              <a:t>(IP)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/>
              <a:t>The total amount paid for the item bought including the down payment.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287743"/>
              </p:ext>
            </p:extLst>
          </p:nvPr>
        </p:nvGraphicFramePr>
        <p:xfrm>
          <a:off x="3211374" y="2129600"/>
          <a:ext cx="2438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1714320" progId="Equation.3">
                  <p:embed/>
                </p:oleObj>
              </mc:Choice>
              <mc:Fallback>
                <p:oleObj name="Equation" r:id="rId2" imgW="1015920" imgH="17143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374" y="2129600"/>
                        <a:ext cx="24384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542227" y="2065593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Tip : n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monthly payment (years x 12)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weekly payment (years x 52)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600" y="51816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177480" progId="Equation.3">
                  <p:embed/>
                </p:oleObj>
              </mc:Choice>
              <mc:Fallback>
                <p:oleObj name="Equation" r:id="rId2" imgW="431640" imgH="177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2362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53200" y="49530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393480" progId="Equation.3">
                  <p:embed/>
                </p:oleObj>
              </mc:Choice>
              <mc:Fallback>
                <p:oleObj name="Equation" r:id="rId4" imgW="7873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953000"/>
                        <a:ext cx="3048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/>
          <p:nvPr/>
        </p:nvGrpSpPr>
        <p:grpSpPr>
          <a:xfrm>
            <a:off x="2743200" y="990600"/>
            <a:ext cx="7010400" cy="3200400"/>
            <a:chOff x="1219200" y="990600"/>
            <a:chExt cx="7010400" cy="3200400"/>
          </a:xfrm>
        </p:grpSpPr>
        <p:sp>
          <p:nvSpPr>
            <p:cNvPr id="2" name="Rounded Rectangle 1"/>
            <p:cNvSpPr/>
            <p:nvPr/>
          </p:nvSpPr>
          <p:spPr>
            <a:xfrm>
              <a:off x="2971800" y="990600"/>
              <a:ext cx="32004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19200" y="2895600"/>
              <a:ext cx="2514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(Flat Rate)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724400" y="2895600"/>
              <a:ext cx="35052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Reducing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(Declining Balance) using Constant Ratio Formula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2" idx="2"/>
              <a:endCxn id="3" idx="0"/>
            </p:cNvCxnSpPr>
            <p:nvPr/>
          </p:nvCxnSpPr>
          <p:spPr>
            <a:xfrm flipH="1">
              <a:off x="2476500" y="1981200"/>
              <a:ext cx="20955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2"/>
              <a:endCxn id="4" idx="0"/>
            </p:cNvCxnSpPr>
            <p:nvPr/>
          </p:nvCxnSpPr>
          <p:spPr>
            <a:xfrm>
              <a:off x="4572000" y="1981200"/>
              <a:ext cx="1905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67092"/>
              </p:ext>
            </p:extLst>
          </p:nvPr>
        </p:nvGraphicFramePr>
        <p:xfrm>
          <a:off x="1853186" y="2691384"/>
          <a:ext cx="239694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1346040" progId="Equation.3">
                  <p:embed/>
                </p:oleObj>
              </mc:Choice>
              <mc:Fallback>
                <p:oleObj name="Equation" r:id="rId2" imgW="1371600" imgH="1346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86" y="2691384"/>
                        <a:ext cx="2396945" cy="236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43142"/>
              </p:ext>
            </p:extLst>
          </p:nvPr>
        </p:nvGraphicFramePr>
        <p:xfrm>
          <a:off x="6256325" y="2691384"/>
          <a:ext cx="3194914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2006280" progId="Equation.3">
                  <p:embed/>
                </p:oleObj>
              </mc:Choice>
              <mc:Fallback>
                <p:oleObj name="Equation" r:id="rId4" imgW="1841400" imgH="20062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25" y="2691384"/>
                        <a:ext cx="3194914" cy="350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78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Hire Purchase Act</a:t>
            </a:r>
          </a:p>
          <a:p>
            <a:r>
              <a:rPr lang="en-US" dirty="0"/>
              <a:t>Outstanding Principal Balance </a:t>
            </a:r>
          </a:p>
          <a:p>
            <a:pPr>
              <a:buNone/>
            </a:pPr>
            <a:r>
              <a:rPr lang="en-US" dirty="0"/>
              <a:t>    = unpaid payment – interest rebate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38862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57200" progId="Equation.3">
                  <p:embed/>
                </p:oleObj>
              </mc:Choice>
              <mc:Fallback>
                <p:oleObj name="Equation" r:id="rId2" imgW="147312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4572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</TotalTime>
  <Words>728</Words>
  <Application>Microsoft Office PowerPoint</Application>
  <PresentationFormat>Widescreen</PresentationFormat>
  <Paragraphs>132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Century Gothic</vt:lpstr>
      <vt:lpstr>Vapor Trail</vt:lpstr>
      <vt:lpstr>1_Vapor Trail</vt:lpstr>
      <vt:lpstr>Equation</vt:lpstr>
      <vt:lpstr>Instalment Purchases</vt:lpstr>
      <vt:lpstr>LEARNING OUTCOMES</vt:lpstr>
      <vt:lpstr>PowerPoint Presentation</vt:lpstr>
      <vt:lpstr>INTRODUCTION</vt:lpstr>
      <vt:lpstr>Terms used in Installment Purchase.</vt:lpstr>
      <vt:lpstr>General Formula</vt:lpstr>
      <vt:lpstr>PowerPoint Presentation</vt:lpstr>
      <vt:lpstr>PowerPoint Presentation</vt:lpstr>
      <vt:lpstr>Rule of 78</vt:lpstr>
      <vt:lpstr>Example</vt:lpstr>
      <vt:lpstr>Solution</vt:lpstr>
      <vt:lpstr>Example</vt:lpstr>
      <vt:lpstr>Solution</vt:lpstr>
      <vt:lpstr>Example</vt:lpstr>
      <vt:lpstr>Solution</vt:lpstr>
      <vt:lpstr>Example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11</cp:revision>
  <dcterms:created xsi:type="dcterms:W3CDTF">2020-04-03T09:14:49Z</dcterms:created>
  <dcterms:modified xsi:type="dcterms:W3CDTF">2021-06-06T00:21:26Z</dcterms:modified>
</cp:coreProperties>
</file>