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6"/>
  </p:notesMasterIdLst>
  <p:sldIdLst>
    <p:sldId id="256" r:id="rId3"/>
    <p:sldId id="285" r:id="rId4"/>
    <p:sldId id="299" r:id="rId5"/>
    <p:sldId id="300" r:id="rId6"/>
    <p:sldId id="260" r:id="rId7"/>
    <p:sldId id="261" r:id="rId8"/>
    <p:sldId id="262" r:id="rId9"/>
    <p:sldId id="263" r:id="rId10"/>
    <p:sldId id="264" r:id="rId11"/>
    <p:sldId id="302" r:id="rId12"/>
    <p:sldId id="303" r:id="rId13"/>
    <p:sldId id="268" r:id="rId14"/>
    <p:sldId id="270" r:id="rId15"/>
    <p:sldId id="304" r:id="rId16"/>
    <p:sldId id="271" r:id="rId17"/>
    <p:sldId id="305" r:id="rId18"/>
    <p:sldId id="272" r:id="rId19"/>
    <p:sldId id="306" r:id="rId20"/>
    <p:sldId id="273" r:id="rId21"/>
    <p:sldId id="281" r:id="rId22"/>
    <p:sldId id="307" r:id="rId23"/>
    <p:sldId id="282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0374D-A10D-4F16-A346-D54563820891}" type="datetimeFigureOut">
              <a:rPr lang="en-MY" smtClean="0"/>
              <a:t>27/6/2021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BC8F4-0C7F-4896-BCCD-06253EA3A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3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2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15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87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0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57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2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45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4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12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2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2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81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50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28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51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1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 Department of Mathematical Sciences, UiTM Kedah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C43B6-F0E6-4DDE-A1E1-519C08E0395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06686-F1FC-4B86-A58B-FA4C5E160C4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62C4C-E87F-438A-8729-D9A9B8715119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1A9F08-8466-4A9C-91D0-0FA4F6A915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DE6CBBE-6FE4-4391-8D06-179F3DA0E4FA}"/>
              </a:ext>
            </a:extLst>
          </p:cNvPr>
          <p:cNvSpPr txBox="1">
            <a:spLocks/>
          </p:cNvSpPr>
          <p:nvPr userDrawn="1"/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44D98A-6A44-4503-A7C1-FA29A8EA797F}"/>
              </a:ext>
            </a:extLst>
          </p:cNvPr>
          <p:cNvSpPr txBox="1">
            <a:spLocks/>
          </p:cNvSpPr>
          <p:nvPr userDrawn="1"/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039-A944-4113-B2E1-47938AE2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Mathematics of retailing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B339-C5CE-44D7-9573-61AAAC6AC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Prepared by:</a:t>
            </a:r>
          </a:p>
          <a:p>
            <a:r>
              <a:rPr lang="en-MY" dirty="0"/>
              <a:t>Mathematical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2209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sellers has to decide what is the lowest price he or she can sell a product without incurring any loss. Thus, the seller can determine the Maximum markdown (MD) as </a:t>
            </a:r>
          </a:p>
          <a:p>
            <a:pPr marL="533400" indent="-533400">
              <a:buNone/>
            </a:pPr>
            <a:r>
              <a:rPr lang="en-US" dirty="0"/>
              <a:t>			= retail price – breakeven price</a:t>
            </a:r>
          </a:p>
          <a:p>
            <a:pPr marL="533400" indent="-533400">
              <a:buNone/>
            </a:pPr>
            <a:r>
              <a:rPr lang="en-US" dirty="0"/>
              <a:t>			= SP - BE</a:t>
            </a:r>
          </a:p>
          <a:p>
            <a:pPr marL="533400" indent="-533400">
              <a:buNone/>
            </a:pPr>
            <a:r>
              <a:rPr lang="en-US" dirty="0"/>
              <a:t>			</a:t>
            </a:r>
          </a:p>
          <a:p>
            <a:pPr marL="533400" indent="-533400">
              <a:buNone/>
            </a:pPr>
            <a:r>
              <a:rPr lang="en-US" dirty="0"/>
              <a:t>maximum markdown rate = </a:t>
            </a:r>
          </a:p>
          <a:p>
            <a:pPr marL="533400" indent="-533400">
              <a:buNone/>
            </a:pPr>
            <a:endParaRPr lang="en-US" dirty="0"/>
          </a:p>
          <a:p>
            <a:pPr marL="533400" indent="-533400">
              <a:buNone/>
            </a:pPr>
            <a:endParaRPr lang="en-US" dirty="0"/>
          </a:p>
          <a:p>
            <a:pPr marL="533400" indent="-533400">
              <a:buNone/>
            </a:pPr>
            <a:endParaRPr lang="en-US" dirty="0"/>
          </a:p>
          <a:p>
            <a:endParaRPr lang="en-MY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41041"/>
              </p:ext>
            </p:extLst>
          </p:nvPr>
        </p:nvGraphicFramePr>
        <p:xfrm>
          <a:off x="4566375" y="4280027"/>
          <a:ext cx="1834425" cy="81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393480" progId="Equation.3">
                  <p:embed/>
                </p:oleObj>
              </mc:Choice>
              <mc:Fallback>
                <p:oleObj name="Equation" r:id="rId2" imgW="774360" imgH="39348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375" y="4280027"/>
                        <a:ext cx="1834425" cy="819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Profit, Loss And Breakeven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common that not all business make money. A business incurs operating expenses such as rents, lighting, wages bonus etc. Thus, the </a:t>
            </a:r>
            <a:r>
              <a:rPr lang="en-US" dirty="0">
                <a:solidFill>
                  <a:srgbClr val="3333FF"/>
                </a:solidFill>
              </a:rPr>
              <a:t>markup/gross profit</a:t>
            </a:r>
            <a:r>
              <a:rPr lang="en-US" dirty="0"/>
              <a:t> must be able to cover the operating expenses.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dirty="0"/>
              <a:t>3 conditions to consider in business operations:</a:t>
            </a:r>
          </a:p>
          <a:p>
            <a:pPr marL="687388" indent="-227013"/>
            <a:r>
              <a:rPr lang="en-US" dirty="0">
                <a:solidFill>
                  <a:srgbClr val="3333FF"/>
                </a:solidFill>
              </a:rPr>
              <a:t>If gross profit/markup &gt; operating expenses </a:t>
            </a:r>
            <a:r>
              <a:rPr lang="en-US" dirty="0">
                <a:solidFill>
                  <a:srgbClr val="3333FF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3333FF"/>
                </a:solidFill>
              </a:rPr>
              <a:t> a net profit exist</a:t>
            </a:r>
          </a:p>
          <a:p>
            <a:pPr marL="687388" indent="-227013"/>
            <a:r>
              <a:rPr lang="en-US" dirty="0">
                <a:solidFill>
                  <a:srgbClr val="9900CC"/>
                </a:solidFill>
              </a:rPr>
              <a:t>If gross profit/markup = operating expenses </a:t>
            </a:r>
            <a:r>
              <a:rPr lang="en-US" dirty="0">
                <a:solidFill>
                  <a:srgbClr val="9900CC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9900CC"/>
                </a:solidFill>
              </a:rPr>
              <a:t> breakeven exist.</a:t>
            </a:r>
          </a:p>
          <a:p>
            <a:pPr marL="687388" indent="-227013"/>
            <a:r>
              <a:rPr lang="en-US" dirty="0">
                <a:solidFill>
                  <a:srgbClr val="993300"/>
                </a:solidFill>
              </a:rPr>
              <a:t>If gross profit/markup &lt; operating expense </a:t>
            </a:r>
            <a:r>
              <a:rPr lang="en-US" dirty="0">
                <a:solidFill>
                  <a:srgbClr val="9933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993300"/>
                </a:solidFill>
              </a:rPr>
              <a:t> loss exist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To determine whether businesses will make profit or face a loss or just breakeven, can be determined the result of (SP – BEP).</a:t>
            </a:r>
          </a:p>
          <a:p>
            <a:pPr>
              <a:buNone/>
            </a:pPr>
            <a:r>
              <a:rPr lang="en-US" dirty="0"/>
              <a:t>If the result is </a:t>
            </a:r>
            <a:r>
              <a:rPr lang="en-US" dirty="0">
                <a:solidFill>
                  <a:srgbClr val="FF0000"/>
                </a:solidFill>
              </a:rPr>
              <a:t>negative =&gt; loss</a:t>
            </a:r>
            <a:r>
              <a:rPr lang="en-US" dirty="0"/>
              <a:t>, if </a:t>
            </a:r>
            <a:r>
              <a:rPr lang="en-US" dirty="0">
                <a:solidFill>
                  <a:srgbClr val="00B050"/>
                </a:solidFill>
              </a:rPr>
              <a:t>positive =&gt; profit</a:t>
            </a:r>
            <a:r>
              <a:rPr lang="en-US" dirty="0"/>
              <a:t>, and if </a:t>
            </a:r>
            <a:r>
              <a:rPr lang="en-US" dirty="0">
                <a:solidFill>
                  <a:srgbClr val="FFC000"/>
                </a:solidFill>
              </a:rPr>
              <a:t>0 =&gt; breakeven</a:t>
            </a:r>
          </a:p>
          <a:p>
            <a:endParaRPr lang="en-US" dirty="0"/>
          </a:p>
          <a:p>
            <a:endParaRPr lang="en-MY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Important formula in mathematics of retailing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  <a:defRPr/>
            </a:pPr>
            <a:r>
              <a:rPr lang="en-US" b="1" dirty="0">
                <a:solidFill>
                  <a:schemeClr val="accent2"/>
                </a:solidFill>
              </a:rPr>
              <a:t>Selling price = Cost + markup</a:t>
            </a: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chemeClr val="accent2"/>
                </a:solidFill>
              </a:rPr>
              <a:t>SP=C+M</a:t>
            </a:r>
          </a:p>
          <a:p>
            <a:pPr marL="0" indent="0" algn="ctr">
              <a:buNone/>
              <a:defRPr/>
            </a:pPr>
            <a:r>
              <a:rPr lang="en-US" b="1" dirty="0"/>
              <a:t>Gross profit = Operating Expenses+ Net Profit </a:t>
            </a:r>
          </a:p>
          <a:p>
            <a:pPr marL="0" indent="0" algn="ctr">
              <a:buNone/>
              <a:defRPr/>
            </a:pPr>
            <a:r>
              <a:rPr lang="en-US" b="1" dirty="0"/>
              <a:t>GP=OE+NP</a:t>
            </a:r>
            <a:endParaRPr lang="en-US" b="1" dirty="0">
              <a:solidFill>
                <a:srgbClr val="3333FF"/>
              </a:solidFill>
            </a:endParaRP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Selling price = Cost + Net Profit + Operating  Expenses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SP= C + NP + OE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latin typeface="Arial Rounded MT Bold" pitchFamily="34" charset="0"/>
              </a:rPr>
              <a:t>Breakeven price exists when </a:t>
            </a:r>
            <a:r>
              <a:rPr lang="en-US" b="1" i="1" dirty="0">
                <a:solidFill>
                  <a:srgbClr val="9900CC"/>
                </a:solidFill>
                <a:latin typeface="Arial Rounded MT Bold" pitchFamily="34" charset="0"/>
              </a:rPr>
              <a:t>markup = operating expenses</a:t>
            </a:r>
            <a:r>
              <a:rPr lang="en-US" dirty="0">
                <a:latin typeface="Arial Rounded MT Bold" pitchFamily="34" charset="0"/>
              </a:rPr>
              <a:t> , that is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800080"/>
                </a:solidFill>
              </a:rPr>
              <a:t>Breakeven Price = Cost + Operating Expenses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9900CC"/>
                </a:solidFill>
              </a:rPr>
              <a:t>BE = C + OE</a:t>
            </a:r>
          </a:p>
          <a:p>
            <a:pPr marL="0" indent="0" algn="ctr">
              <a:buNone/>
            </a:pPr>
            <a:r>
              <a:rPr lang="en-US" b="1" dirty="0"/>
              <a:t>Breakeven Price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the retail price just covers the cost price and the operating expenses </a:t>
            </a:r>
          </a:p>
          <a:p>
            <a:pPr marL="0" indent="0" algn="ctr">
              <a:buNone/>
            </a:pPr>
            <a:r>
              <a:rPr lang="en-US" b="1" dirty="0"/>
              <a:t>( no profit or loss )</a:t>
            </a:r>
          </a:p>
          <a:p>
            <a:pPr marL="0" indent="0" algn="ctr">
              <a:buNone/>
              <a:defRPr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  <a:defRPr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M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M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36816"/>
            <a:ext cx="108203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680161"/>
              </p:ext>
            </p:extLst>
          </p:nvPr>
        </p:nvGraphicFramePr>
        <p:xfrm>
          <a:off x="572326" y="2209189"/>
          <a:ext cx="2887764" cy="38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400120" progId="Equation.3">
                  <p:embed/>
                </p:oleObj>
              </mc:Choice>
              <mc:Fallback>
                <p:oleObj name="Equation" r:id="rId2" imgW="1866600" imgH="240012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26" y="2209189"/>
                        <a:ext cx="2887764" cy="3884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24872"/>
              </p:ext>
            </p:extLst>
          </p:nvPr>
        </p:nvGraphicFramePr>
        <p:xfrm>
          <a:off x="3643776" y="2209189"/>
          <a:ext cx="38798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080" imgH="1104840" progId="Equation.3">
                  <p:embed/>
                </p:oleObj>
              </mc:Choice>
              <mc:Fallback>
                <p:oleObj name="Equation" r:id="rId4" imgW="1981080" imgH="11048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776" y="2209189"/>
                        <a:ext cx="387985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370013"/>
              </p:ext>
            </p:extLst>
          </p:nvPr>
        </p:nvGraphicFramePr>
        <p:xfrm>
          <a:off x="3643776" y="4800600"/>
          <a:ext cx="209768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634680" progId="Equation.3">
                  <p:embed/>
                </p:oleObj>
              </mc:Choice>
              <mc:Fallback>
                <p:oleObj name="Equation" r:id="rId6" imgW="1091880" imgH="6346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776" y="4800600"/>
                        <a:ext cx="2097684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ED8057-C5DD-4C93-A3A0-6D6D32454057}"/>
              </a:ext>
            </a:extLst>
          </p:cNvPr>
          <p:cNvSpPr txBox="1">
            <a:spLocks/>
          </p:cNvSpPr>
          <p:nvPr/>
        </p:nvSpPr>
        <p:spPr>
          <a:xfrm>
            <a:off x="7220102" y="2882189"/>
            <a:ext cx="4747565" cy="3628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iv)12 coffee makers --&gt; RM200 each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8 coffee makers --&gt; how much each?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50% MD --&gt; NSP = OSP(1 - d)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                      = 200(1 - 0.5)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                      = RM100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8 coffee makers --&gt; RM100 each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NP = SP - BE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= (200 x 12)+(100 x 8) – (135 x 20)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= 3200 – 2700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= 500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rgbClr val="7030A0"/>
                </a:solidFill>
              </a:rPr>
              <a:t>Profit = RM500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E98BDC-C825-4A8E-8465-D234B2D571CA}"/>
              </a:ext>
            </a:extLst>
          </p:cNvPr>
          <p:cNvSpPr/>
          <p:nvPr/>
        </p:nvSpPr>
        <p:spPr>
          <a:xfrm>
            <a:off x="572326" y="1581913"/>
            <a:ext cx="2323274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MY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618" y="2364640"/>
            <a:ext cx="10679582" cy="284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102" y="2276857"/>
            <a:ext cx="3593592" cy="422087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400" dirty="0" err="1"/>
              <a:t>i</a:t>
            </a:r>
            <a:r>
              <a:rPr lang="en-US" sz="3400" dirty="0"/>
              <a:t>) NP=LP(1-d)</a:t>
            </a:r>
          </a:p>
          <a:p>
            <a:pPr>
              <a:buNone/>
            </a:pPr>
            <a:r>
              <a:rPr lang="en-US" sz="3400" dirty="0"/>
              <a:t>        =1200(1-0.2)</a:t>
            </a:r>
          </a:p>
          <a:p>
            <a:pPr>
              <a:buNone/>
            </a:pPr>
            <a:r>
              <a:rPr lang="en-US" sz="3400" dirty="0"/>
              <a:t>        =RM960</a:t>
            </a:r>
          </a:p>
          <a:p>
            <a:pPr>
              <a:buNone/>
            </a:pPr>
            <a:endParaRPr lang="en-US" sz="3400" dirty="0"/>
          </a:p>
          <a:p>
            <a:pPr>
              <a:buNone/>
            </a:pPr>
            <a:r>
              <a:rPr lang="en-US" sz="3400" dirty="0"/>
              <a:t>    C = 960</a:t>
            </a:r>
          </a:p>
          <a:p>
            <a:pPr>
              <a:buNone/>
            </a:pPr>
            <a:r>
              <a:rPr lang="en-US" sz="3400" dirty="0"/>
              <a:t>  NP = 0.1SP</a:t>
            </a:r>
          </a:p>
          <a:p>
            <a:pPr>
              <a:buNone/>
            </a:pPr>
            <a:r>
              <a:rPr lang="en-US" sz="3400" dirty="0"/>
              <a:t>  OE = 0.05C = 0.05(960) = 48</a:t>
            </a:r>
          </a:p>
          <a:p>
            <a:pPr>
              <a:buNone/>
            </a:pPr>
            <a:endParaRPr lang="en-US" sz="3400" dirty="0"/>
          </a:p>
          <a:p>
            <a:pPr>
              <a:buNone/>
            </a:pPr>
            <a:r>
              <a:rPr lang="en-US" sz="3400" dirty="0"/>
              <a:t>                 SP = C + OE + NP</a:t>
            </a:r>
          </a:p>
          <a:p>
            <a:pPr>
              <a:buNone/>
            </a:pPr>
            <a:r>
              <a:rPr lang="en-US" sz="3400" dirty="0"/>
              <a:t>                      = 960 + 48 + 0.1SP</a:t>
            </a:r>
          </a:p>
          <a:p>
            <a:pPr>
              <a:buNone/>
            </a:pPr>
            <a:r>
              <a:rPr lang="en-US" sz="3400" dirty="0"/>
              <a:t>    SP – 0.1SP = 1008</a:t>
            </a:r>
          </a:p>
          <a:p>
            <a:pPr>
              <a:buNone/>
            </a:pPr>
            <a:r>
              <a:rPr lang="en-US" sz="3400" dirty="0"/>
              <a:t>            0.9SP = 1008</a:t>
            </a:r>
          </a:p>
          <a:p>
            <a:pPr>
              <a:buNone/>
            </a:pPr>
            <a:r>
              <a:rPr lang="en-US" sz="3400" dirty="0"/>
              <a:t>                 SP = RM1120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91726"/>
              </p:ext>
            </p:extLst>
          </p:nvPr>
        </p:nvGraphicFramePr>
        <p:xfrm>
          <a:off x="5511800" y="2276475"/>
          <a:ext cx="260350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1676160" progId="Equation.3">
                  <p:embed/>
                </p:oleObj>
              </mc:Choice>
              <mc:Fallback>
                <p:oleObj name="Equation" r:id="rId2" imgW="1473120" imgH="16761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2276475"/>
                        <a:ext cx="2603500" cy="2524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31C04D-F9B9-4682-B0E3-27C8C4BC64CE}"/>
              </a:ext>
            </a:extLst>
          </p:cNvPr>
          <p:cNvSpPr/>
          <p:nvPr/>
        </p:nvSpPr>
        <p:spPr>
          <a:xfrm>
            <a:off x="572326" y="1581913"/>
            <a:ext cx="2323274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MY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21716" y="1746505"/>
            <a:ext cx="104899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52" y="2405063"/>
            <a:ext cx="3439973" cy="3160166"/>
          </a:xfrm>
        </p:spPr>
        <p:txBody>
          <a:bodyPr/>
          <a:lstStyle/>
          <a:p>
            <a:pPr>
              <a:buNone/>
            </a:pPr>
            <a:r>
              <a:rPr lang="en-US" sz="1600" dirty="0" err="1"/>
              <a:t>i</a:t>
            </a:r>
            <a:r>
              <a:rPr lang="en-US" sz="1600" dirty="0"/>
              <a:t>) 18 Aug – 1 Sept = 14 days</a:t>
            </a:r>
          </a:p>
          <a:p>
            <a:pPr>
              <a:buNone/>
            </a:pPr>
            <a:r>
              <a:rPr lang="en-US" sz="1600" dirty="0"/>
              <a:t>    Paid on 1 Sept, entitled for 3% cash discount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NP = LP(1 - d</a:t>
            </a:r>
            <a:r>
              <a:rPr lang="en-US" sz="1600" baseline="-25000" dirty="0"/>
              <a:t>1</a:t>
            </a:r>
            <a:r>
              <a:rPr lang="en-US" sz="1600" dirty="0"/>
              <a:t>)(1 - d</a:t>
            </a:r>
            <a:r>
              <a:rPr lang="en-US" sz="1600" baseline="-25000" dirty="0"/>
              <a:t>2</a:t>
            </a:r>
            <a:r>
              <a:rPr lang="en-US" sz="1600" dirty="0"/>
              <a:t>) </a:t>
            </a:r>
          </a:p>
          <a:p>
            <a:pPr>
              <a:buNone/>
            </a:pPr>
            <a:r>
              <a:rPr lang="en-US" sz="1600" dirty="0"/>
              <a:t>          = 4800(1 - 0.1)(1 - 0.03)</a:t>
            </a:r>
          </a:p>
          <a:p>
            <a:pPr>
              <a:buNone/>
            </a:pPr>
            <a:r>
              <a:rPr lang="en-US" sz="1600" dirty="0"/>
              <a:t>          = RM4,190.40</a:t>
            </a:r>
          </a:p>
          <a:p>
            <a:pPr>
              <a:buNone/>
            </a:pPr>
            <a:r>
              <a:rPr lang="en-US" sz="1600" dirty="0"/>
              <a:t>    </a:t>
            </a:r>
            <a:r>
              <a:rPr lang="en-US" sz="1600" b="1" dirty="0"/>
              <a:t>Amount paid = RM4190.40</a:t>
            </a:r>
          </a:p>
          <a:p>
            <a:pPr>
              <a:buNone/>
            </a:pPr>
            <a:endParaRPr lang="en-M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6D303E-89E4-4083-AD36-C4467B1CD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86100"/>
              </p:ext>
            </p:extLst>
          </p:nvPr>
        </p:nvGraphicFramePr>
        <p:xfrm>
          <a:off x="4060825" y="1604963"/>
          <a:ext cx="3282950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1981080" progId="Equation.3">
                  <p:embed/>
                </p:oleObj>
              </mc:Choice>
              <mc:Fallback>
                <p:oleObj name="Equation" r:id="rId2" imgW="2234880" imgH="198108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1604963"/>
                        <a:ext cx="3282950" cy="2817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CA3F2E-5578-44A3-8B87-E14A81FE8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130053"/>
              </p:ext>
            </p:extLst>
          </p:nvPr>
        </p:nvGraphicFramePr>
        <p:xfrm>
          <a:off x="4180028" y="4762501"/>
          <a:ext cx="2769412" cy="117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863280" progId="Equation.3">
                  <p:embed/>
                </p:oleObj>
              </mc:Choice>
              <mc:Fallback>
                <p:oleObj name="Equation" r:id="rId4" imgW="1879560" imgH="8632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028" y="4762501"/>
                        <a:ext cx="2769412" cy="1170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478503-3837-4531-9ED6-5B05EF78F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19624"/>
              </p:ext>
            </p:extLst>
          </p:nvPr>
        </p:nvGraphicFramePr>
        <p:xfrm>
          <a:off x="7723454" y="1604963"/>
          <a:ext cx="26130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1091880" progId="Equation.3">
                  <p:embed/>
                </p:oleObj>
              </mc:Choice>
              <mc:Fallback>
                <p:oleObj name="Equation" r:id="rId6" imgW="1523880" imgH="10918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454" y="1604963"/>
                        <a:ext cx="261302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8E58380-48D3-4B38-B996-7004F3667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869836"/>
              </p:ext>
            </p:extLst>
          </p:nvPr>
        </p:nvGraphicFramePr>
        <p:xfrm>
          <a:off x="7723454" y="3598115"/>
          <a:ext cx="3505378" cy="214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36760" imgH="1422360" progId="Equation.3">
                  <p:embed/>
                </p:oleObj>
              </mc:Choice>
              <mc:Fallback>
                <p:oleObj name="Equation" r:id="rId8" imgW="2336760" imgH="1422360" progId="Equation.3">
                  <p:embed/>
                  <p:pic>
                    <p:nvPicPr>
                      <p:cNvPr id="15362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454" y="3598115"/>
                        <a:ext cx="3505378" cy="2144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FAD4CA-5A4F-4F1F-B5F1-194164A89842}"/>
              </a:ext>
            </a:extLst>
          </p:cNvPr>
          <p:cNvSpPr/>
          <p:nvPr/>
        </p:nvSpPr>
        <p:spPr>
          <a:xfrm>
            <a:off x="572326" y="1581913"/>
            <a:ext cx="2323274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M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43575"/>
            <a:ext cx="10733227" cy="43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chapter, student should be able to :</a:t>
            </a:r>
          </a:p>
          <a:p>
            <a:r>
              <a:rPr lang="en-US" dirty="0"/>
              <a:t>explain retail price, cost price, markup and markdown,</a:t>
            </a:r>
          </a:p>
          <a:p>
            <a:r>
              <a:rPr lang="en-US" dirty="0"/>
              <a:t>compute markup per cent,</a:t>
            </a:r>
          </a:p>
          <a:p>
            <a:r>
              <a:rPr lang="en-US" dirty="0"/>
              <a:t>compute markdown per cent, and</a:t>
            </a:r>
          </a:p>
          <a:p>
            <a:r>
              <a:rPr lang="en-US" dirty="0"/>
              <a:t>compute gross profit, operating expenses, net profit and breakeven price.</a:t>
            </a:r>
          </a:p>
        </p:txBody>
      </p:sp>
    </p:spTree>
    <p:extLst>
      <p:ext uri="{BB962C8B-B14F-4D97-AF65-F5344CB8AC3E}">
        <p14:creationId xmlns:p14="http://schemas.microsoft.com/office/powerpoint/2010/main" val="376667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557113"/>
              </p:ext>
            </p:extLst>
          </p:nvPr>
        </p:nvGraphicFramePr>
        <p:xfrm>
          <a:off x="855662" y="3017139"/>
          <a:ext cx="3278188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1562040" progId="Equation.3">
                  <p:embed/>
                </p:oleObj>
              </mc:Choice>
              <mc:Fallback>
                <p:oleObj name="Equation" r:id="rId2" imgW="2031840" imgH="156204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2" y="3017139"/>
                        <a:ext cx="3278188" cy="251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519879"/>
              </p:ext>
            </p:extLst>
          </p:nvPr>
        </p:nvGraphicFramePr>
        <p:xfrm>
          <a:off x="4626192" y="2888552"/>
          <a:ext cx="2254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634680" progId="Equation.3">
                  <p:embed/>
                </p:oleObj>
              </mc:Choice>
              <mc:Fallback>
                <p:oleObj name="Equation" r:id="rId4" imgW="1066680" imgH="6346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192" y="2888552"/>
                        <a:ext cx="22542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152514"/>
              </p:ext>
            </p:extLst>
          </p:nvPr>
        </p:nvGraphicFramePr>
        <p:xfrm>
          <a:off x="4626192" y="4444328"/>
          <a:ext cx="208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634680" progId="Equation.3">
                  <p:embed/>
                </p:oleObj>
              </mc:Choice>
              <mc:Fallback>
                <p:oleObj name="Equation" r:id="rId6" imgW="1104840" imgH="6346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192" y="4444328"/>
                        <a:ext cx="2082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DB4F93A-A9F6-4952-B222-2969F7BD1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95609"/>
              </p:ext>
            </p:extLst>
          </p:nvPr>
        </p:nvGraphicFramePr>
        <p:xfrm>
          <a:off x="7200900" y="2662600"/>
          <a:ext cx="3964673" cy="242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2280" imgH="1422360" progId="Equation.3">
                  <p:embed/>
                </p:oleObj>
              </mc:Choice>
              <mc:Fallback>
                <p:oleObj name="Equation" r:id="rId8" imgW="2222280" imgH="142236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2662600"/>
                        <a:ext cx="3964673" cy="2423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EB95C6-D83A-4062-8F4A-02A6EF1BA924}"/>
              </a:ext>
            </a:extLst>
          </p:cNvPr>
          <p:cNvSpPr/>
          <p:nvPr/>
        </p:nvSpPr>
        <p:spPr>
          <a:xfrm>
            <a:off x="572326" y="2187112"/>
            <a:ext cx="2323274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MY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41248" y="2352146"/>
            <a:ext cx="10664952" cy="302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793700"/>
              </p:ext>
            </p:extLst>
          </p:nvPr>
        </p:nvGraphicFramePr>
        <p:xfrm>
          <a:off x="1376286" y="2548091"/>
          <a:ext cx="3510268" cy="338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2412720" progId="Equation.3">
                  <p:embed/>
                </p:oleObj>
              </mc:Choice>
              <mc:Fallback>
                <p:oleObj name="Equation" r:id="rId2" imgW="2501640" imgH="241272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286" y="2548091"/>
                        <a:ext cx="3510268" cy="3385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563479"/>
              </p:ext>
            </p:extLst>
          </p:nvPr>
        </p:nvGraphicFramePr>
        <p:xfrm>
          <a:off x="6256694" y="2621802"/>
          <a:ext cx="205337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634680" progId="Equation.3">
                  <p:embed/>
                </p:oleObj>
              </mc:Choice>
              <mc:Fallback>
                <p:oleObj name="Equation" r:id="rId4" imgW="1193760" imgH="6346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694" y="2621802"/>
                        <a:ext cx="2053373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62633"/>
              </p:ext>
            </p:extLst>
          </p:nvPr>
        </p:nvGraphicFramePr>
        <p:xfrm>
          <a:off x="6256695" y="4325353"/>
          <a:ext cx="213384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6360" imgH="634680" progId="Equation.3">
                  <p:embed/>
                </p:oleObj>
              </mc:Choice>
              <mc:Fallback>
                <p:oleObj name="Equation" r:id="rId6" imgW="1206360" imgH="6346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695" y="4325353"/>
                        <a:ext cx="213384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C56B59-5C0E-4EA5-BE91-9B7CBED17BA6}"/>
              </a:ext>
            </a:extLst>
          </p:cNvPr>
          <p:cNvSpPr/>
          <p:nvPr/>
        </p:nvSpPr>
        <p:spPr>
          <a:xfrm>
            <a:off x="1296531" y="1819657"/>
            <a:ext cx="2323274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MY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53389" y="1987490"/>
            <a:ext cx="10452811" cy="410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of buying and selling products at a profit</a:t>
            </a:r>
            <a:endParaRPr lang="en-MY" dirty="0"/>
          </a:p>
          <a:p>
            <a:r>
              <a:rPr lang="en-MY" dirty="0"/>
              <a:t>Cost is what you pay the vendor for products.</a:t>
            </a:r>
          </a:p>
          <a:p>
            <a:r>
              <a:rPr lang="en-MY" dirty="0"/>
              <a:t>Retail/ Selling Price is what your customers pay for these products.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Selling Price </a:t>
            </a:r>
            <a:r>
              <a:rPr lang="en-US" dirty="0"/>
              <a:t>(Retail price): the price of merchandise being sold.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Cost: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the price paid for merchandise which includes net price , buying expenses , transportation and handling charges.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Markup</a:t>
            </a:r>
            <a:r>
              <a:rPr lang="en-US" dirty="0"/>
              <a:t>: the difference between the cost and selling or retail price. It usually must be enough to pay expenses and make a profit. Its sometimes-called </a:t>
            </a:r>
            <a:r>
              <a:rPr lang="en-US" b="1" i="1" u="sng" dirty="0">
                <a:solidFill>
                  <a:srgbClr val="0070C0"/>
                </a:solidFill>
              </a:rPr>
              <a:t>gross profit</a:t>
            </a:r>
            <a:r>
              <a:rPr lang="en-US" b="1" i="1" dirty="0">
                <a:solidFill>
                  <a:srgbClr val="0070C0"/>
                </a:solidFill>
              </a:rPr>
              <a:t> or </a:t>
            </a:r>
            <a:r>
              <a:rPr lang="en-US" b="1" i="1" u="sng" dirty="0">
                <a:solidFill>
                  <a:srgbClr val="0070C0"/>
                </a:solidFill>
              </a:rPr>
              <a:t>gross margin.</a:t>
            </a:r>
          </a:p>
          <a:p>
            <a:r>
              <a:rPr lang="en-US" b="1" dirty="0">
                <a:solidFill>
                  <a:schemeClr val="accent2"/>
                </a:solidFill>
              </a:rPr>
              <a:t>Operating Expenses</a:t>
            </a:r>
            <a:r>
              <a:rPr lang="en-US" dirty="0"/>
              <a:t>: the cost of running a business operation including such expenses as wages, salaries, rent, utilities , advertising and insurance.</a:t>
            </a:r>
          </a:p>
          <a:p>
            <a:r>
              <a:rPr lang="en-US" b="1" dirty="0">
                <a:solidFill>
                  <a:schemeClr val="accent2"/>
                </a:solidFill>
              </a:rPr>
              <a:t>Gross profit</a:t>
            </a:r>
            <a:r>
              <a:rPr lang="en-US" dirty="0"/>
              <a:t>: the difference between the selling price and cost when the selling price exceeds the cost of the item.</a:t>
            </a:r>
          </a:p>
          <a:p>
            <a:r>
              <a:rPr lang="en-US" b="1" dirty="0">
                <a:solidFill>
                  <a:schemeClr val="accent2"/>
                </a:solidFill>
              </a:rPr>
              <a:t>Loss:</a:t>
            </a:r>
            <a:r>
              <a:rPr lang="en-US" dirty="0"/>
              <a:t> the difference between the gross profit and the operating expenses when the operating expenses exceed the gross profit.</a:t>
            </a:r>
          </a:p>
          <a:p>
            <a:r>
              <a:rPr lang="en-US" b="1" dirty="0">
                <a:solidFill>
                  <a:schemeClr val="accent2"/>
                </a:solidFill>
              </a:rPr>
              <a:t>Net profit</a:t>
            </a:r>
            <a:r>
              <a:rPr lang="en-US" dirty="0"/>
              <a:t>: the difference between the gross profit and operating expenses when the gross profit exceeds the operating expenses.</a:t>
            </a:r>
            <a:endParaRPr lang="en-US" b="1" i="1" u="sng" dirty="0">
              <a:solidFill>
                <a:schemeClr val="accent2"/>
              </a:solidFill>
            </a:endParaRPr>
          </a:p>
          <a:p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Markup = Retail Price – Cost</a:t>
            </a:r>
          </a:p>
          <a:p>
            <a:r>
              <a:rPr lang="en-US" dirty="0"/>
              <a:t>Markup can be either  in amount or a percent. When it is expressed as a percent, it is </a:t>
            </a:r>
            <a:r>
              <a:rPr lang="en-US" u="sng" dirty="0"/>
              <a:t>expressed as a percent of cost or selling price( retail price ).</a:t>
            </a:r>
          </a:p>
          <a:p>
            <a:pPr lvl="1"/>
            <a:r>
              <a:rPr lang="en-US" dirty="0"/>
              <a:t>% of markup based on selling/retail price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% of markup based on cost</a:t>
            </a:r>
            <a:endParaRPr lang="en-MY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23F02C-73CD-4B0D-900B-2E1DB4F65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95550"/>
              </p:ext>
            </p:extLst>
          </p:nvPr>
        </p:nvGraphicFramePr>
        <p:xfrm>
          <a:off x="4423050" y="3730891"/>
          <a:ext cx="2719917" cy="79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431640" progId="Equation.3">
                  <p:embed/>
                </p:oleObj>
              </mc:Choice>
              <mc:Fallback>
                <p:oleObj name="Equation" r:id="rId2" imgW="1473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23050" y="3730891"/>
                        <a:ext cx="2719917" cy="797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BB73EDE-897A-43CA-8DDD-6ECB3D3CE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354013"/>
              </p:ext>
            </p:extLst>
          </p:nvPr>
        </p:nvGraphicFramePr>
        <p:xfrm>
          <a:off x="4423053" y="5061039"/>
          <a:ext cx="2719914" cy="797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431640" progId="Equation.3">
                  <p:embed/>
                </p:oleObj>
              </mc:Choice>
              <mc:Fallback>
                <p:oleObj name="Equation" r:id="rId4" imgW="1473120" imgH="43164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023F02C-73CD-4B0D-900B-2E1DB4F65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3053" y="5061039"/>
                        <a:ext cx="2719914" cy="797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of Markup Percent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formula converted markup percent based on retail to markup percent based on cost and vice versa.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a) markup percent based on retail price</a:t>
            </a:r>
            <a:r>
              <a:rPr lang="en-US" dirty="0"/>
              <a:t>,</a:t>
            </a:r>
          </a:p>
          <a:p>
            <a:pPr marL="1352550" lvl="2" indent="-438150">
              <a:buNone/>
            </a:pPr>
            <a:endParaRPr lang="en-US" dirty="0"/>
          </a:p>
          <a:p>
            <a:pPr marL="533400" indent="-5334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3333FF"/>
                </a:solidFill>
              </a:rPr>
              <a:t>b) markup percent based on cost price</a:t>
            </a:r>
            <a:endParaRPr lang="en-MY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572753"/>
              </p:ext>
            </p:extLst>
          </p:nvPr>
        </p:nvGraphicFramePr>
        <p:xfrm>
          <a:off x="4117238" y="3444492"/>
          <a:ext cx="251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115" imgH="444307" progId="Equation.3">
                  <p:embed/>
                </p:oleObj>
              </mc:Choice>
              <mc:Fallback>
                <p:oleObj name="Equation" r:id="rId2" imgW="1117115" imgH="444307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238" y="3444492"/>
                        <a:ext cx="2514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23272"/>
              </p:ext>
            </p:extLst>
          </p:nvPr>
        </p:nvGraphicFramePr>
        <p:xfrm>
          <a:off x="4117238" y="5026153"/>
          <a:ext cx="251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444500" progId="Equation.3">
                  <p:embed/>
                </p:oleObj>
              </mc:Choice>
              <mc:Fallback>
                <p:oleObj name="Equation" r:id="rId4" imgW="1104900" imgH="44450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238" y="5026153"/>
                        <a:ext cx="25146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Merchants often have to </a:t>
            </a:r>
            <a:r>
              <a:rPr lang="en-US" b="1" dirty="0">
                <a:solidFill>
                  <a:srgbClr val="3333FF"/>
                </a:solidFill>
              </a:rPr>
              <a:t>reduce the price</a:t>
            </a:r>
            <a:r>
              <a:rPr lang="en-US" dirty="0"/>
              <a:t> of merchandise from the price which it was originally marked. </a:t>
            </a:r>
          </a:p>
          <a:p>
            <a:r>
              <a:rPr lang="en-US" b="1" i="1" u="sng" dirty="0">
                <a:solidFill>
                  <a:srgbClr val="3333FF"/>
                </a:solidFill>
              </a:rPr>
              <a:t>This reduction may be due to seasonal changes, special promotions, style changes</a:t>
            </a:r>
            <a:r>
              <a:rPr lang="en-US" dirty="0"/>
              <a:t> and so on . </a:t>
            </a:r>
          </a:p>
          <a:p>
            <a:r>
              <a:rPr lang="en-US" b="1" i="1" u="sng" dirty="0">
                <a:solidFill>
                  <a:srgbClr val="3333FF"/>
                </a:solidFill>
              </a:rPr>
              <a:t>Markdown are reductions from the selling price.</a:t>
            </a:r>
          </a:p>
          <a:p>
            <a:pPr marL="0" indent="0">
              <a:buNone/>
            </a:pPr>
            <a:endParaRPr lang="en-M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Markdown = original retail  price – new retail price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Where </a:t>
            </a:r>
            <a:r>
              <a:rPr lang="en-US" b="1" dirty="0"/>
              <a:t>  MD </a:t>
            </a:r>
            <a:r>
              <a:rPr lang="en-US" dirty="0"/>
              <a:t> = markdown</a:t>
            </a:r>
          </a:p>
          <a:p>
            <a:pPr>
              <a:buNone/>
            </a:pPr>
            <a:r>
              <a:rPr lang="en-US" dirty="0"/>
              <a:t>	              </a:t>
            </a:r>
            <a:r>
              <a:rPr lang="en-US" b="1" dirty="0"/>
              <a:t>OSP </a:t>
            </a:r>
            <a:r>
              <a:rPr lang="en-US" dirty="0"/>
              <a:t>= original retail/selling price</a:t>
            </a:r>
          </a:p>
          <a:p>
            <a:pPr>
              <a:buNone/>
            </a:pPr>
            <a:r>
              <a:rPr lang="en-US" dirty="0"/>
              <a:t>  	              </a:t>
            </a:r>
            <a:r>
              <a:rPr lang="en-US" b="1" dirty="0"/>
              <a:t>NSP</a:t>
            </a:r>
            <a:r>
              <a:rPr lang="en-US" dirty="0"/>
              <a:t> = new retail/selling  price </a:t>
            </a:r>
          </a:p>
          <a:p>
            <a:endParaRPr lang="en-MY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95600" y="2887675"/>
            <a:ext cx="38100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 dirty="0">
                <a:solidFill>
                  <a:srgbClr val="3333FF"/>
                </a:solidFill>
              </a:rPr>
              <a:t>MD = OSP - NSP</a:t>
            </a:r>
            <a:endParaRPr lang="en-US" sz="28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markdown percent ,%MD based on original selling price , OSP is expressed as follows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Markdown percent , %MD</a:t>
            </a:r>
          </a:p>
          <a:p>
            <a:pPr marL="0" indent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endParaRPr lang="en-MY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035D28-AAD4-437C-BC79-9723514C4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91678"/>
              </p:ext>
            </p:extLst>
          </p:nvPr>
        </p:nvGraphicFramePr>
        <p:xfrm>
          <a:off x="4405630" y="3893452"/>
          <a:ext cx="3058702" cy="133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838080" progId="Equation.3">
                  <p:embed/>
                </p:oleObj>
              </mc:Choice>
              <mc:Fallback>
                <p:oleObj name="Equation" r:id="rId2" imgW="1917360" imgH="838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05630" y="3893452"/>
                        <a:ext cx="3058702" cy="1336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861</TotalTime>
  <Words>945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Rounded MT Bold</vt:lpstr>
      <vt:lpstr>Calibri</vt:lpstr>
      <vt:lpstr>Century Gothic</vt:lpstr>
      <vt:lpstr>Vapor Trail</vt:lpstr>
      <vt:lpstr>1_Vapor Trail</vt:lpstr>
      <vt:lpstr>Equation</vt:lpstr>
      <vt:lpstr>Mathematics of retailing</vt:lpstr>
      <vt:lpstr>LEARNING OUTCOMES</vt:lpstr>
      <vt:lpstr>INTRODUCTION</vt:lpstr>
      <vt:lpstr>Important Terms</vt:lpstr>
      <vt:lpstr>Markup</vt:lpstr>
      <vt:lpstr>Conversion of Markup Percent </vt:lpstr>
      <vt:lpstr>Markdown</vt:lpstr>
      <vt:lpstr>PowerPoint Presentation</vt:lpstr>
      <vt:lpstr>PowerPoint Presentation</vt:lpstr>
      <vt:lpstr>PowerPoint Presentation</vt:lpstr>
      <vt:lpstr>Profit, Loss And Breakeven</vt:lpstr>
      <vt:lpstr>Important formula in mathematics of retailing</vt:lpstr>
      <vt:lpstr>Example 1</vt:lpstr>
      <vt:lpstr>PowerPoint Presentation</vt:lpstr>
      <vt:lpstr>Example 2</vt:lpstr>
      <vt:lpstr>PowerPoint Presentation</vt:lpstr>
      <vt:lpstr>Example 3</vt:lpstr>
      <vt:lpstr>PowerPoint Presentation</vt:lpstr>
      <vt:lpstr>Example 4</vt:lpstr>
      <vt:lpstr>PowerPoint Presentation</vt:lpstr>
      <vt:lpstr>Example 5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Installment Purchases</dc:title>
  <dc:creator>Kamarul Ariffin Mansor</dc:creator>
  <cp:lastModifiedBy>Kamarul Ariffin Mansor</cp:lastModifiedBy>
  <cp:revision>48</cp:revision>
  <dcterms:created xsi:type="dcterms:W3CDTF">2020-04-03T09:14:49Z</dcterms:created>
  <dcterms:modified xsi:type="dcterms:W3CDTF">2021-06-27T00:42:27Z</dcterms:modified>
</cp:coreProperties>
</file>