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306" r:id="rId5"/>
    <p:sldId id="268" r:id="rId6"/>
    <p:sldId id="260" r:id="rId7"/>
    <p:sldId id="276" r:id="rId8"/>
    <p:sldId id="272" r:id="rId9"/>
    <p:sldId id="263" r:id="rId10"/>
    <p:sldId id="262" r:id="rId11"/>
    <p:sldId id="265" r:id="rId12"/>
    <p:sldId id="281" r:id="rId13"/>
    <p:sldId id="292" r:id="rId14"/>
    <p:sldId id="296" r:id="rId15"/>
    <p:sldId id="285" r:id="rId16"/>
    <p:sldId id="282" r:id="rId17"/>
    <p:sldId id="297" r:id="rId18"/>
    <p:sldId id="298" r:id="rId19"/>
    <p:sldId id="299" r:id="rId20"/>
    <p:sldId id="291" r:id="rId21"/>
    <p:sldId id="287" r:id="rId22"/>
    <p:sldId id="290" r:id="rId23"/>
    <p:sldId id="289" r:id="rId24"/>
    <p:sldId id="300" r:id="rId25"/>
    <p:sldId id="301" r:id="rId26"/>
    <p:sldId id="302" r:id="rId27"/>
    <p:sldId id="295" r:id="rId28"/>
    <p:sldId id="303" r:id="rId29"/>
    <p:sldId id="293" r:id="rId30"/>
    <p:sldId id="305"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73E7D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5184" autoAdjust="0"/>
  </p:normalViewPr>
  <p:slideViewPr>
    <p:cSldViewPr snapToGrid="0" showGuides="1">
      <p:cViewPr varScale="1">
        <p:scale>
          <a:sx n="79" d="100"/>
          <a:sy n="79" d="100"/>
        </p:scale>
        <p:origin x="1080" y="82"/>
      </p:cViewPr>
      <p:guideLst>
        <p:guide orient="horz" pos="2160"/>
        <p:guide pos="3842"/>
      </p:guideLst>
    </p:cSldViewPr>
  </p:slideViewPr>
  <p:notesTextViewPr>
    <p:cViewPr>
      <p:scale>
        <a:sx n="125" d="100"/>
        <a:sy n="125" d="100"/>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10/24/2023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10/24/2023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6703386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2"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1"/>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6" y="1"/>
            <a:ext cx="1747524" cy="2292094"/>
          </a:xfrm>
          <a:prstGeom prst="rect">
            <a:avLst/>
          </a:prstGeom>
        </p:spPr>
      </p:pic>
      <p:sp>
        <p:nvSpPr>
          <p:cNvPr id="2" name="Title 1"/>
          <p:cNvSpPr>
            <a:spLocks noGrp="1"/>
          </p:cNvSpPr>
          <p:nvPr>
            <p:ph type="ctrTitle"/>
          </p:nvPr>
        </p:nvSpPr>
        <p:spPr>
          <a:xfrm>
            <a:off x="1104900" y="2292101"/>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3" y="4511790"/>
            <a:ext cx="10096501" cy="955565"/>
          </a:xfrm>
        </p:spPr>
        <p:txBody>
          <a:bodyPr>
            <a:normAutofit/>
          </a:bodyPr>
          <a:lstStyle>
            <a:lvl1pPr marL="0" indent="0" algn="l">
              <a:spcBef>
                <a:spcPts val="0"/>
              </a:spcBef>
              <a:buNone/>
              <a:defRPr sz="1801"/>
            </a:lvl1pPr>
            <a:lvl2pPr marL="457174" indent="0" algn="ctr">
              <a:buNone/>
              <a:defRPr sz="2000"/>
            </a:lvl2pPr>
            <a:lvl3pPr marL="914350" indent="0" algn="ctr">
              <a:buNone/>
              <a:defRPr sz="1801"/>
            </a:lvl3pPr>
            <a:lvl4pPr marL="1371524" indent="0" algn="ctr">
              <a:buNone/>
              <a:defRPr sz="1600"/>
            </a:lvl4pPr>
            <a:lvl5pPr marL="1828697" indent="0" algn="ctr">
              <a:buNone/>
              <a:defRPr sz="1600"/>
            </a:lvl5pPr>
            <a:lvl6pPr marL="2285874" indent="0" algn="ctr">
              <a:buNone/>
              <a:defRPr sz="1600"/>
            </a:lvl6pPr>
            <a:lvl7pPr marL="2743048" indent="0" algn="ctr">
              <a:buNone/>
              <a:defRPr sz="1600"/>
            </a:lvl7pPr>
            <a:lvl8pPr marL="3200222" indent="0" algn="ctr">
              <a:buNone/>
              <a:defRPr sz="1600"/>
            </a:lvl8pPr>
            <a:lvl9pPr marL="3657396" indent="0" algn="ctr">
              <a:buNone/>
              <a:defRPr sz="1600"/>
            </a:lvl9pPr>
          </a:lstStyle>
          <a:p>
            <a:r>
              <a:rPr lang="en-US"/>
              <a:t>Click to edit Master subtitle style</a:t>
            </a:r>
            <a:endParaRPr/>
          </a:p>
        </p:txBody>
      </p:sp>
      <p:sp>
        <p:nvSpPr>
          <p:cNvPr id="7" name="Rectangle 6"/>
          <p:cNvSpPr/>
          <p:nvPr/>
        </p:nvSpPr>
        <p:spPr>
          <a:xfrm>
            <a:off x="2" y="5778126"/>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1"/>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5AC01600-648C-4C2A-BC21-E63422B14C55}" type="datetime1">
              <a:rPr lang="en-US" smtClean="0"/>
              <a:t>10/24/2023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r>
              <a:rPr lang="en-US"/>
              <a:t>ECSA-10</a:t>
            </a:r>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899" y="1600200"/>
            <a:ext cx="3396996" cy="4572000"/>
          </a:xfrm>
        </p:spPr>
        <p:txBody>
          <a:bodyPr>
            <a:normAutofit/>
          </a:bodyPr>
          <a:lstStyle>
            <a:lvl1pPr marL="0" indent="0">
              <a:spcBef>
                <a:spcPts val="1200"/>
              </a:spcBef>
              <a:buNone/>
              <a:defRPr sz="1801"/>
            </a:lvl1pPr>
            <a:lvl2pPr marL="457174" indent="0">
              <a:buNone/>
              <a:defRPr sz="1401"/>
            </a:lvl2pPr>
            <a:lvl3pPr marL="914350" indent="0">
              <a:buNone/>
              <a:defRPr sz="1200"/>
            </a:lvl3pPr>
            <a:lvl4pPr marL="1371524" indent="0">
              <a:buNone/>
              <a:defRPr sz="1001"/>
            </a:lvl4pPr>
            <a:lvl5pPr marL="1828697" indent="0">
              <a:buNone/>
              <a:defRPr sz="1001"/>
            </a:lvl5pPr>
            <a:lvl6pPr marL="2285874" indent="0">
              <a:buNone/>
              <a:defRPr sz="1001"/>
            </a:lvl6pPr>
            <a:lvl7pPr marL="2743048" indent="0">
              <a:buNone/>
              <a:defRPr sz="1001"/>
            </a:lvl7pPr>
            <a:lvl8pPr marL="3200222" indent="0">
              <a:buNone/>
              <a:defRPr sz="1001"/>
            </a:lvl8pPr>
            <a:lvl9pPr marL="3657396" indent="0">
              <a:buNone/>
              <a:defRPr sz="1001"/>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0" y="1600203"/>
            <a:ext cx="6430912" cy="4572001"/>
          </a:xfrm>
        </p:spPr>
        <p:txBody>
          <a:bodyPr tIns="1188720">
            <a:normAutofit/>
          </a:bodyPr>
          <a:lstStyle>
            <a:lvl1pPr marL="0" indent="0" algn="ctr">
              <a:buNone/>
              <a:defRPr sz="2000"/>
            </a:lvl1pPr>
            <a:lvl2pPr marL="457174" indent="0">
              <a:buNone/>
              <a:defRPr sz="2801"/>
            </a:lvl2pPr>
            <a:lvl3pPr marL="914350" indent="0">
              <a:buNone/>
              <a:defRPr sz="2400"/>
            </a:lvl3pPr>
            <a:lvl4pPr marL="1371524" indent="0">
              <a:buNone/>
              <a:defRPr sz="2000"/>
            </a:lvl4pPr>
            <a:lvl5pPr marL="1828697" indent="0">
              <a:buNone/>
              <a:defRPr sz="2000"/>
            </a:lvl5pPr>
            <a:lvl6pPr marL="2285874" indent="0">
              <a:buNone/>
              <a:defRPr sz="2000"/>
            </a:lvl6pPr>
            <a:lvl7pPr marL="2743048" indent="0">
              <a:buNone/>
              <a:defRPr sz="2000"/>
            </a:lvl7pPr>
            <a:lvl8pPr marL="3200222" indent="0">
              <a:buNone/>
              <a:defRPr sz="2000"/>
            </a:lvl8pPr>
            <a:lvl9pPr marL="3657396"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EEF15CD-EABB-4C6B-B373-007F035F7C55}" type="datetime1">
              <a:rPr lang="en-US" smtClean="0"/>
              <a:t>10/24/2023</a:t>
            </a:fld>
            <a:endParaRPr/>
          </a:p>
        </p:txBody>
      </p:sp>
      <p:sp>
        <p:nvSpPr>
          <p:cNvPr id="6" name="Footer Placeholder 5"/>
          <p:cNvSpPr>
            <a:spLocks noGrp="1"/>
          </p:cNvSpPr>
          <p:nvPr>
            <p:ph type="ftr" sz="quarter" idx="11"/>
          </p:nvPr>
        </p:nvSpPr>
        <p:spPr/>
        <p:txBody>
          <a:bodyPr/>
          <a:lstStyle/>
          <a:p>
            <a:r>
              <a:rPr lang="en-US"/>
              <a:t>ECSA-10</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C4ACD35-1D7D-4AC8-8FF4-180B4F109DCE}" type="datetime1">
              <a:rPr lang="en-US" smtClean="0"/>
              <a:t>10/24/2023</a:t>
            </a:fld>
            <a:endParaRPr/>
          </a:p>
        </p:txBody>
      </p:sp>
      <p:sp>
        <p:nvSpPr>
          <p:cNvPr id="5" name="Footer Placeholder 4"/>
          <p:cNvSpPr>
            <a:spLocks noGrp="1"/>
          </p:cNvSpPr>
          <p:nvPr>
            <p:ph type="ftr" sz="quarter" idx="11"/>
          </p:nvPr>
        </p:nvSpPr>
        <p:spPr/>
        <p:txBody>
          <a:bodyPr/>
          <a:lstStyle/>
          <a:p>
            <a:r>
              <a:rPr lang="en-US"/>
              <a:t>ECSA-10</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1"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5" y="365125"/>
            <a:ext cx="809889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A0477DA-35A6-48E0-804D-9826351A018E}" type="datetime1">
              <a:rPr lang="en-US" smtClean="0"/>
              <a:t>10/24/2023</a:t>
            </a:fld>
            <a:endParaRPr/>
          </a:p>
        </p:txBody>
      </p:sp>
      <p:sp>
        <p:nvSpPr>
          <p:cNvPr id="5" name="Footer Placeholder 4"/>
          <p:cNvSpPr>
            <a:spLocks noGrp="1"/>
          </p:cNvSpPr>
          <p:nvPr>
            <p:ph type="ftr" sz="quarter" idx="11"/>
          </p:nvPr>
        </p:nvSpPr>
        <p:spPr/>
        <p:txBody>
          <a:bodyPr/>
          <a:lstStyle/>
          <a:p>
            <a:r>
              <a:rPr lang="en-US"/>
              <a:t>ECSA-10</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8" y="3228847"/>
            <a:ext cx="5632704" cy="844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2F8930B-33F3-4E2E-B462-30CBF883365D}" type="datetime1">
              <a:rPr lang="en-US" smtClean="0"/>
              <a:t>10/24/2023</a:t>
            </a:fld>
            <a:endParaRPr/>
          </a:p>
        </p:txBody>
      </p:sp>
      <p:sp>
        <p:nvSpPr>
          <p:cNvPr id="5" name="Footer Placeholder 4"/>
          <p:cNvSpPr>
            <a:spLocks noGrp="1"/>
          </p:cNvSpPr>
          <p:nvPr>
            <p:ph type="ftr" sz="quarter" idx="11"/>
          </p:nvPr>
        </p:nvSpPr>
        <p:spPr/>
        <p:txBody>
          <a:bodyPr/>
          <a:lstStyle/>
          <a:p>
            <a:r>
              <a:rPr lang="en-US"/>
              <a:t>ECSA-10</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2" y="2292101"/>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2" y="4511790"/>
            <a:ext cx="5734050" cy="955565"/>
          </a:xfrm>
        </p:spPr>
        <p:txBody>
          <a:bodyPr>
            <a:normAutofit/>
          </a:bodyPr>
          <a:lstStyle>
            <a:lvl1pPr marL="0" indent="0" algn="l">
              <a:spcBef>
                <a:spcPts val="0"/>
              </a:spcBef>
              <a:buNone/>
              <a:defRPr sz="1801"/>
            </a:lvl1pPr>
            <a:lvl2pPr marL="457174" indent="0" algn="ctr">
              <a:buNone/>
              <a:defRPr sz="2000"/>
            </a:lvl2pPr>
            <a:lvl3pPr marL="914350" indent="0" algn="ctr">
              <a:buNone/>
              <a:defRPr sz="1801"/>
            </a:lvl3pPr>
            <a:lvl4pPr marL="1371524" indent="0" algn="ctr">
              <a:buNone/>
              <a:defRPr sz="1600"/>
            </a:lvl4pPr>
            <a:lvl5pPr marL="1828697" indent="0" algn="ctr">
              <a:buNone/>
              <a:defRPr sz="1600"/>
            </a:lvl5pPr>
            <a:lvl6pPr marL="2285874" indent="0" algn="ctr">
              <a:buNone/>
              <a:defRPr sz="1600"/>
            </a:lvl6pPr>
            <a:lvl7pPr marL="2743048" indent="0" algn="ctr">
              <a:buNone/>
              <a:defRPr sz="1600"/>
            </a:lvl7pPr>
            <a:lvl8pPr marL="3200222" indent="0" algn="ctr">
              <a:buNone/>
              <a:defRPr sz="1600"/>
            </a:lvl8pPr>
            <a:lvl9pPr marL="3657396"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8" y="1310657"/>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2"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1"/>
          </a:p>
        </p:txBody>
      </p:sp>
      <p:grpSp>
        <p:nvGrpSpPr>
          <p:cNvPr id="14" name="Group 13"/>
          <p:cNvGrpSpPr/>
          <p:nvPr/>
        </p:nvGrpSpPr>
        <p:grpSpPr>
          <a:xfrm>
            <a:off x="2" y="1143008"/>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1" y="1"/>
            <a:ext cx="1747524" cy="2292094"/>
          </a:xfrm>
          <a:prstGeom prst="rect">
            <a:avLst/>
          </a:prstGeom>
        </p:spPr>
      </p:pic>
      <p:grpSp>
        <p:nvGrpSpPr>
          <p:cNvPr id="13" name="Group 12"/>
          <p:cNvGrpSpPr/>
          <p:nvPr/>
        </p:nvGrpSpPr>
        <p:grpSpPr>
          <a:xfrm rot="10800000">
            <a:off x="2" y="5645518"/>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2" y="5778126"/>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1"/>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2" y="2514605"/>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1"/>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3" y="0"/>
            <a:ext cx="1783188" cy="2971806"/>
          </a:xfrm>
          <a:prstGeom prst="rect">
            <a:avLst/>
          </a:prstGeom>
        </p:spPr>
      </p:pic>
      <p:sp>
        <p:nvSpPr>
          <p:cNvPr id="2" name="Title 1"/>
          <p:cNvSpPr>
            <a:spLocks noGrp="1"/>
          </p:cNvSpPr>
          <p:nvPr>
            <p:ph type="title"/>
          </p:nvPr>
        </p:nvSpPr>
        <p:spPr>
          <a:xfrm>
            <a:off x="1104902" y="2971807"/>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902" y="4655956"/>
            <a:ext cx="10071099" cy="509750"/>
          </a:xfrm>
        </p:spPr>
        <p:txBody>
          <a:bodyPr>
            <a:normAutofit/>
          </a:bodyPr>
          <a:lstStyle>
            <a:lvl1pPr marL="0" indent="0">
              <a:spcBef>
                <a:spcPts val="0"/>
              </a:spcBef>
              <a:buNone/>
              <a:defRPr sz="1600">
                <a:solidFill>
                  <a:schemeClr val="bg1"/>
                </a:solidFill>
              </a:defRPr>
            </a:lvl1pPr>
            <a:lvl2pPr marL="457174" indent="0">
              <a:buNone/>
              <a:defRPr sz="2000">
                <a:solidFill>
                  <a:schemeClr val="tx1">
                    <a:tint val="75000"/>
                  </a:schemeClr>
                </a:solidFill>
              </a:defRPr>
            </a:lvl2pPr>
            <a:lvl3pPr marL="914350" indent="0">
              <a:buNone/>
              <a:defRPr sz="1801">
                <a:solidFill>
                  <a:schemeClr val="tx1">
                    <a:tint val="75000"/>
                  </a:schemeClr>
                </a:solidFill>
              </a:defRPr>
            </a:lvl3pPr>
            <a:lvl4pPr marL="1371524" indent="0">
              <a:buNone/>
              <a:defRPr sz="1600">
                <a:solidFill>
                  <a:schemeClr val="tx1">
                    <a:tint val="75000"/>
                  </a:schemeClr>
                </a:solidFill>
              </a:defRPr>
            </a:lvl4pPr>
            <a:lvl5pPr marL="1828697" indent="0">
              <a:buNone/>
              <a:defRPr sz="1600">
                <a:solidFill>
                  <a:schemeClr val="tx1">
                    <a:tint val="75000"/>
                  </a:schemeClr>
                </a:solidFill>
              </a:defRPr>
            </a:lvl5pPr>
            <a:lvl6pPr marL="2285874" indent="0">
              <a:buNone/>
              <a:defRPr sz="1600">
                <a:solidFill>
                  <a:schemeClr val="tx1">
                    <a:tint val="75000"/>
                  </a:schemeClr>
                </a:solidFill>
              </a:defRPr>
            </a:lvl6pPr>
            <a:lvl7pPr marL="2743048" indent="0">
              <a:buNone/>
              <a:defRPr sz="1600">
                <a:solidFill>
                  <a:schemeClr val="tx1">
                    <a:tint val="75000"/>
                  </a:schemeClr>
                </a:solidFill>
              </a:defRPr>
            </a:lvl7pPr>
            <a:lvl8pPr marL="3200222" indent="0">
              <a:buNone/>
              <a:defRPr sz="1600">
                <a:solidFill>
                  <a:schemeClr val="tx1">
                    <a:tint val="75000"/>
                  </a:schemeClr>
                </a:solidFill>
              </a:defRPr>
            </a:lvl8pPr>
            <a:lvl9pPr marL="36573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81842-234C-4779-8BCD-61F314888C24}" type="datetime1">
              <a:rPr lang="en-US" smtClean="0"/>
              <a:t>10/24/2023</a:t>
            </a:fld>
            <a:endParaRPr/>
          </a:p>
        </p:txBody>
      </p:sp>
      <p:sp>
        <p:nvSpPr>
          <p:cNvPr id="5" name="Footer Placeholder 4"/>
          <p:cNvSpPr>
            <a:spLocks noGrp="1"/>
          </p:cNvSpPr>
          <p:nvPr>
            <p:ph type="ftr" sz="quarter" idx="11"/>
          </p:nvPr>
        </p:nvSpPr>
        <p:spPr/>
        <p:txBody>
          <a:bodyPr/>
          <a:lstStyle/>
          <a:p>
            <a:r>
              <a:rPr lang="en-US"/>
              <a:t>ECSA-10</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4" y="1600204"/>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3" y="1600204"/>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BE815B2-AD15-4029-8C50-D506258070E5}" type="datetime1">
              <a:rPr lang="en-US" smtClean="0"/>
              <a:t>10/24/2023</a:t>
            </a:fld>
            <a:endParaRPr/>
          </a:p>
        </p:txBody>
      </p:sp>
      <p:sp>
        <p:nvSpPr>
          <p:cNvPr id="6" name="Footer Placeholder 5"/>
          <p:cNvSpPr>
            <a:spLocks noGrp="1"/>
          </p:cNvSpPr>
          <p:nvPr>
            <p:ph type="ftr" sz="quarter" idx="11"/>
          </p:nvPr>
        </p:nvSpPr>
        <p:spPr/>
        <p:txBody>
          <a:bodyPr/>
          <a:lstStyle/>
          <a:p>
            <a:r>
              <a:rPr lang="en-US"/>
              <a:t>ECSA-10</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3" y="1600200"/>
            <a:ext cx="4919474" cy="823912"/>
          </a:xfrm>
        </p:spPr>
        <p:txBody>
          <a:bodyPr anchor="b"/>
          <a:lstStyle>
            <a:lvl1pPr marL="0" indent="0">
              <a:spcBef>
                <a:spcPts val="0"/>
              </a:spcBef>
              <a:buNone/>
              <a:defRPr sz="2400" b="1"/>
            </a:lvl1pPr>
            <a:lvl2pPr marL="457174" indent="0">
              <a:buNone/>
              <a:defRPr sz="2000" b="1"/>
            </a:lvl2pPr>
            <a:lvl3pPr marL="914350" indent="0">
              <a:buNone/>
              <a:defRPr sz="1801" b="1"/>
            </a:lvl3pPr>
            <a:lvl4pPr marL="1371524" indent="0">
              <a:buNone/>
              <a:defRPr sz="1600" b="1"/>
            </a:lvl4pPr>
            <a:lvl5pPr marL="1828697" indent="0">
              <a:buNone/>
              <a:defRPr sz="1600" b="1"/>
            </a:lvl5pPr>
            <a:lvl6pPr marL="2285874" indent="0">
              <a:buNone/>
              <a:defRPr sz="1600" b="1"/>
            </a:lvl6pPr>
            <a:lvl7pPr marL="2743048" indent="0">
              <a:buNone/>
              <a:defRPr sz="1600" b="1"/>
            </a:lvl7pPr>
            <a:lvl8pPr marL="3200222" indent="0">
              <a:buNone/>
              <a:defRPr sz="1600" b="1"/>
            </a:lvl8pPr>
            <a:lvl9pPr marL="3657396"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3" y="2424112"/>
            <a:ext cx="4919474"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4" y="1600200"/>
            <a:ext cx="4919474" cy="823912"/>
          </a:xfrm>
        </p:spPr>
        <p:txBody>
          <a:bodyPr anchor="b"/>
          <a:lstStyle>
            <a:lvl1pPr marL="0" indent="0">
              <a:spcBef>
                <a:spcPts val="0"/>
              </a:spcBef>
              <a:buNone/>
              <a:defRPr sz="2400" b="1"/>
            </a:lvl1pPr>
            <a:lvl2pPr marL="457174" indent="0">
              <a:buNone/>
              <a:defRPr sz="2000" b="1"/>
            </a:lvl2pPr>
            <a:lvl3pPr marL="914350" indent="0">
              <a:buNone/>
              <a:defRPr sz="1801" b="1"/>
            </a:lvl3pPr>
            <a:lvl4pPr marL="1371524" indent="0">
              <a:buNone/>
              <a:defRPr sz="1600" b="1"/>
            </a:lvl4pPr>
            <a:lvl5pPr marL="1828697" indent="0">
              <a:buNone/>
              <a:defRPr sz="1600" b="1"/>
            </a:lvl5pPr>
            <a:lvl6pPr marL="2285874" indent="0">
              <a:buNone/>
              <a:defRPr sz="1600" b="1"/>
            </a:lvl6pPr>
            <a:lvl7pPr marL="2743048" indent="0">
              <a:buNone/>
              <a:defRPr sz="1600" b="1"/>
            </a:lvl7pPr>
            <a:lvl8pPr marL="3200222" indent="0">
              <a:buNone/>
              <a:defRPr sz="1600" b="1"/>
            </a:lvl8pPr>
            <a:lvl9pPr marL="365739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4" y="2424112"/>
            <a:ext cx="4919474"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71B3345-CB43-49C3-8F26-F6F59C9B721A}" type="datetime1">
              <a:rPr lang="en-US" smtClean="0"/>
              <a:t>10/24/2023</a:t>
            </a:fld>
            <a:endParaRPr/>
          </a:p>
        </p:txBody>
      </p:sp>
      <p:sp>
        <p:nvSpPr>
          <p:cNvPr id="8" name="Footer Placeholder 7"/>
          <p:cNvSpPr>
            <a:spLocks noGrp="1"/>
          </p:cNvSpPr>
          <p:nvPr>
            <p:ph type="ftr" sz="quarter" idx="11"/>
          </p:nvPr>
        </p:nvSpPr>
        <p:spPr/>
        <p:txBody>
          <a:bodyPr/>
          <a:lstStyle/>
          <a:p>
            <a:r>
              <a:rPr lang="en-US"/>
              <a:t>ECSA-10</a:t>
            </a:r>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D597E2F-85C5-4D86-B39E-75C03BD38447}" type="datetime1">
              <a:rPr lang="en-US" smtClean="0"/>
              <a:t>10/24/2023</a:t>
            </a:fld>
            <a:endParaRPr/>
          </a:p>
        </p:txBody>
      </p:sp>
      <p:sp>
        <p:nvSpPr>
          <p:cNvPr id="4" name="Footer Placeholder 3"/>
          <p:cNvSpPr>
            <a:spLocks noGrp="1"/>
          </p:cNvSpPr>
          <p:nvPr>
            <p:ph type="ftr" sz="quarter" idx="11"/>
          </p:nvPr>
        </p:nvSpPr>
        <p:spPr/>
        <p:txBody>
          <a:bodyPr/>
          <a:lstStyle/>
          <a:p>
            <a:r>
              <a:rPr lang="en-US"/>
              <a:t>ECSA-10</a:t>
            </a:r>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DC374-A5DE-4861-B6DD-D3BE2B324DE5}" type="datetime1">
              <a:rPr lang="en-US" smtClean="0"/>
              <a:t>10/24/2023</a:t>
            </a:fld>
            <a:endParaRPr/>
          </a:p>
        </p:txBody>
      </p:sp>
      <p:sp>
        <p:nvSpPr>
          <p:cNvPr id="3" name="Footer Placeholder 2"/>
          <p:cNvSpPr>
            <a:spLocks noGrp="1"/>
          </p:cNvSpPr>
          <p:nvPr>
            <p:ph type="ftr" sz="quarter" idx="11"/>
          </p:nvPr>
        </p:nvSpPr>
        <p:spPr/>
        <p:txBody>
          <a:bodyPr/>
          <a:lstStyle/>
          <a:p>
            <a:r>
              <a:rPr lang="en-US"/>
              <a:t>ECSA-10</a:t>
            </a:r>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1" y="1600200"/>
            <a:ext cx="4384548" cy="4572000"/>
          </a:xfrm>
        </p:spPr>
        <p:txBody>
          <a:bodyPr>
            <a:normAutofit/>
          </a:bodyPr>
          <a:lstStyle>
            <a:lvl1pPr marL="0" indent="0">
              <a:spcBef>
                <a:spcPts val="1200"/>
              </a:spcBef>
              <a:buNone/>
              <a:defRPr sz="1801"/>
            </a:lvl1pPr>
            <a:lvl2pPr marL="457174" indent="0">
              <a:buNone/>
              <a:defRPr sz="1401"/>
            </a:lvl2pPr>
            <a:lvl3pPr marL="914350" indent="0">
              <a:buNone/>
              <a:defRPr sz="1200"/>
            </a:lvl3pPr>
            <a:lvl4pPr marL="1371524" indent="0">
              <a:buNone/>
              <a:defRPr sz="1001"/>
            </a:lvl4pPr>
            <a:lvl5pPr marL="1828697" indent="0">
              <a:buNone/>
              <a:defRPr sz="1001"/>
            </a:lvl5pPr>
            <a:lvl6pPr marL="2285874" indent="0">
              <a:buNone/>
              <a:defRPr sz="1001"/>
            </a:lvl6pPr>
            <a:lvl7pPr marL="2743048" indent="0">
              <a:buNone/>
              <a:defRPr sz="1001"/>
            </a:lvl7pPr>
            <a:lvl8pPr marL="3200222" indent="0">
              <a:buNone/>
              <a:defRPr sz="1001"/>
            </a:lvl8pPr>
            <a:lvl9pPr marL="3657396" indent="0">
              <a:buNone/>
              <a:defRPr sz="1001"/>
            </a:lvl9pPr>
          </a:lstStyle>
          <a:p>
            <a:pPr lvl="0"/>
            <a:r>
              <a:rPr lang="en-US"/>
              <a:t>Click to edit Master text styles</a:t>
            </a:r>
          </a:p>
        </p:txBody>
      </p:sp>
      <p:sp>
        <p:nvSpPr>
          <p:cNvPr id="3" name="Content Placeholder 2"/>
          <p:cNvSpPr>
            <a:spLocks noGrp="1"/>
          </p:cNvSpPr>
          <p:nvPr>
            <p:ph idx="1"/>
          </p:nvPr>
        </p:nvSpPr>
        <p:spPr>
          <a:xfrm>
            <a:off x="5641849" y="1600203"/>
            <a:ext cx="5445252" cy="4572001"/>
          </a:xfrm>
        </p:spPr>
        <p:txBody>
          <a:bodyPr>
            <a:normAutofit/>
          </a:bodyPr>
          <a:lstStyle>
            <a:lvl1pPr>
              <a:defRPr sz="2000"/>
            </a:lvl1pPr>
            <a:lvl2pPr>
              <a:defRPr sz="1600"/>
            </a:lvl2pPr>
            <a:lvl3pPr>
              <a:defRPr sz="1600"/>
            </a:lvl3pPr>
            <a:lvl4pPr>
              <a:defRPr sz="1401"/>
            </a:lvl4pPr>
            <a:lvl5pPr>
              <a:defRPr sz="1401"/>
            </a:lvl5pPr>
            <a:lvl6pPr>
              <a:defRPr sz="1401"/>
            </a:lvl6pPr>
            <a:lvl7pPr>
              <a:defRPr sz="1401"/>
            </a:lvl7pPr>
            <a:lvl8pPr>
              <a:defRPr sz="1401"/>
            </a:lvl8pPr>
            <a:lvl9pPr>
              <a:defRPr sz="14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A92EA6E-6452-44DD-8063-6D9C2AE28A71}" type="datetime1">
              <a:rPr lang="en-US" smtClean="0"/>
              <a:t>10/24/2023</a:t>
            </a:fld>
            <a:endParaRPr/>
          </a:p>
        </p:txBody>
      </p:sp>
      <p:sp>
        <p:nvSpPr>
          <p:cNvPr id="6" name="Footer Placeholder 5"/>
          <p:cNvSpPr>
            <a:spLocks noGrp="1"/>
          </p:cNvSpPr>
          <p:nvPr>
            <p:ph type="ftr" sz="quarter" idx="11"/>
          </p:nvPr>
        </p:nvSpPr>
        <p:spPr/>
        <p:txBody>
          <a:bodyPr/>
          <a:lstStyle/>
          <a:p>
            <a:r>
              <a:rPr lang="en-US"/>
              <a:t>ECSA-10</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3" y="76200"/>
            <a:ext cx="9980683"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3" y="1600200"/>
            <a:ext cx="9982201"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8" y="6356359"/>
            <a:ext cx="1829561"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334007AF-D33C-47EB-9A7E-B829292DE262}" type="datetime1">
              <a:rPr lang="en-US" smtClean="0"/>
              <a:t>10/24/2023</a:t>
            </a:fld>
            <a:endParaRPr lang="en-US"/>
          </a:p>
        </p:txBody>
      </p:sp>
      <p:sp>
        <p:nvSpPr>
          <p:cNvPr id="5" name="Footer Placeholder 4"/>
          <p:cNvSpPr>
            <a:spLocks noGrp="1"/>
          </p:cNvSpPr>
          <p:nvPr>
            <p:ph type="ftr" sz="quarter" idx="3"/>
          </p:nvPr>
        </p:nvSpPr>
        <p:spPr>
          <a:xfrm>
            <a:off x="2934462" y="6356350"/>
            <a:ext cx="6323083"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r>
              <a:rPr lang="en-US"/>
              <a:t>ECSA-10</a:t>
            </a:r>
          </a:p>
        </p:txBody>
      </p:sp>
      <p:sp>
        <p:nvSpPr>
          <p:cNvPr id="6" name="Slide Number Placeholder 5"/>
          <p:cNvSpPr>
            <a:spLocks noGrp="1"/>
          </p:cNvSpPr>
          <p:nvPr>
            <p:ph type="sldNum" sz="quarter" idx="4"/>
          </p:nvPr>
        </p:nvSpPr>
        <p:spPr>
          <a:xfrm>
            <a:off x="9256782" y="6356359"/>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8" y="1219209"/>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50" rtl="0" eaLnBrk="1" latinLnBrk="0" hangingPunct="1">
        <a:lnSpc>
          <a:spcPct val="90000"/>
        </a:lnSpc>
        <a:spcBef>
          <a:spcPct val="0"/>
        </a:spcBef>
        <a:buNone/>
        <a:defRPr sz="2801" kern="1200">
          <a:solidFill>
            <a:schemeClr val="tx1"/>
          </a:solidFill>
          <a:latin typeface="+mj-lt"/>
          <a:ea typeface="+mj-ea"/>
          <a:cs typeface="+mj-cs"/>
        </a:defRPr>
      </a:lvl1pPr>
    </p:titleStyle>
    <p:bodyStyle>
      <a:lvl1pPr marL="228586" indent="-228586" algn="l" defTabSz="914350" rtl="0" eaLnBrk="1" latinLnBrk="0" hangingPunct="1">
        <a:lnSpc>
          <a:spcPct val="90000"/>
        </a:lnSpc>
        <a:spcBef>
          <a:spcPts val="1801"/>
        </a:spcBef>
        <a:buFont typeface="Wingdings" panose="05000000000000000000" pitchFamily="2" charset="2"/>
        <a:buChar char="§"/>
        <a:defRPr sz="2000" kern="1200">
          <a:solidFill>
            <a:schemeClr val="tx1"/>
          </a:solidFill>
          <a:latin typeface="+mn-lt"/>
          <a:ea typeface="+mn-ea"/>
          <a:cs typeface="+mn-cs"/>
        </a:defRPr>
      </a:lvl1pPr>
      <a:lvl2pPr marL="685763" indent="-228586" algn="l" defTabSz="914350" rtl="0" eaLnBrk="1" latinLnBrk="0" hangingPunct="1">
        <a:lnSpc>
          <a:spcPct val="90000"/>
        </a:lnSpc>
        <a:spcBef>
          <a:spcPts val="601"/>
        </a:spcBef>
        <a:buFont typeface="Wingdings" panose="05000000000000000000" pitchFamily="2" charset="2"/>
        <a:buChar char="§"/>
        <a:defRPr sz="1600" kern="1200">
          <a:solidFill>
            <a:schemeClr val="tx1"/>
          </a:solidFill>
          <a:latin typeface="+mn-lt"/>
          <a:ea typeface="+mn-ea"/>
          <a:cs typeface="+mn-cs"/>
        </a:defRPr>
      </a:lvl2pPr>
      <a:lvl3pPr marL="1142936" indent="-228586" algn="l" defTabSz="914350" rtl="0" eaLnBrk="1" latinLnBrk="0" hangingPunct="1">
        <a:lnSpc>
          <a:spcPct val="90000"/>
        </a:lnSpc>
        <a:spcBef>
          <a:spcPts val="601"/>
        </a:spcBef>
        <a:buFont typeface="Wingdings" panose="05000000000000000000" pitchFamily="2" charset="2"/>
        <a:buChar char="§"/>
        <a:defRPr sz="1401" kern="1200">
          <a:solidFill>
            <a:schemeClr val="tx1"/>
          </a:solidFill>
          <a:latin typeface="+mn-lt"/>
          <a:ea typeface="+mn-ea"/>
          <a:cs typeface="+mn-cs"/>
        </a:defRPr>
      </a:lvl3pPr>
      <a:lvl4pPr marL="1600111" indent="-228586" algn="l" defTabSz="914350" rtl="0" eaLnBrk="1" latinLnBrk="0" hangingPunct="1">
        <a:lnSpc>
          <a:spcPct val="90000"/>
        </a:lnSpc>
        <a:spcBef>
          <a:spcPts val="601"/>
        </a:spcBef>
        <a:buFont typeface="Wingdings" panose="05000000000000000000" pitchFamily="2" charset="2"/>
        <a:buChar char="§"/>
        <a:defRPr sz="1401" kern="1200">
          <a:solidFill>
            <a:schemeClr val="tx1"/>
          </a:solidFill>
          <a:latin typeface="+mn-lt"/>
          <a:ea typeface="+mn-ea"/>
          <a:cs typeface="+mn-cs"/>
        </a:defRPr>
      </a:lvl4pPr>
      <a:lvl5pPr marL="2057286" indent="-228586" algn="l" defTabSz="914350" rtl="0" eaLnBrk="1" latinLnBrk="0" hangingPunct="1">
        <a:lnSpc>
          <a:spcPct val="90000"/>
        </a:lnSpc>
        <a:spcBef>
          <a:spcPts val="601"/>
        </a:spcBef>
        <a:buFont typeface="Wingdings" panose="05000000000000000000" pitchFamily="2" charset="2"/>
        <a:buChar char="§"/>
        <a:defRPr sz="1401" kern="1200">
          <a:solidFill>
            <a:schemeClr val="tx1"/>
          </a:solidFill>
          <a:latin typeface="+mn-lt"/>
          <a:ea typeface="+mn-ea"/>
          <a:cs typeface="+mn-cs"/>
        </a:defRPr>
      </a:lvl5pPr>
      <a:lvl6pPr marL="2514461"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6pPr>
      <a:lvl7pPr marL="2971635"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7pPr>
      <a:lvl8pPr marL="3428808"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8pPr>
      <a:lvl9pPr marL="3885982"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9pPr>
    </p:bodyStyle>
    <p:otherStyle>
      <a:defPPr>
        <a:defRPr/>
      </a:defPPr>
      <a:lvl1pPr marL="0" algn="l" defTabSz="914350" rtl="0" eaLnBrk="1" latinLnBrk="0" hangingPunct="1">
        <a:defRPr sz="1801" kern="1200">
          <a:solidFill>
            <a:schemeClr val="tx1"/>
          </a:solidFill>
          <a:latin typeface="+mn-lt"/>
          <a:ea typeface="+mn-ea"/>
          <a:cs typeface="+mn-cs"/>
        </a:defRPr>
      </a:lvl1pPr>
      <a:lvl2pPr marL="457174" algn="l" defTabSz="914350" rtl="0" eaLnBrk="1" latinLnBrk="0" hangingPunct="1">
        <a:defRPr sz="1801" kern="1200">
          <a:solidFill>
            <a:schemeClr val="tx1"/>
          </a:solidFill>
          <a:latin typeface="+mn-lt"/>
          <a:ea typeface="+mn-ea"/>
          <a:cs typeface="+mn-cs"/>
        </a:defRPr>
      </a:lvl2pPr>
      <a:lvl3pPr marL="914350" algn="l" defTabSz="914350" rtl="0" eaLnBrk="1" latinLnBrk="0" hangingPunct="1">
        <a:defRPr sz="1801" kern="1200">
          <a:solidFill>
            <a:schemeClr val="tx1"/>
          </a:solidFill>
          <a:latin typeface="+mn-lt"/>
          <a:ea typeface="+mn-ea"/>
          <a:cs typeface="+mn-cs"/>
        </a:defRPr>
      </a:lvl3pPr>
      <a:lvl4pPr marL="1371524" algn="l" defTabSz="914350" rtl="0" eaLnBrk="1" latinLnBrk="0" hangingPunct="1">
        <a:defRPr sz="1801" kern="1200">
          <a:solidFill>
            <a:schemeClr val="tx1"/>
          </a:solidFill>
          <a:latin typeface="+mn-lt"/>
          <a:ea typeface="+mn-ea"/>
          <a:cs typeface="+mn-cs"/>
        </a:defRPr>
      </a:lvl4pPr>
      <a:lvl5pPr marL="1828697" algn="l" defTabSz="914350" rtl="0" eaLnBrk="1" latinLnBrk="0" hangingPunct="1">
        <a:defRPr sz="1801" kern="1200">
          <a:solidFill>
            <a:schemeClr val="tx1"/>
          </a:solidFill>
          <a:latin typeface="+mn-lt"/>
          <a:ea typeface="+mn-ea"/>
          <a:cs typeface="+mn-cs"/>
        </a:defRPr>
      </a:lvl5pPr>
      <a:lvl6pPr marL="2285874" algn="l" defTabSz="914350" rtl="0" eaLnBrk="1" latinLnBrk="0" hangingPunct="1">
        <a:defRPr sz="1801" kern="1200">
          <a:solidFill>
            <a:schemeClr val="tx1"/>
          </a:solidFill>
          <a:latin typeface="+mn-lt"/>
          <a:ea typeface="+mn-ea"/>
          <a:cs typeface="+mn-cs"/>
        </a:defRPr>
      </a:lvl6pPr>
      <a:lvl7pPr marL="2743048" algn="l" defTabSz="914350" rtl="0" eaLnBrk="1" latinLnBrk="0" hangingPunct="1">
        <a:defRPr sz="1801" kern="1200">
          <a:solidFill>
            <a:schemeClr val="tx1"/>
          </a:solidFill>
          <a:latin typeface="+mn-lt"/>
          <a:ea typeface="+mn-ea"/>
          <a:cs typeface="+mn-cs"/>
        </a:defRPr>
      </a:lvl7pPr>
      <a:lvl8pPr marL="3200222" algn="l" defTabSz="914350" rtl="0" eaLnBrk="1" latinLnBrk="0" hangingPunct="1">
        <a:defRPr sz="1801" kern="1200">
          <a:solidFill>
            <a:schemeClr val="tx1"/>
          </a:solidFill>
          <a:latin typeface="+mn-lt"/>
          <a:ea typeface="+mn-ea"/>
          <a:cs typeface="+mn-cs"/>
        </a:defRPr>
      </a:lvl8pPr>
      <a:lvl9pPr marL="3657396" algn="l" defTabSz="914350"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7" userDrawn="1">
          <p15:clr>
            <a:srgbClr val="F26B43"/>
          </p15:clr>
        </p15:guide>
        <p15:guide id="2" pos="6985"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3390/jcp2040041" TargetMode="External"/><Relationship Id="rId2" Type="http://schemas.openxmlformats.org/officeDocument/2006/relationships/hyperlink" Target="https://www.wickenburgcomputers.com/services/virus-and-malware-removal/" TargetMode="External"/><Relationship Id="rId1" Type="http://schemas.openxmlformats.org/officeDocument/2006/relationships/slideLayout" Target="../slideLayouts/slideLayout7.xml"/><Relationship Id="rId5" Type="http://schemas.openxmlformats.org/officeDocument/2006/relationships/hyperlink" Target="https://doi.org/10.1016/j.cose.2018.05.010" TargetMode="External"/><Relationship Id="rId4" Type="http://schemas.openxmlformats.org/officeDocument/2006/relationships/hyperlink" Target="https://doi.org/10.1155/2021/414844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016/j.cose.2018.05.010"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C74106-4DC8-25B0-4E8B-1C430C66C670}"/>
              </a:ext>
            </a:extLst>
          </p:cNvPr>
          <p:cNvSpPr>
            <a:spLocks noGrp="1"/>
          </p:cNvSpPr>
          <p:nvPr>
            <p:ph type="dt" sz="half" idx="10"/>
          </p:nvPr>
        </p:nvSpPr>
        <p:spPr/>
        <p:txBody>
          <a:bodyPr/>
          <a:lstStyle/>
          <a:p>
            <a:fld id="{F0EBF11C-656B-4921-9963-F8E2B51CBC6A}" type="datetime1">
              <a:rPr lang="en-US" smtClean="0"/>
              <a:t>10/24/2023</a:t>
            </a:fld>
            <a:endParaRPr lang="en-US"/>
          </a:p>
        </p:txBody>
      </p:sp>
      <p:sp>
        <p:nvSpPr>
          <p:cNvPr id="3" name="Slide Number Placeholder 2">
            <a:extLst>
              <a:ext uri="{FF2B5EF4-FFF2-40B4-BE49-F238E27FC236}">
                <a16:creationId xmlns:a16="http://schemas.microsoft.com/office/drawing/2014/main" id="{A33A112B-1D82-9E19-6B42-C4033D92B10A}"/>
              </a:ext>
            </a:extLst>
          </p:cNvPr>
          <p:cNvSpPr>
            <a:spLocks noGrp="1"/>
          </p:cNvSpPr>
          <p:nvPr>
            <p:ph type="sldNum" sz="quarter" idx="12"/>
          </p:nvPr>
        </p:nvSpPr>
        <p:spPr/>
        <p:txBody>
          <a:bodyPr/>
          <a:lstStyle/>
          <a:p>
            <a:fld id="{0FF54DE5-C571-48E8-A5BC-B369434E2F44}" type="slidenum">
              <a:rPr lang="en-US" smtClean="0"/>
              <a:t>1</a:t>
            </a:fld>
            <a:endParaRPr lang="en-US"/>
          </a:p>
        </p:txBody>
      </p:sp>
      <p:pic>
        <p:nvPicPr>
          <p:cNvPr id="1026" name="Picture 2">
            <a:extLst>
              <a:ext uri="{FF2B5EF4-FFF2-40B4-BE49-F238E27FC236}">
                <a16:creationId xmlns:a16="http://schemas.microsoft.com/office/drawing/2014/main" id="{E1178A28-BF5B-054C-1418-133894E47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D25B2B-204A-4BF7-4FA8-106B6E5C0B52}"/>
              </a:ext>
            </a:extLst>
          </p:cNvPr>
          <p:cNvSpPr txBox="1"/>
          <p:nvPr/>
        </p:nvSpPr>
        <p:spPr>
          <a:xfrm>
            <a:off x="301557" y="2599191"/>
            <a:ext cx="11890443" cy="1323439"/>
          </a:xfrm>
          <a:prstGeom prst="rect">
            <a:avLst/>
          </a:prstGeom>
          <a:noFill/>
        </p:spPr>
        <p:txBody>
          <a:bodyPr wrap="square">
            <a:spAutoFit/>
          </a:bodyPr>
          <a:lstStyle/>
          <a:p>
            <a:pPr algn="ctr"/>
            <a:r>
              <a:rPr lang="en-US" sz="4000" b="1" dirty="0">
                <a:solidFill>
                  <a:schemeClr val="tx2"/>
                </a:solidFill>
                <a:latin typeface="+mj-lt"/>
                <a:cs typeface="Times New Roman" panose="02020603050405020304" pitchFamily="18" charset="0"/>
              </a:rPr>
              <a:t>Enhancing Insider Malware Detection Accuracy with Machine Learning Algorithms</a:t>
            </a:r>
          </a:p>
        </p:txBody>
      </p:sp>
      <p:sp>
        <p:nvSpPr>
          <p:cNvPr id="6" name="TextBox 5">
            <a:extLst>
              <a:ext uri="{FF2B5EF4-FFF2-40B4-BE49-F238E27FC236}">
                <a16:creationId xmlns:a16="http://schemas.microsoft.com/office/drawing/2014/main" id="{4D761AF8-ECEF-83DC-F09E-BAC5E33A7737}"/>
              </a:ext>
            </a:extLst>
          </p:cNvPr>
          <p:cNvSpPr txBox="1"/>
          <p:nvPr/>
        </p:nvSpPr>
        <p:spPr>
          <a:xfrm>
            <a:off x="301557" y="4243971"/>
            <a:ext cx="4388943" cy="1292662"/>
          </a:xfrm>
          <a:prstGeom prst="rect">
            <a:avLst/>
          </a:prstGeom>
          <a:noFill/>
        </p:spPr>
        <p:txBody>
          <a:bodyPr wrap="square">
            <a:spAutoFit/>
          </a:bodyPr>
          <a:lstStyle/>
          <a:p>
            <a:r>
              <a:rPr lang="en-US" sz="2400" b="1" u="sng" dirty="0">
                <a:solidFill>
                  <a:schemeClr val="tx2"/>
                </a:solidFill>
                <a:latin typeface="+mj-lt"/>
                <a:ea typeface="Tahoma" panose="020B0604030504040204" pitchFamily="34" charset="0"/>
                <a:cs typeface="Tahoma" panose="020B0604030504040204" pitchFamily="34" charset="0"/>
              </a:rPr>
              <a:t>Author</a:t>
            </a:r>
          </a:p>
          <a:p>
            <a:r>
              <a:rPr lang="en-US" sz="1800" b="1" dirty="0">
                <a:solidFill>
                  <a:srgbClr val="000000"/>
                </a:solidFill>
                <a:effectLst/>
                <a:latin typeface="+mj-lt"/>
                <a:ea typeface="Tahoma" panose="020B0604030504040204" pitchFamily="34" charset="0"/>
                <a:cs typeface="Tahoma" panose="020B0604030504040204" pitchFamily="34" charset="0"/>
              </a:rPr>
              <a:t>Md. Humayun Kabir*,</a:t>
            </a:r>
          </a:p>
          <a:p>
            <a:r>
              <a:rPr lang="en-US" sz="1800" b="1" dirty="0">
                <a:solidFill>
                  <a:srgbClr val="000000"/>
                </a:solidFill>
                <a:effectLst/>
                <a:latin typeface="+mj-lt"/>
                <a:ea typeface="Tahoma" panose="020B0604030504040204" pitchFamily="34" charset="0"/>
                <a:cs typeface="Tahoma" panose="020B0604030504040204" pitchFamily="34" charset="0"/>
              </a:rPr>
              <a:t>Arif Hasnat,</a:t>
            </a:r>
          </a:p>
          <a:p>
            <a:r>
              <a:rPr lang="en-US" sz="1800" b="1" dirty="0">
                <a:solidFill>
                  <a:srgbClr val="000000"/>
                </a:solidFill>
                <a:effectLst/>
                <a:latin typeface="+mj-lt"/>
                <a:ea typeface="Tahoma" panose="020B0604030504040204" pitchFamily="34" charset="0"/>
                <a:cs typeface="Tahoma" panose="020B0604030504040204" pitchFamily="34" charset="0"/>
              </a:rPr>
              <a:t>Ahmed </a:t>
            </a:r>
            <a:r>
              <a:rPr lang="en-US" sz="1800" b="1" dirty="0" err="1">
                <a:solidFill>
                  <a:srgbClr val="000000"/>
                </a:solidFill>
                <a:effectLst/>
                <a:latin typeface="+mj-lt"/>
                <a:ea typeface="Tahoma" panose="020B0604030504040204" pitchFamily="34" charset="0"/>
                <a:cs typeface="Tahoma" panose="020B0604030504040204" pitchFamily="34" charset="0"/>
              </a:rPr>
              <a:t>Jaser</a:t>
            </a:r>
            <a:r>
              <a:rPr lang="en-US" sz="1800" b="1" dirty="0">
                <a:solidFill>
                  <a:srgbClr val="000000"/>
                </a:solidFill>
                <a:effectLst/>
                <a:latin typeface="+mj-lt"/>
                <a:ea typeface="Tahoma" panose="020B0604030504040204" pitchFamily="34" charset="0"/>
                <a:cs typeface="Tahoma" panose="020B0604030504040204" pitchFamily="34" charset="0"/>
              </a:rPr>
              <a:t> Mahdi,</a:t>
            </a:r>
          </a:p>
        </p:txBody>
      </p:sp>
      <p:sp>
        <p:nvSpPr>
          <p:cNvPr id="10" name="TextBox 9">
            <a:extLst>
              <a:ext uri="{FF2B5EF4-FFF2-40B4-BE49-F238E27FC236}">
                <a16:creationId xmlns:a16="http://schemas.microsoft.com/office/drawing/2014/main" id="{E9F7FE2E-A42B-489F-D025-F23DE8CF7937}"/>
              </a:ext>
            </a:extLst>
          </p:cNvPr>
          <p:cNvSpPr txBox="1"/>
          <p:nvPr/>
        </p:nvSpPr>
        <p:spPr>
          <a:xfrm>
            <a:off x="204280" y="5414371"/>
            <a:ext cx="8096655" cy="830997"/>
          </a:xfrm>
          <a:prstGeom prst="rect">
            <a:avLst/>
          </a:prstGeom>
          <a:noFill/>
        </p:spPr>
        <p:txBody>
          <a:bodyPr wrap="square">
            <a:spAutoFit/>
          </a:bodyPr>
          <a:lstStyle/>
          <a:p>
            <a:pPr algn="just"/>
            <a:r>
              <a:rPr lang="en-US" sz="2400" b="1" dirty="0">
                <a:solidFill>
                  <a:schemeClr val="tx2"/>
                </a:solidFill>
                <a:latin typeface="+mj-lt"/>
                <a:cs typeface="Times New Roman" panose="02020603050405020304" pitchFamily="18" charset="0"/>
              </a:rPr>
              <a:t>Dept. of Computer &amp; Communication Engineering</a:t>
            </a:r>
          </a:p>
          <a:p>
            <a:pPr algn="just"/>
            <a:r>
              <a:rPr lang="en-US" sz="2400" b="1" dirty="0">
                <a:solidFill>
                  <a:schemeClr val="tx2"/>
                </a:solidFill>
                <a:latin typeface="+mj-lt"/>
                <a:cs typeface="Times New Roman" panose="02020603050405020304" pitchFamily="18" charset="0"/>
              </a:rPr>
              <a:t>International Islamic University Chittagong</a:t>
            </a:r>
          </a:p>
        </p:txBody>
      </p:sp>
      <p:sp>
        <p:nvSpPr>
          <p:cNvPr id="11" name="Footer Placeholder 10">
            <a:extLst>
              <a:ext uri="{FF2B5EF4-FFF2-40B4-BE49-F238E27FC236}">
                <a16:creationId xmlns:a16="http://schemas.microsoft.com/office/drawing/2014/main" id="{787DEB93-F67A-6C1F-8EDF-733CFFA2C879}"/>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267798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8" y="0"/>
            <a:ext cx="9980683" cy="1096962"/>
          </a:xfrm>
        </p:spPr>
        <p:txBody>
          <a:bodyPr>
            <a:normAutofit/>
          </a:bodyPr>
          <a:lstStyle/>
          <a:p>
            <a:r>
              <a:rPr lang="en-US" sz="2800" b="1" dirty="0">
                <a:solidFill>
                  <a:schemeClr val="tx1">
                    <a:lumMod val="50000"/>
                  </a:schemeClr>
                </a:solidFill>
                <a:cs typeface="Times New Roman" panose="02020603050405020304" pitchFamily="18" charset="0"/>
              </a:rPr>
              <a:t>Dataset Overview: Heatmap of the CERT4.2 dataset</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10</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47D1F41E-1822-4CFE-A067-E8D36FB36839}" type="datetime1">
              <a:rPr lang="en-US" smtClean="0"/>
              <a:t>10/24/2023</a:t>
            </a:fld>
            <a:endParaRPr lang="en-US"/>
          </a:p>
        </p:txBody>
      </p:sp>
      <p:pic>
        <p:nvPicPr>
          <p:cNvPr id="6" name="Picture 5">
            <a:extLst>
              <a:ext uri="{FF2B5EF4-FFF2-40B4-BE49-F238E27FC236}">
                <a16:creationId xmlns:a16="http://schemas.microsoft.com/office/drawing/2014/main" id="{197216AE-C989-4998-9225-AC5C051CA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987" y="1449716"/>
            <a:ext cx="8774130" cy="4486867"/>
          </a:xfrm>
          <a:prstGeom prst="rect">
            <a:avLst/>
          </a:prstGeom>
        </p:spPr>
      </p:pic>
      <p:sp>
        <p:nvSpPr>
          <p:cNvPr id="9" name="TextBox 8">
            <a:extLst>
              <a:ext uri="{FF2B5EF4-FFF2-40B4-BE49-F238E27FC236}">
                <a16:creationId xmlns:a16="http://schemas.microsoft.com/office/drawing/2014/main" id="{D8A0A2EE-F95C-4CDD-A97E-BE8FD36E4106}"/>
              </a:ext>
            </a:extLst>
          </p:cNvPr>
          <p:cNvSpPr txBox="1"/>
          <p:nvPr/>
        </p:nvSpPr>
        <p:spPr>
          <a:xfrm>
            <a:off x="3789078" y="5936583"/>
            <a:ext cx="6094428" cy="369332"/>
          </a:xfrm>
          <a:prstGeom prst="rect">
            <a:avLst/>
          </a:prstGeom>
          <a:noFill/>
        </p:spPr>
        <p:txBody>
          <a:bodyPr wrap="square">
            <a:spAutoFit/>
          </a:bodyP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Figure 03: Heatmap of the CERT4.2 dataset</a:t>
            </a:r>
          </a:p>
        </p:txBody>
      </p:sp>
      <p:sp>
        <p:nvSpPr>
          <p:cNvPr id="5" name="Footer Placeholder 4">
            <a:extLst>
              <a:ext uri="{FF2B5EF4-FFF2-40B4-BE49-F238E27FC236}">
                <a16:creationId xmlns:a16="http://schemas.microsoft.com/office/drawing/2014/main" id="{F5540317-E1DF-6B43-D473-471551F6A177}"/>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40687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BF847D-A6ED-40D2-8D65-927B79B63128}"/>
              </a:ext>
            </a:extLst>
          </p:cNvPr>
          <p:cNvSpPr>
            <a:spLocks noGrp="1"/>
          </p:cNvSpPr>
          <p:nvPr>
            <p:ph type="title"/>
          </p:nvPr>
        </p:nvSpPr>
        <p:spPr/>
        <p:txBody>
          <a:bodyPr/>
          <a:lstStyle/>
          <a:p>
            <a:r>
              <a:rPr lang="en-US" b="1" dirty="0">
                <a:solidFill>
                  <a:schemeClr val="tx1">
                    <a:lumMod val="50000"/>
                  </a:schemeClr>
                </a:solidFill>
              </a:rPr>
              <a:t>Data Preprocessing</a:t>
            </a:r>
          </a:p>
        </p:txBody>
      </p:sp>
      <p:sp>
        <p:nvSpPr>
          <p:cNvPr id="5" name="Date Placeholder 4">
            <a:extLst>
              <a:ext uri="{FF2B5EF4-FFF2-40B4-BE49-F238E27FC236}">
                <a16:creationId xmlns:a16="http://schemas.microsoft.com/office/drawing/2014/main" id="{2C51470E-72DB-4FD1-96E1-8DD33F16D34C}"/>
              </a:ext>
            </a:extLst>
          </p:cNvPr>
          <p:cNvSpPr>
            <a:spLocks noGrp="1"/>
          </p:cNvSpPr>
          <p:nvPr>
            <p:ph type="dt" sz="half" idx="10"/>
          </p:nvPr>
        </p:nvSpPr>
        <p:spPr/>
        <p:txBody>
          <a:bodyPr/>
          <a:lstStyle/>
          <a:p>
            <a:fld id="{77C58795-1FC0-4074-BD43-430893E07D5F}" type="datetime1">
              <a:rPr lang="en-US" smtClean="0"/>
              <a:t>10/24/2023</a:t>
            </a:fld>
            <a:endParaRPr lang="en-US"/>
          </a:p>
        </p:txBody>
      </p:sp>
      <p:sp>
        <p:nvSpPr>
          <p:cNvPr id="6" name="Slide Number Placeholder 5">
            <a:extLst>
              <a:ext uri="{FF2B5EF4-FFF2-40B4-BE49-F238E27FC236}">
                <a16:creationId xmlns:a16="http://schemas.microsoft.com/office/drawing/2014/main" id="{0FC83E9E-B8DE-43F3-AECC-5ECAE6C85BC2}"/>
              </a:ext>
            </a:extLst>
          </p:cNvPr>
          <p:cNvSpPr>
            <a:spLocks noGrp="1"/>
          </p:cNvSpPr>
          <p:nvPr>
            <p:ph type="sldNum" sz="quarter" idx="12"/>
          </p:nvPr>
        </p:nvSpPr>
        <p:spPr/>
        <p:txBody>
          <a:bodyPr/>
          <a:lstStyle/>
          <a:p>
            <a:fld id="{0FF54DE5-C571-48E8-A5BC-B369434E2F44}" type="slidenum">
              <a:rPr lang="en-US" smtClean="0"/>
              <a:t>11</a:t>
            </a:fld>
            <a:endParaRPr lang="en-US"/>
          </a:p>
        </p:txBody>
      </p:sp>
      <p:sp>
        <p:nvSpPr>
          <p:cNvPr id="10" name="TextBox 9">
            <a:extLst>
              <a:ext uri="{FF2B5EF4-FFF2-40B4-BE49-F238E27FC236}">
                <a16:creationId xmlns:a16="http://schemas.microsoft.com/office/drawing/2014/main" id="{A1E6790E-9460-46E9-8E61-534522A9D70D}"/>
              </a:ext>
            </a:extLst>
          </p:cNvPr>
          <p:cNvSpPr txBox="1"/>
          <p:nvPr/>
        </p:nvSpPr>
        <p:spPr>
          <a:xfrm>
            <a:off x="2147298" y="5938464"/>
            <a:ext cx="8280971" cy="646331"/>
          </a:xfrm>
          <a:prstGeom prst="rect">
            <a:avLst/>
          </a:prstGeom>
          <a:noFill/>
        </p:spPr>
        <p:txBody>
          <a:bodyPr wrap="square" rtlCol="0">
            <a:spAutoFit/>
          </a:bodyP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Figure 04: Converting the text in the insider threat, vector, and date columns to numeric values for each category requires manual preprocessing.</a:t>
            </a:r>
          </a:p>
        </p:txBody>
      </p:sp>
      <p:pic>
        <p:nvPicPr>
          <p:cNvPr id="13" name="Content Placeholder 12">
            <a:extLst>
              <a:ext uri="{FF2B5EF4-FFF2-40B4-BE49-F238E27FC236}">
                <a16:creationId xmlns:a16="http://schemas.microsoft.com/office/drawing/2014/main" id="{9D061840-E142-4544-921A-A110425CBA29}"/>
              </a:ext>
            </a:extLst>
          </p:cNvPr>
          <p:cNvPicPr>
            <a:picLocks noGrp="1" noChangeAspect="1"/>
          </p:cNvPicPr>
          <p:nvPr>
            <p:ph idx="1"/>
          </p:nvPr>
        </p:nvPicPr>
        <p:blipFill>
          <a:blip r:embed="rId2"/>
          <a:stretch>
            <a:fillRect/>
          </a:stretch>
        </p:blipFill>
        <p:spPr>
          <a:xfrm>
            <a:off x="1104898" y="1600200"/>
            <a:ext cx="9980684" cy="4369947"/>
          </a:xfrm>
          <a:prstGeom prst="rect">
            <a:avLst/>
          </a:prstGeom>
        </p:spPr>
      </p:pic>
      <p:sp>
        <p:nvSpPr>
          <p:cNvPr id="2" name="Footer Placeholder 1">
            <a:extLst>
              <a:ext uri="{FF2B5EF4-FFF2-40B4-BE49-F238E27FC236}">
                <a16:creationId xmlns:a16="http://schemas.microsoft.com/office/drawing/2014/main" id="{3D8A6CFE-522F-DAEE-A16A-A9E2299F055F}"/>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1312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schemeClr>
                </a:solidFill>
                <a:cs typeface="Times New Roman" panose="02020603050405020304" pitchFamily="18" charset="0"/>
              </a:rPr>
              <a:t>Features of the Dataset </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12</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D613E3E7-10D1-42D2-9D5C-D5F118659EBE}" type="datetime1">
              <a:rPr lang="en-US" smtClean="0"/>
              <a:t>10/24/2023</a:t>
            </a:fld>
            <a:endParaRPr lang="en-US"/>
          </a:p>
        </p:txBody>
      </p:sp>
      <p:sp>
        <p:nvSpPr>
          <p:cNvPr id="11" name="TextBox 10">
            <a:extLst>
              <a:ext uri="{FF2B5EF4-FFF2-40B4-BE49-F238E27FC236}">
                <a16:creationId xmlns:a16="http://schemas.microsoft.com/office/drawing/2014/main" id="{EBDB07B9-214E-471D-A97B-DD39ECC74AFD}"/>
              </a:ext>
            </a:extLst>
          </p:cNvPr>
          <p:cNvSpPr txBox="1"/>
          <p:nvPr/>
        </p:nvSpPr>
        <p:spPr>
          <a:xfrm>
            <a:off x="2500144" y="5851806"/>
            <a:ext cx="6397275" cy="748666"/>
          </a:xfrm>
          <a:prstGeom prst="rect">
            <a:avLst/>
          </a:prstGeom>
          <a:noFill/>
        </p:spPr>
        <p:txBody>
          <a:bodyPr wrap="square">
            <a:spAutoFit/>
          </a:bodyPr>
          <a:lstStyle/>
          <a:p>
            <a:pPr marL="0" marR="0" algn="ctr">
              <a:lnSpc>
                <a:spcPct val="111000"/>
              </a:lnSpc>
              <a:spcBef>
                <a:spcPts val="0"/>
              </a:spcBef>
              <a:spcAft>
                <a:spcPts val="540"/>
              </a:spcAft>
            </a:pPr>
            <a:endParaRPr lang="en-US" spc="1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1000"/>
              </a:lnSpc>
              <a:spcBef>
                <a:spcPts val="0"/>
              </a:spcBef>
              <a:spcAft>
                <a:spcPts val="540"/>
              </a:spcAft>
            </a:pPr>
            <a:r>
              <a:rPr lang="en-US" spc="1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Figure 5</a:t>
            </a:r>
            <a:r>
              <a:rPr lang="en-US" spc="1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Feature set used in the proposed approach</a:t>
            </a:r>
            <a:endParaRPr lang="en-US"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A9604B9-01E5-4BBD-B8CE-AAC4326BDCE3}"/>
              </a:ext>
            </a:extLst>
          </p:cNvPr>
          <p:cNvPicPr/>
          <p:nvPr/>
        </p:nvPicPr>
        <p:blipFill>
          <a:blip r:embed="rId2"/>
          <a:stretch>
            <a:fillRect/>
          </a:stretch>
        </p:blipFill>
        <p:spPr>
          <a:xfrm>
            <a:off x="2717301" y="1376737"/>
            <a:ext cx="5962959" cy="4786155"/>
          </a:xfrm>
          <a:prstGeom prst="rect">
            <a:avLst/>
          </a:prstGeom>
        </p:spPr>
      </p:pic>
      <p:sp>
        <p:nvSpPr>
          <p:cNvPr id="5" name="Footer Placeholder 4">
            <a:extLst>
              <a:ext uri="{FF2B5EF4-FFF2-40B4-BE49-F238E27FC236}">
                <a16:creationId xmlns:a16="http://schemas.microsoft.com/office/drawing/2014/main" id="{89940A12-6AF9-C841-DE11-7340167B58DB}"/>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288492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schemeClr>
                </a:solidFill>
                <a:cs typeface="Times New Roman" panose="02020603050405020304" pitchFamily="18" charset="0"/>
              </a:rPr>
              <a:t>Working Procedure </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13</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6D39FF1C-1CBC-4D3E-8B76-89EBD0572514}" type="datetime1">
              <a:rPr lang="en-US" smtClean="0"/>
              <a:t>10/24/2023</a:t>
            </a:fld>
            <a:endParaRPr lang="en-US" dirty="0"/>
          </a:p>
        </p:txBody>
      </p:sp>
      <p:sp>
        <p:nvSpPr>
          <p:cNvPr id="21" name="TextBox 20">
            <a:extLst>
              <a:ext uri="{FF2B5EF4-FFF2-40B4-BE49-F238E27FC236}">
                <a16:creationId xmlns:a16="http://schemas.microsoft.com/office/drawing/2014/main" id="{585943FE-1022-4E5F-9C8B-475D47DA73D4}"/>
              </a:ext>
            </a:extLst>
          </p:cNvPr>
          <p:cNvSpPr txBox="1"/>
          <p:nvPr/>
        </p:nvSpPr>
        <p:spPr>
          <a:xfrm>
            <a:off x="3376099" y="5873193"/>
            <a:ext cx="6094428" cy="369332"/>
          </a:xfrm>
          <a:prstGeom prst="rect">
            <a:avLst/>
          </a:prstGeom>
          <a:noFill/>
        </p:spPr>
        <p:txBody>
          <a:bodyPr wrap="square">
            <a:spAutoFit/>
          </a:bodyPr>
          <a:lstStyle/>
          <a:p>
            <a:r>
              <a:rPr lang="en-US" dirty="0">
                <a:solidFill>
                  <a:schemeClr val="tx1">
                    <a:lumMod val="50000"/>
                  </a:schemeClr>
                </a:solidFill>
                <a:latin typeface="Times New Roman" panose="02020603050405020304" pitchFamily="18" charset="0"/>
                <a:cs typeface="Times New Roman" panose="02020603050405020304" pitchFamily="18" charset="0"/>
              </a:rPr>
              <a:t>Figure 06: Step-by-step procedures of the proposed model.</a:t>
            </a:r>
          </a:p>
        </p:txBody>
      </p:sp>
      <p:pic>
        <p:nvPicPr>
          <p:cNvPr id="7" name="Picture 6">
            <a:extLst>
              <a:ext uri="{FF2B5EF4-FFF2-40B4-BE49-F238E27FC236}">
                <a16:creationId xmlns:a16="http://schemas.microsoft.com/office/drawing/2014/main" id="{ED160D9E-1BAA-4F0E-B6FA-6EF3C626FEB5}"/>
              </a:ext>
            </a:extLst>
          </p:cNvPr>
          <p:cNvPicPr/>
          <p:nvPr/>
        </p:nvPicPr>
        <p:blipFill>
          <a:blip r:embed="rId2">
            <a:extLst>
              <a:ext uri="{28A0092B-C50C-407E-A947-70E740481C1C}">
                <a14:useLocalDpi xmlns:a14="http://schemas.microsoft.com/office/drawing/2010/main" val="0"/>
              </a:ext>
            </a:extLst>
          </a:blip>
          <a:stretch>
            <a:fillRect/>
          </a:stretch>
        </p:blipFill>
        <p:spPr>
          <a:xfrm>
            <a:off x="2049976" y="1317774"/>
            <a:ext cx="8090536" cy="4562553"/>
          </a:xfrm>
          <a:prstGeom prst="rect">
            <a:avLst/>
          </a:prstGeom>
        </p:spPr>
      </p:pic>
      <p:sp>
        <p:nvSpPr>
          <p:cNvPr id="5" name="Footer Placeholder 4">
            <a:extLst>
              <a:ext uri="{FF2B5EF4-FFF2-40B4-BE49-F238E27FC236}">
                <a16:creationId xmlns:a16="http://schemas.microsoft.com/office/drawing/2014/main" id="{8211B98D-3922-9C23-EA50-6EF74927A7B6}"/>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321268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6353FC-1C55-46A6-BB0F-7EF27DC4F4DA}"/>
              </a:ext>
            </a:extLst>
          </p:cNvPr>
          <p:cNvSpPr>
            <a:spLocks noGrp="1"/>
          </p:cNvSpPr>
          <p:nvPr>
            <p:ph type="title"/>
          </p:nvPr>
        </p:nvSpPr>
        <p:spPr/>
        <p:txBody>
          <a:bodyPr/>
          <a:lstStyle/>
          <a:p>
            <a:r>
              <a:rPr lang="en-US" b="1" dirty="0">
                <a:solidFill>
                  <a:schemeClr val="tx1">
                    <a:lumMod val="50000"/>
                  </a:schemeClr>
                </a:solidFill>
              </a:rPr>
              <a:t>Model Evaluation</a:t>
            </a:r>
          </a:p>
        </p:txBody>
      </p:sp>
      <p:sp>
        <p:nvSpPr>
          <p:cNvPr id="5" name="Date Placeholder 4">
            <a:extLst>
              <a:ext uri="{FF2B5EF4-FFF2-40B4-BE49-F238E27FC236}">
                <a16:creationId xmlns:a16="http://schemas.microsoft.com/office/drawing/2014/main" id="{374589E2-3836-462B-A458-51C9054935E4}"/>
              </a:ext>
            </a:extLst>
          </p:cNvPr>
          <p:cNvSpPr>
            <a:spLocks noGrp="1"/>
          </p:cNvSpPr>
          <p:nvPr>
            <p:ph type="dt" sz="half" idx="10"/>
          </p:nvPr>
        </p:nvSpPr>
        <p:spPr/>
        <p:txBody>
          <a:bodyPr/>
          <a:lstStyle/>
          <a:p>
            <a:fld id="{231A823B-E8CD-418A-965C-C8B2E59DD755}" type="datetime1">
              <a:rPr lang="en-US" smtClean="0"/>
              <a:t>10/24/2023</a:t>
            </a:fld>
            <a:endParaRPr lang="en-US"/>
          </a:p>
        </p:txBody>
      </p:sp>
      <p:sp>
        <p:nvSpPr>
          <p:cNvPr id="6" name="Slide Number Placeholder 5">
            <a:extLst>
              <a:ext uri="{FF2B5EF4-FFF2-40B4-BE49-F238E27FC236}">
                <a16:creationId xmlns:a16="http://schemas.microsoft.com/office/drawing/2014/main" id="{E401E786-F143-43D9-9A0D-D2D446E235FE}"/>
              </a:ext>
            </a:extLst>
          </p:cNvPr>
          <p:cNvSpPr>
            <a:spLocks noGrp="1"/>
          </p:cNvSpPr>
          <p:nvPr>
            <p:ph type="sldNum" sz="quarter" idx="12"/>
          </p:nvPr>
        </p:nvSpPr>
        <p:spPr/>
        <p:txBody>
          <a:bodyPr/>
          <a:lstStyle/>
          <a:p>
            <a:fld id="{0FF54DE5-C571-48E8-A5BC-B369434E2F44}" type="slidenum">
              <a:rPr lang="en-US" smtClean="0"/>
              <a:t>14</a:t>
            </a:fld>
            <a:endParaRPr lang="en-US"/>
          </a:p>
        </p:txBody>
      </p:sp>
      <p:sp>
        <p:nvSpPr>
          <p:cNvPr id="10" name="TextBox 9">
            <a:extLst>
              <a:ext uri="{FF2B5EF4-FFF2-40B4-BE49-F238E27FC236}">
                <a16:creationId xmlns:a16="http://schemas.microsoft.com/office/drawing/2014/main" id="{09225224-3A66-48A8-8606-1B6C4CCD99B0}"/>
              </a:ext>
            </a:extLst>
          </p:cNvPr>
          <p:cNvSpPr txBox="1"/>
          <p:nvPr/>
        </p:nvSpPr>
        <p:spPr>
          <a:xfrm>
            <a:off x="1903765" y="5718633"/>
            <a:ext cx="8383712" cy="646331"/>
          </a:xfrm>
          <a:prstGeom prst="rect">
            <a:avLst/>
          </a:prstGeom>
          <a:noFill/>
        </p:spPr>
        <p:txBody>
          <a:bodyPr wrap="square" rtlCol="0">
            <a:spAutoFit/>
          </a:bodyP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Figure 07: An overview of several techniques from our Machine Learning Methodology Framework for spotting insider threats.</a:t>
            </a:r>
          </a:p>
        </p:txBody>
      </p:sp>
      <p:pic>
        <p:nvPicPr>
          <p:cNvPr id="15" name="Content Placeholder 14">
            <a:extLst>
              <a:ext uri="{FF2B5EF4-FFF2-40B4-BE49-F238E27FC236}">
                <a16:creationId xmlns:a16="http://schemas.microsoft.com/office/drawing/2014/main" id="{DD00074B-A569-4972-B5F8-D79E3FBBE3D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8524" y="225409"/>
            <a:ext cx="8473440" cy="5990346"/>
          </a:xfrm>
        </p:spPr>
      </p:pic>
      <p:sp>
        <p:nvSpPr>
          <p:cNvPr id="2" name="Footer Placeholder 1">
            <a:extLst>
              <a:ext uri="{FF2B5EF4-FFF2-40B4-BE49-F238E27FC236}">
                <a16:creationId xmlns:a16="http://schemas.microsoft.com/office/drawing/2014/main" id="{F9FC828E-A710-AB83-0A40-3CABE30E43FB}"/>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68008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60F7-EF9C-434D-ABB6-2D81F9B8D37E}"/>
              </a:ext>
            </a:extLst>
          </p:cNvPr>
          <p:cNvSpPr>
            <a:spLocks noGrp="1"/>
          </p:cNvSpPr>
          <p:nvPr>
            <p:ph type="title"/>
          </p:nvPr>
        </p:nvSpPr>
        <p:spPr>
          <a:xfrm>
            <a:off x="1104894" y="899675"/>
            <a:ext cx="9980688" cy="597809"/>
          </a:xfrm>
        </p:spPr>
        <p:txBody>
          <a:bodyPr>
            <a:noAutofit/>
          </a:bodyPr>
          <a:lstStyle/>
          <a:p>
            <a:b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br>
            <a:b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br>
            <a:b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br>
            <a:b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br>
            <a:b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br>
            <a:b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br>
            <a:b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br>
            <a:r>
              <a:rPr kumimoji="0" lang="en-US" altLang="en-US" sz="2800" b="1" i="0" u="none" strike="noStrike" cap="none" normalizeH="0" baseline="0" dirty="0">
                <a:ln>
                  <a:noFill/>
                </a:ln>
                <a:solidFill>
                  <a:schemeClr val="tx1">
                    <a:lumMod val="50000"/>
                  </a:schemeClr>
                </a:solidFill>
                <a:effectLst/>
                <a:ea typeface="Calibri" panose="020F0502020204030204" pitchFamily="34" charset="0"/>
                <a:cs typeface="Times New Roman" panose="02020603050405020304" pitchFamily="18" charset="0"/>
              </a:rPr>
              <a:t>Table 1 - The results of classification techniques.</a:t>
            </a:r>
            <a:br>
              <a:rPr kumimoji="0" lang="en-US" altLang="en-US" sz="2800" b="1" i="0" u="none" strike="noStrike" cap="none" normalizeH="0" baseline="0" dirty="0">
                <a:ln>
                  <a:noFill/>
                </a:ln>
                <a:solidFill>
                  <a:schemeClr val="tx1">
                    <a:lumMod val="50000"/>
                  </a:schemeClr>
                </a:solidFill>
                <a:effectLst/>
              </a:rPr>
            </a:br>
            <a:endParaRPr lang="en-US" sz="2800" b="1" dirty="0">
              <a:solidFill>
                <a:schemeClr val="tx1">
                  <a:lumMod val="50000"/>
                </a:schemeClr>
              </a:solidFill>
            </a:endParaRPr>
          </a:p>
        </p:txBody>
      </p:sp>
      <p:graphicFrame>
        <p:nvGraphicFramePr>
          <p:cNvPr id="8" name="Content Placeholder 7">
            <a:extLst>
              <a:ext uri="{FF2B5EF4-FFF2-40B4-BE49-F238E27FC236}">
                <a16:creationId xmlns:a16="http://schemas.microsoft.com/office/drawing/2014/main" id="{EBE44326-32EA-414E-8AAF-595D06C7170B}"/>
              </a:ext>
            </a:extLst>
          </p:cNvPr>
          <p:cNvGraphicFramePr>
            <a:graphicFrameLocks noGrp="1"/>
          </p:cNvGraphicFramePr>
          <p:nvPr>
            <p:ph idx="1"/>
            <p:extLst>
              <p:ext uri="{D42A27DB-BD31-4B8C-83A1-F6EECF244321}">
                <p14:modId xmlns:p14="http://schemas.microsoft.com/office/powerpoint/2010/main" val="2517918059"/>
              </p:ext>
            </p:extLst>
          </p:nvPr>
        </p:nvGraphicFramePr>
        <p:xfrm>
          <a:off x="1104894" y="1335640"/>
          <a:ext cx="9980689" cy="5020724"/>
        </p:xfrm>
        <a:graphic>
          <a:graphicData uri="http://schemas.openxmlformats.org/drawingml/2006/table">
            <a:tbl>
              <a:tblPr firstRow="1" firstCol="1" bandRow="1">
                <a:tableStyleId>{5C22544A-7EE6-4342-B048-85BDC9FD1C3A}</a:tableStyleId>
              </a:tblPr>
              <a:tblGrid>
                <a:gridCol w="2500654">
                  <a:extLst>
                    <a:ext uri="{9D8B030D-6E8A-4147-A177-3AD203B41FA5}">
                      <a16:colId xmlns:a16="http://schemas.microsoft.com/office/drawing/2014/main" val="2477438382"/>
                    </a:ext>
                  </a:extLst>
                </a:gridCol>
                <a:gridCol w="968766">
                  <a:extLst>
                    <a:ext uri="{9D8B030D-6E8A-4147-A177-3AD203B41FA5}">
                      <a16:colId xmlns:a16="http://schemas.microsoft.com/office/drawing/2014/main" val="845852025"/>
                    </a:ext>
                  </a:extLst>
                </a:gridCol>
                <a:gridCol w="1046507">
                  <a:extLst>
                    <a:ext uri="{9D8B030D-6E8A-4147-A177-3AD203B41FA5}">
                      <a16:colId xmlns:a16="http://schemas.microsoft.com/office/drawing/2014/main" val="4190125429"/>
                    </a:ext>
                  </a:extLst>
                </a:gridCol>
                <a:gridCol w="967770">
                  <a:extLst>
                    <a:ext uri="{9D8B030D-6E8A-4147-A177-3AD203B41FA5}">
                      <a16:colId xmlns:a16="http://schemas.microsoft.com/office/drawing/2014/main" val="1774712419"/>
                    </a:ext>
                  </a:extLst>
                </a:gridCol>
                <a:gridCol w="1048500">
                  <a:extLst>
                    <a:ext uri="{9D8B030D-6E8A-4147-A177-3AD203B41FA5}">
                      <a16:colId xmlns:a16="http://schemas.microsoft.com/office/drawing/2014/main" val="2411130467"/>
                    </a:ext>
                  </a:extLst>
                </a:gridCol>
                <a:gridCol w="838203">
                  <a:extLst>
                    <a:ext uri="{9D8B030D-6E8A-4147-A177-3AD203B41FA5}">
                      <a16:colId xmlns:a16="http://schemas.microsoft.com/office/drawing/2014/main" val="3568345958"/>
                    </a:ext>
                  </a:extLst>
                </a:gridCol>
                <a:gridCol w="838203">
                  <a:extLst>
                    <a:ext uri="{9D8B030D-6E8A-4147-A177-3AD203B41FA5}">
                      <a16:colId xmlns:a16="http://schemas.microsoft.com/office/drawing/2014/main" val="1516140684"/>
                    </a:ext>
                  </a:extLst>
                </a:gridCol>
                <a:gridCol w="838203">
                  <a:extLst>
                    <a:ext uri="{9D8B030D-6E8A-4147-A177-3AD203B41FA5}">
                      <a16:colId xmlns:a16="http://schemas.microsoft.com/office/drawing/2014/main" val="2762326655"/>
                    </a:ext>
                  </a:extLst>
                </a:gridCol>
                <a:gridCol w="933883">
                  <a:extLst>
                    <a:ext uri="{9D8B030D-6E8A-4147-A177-3AD203B41FA5}">
                      <a16:colId xmlns:a16="http://schemas.microsoft.com/office/drawing/2014/main" val="3391805037"/>
                    </a:ext>
                  </a:extLst>
                </a:gridCol>
              </a:tblGrid>
              <a:tr h="533318">
                <a:tc>
                  <a:txBody>
                    <a:bodyPr/>
                    <a:lstStyle/>
                    <a:p>
                      <a:pPr marL="0" marR="0" algn="ctr">
                        <a:lnSpc>
                          <a:spcPct val="150000"/>
                        </a:lnSpc>
                        <a:spcBef>
                          <a:spcPts val="0"/>
                        </a:spcBef>
                        <a:spcAft>
                          <a:spcPts val="0"/>
                        </a:spcAft>
                      </a:pPr>
                      <a:r>
                        <a:rPr lang="en-US" sz="1200" kern="100">
                          <a:effectLst/>
                        </a:rPr>
                        <a:t>Classifier</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gridSpan="4">
                  <a:txBody>
                    <a:bodyPr/>
                    <a:lstStyle/>
                    <a:p>
                      <a:pPr marL="0" marR="0" algn="ctr">
                        <a:lnSpc>
                          <a:spcPct val="150000"/>
                        </a:lnSpc>
                        <a:spcBef>
                          <a:spcPts val="0"/>
                        </a:spcBef>
                        <a:spcAft>
                          <a:spcPts val="0"/>
                        </a:spcAft>
                      </a:pPr>
                      <a:r>
                        <a:rPr lang="en-US" sz="1200" kern="100" dirty="0">
                          <a:effectLst/>
                        </a:rPr>
                        <a:t>Training (75%)</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50000"/>
                        </a:lnSpc>
                        <a:spcBef>
                          <a:spcPts val="0"/>
                        </a:spcBef>
                        <a:spcAft>
                          <a:spcPts val="0"/>
                        </a:spcAft>
                      </a:pPr>
                      <a:r>
                        <a:rPr lang="en-US" sz="1200" kern="100">
                          <a:effectLst/>
                        </a:rPr>
                        <a:t>Training (80%)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28516"/>
                  </a:ext>
                </a:extLst>
              </a:tr>
              <a:tr h="399755">
                <a:tc>
                  <a:txBody>
                    <a:bodyPr/>
                    <a:lstStyle/>
                    <a:p>
                      <a:pPr marL="0" marR="0" algn="ctr">
                        <a:lnSpc>
                          <a:spcPct val="150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A</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P</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dirty="0">
                          <a:effectLst/>
                        </a:rPr>
                        <a:t>R</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F1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A</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P</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R</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F1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2783906"/>
                  </a:ext>
                </a:extLst>
              </a:tr>
              <a:tr h="719170">
                <a:tc>
                  <a:txBody>
                    <a:bodyPr/>
                    <a:lstStyle/>
                    <a:p>
                      <a:pPr marL="0" marR="0" algn="ctr">
                        <a:lnSpc>
                          <a:spcPct val="150000"/>
                        </a:lnSpc>
                        <a:spcBef>
                          <a:spcPts val="0"/>
                        </a:spcBef>
                        <a:spcAft>
                          <a:spcPts val="0"/>
                        </a:spcAft>
                      </a:pPr>
                      <a:r>
                        <a:rPr lang="en-US" sz="1200" kern="100" dirty="0">
                          <a:effectLst/>
                        </a:rPr>
                        <a:t>Neural Network (Using Adam optimizer)</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dirty="0">
                          <a:effectLst/>
                        </a:rPr>
                        <a:t>100</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dirty="0">
                          <a:effectLst/>
                        </a:rPr>
                        <a:t>100</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10139999"/>
                  </a:ext>
                </a:extLst>
              </a:tr>
              <a:tr h="570196">
                <a:tc>
                  <a:txBody>
                    <a:bodyPr/>
                    <a:lstStyle/>
                    <a:p>
                      <a:pPr marL="0" marR="0" algn="ctr">
                        <a:lnSpc>
                          <a:spcPct val="150000"/>
                        </a:lnSpc>
                        <a:spcBef>
                          <a:spcPts val="0"/>
                        </a:spcBef>
                        <a:spcAft>
                          <a:spcPts val="0"/>
                        </a:spcAft>
                      </a:pPr>
                      <a:r>
                        <a:rPr lang="en-US" sz="1200" kern="100">
                          <a:effectLst/>
                        </a:rPr>
                        <a:t>Neural Network (Using Adagrad optimizer)</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dirty="0">
                          <a:effectLst/>
                        </a:rPr>
                        <a:t>90</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89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06029018"/>
                  </a:ext>
                </a:extLst>
              </a:tr>
              <a:tr h="399755">
                <a:tc>
                  <a:txBody>
                    <a:bodyPr/>
                    <a:lstStyle/>
                    <a:p>
                      <a:pPr marL="0" marR="0" algn="ctr">
                        <a:lnSpc>
                          <a:spcPct val="150000"/>
                        </a:lnSpc>
                        <a:spcBef>
                          <a:spcPts val="0"/>
                        </a:spcBef>
                        <a:spcAft>
                          <a:spcPts val="0"/>
                        </a:spcAft>
                      </a:pPr>
                      <a:r>
                        <a:rPr lang="en-US" sz="1200" kern="100">
                          <a:effectLst/>
                        </a:rPr>
                        <a:t>Random Forest </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99.64</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99.63</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99.65</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99.64</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99.73</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99.74</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99.75</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99.74</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655639127"/>
                  </a:ext>
                </a:extLst>
              </a:tr>
              <a:tr h="399755">
                <a:tc>
                  <a:txBody>
                    <a:bodyPr/>
                    <a:lstStyle/>
                    <a:p>
                      <a:pPr marL="0" marR="0" algn="ctr">
                        <a:lnSpc>
                          <a:spcPct val="150000"/>
                        </a:lnSpc>
                        <a:spcBef>
                          <a:spcPts val="0"/>
                        </a:spcBef>
                        <a:spcAft>
                          <a:spcPts val="0"/>
                        </a:spcAft>
                      </a:pPr>
                      <a:r>
                        <a:rPr lang="en-US" sz="1200" kern="100">
                          <a:effectLst/>
                        </a:rPr>
                        <a:t>Naive Bayes</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61.42</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61.42</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76.10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61.66</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61.71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100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76.87</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147666255"/>
                  </a:ext>
                </a:extLst>
              </a:tr>
              <a:tr h="399755">
                <a:tc>
                  <a:txBody>
                    <a:bodyPr/>
                    <a:lstStyle/>
                    <a:p>
                      <a:pPr marL="0" marR="0" algn="ctr">
                        <a:lnSpc>
                          <a:spcPct val="150000"/>
                        </a:lnSpc>
                        <a:spcBef>
                          <a:spcPts val="0"/>
                        </a:spcBef>
                        <a:spcAft>
                          <a:spcPts val="0"/>
                        </a:spcAft>
                      </a:pPr>
                      <a:r>
                        <a:rPr lang="en-US" sz="1200" kern="100">
                          <a:effectLst/>
                        </a:rPr>
                        <a:t>Gradient Boosting</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99.01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99.74</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99.2</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99.79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99.17</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162708310"/>
                  </a:ext>
                </a:extLst>
              </a:tr>
              <a:tr h="399755">
                <a:tc>
                  <a:txBody>
                    <a:bodyPr/>
                    <a:lstStyle/>
                    <a:p>
                      <a:pPr marL="0" marR="0" algn="ctr">
                        <a:lnSpc>
                          <a:spcPct val="150000"/>
                        </a:lnSpc>
                        <a:spcBef>
                          <a:spcPts val="0"/>
                        </a:spcBef>
                        <a:spcAft>
                          <a:spcPts val="0"/>
                        </a:spcAft>
                      </a:pPr>
                      <a:r>
                        <a:rPr lang="en-US" sz="1200" kern="100">
                          <a:effectLst/>
                        </a:rPr>
                        <a:t>KNN</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99.45</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99.17</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99.17</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99.59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99.29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99.29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99.40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56281087"/>
                  </a:ext>
                </a:extLst>
              </a:tr>
              <a:tr h="399755">
                <a:tc>
                  <a:txBody>
                    <a:bodyPr/>
                    <a:lstStyle/>
                    <a:p>
                      <a:pPr marL="0" marR="0" algn="ctr">
                        <a:lnSpc>
                          <a:spcPct val="150000"/>
                        </a:lnSpc>
                        <a:spcBef>
                          <a:spcPts val="0"/>
                        </a:spcBef>
                        <a:spcAft>
                          <a:spcPts val="0"/>
                        </a:spcAft>
                      </a:pPr>
                      <a:r>
                        <a:rPr lang="en-US" sz="1200" kern="100" dirty="0">
                          <a:effectLst/>
                        </a:rPr>
                        <a:t>SVM</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99.10</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98</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282329799"/>
                  </a:ext>
                </a:extLst>
              </a:tr>
              <a:tr h="399755">
                <a:tc>
                  <a:txBody>
                    <a:bodyPr/>
                    <a:lstStyle/>
                    <a:p>
                      <a:pPr marL="0" marR="0" algn="ctr">
                        <a:lnSpc>
                          <a:spcPct val="150000"/>
                        </a:lnSpc>
                        <a:spcBef>
                          <a:spcPts val="0"/>
                        </a:spcBef>
                        <a:spcAft>
                          <a:spcPts val="0"/>
                        </a:spcAft>
                      </a:pPr>
                      <a:r>
                        <a:rPr lang="en-US" sz="1200" kern="100">
                          <a:effectLst/>
                        </a:rPr>
                        <a:t>Decision Tree</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99.08</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99.06</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98.67</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99.01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99.15</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99.09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98.97</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99.19</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983854232"/>
                  </a:ext>
                </a:extLst>
              </a:tr>
              <a:tr h="399755">
                <a:tc>
                  <a:txBody>
                    <a:bodyPr/>
                    <a:lstStyle/>
                    <a:p>
                      <a:pPr marL="0" marR="0" algn="ctr">
                        <a:lnSpc>
                          <a:spcPct val="150000"/>
                        </a:lnSpc>
                        <a:spcBef>
                          <a:spcPts val="0"/>
                        </a:spcBef>
                        <a:spcAft>
                          <a:spcPts val="0"/>
                        </a:spcAft>
                      </a:pPr>
                      <a:r>
                        <a:rPr lang="en-US" sz="1200" kern="100">
                          <a:effectLst/>
                        </a:rPr>
                        <a:t>Logistic Regression</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94.5</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76</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61</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a:effectLst/>
                        </a:rPr>
                        <a:t>96.18</a:t>
                      </a:r>
                      <a:endParaRPr lang="en-US" sz="1100" kern="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50000"/>
                        </a:lnSpc>
                        <a:spcBef>
                          <a:spcPts val="0"/>
                        </a:spcBef>
                        <a:spcAft>
                          <a:spcPts val="0"/>
                        </a:spcAft>
                      </a:pPr>
                      <a:r>
                        <a:rPr lang="en-US" sz="1200" kern="100" dirty="0">
                          <a:effectLst/>
                        </a:rPr>
                        <a:t>76</a:t>
                      </a:r>
                      <a:endParaRPr lang="en-US" sz="1100" kern="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828061966"/>
                  </a:ext>
                </a:extLst>
              </a:tr>
            </a:tbl>
          </a:graphicData>
        </a:graphic>
      </p:graphicFrame>
      <p:sp>
        <p:nvSpPr>
          <p:cNvPr id="4" name="Date Placeholder 3">
            <a:extLst>
              <a:ext uri="{FF2B5EF4-FFF2-40B4-BE49-F238E27FC236}">
                <a16:creationId xmlns:a16="http://schemas.microsoft.com/office/drawing/2014/main" id="{A317E902-18AE-4E80-8F53-32104DFFB584}"/>
              </a:ext>
            </a:extLst>
          </p:cNvPr>
          <p:cNvSpPr>
            <a:spLocks noGrp="1"/>
          </p:cNvSpPr>
          <p:nvPr>
            <p:ph type="dt" sz="half" idx="10"/>
          </p:nvPr>
        </p:nvSpPr>
        <p:spPr/>
        <p:txBody>
          <a:bodyPr/>
          <a:lstStyle/>
          <a:p>
            <a:fld id="{FD8350AE-3333-4CE6-BE0B-7127893661A6}" type="datetime1">
              <a:rPr lang="en-US" smtClean="0"/>
              <a:t>10/24/2023</a:t>
            </a:fld>
            <a:endParaRPr lang="en-US"/>
          </a:p>
        </p:txBody>
      </p:sp>
      <p:sp>
        <p:nvSpPr>
          <p:cNvPr id="5" name="Slide Number Placeholder 4">
            <a:extLst>
              <a:ext uri="{FF2B5EF4-FFF2-40B4-BE49-F238E27FC236}">
                <a16:creationId xmlns:a16="http://schemas.microsoft.com/office/drawing/2014/main" id="{9C62EA52-9926-4A6A-B950-BF42111183F8}"/>
              </a:ext>
            </a:extLst>
          </p:cNvPr>
          <p:cNvSpPr>
            <a:spLocks noGrp="1"/>
          </p:cNvSpPr>
          <p:nvPr>
            <p:ph type="sldNum" sz="quarter" idx="12"/>
          </p:nvPr>
        </p:nvSpPr>
        <p:spPr/>
        <p:txBody>
          <a:bodyPr/>
          <a:lstStyle/>
          <a:p>
            <a:fld id="{0FF54DE5-C571-48E8-A5BC-B369434E2F44}" type="slidenum">
              <a:rPr lang="en-US" smtClean="0"/>
              <a:t>15</a:t>
            </a:fld>
            <a:endParaRPr lang="en-US"/>
          </a:p>
        </p:txBody>
      </p:sp>
      <p:sp>
        <p:nvSpPr>
          <p:cNvPr id="3" name="Footer Placeholder 2">
            <a:extLst>
              <a:ext uri="{FF2B5EF4-FFF2-40B4-BE49-F238E27FC236}">
                <a16:creationId xmlns:a16="http://schemas.microsoft.com/office/drawing/2014/main" id="{19349176-2CBE-5610-05A3-31D498B86450}"/>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46186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13D2-6D91-4E53-A65E-1C192A0F4E22}"/>
              </a:ext>
            </a:extLst>
          </p:cNvPr>
          <p:cNvSpPr>
            <a:spLocks noGrp="1"/>
          </p:cNvSpPr>
          <p:nvPr>
            <p:ph type="title"/>
          </p:nvPr>
        </p:nvSpPr>
        <p:spPr/>
        <p:txBody>
          <a:bodyPr/>
          <a:lstStyle/>
          <a:p>
            <a:r>
              <a:rPr lang="en-US" b="1" dirty="0">
                <a:solidFill>
                  <a:schemeClr val="tx1">
                    <a:lumMod val="50000"/>
                  </a:schemeClr>
                </a:solidFill>
              </a:rPr>
              <a:t>Simulation Result: Comparison</a:t>
            </a:r>
          </a:p>
        </p:txBody>
      </p:sp>
      <p:sp>
        <p:nvSpPr>
          <p:cNvPr id="4" name="Date Placeholder 3">
            <a:extLst>
              <a:ext uri="{FF2B5EF4-FFF2-40B4-BE49-F238E27FC236}">
                <a16:creationId xmlns:a16="http://schemas.microsoft.com/office/drawing/2014/main" id="{715CFECD-1B36-4EBB-A16B-2C4978165715}"/>
              </a:ext>
            </a:extLst>
          </p:cNvPr>
          <p:cNvSpPr>
            <a:spLocks noGrp="1"/>
          </p:cNvSpPr>
          <p:nvPr>
            <p:ph type="dt" sz="half" idx="10"/>
          </p:nvPr>
        </p:nvSpPr>
        <p:spPr/>
        <p:txBody>
          <a:bodyPr/>
          <a:lstStyle/>
          <a:p>
            <a:fld id="{D0B7C3DC-B7C6-4C36-BA56-FCA4A1C30B55}" type="datetime1">
              <a:rPr lang="en-US" smtClean="0"/>
              <a:t>10/24/2023</a:t>
            </a:fld>
            <a:endParaRPr lang="en-US"/>
          </a:p>
        </p:txBody>
      </p:sp>
      <p:sp>
        <p:nvSpPr>
          <p:cNvPr id="5" name="Slide Number Placeholder 4">
            <a:extLst>
              <a:ext uri="{FF2B5EF4-FFF2-40B4-BE49-F238E27FC236}">
                <a16:creationId xmlns:a16="http://schemas.microsoft.com/office/drawing/2014/main" id="{604B3B05-B53D-48EF-89CA-D5D02FC50819}"/>
              </a:ext>
            </a:extLst>
          </p:cNvPr>
          <p:cNvSpPr>
            <a:spLocks noGrp="1"/>
          </p:cNvSpPr>
          <p:nvPr>
            <p:ph type="sldNum" sz="quarter" idx="12"/>
          </p:nvPr>
        </p:nvSpPr>
        <p:spPr/>
        <p:txBody>
          <a:bodyPr/>
          <a:lstStyle/>
          <a:p>
            <a:fld id="{0FF54DE5-C571-48E8-A5BC-B369434E2F44}" type="slidenum">
              <a:rPr lang="en-US" smtClean="0"/>
              <a:t>16</a:t>
            </a:fld>
            <a:endParaRPr lang="en-US"/>
          </a:p>
        </p:txBody>
      </p:sp>
      <p:pic>
        <p:nvPicPr>
          <p:cNvPr id="6" name="Content Placeholder 5">
            <a:extLst>
              <a:ext uri="{FF2B5EF4-FFF2-40B4-BE49-F238E27FC236}">
                <a16:creationId xmlns:a16="http://schemas.microsoft.com/office/drawing/2014/main" id="{753543EF-9F12-40D7-A8D7-C3788651554F}"/>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1133"/>
          <a:stretch/>
        </p:blipFill>
        <p:spPr>
          <a:xfrm>
            <a:off x="2296095" y="1749947"/>
            <a:ext cx="7598298" cy="4029627"/>
          </a:xfrm>
          <a:prstGeom prst="rect">
            <a:avLst/>
          </a:prstGeom>
        </p:spPr>
      </p:pic>
      <p:sp>
        <p:nvSpPr>
          <p:cNvPr id="7" name="TextBox 6">
            <a:extLst>
              <a:ext uri="{FF2B5EF4-FFF2-40B4-BE49-F238E27FC236}">
                <a16:creationId xmlns:a16="http://schemas.microsoft.com/office/drawing/2014/main" id="{0AB5C5B7-DCEA-4354-A6EA-6B5067AB4D8B}"/>
              </a:ext>
            </a:extLst>
          </p:cNvPr>
          <p:cNvSpPr txBox="1"/>
          <p:nvPr/>
        </p:nvSpPr>
        <p:spPr>
          <a:xfrm>
            <a:off x="2763748" y="6148691"/>
            <a:ext cx="6873412" cy="665695"/>
          </a:xfrm>
          <a:prstGeom prst="rect">
            <a:avLst/>
          </a:prstGeom>
          <a:noFill/>
        </p:spPr>
        <p:txBody>
          <a:bodyPr wrap="square" rtlCol="0">
            <a:spAutoFit/>
          </a:bodyPr>
          <a:lstStyle/>
          <a:p>
            <a:pPr algn="ctr"/>
            <a:r>
              <a:rPr lang="en-US" sz="1800"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Figure 08: Comparison of the classification result </a:t>
            </a:r>
          </a:p>
          <a:p>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CA2972DB-8FD2-05FF-AB78-89880E0CC79D}"/>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255410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schemeClr>
                </a:solidFill>
                <a:cs typeface="Times New Roman" panose="02020603050405020304" pitchFamily="18" charset="0"/>
              </a:rPr>
              <a:t>Model Summary</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17</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0650BEBD-E021-4410-837F-002CF65C9593}" type="datetime1">
              <a:rPr lang="en-US" smtClean="0"/>
              <a:t>10/24/2023</a:t>
            </a:fld>
            <a:endParaRPr lang="en-US"/>
          </a:p>
        </p:txBody>
      </p:sp>
      <p:pic>
        <p:nvPicPr>
          <p:cNvPr id="7" name="Picture 6">
            <a:extLst>
              <a:ext uri="{FF2B5EF4-FFF2-40B4-BE49-F238E27FC236}">
                <a16:creationId xmlns:a16="http://schemas.microsoft.com/office/drawing/2014/main" id="{9443447B-BF15-445E-9AF4-923EC19213F0}"/>
              </a:ext>
            </a:extLst>
          </p:cNvPr>
          <p:cNvPicPr>
            <a:picLocks noChangeAspect="1"/>
          </p:cNvPicPr>
          <p:nvPr/>
        </p:nvPicPr>
        <p:blipFill>
          <a:blip r:embed="rId2"/>
          <a:stretch>
            <a:fillRect/>
          </a:stretch>
        </p:blipFill>
        <p:spPr>
          <a:xfrm>
            <a:off x="2227676" y="1571946"/>
            <a:ext cx="7202074" cy="4152579"/>
          </a:xfrm>
          <a:prstGeom prst="rect">
            <a:avLst/>
          </a:prstGeom>
        </p:spPr>
      </p:pic>
      <p:sp>
        <p:nvSpPr>
          <p:cNvPr id="5" name="TextBox 4">
            <a:extLst>
              <a:ext uri="{FF2B5EF4-FFF2-40B4-BE49-F238E27FC236}">
                <a16:creationId xmlns:a16="http://schemas.microsoft.com/office/drawing/2014/main" id="{CD854A4E-8940-4479-9DD4-84AA830D4669}"/>
              </a:ext>
            </a:extLst>
          </p:cNvPr>
          <p:cNvSpPr txBox="1"/>
          <p:nvPr/>
        </p:nvSpPr>
        <p:spPr>
          <a:xfrm>
            <a:off x="3400746" y="5917915"/>
            <a:ext cx="5373384" cy="369332"/>
          </a:xfrm>
          <a:prstGeom prst="rect">
            <a:avLst/>
          </a:prstGeom>
          <a:noFill/>
        </p:spPr>
        <p:txBody>
          <a:bodyPr wrap="square" rtlCol="0">
            <a:spAutoFit/>
          </a:bodyP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Figure 09: Summary of our proposed model</a:t>
            </a:r>
          </a:p>
        </p:txBody>
      </p:sp>
      <p:sp>
        <p:nvSpPr>
          <p:cNvPr id="6" name="Footer Placeholder 5">
            <a:extLst>
              <a:ext uri="{FF2B5EF4-FFF2-40B4-BE49-F238E27FC236}">
                <a16:creationId xmlns:a16="http://schemas.microsoft.com/office/drawing/2014/main" id="{F6D0D20B-AE58-3A7F-2DB3-A3581155994F}"/>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19720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schemeClr>
                </a:solidFill>
                <a:cs typeface="Times New Roman" panose="02020603050405020304" pitchFamily="18" charset="0"/>
              </a:rPr>
              <a:t>Our Proposed model’s accuracy and loss</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18</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6506E20A-2B07-4373-B03B-F84C14041D13}" type="datetime1">
              <a:rPr lang="en-US" smtClean="0"/>
              <a:t>10/24/2023</a:t>
            </a:fld>
            <a:endParaRPr lang="en-US"/>
          </a:p>
        </p:txBody>
      </p:sp>
      <p:sp>
        <p:nvSpPr>
          <p:cNvPr id="10" name="TextBox 9">
            <a:extLst>
              <a:ext uri="{FF2B5EF4-FFF2-40B4-BE49-F238E27FC236}">
                <a16:creationId xmlns:a16="http://schemas.microsoft.com/office/drawing/2014/main" id="{7A41D3CF-5E4F-4048-BAAE-34E18BF1E7F4}"/>
              </a:ext>
            </a:extLst>
          </p:cNvPr>
          <p:cNvSpPr txBox="1"/>
          <p:nvPr/>
        </p:nvSpPr>
        <p:spPr>
          <a:xfrm>
            <a:off x="3162354" y="6130573"/>
            <a:ext cx="6094428" cy="369332"/>
          </a:xfrm>
          <a:prstGeom prst="rect">
            <a:avLst/>
          </a:prstGeom>
          <a:noFill/>
        </p:spPr>
        <p:txBody>
          <a:bodyPr wrap="square">
            <a:spAutoFit/>
          </a:bodyP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Figure 10: Our Proposed model’s accuracy and loss</a:t>
            </a:r>
          </a:p>
        </p:txBody>
      </p:sp>
      <p:pic>
        <p:nvPicPr>
          <p:cNvPr id="5" name="Picture 4">
            <a:extLst>
              <a:ext uri="{FF2B5EF4-FFF2-40B4-BE49-F238E27FC236}">
                <a16:creationId xmlns:a16="http://schemas.microsoft.com/office/drawing/2014/main" id="{F2575D3C-1F46-49B6-BE38-911690DE633C}"/>
              </a:ext>
            </a:extLst>
          </p:cNvPr>
          <p:cNvPicPr>
            <a:picLocks noChangeAspect="1"/>
          </p:cNvPicPr>
          <p:nvPr/>
        </p:nvPicPr>
        <p:blipFill>
          <a:blip r:embed="rId2"/>
          <a:stretch>
            <a:fillRect/>
          </a:stretch>
        </p:blipFill>
        <p:spPr>
          <a:xfrm>
            <a:off x="995312" y="1850840"/>
            <a:ext cx="5099932" cy="3827838"/>
          </a:xfrm>
          <a:prstGeom prst="rect">
            <a:avLst/>
          </a:prstGeom>
        </p:spPr>
      </p:pic>
      <p:pic>
        <p:nvPicPr>
          <p:cNvPr id="6" name="Picture 5">
            <a:extLst>
              <a:ext uri="{FF2B5EF4-FFF2-40B4-BE49-F238E27FC236}">
                <a16:creationId xmlns:a16="http://schemas.microsoft.com/office/drawing/2014/main" id="{BB6B638C-D2FA-46E8-8070-0C59405F3F66}"/>
              </a:ext>
            </a:extLst>
          </p:cNvPr>
          <p:cNvPicPr>
            <a:picLocks noChangeAspect="1"/>
          </p:cNvPicPr>
          <p:nvPr/>
        </p:nvPicPr>
        <p:blipFill>
          <a:blip r:embed="rId3"/>
          <a:stretch>
            <a:fillRect/>
          </a:stretch>
        </p:blipFill>
        <p:spPr>
          <a:xfrm>
            <a:off x="6400800" y="1850839"/>
            <a:ext cx="4795888" cy="3827839"/>
          </a:xfrm>
          <a:prstGeom prst="rect">
            <a:avLst/>
          </a:prstGeom>
        </p:spPr>
      </p:pic>
      <p:sp>
        <p:nvSpPr>
          <p:cNvPr id="7" name="Footer Placeholder 6">
            <a:extLst>
              <a:ext uri="{FF2B5EF4-FFF2-40B4-BE49-F238E27FC236}">
                <a16:creationId xmlns:a16="http://schemas.microsoft.com/office/drawing/2014/main" id="{10CCFC6A-BC61-2DC1-CBD5-176A27CDA0AB}"/>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37638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schemeClr>
                </a:solidFill>
                <a:cs typeface="Times New Roman" panose="02020603050405020304" pitchFamily="18" charset="0"/>
              </a:rPr>
              <a:t>Simulation Result</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19</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D53F2AA8-D34F-4567-94F2-5A05ECA189A3}" type="datetime1">
              <a:rPr lang="en-US" smtClean="0"/>
              <a:t>10/24/2023</a:t>
            </a:fld>
            <a:endParaRPr lang="en-US"/>
          </a:p>
        </p:txBody>
      </p:sp>
      <p:sp>
        <p:nvSpPr>
          <p:cNvPr id="13" name="TextBox 12">
            <a:extLst>
              <a:ext uri="{FF2B5EF4-FFF2-40B4-BE49-F238E27FC236}">
                <a16:creationId xmlns:a16="http://schemas.microsoft.com/office/drawing/2014/main" id="{5538CCD9-B8C2-4F5C-87E2-A894CFF8B1A4}"/>
              </a:ext>
            </a:extLst>
          </p:cNvPr>
          <p:cNvSpPr txBox="1"/>
          <p:nvPr/>
        </p:nvSpPr>
        <p:spPr>
          <a:xfrm>
            <a:off x="1104898" y="1381036"/>
            <a:ext cx="10081262" cy="1107996"/>
          </a:xfrm>
          <a:prstGeom prst="rect">
            <a:avLst/>
          </a:prstGeom>
          <a:noFill/>
        </p:spPr>
        <p:txBody>
          <a:bodyPr wrap="square">
            <a:spAutoFit/>
          </a:bodyPr>
          <a:lstStyle/>
          <a:p>
            <a:pPr algn="just"/>
            <a:r>
              <a:rPr lang="en-US" sz="2200" dirty="0">
                <a:solidFill>
                  <a:schemeClr val="tx1">
                    <a:lumMod val="50000"/>
                  </a:schemeClr>
                </a:solidFill>
                <a:latin typeface="Times New Roman" panose="02020603050405020304" pitchFamily="18" charset="0"/>
                <a:cs typeface="Times New Roman" panose="02020603050405020304" pitchFamily="18" charset="0"/>
              </a:rPr>
              <a:t>We trained for five epochs. In the figure, we see validation loss is 1.5867e-09 and the loss is 0.0513. Validation accuracy is 100%, and The accuracy is 100%. Our Overall Model accuracy is about 100%.</a:t>
            </a:r>
          </a:p>
        </p:txBody>
      </p:sp>
      <p:pic>
        <p:nvPicPr>
          <p:cNvPr id="6" name="Picture 5">
            <a:extLst>
              <a:ext uri="{FF2B5EF4-FFF2-40B4-BE49-F238E27FC236}">
                <a16:creationId xmlns:a16="http://schemas.microsoft.com/office/drawing/2014/main" id="{8D195B43-B30A-4372-94A8-A50E32929BA0}"/>
              </a:ext>
            </a:extLst>
          </p:cNvPr>
          <p:cNvPicPr>
            <a:picLocks noChangeAspect="1"/>
          </p:cNvPicPr>
          <p:nvPr/>
        </p:nvPicPr>
        <p:blipFill>
          <a:blip r:embed="rId2"/>
          <a:stretch>
            <a:fillRect/>
          </a:stretch>
        </p:blipFill>
        <p:spPr>
          <a:xfrm>
            <a:off x="2369258" y="3711948"/>
            <a:ext cx="7689141" cy="2452545"/>
          </a:xfrm>
          <a:prstGeom prst="rect">
            <a:avLst/>
          </a:prstGeom>
        </p:spPr>
      </p:pic>
      <p:pic>
        <p:nvPicPr>
          <p:cNvPr id="10" name="Picture 9">
            <a:extLst>
              <a:ext uri="{FF2B5EF4-FFF2-40B4-BE49-F238E27FC236}">
                <a16:creationId xmlns:a16="http://schemas.microsoft.com/office/drawing/2014/main" id="{CD6F33DF-0964-47D3-A1A5-2CD906FF3A2C}"/>
              </a:ext>
            </a:extLst>
          </p:cNvPr>
          <p:cNvPicPr>
            <a:picLocks noChangeAspect="1"/>
          </p:cNvPicPr>
          <p:nvPr/>
        </p:nvPicPr>
        <p:blipFill rotWithShape="1">
          <a:blip r:embed="rId3"/>
          <a:srcRect r="2528"/>
          <a:stretch/>
        </p:blipFill>
        <p:spPr>
          <a:xfrm>
            <a:off x="764668" y="2802067"/>
            <a:ext cx="10661151" cy="794182"/>
          </a:xfrm>
          <a:prstGeom prst="rect">
            <a:avLst/>
          </a:prstGeom>
        </p:spPr>
      </p:pic>
      <p:sp>
        <p:nvSpPr>
          <p:cNvPr id="5" name="Footer Placeholder 4">
            <a:extLst>
              <a:ext uri="{FF2B5EF4-FFF2-40B4-BE49-F238E27FC236}">
                <a16:creationId xmlns:a16="http://schemas.microsoft.com/office/drawing/2014/main" id="{304577B4-F83B-D89D-5419-C2A13F243DC3}"/>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86333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DA81-B7E3-4225-D814-5DF64350FA85}"/>
              </a:ext>
            </a:extLst>
          </p:cNvPr>
          <p:cNvSpPr>
            <a:spLocks noGrp="1"/>
          </p:cNvSpPr>
          <p:nvPr>
            <p:ph type="title"/>
          </p:nvPr>
        </p:nvSpPr>
        <p:spPr/>
        <p:txBody>
          <a:bodyPr/>
          <a:lstStyle/>
          <a:p>
            <a:r>
              <a:rPr lang="en-US" b="1" dirty="0">
                <a:solidFill>
                  <a:schemeClr val="tx1">
                    <a:lumMod val="50000"/>
                  </a:schemeClr>
                </a:solidFill>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071CF595-CBC9-9479-664F-8EC44D50C0AD}"/>
              </a:ext>
            </a:extLst>
          </p:cNvPr>
          <p:cNvSpPr>
            <a:spLocks noGrp="1"/>
          </p:cNvSpPr>
          <p:nvPr>
            <p:ph idx="1"/>
          </p:nvPr>
        </p:nvSpPr>
        <p:spPr>
          <a:xfrm>
            <a:off x="2093842" y="1489771"/>
            <a:ext cx="3707631" cy="4866588"/>
          </a:xfrm>
        </p:spPr>
        <p:txBody>
          <a:bodyPr>
            <a:noAutofit/>
          </a:bodyPr>
          <a:lstStyle/>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Dataset Overview</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Features of the Dataset </a:t>
            </a:r>
          </a:p>
          <a:p>
            <a:pPr>
              <a:buFont typeface="Wingdings" panose="05000000000000000000" pitchFamily="2" charset="2"/>
              <a:buChar char="Ø"/>
            </a:pPr>
            <a:endParaRPr lang="en-US" b="1"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000"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8AF67A-49D8-EBD1-5EAE-43ACE1CF0E92}"/>
              </a:ext>
            </a:extLst>
          </p:cNvPr>
          <p:cNvSpPr>
            <a:spLocks noGrp="1"/>
          </p:cNvSpPr>
          <p:nvPr>
            <p:ph type="sldNum" sz="quarter" idx="12"/>
          </p:nvPr>
        </p:nvSpPr>
        <p:spPr/>
        <p:txBody>
          <a:bodyPr/>
          <a:lstStyle/>
          <a:p>
            <a:fld id="{0FF54DE5-C571-48E8-A5BC-B369434E2F44}" type="slidenum">
              <a:rPr lang="en-US" smtClean="0"/>
              <a:t>2</a:t>
            </a:fld>
            <a:endParaRPr lang="en-US"/>
          </a:p>
        </p:txBody>
      </p:sp>
      <p:sp>
        <p:nvSpPr>
          <p:cNvPr id="5" name="Date Placeholder 4">
            <a:extLst>
              <a:ext uri="{FF2B5EF4-FFF2-40B4-BE49-F238E27FC236}">
                <a16:creationId xmlns:a16="http://schemas.microsoft.com/office/drawing/2014/main" id="{DCDA19D4-ECF7-850B-FBD9-22238EED6672}"/>
              </a:ext>
            </a:extLst>
          </p:cNvPr>
          <p:cNvSpPr>
            <a:spLocks noGrp="1"/>
          </p:cNvSpPr>
          <p:nvPr>
            <p:ph type="dt" sz="half" idx="10"/>
          </p:nvPr>
        </p:nvSpPr>
        <p:spPr/>
        <p:txBody>
          <a:bodyPr/>
          <a:lstStyle/>
          <a:p>
            <a:fld id="{FF8F8FD4-3FEC-40BB-A571-2CCCDDD52F3F}" type="datetime1">
              <a:rPr lang="en-US" smtClean="0"/>
              <a:t>10/24/2023</a:t>
            </a:fld>
            <a:endParaRPr lang="en-US"/>
          </a:p>
        </p:txBody>
      </p:sp>
      <p:sp>
        <p:nvSpPr>
          <p:cNvPr id="6" name="Content Placeholder 2">
            <a:extLst>
              <a:ext uri="{FF2B5EF4-FFF2-40B4-BE49-F238E27FC236}">
                <a16:creationId xmlns:a16="http://schemas.microsoft.com/office/drawing/2014/main" id="{E7E9EEC9-E6D3-4B0F-95A7-C5CB47B78094}"/>
              </a:ext>
            </a:extLst>
          </p:cNvPr>
          <p:cNvSpPr txBox="1">
            <a:spLocks/>
          </p:cNvSpPr>
          <p:nvPr/>
        </p:nvSpPr>
        <p:spPr>
          <a:xfrm>
            <a:off x="6389768" y="1616234"/>
            <a:ext cx="3417651" cy="4866588"/>
          </a:xfrm>
          <a:prstGeom prst="rect">
            <a:avLst/>
          </a:prstGeom>
        </p:spPr>
        <p:txBody>
          <a:bodyPr vert="horz" lIns="0" tIns="45720" rIns="0" bIns="45720" rtlCol="0">
            <a:noAutofit/>
          </a:bodyPr>
          <a:lstStyle>
            <a:lvl1pPr marL="228586" indent="-228586" algn="l" defTabSz="914350" rtl="0" eaLnBrk="1" latinLnBrk="0" hangingPunct="1">
              <a:lnSpc>
                <a:spcPct val="90000"/>
              </a:lnSpc>
              <a:spcBef>
                <a:spcPts val="1801"/>
              </a:spcBef>
              <a:buFont typeface="Wingdings" panose="05000000000000000000" pitchFamily="2" charset="2"/>
              <a:buChar char="§"/>
              <a:defRPr sz="2000" kern="1200">
                <a:solidFill>
                  <a:schemeClr val="tx1"/>
                </a:solidFill>
                <a:latin typeface="+mn-lt"/>
                <a:ea typeface="+mn-ea"/>
                <a:cs typeface="+mn-cs"/>
              </a:defRPr>
            </a:lvl1pPr>
            <a:lvl2pPr marL="685763" indent="-228586" algn="l" defTabSz="914350" rtl="0" eaLnBrk="1" latinLnBrk="0" hangingPunct="1">
              <a:lnSpc>
                <a:spcPct val="90000"/>
              </a:lnSpc>
              <a:spcBef>
                <a:spcPts val="601"/>
              </a:spcBef>
              <a:buFont typeface="Wingdings" panose="05000000000000000000" pitchFamily="2" charset="2"/>
              <a:buChar char="§"/>
              <a:defRPr sz="1600" kern="1200">
                <a:solidFill>
                  <a:schemeClr val="tx1"/>
                </a:solidFill>
                <a:latin typeface="+mn-lt"/>
                <a:ea typeface="+mn-ea"/>
                <a:cs typeface="+mn-cs"/>
              </a:defRPr>
            </a:lvl2pPr>
            <a:lvl3pPr marL="1142936" indent="-228586" algn="l" defTabSz="914350" rtl="0" eaLnBrk="1" latinLnBrk="0" hangingPunct="1">
              <a:lnSpc>
                <a:spcPct val="90000"/>
              </a:lnSpc>
              <a:spcBef>
                <a:spcPts val="601"/>
              </a:spcBef>
              <a:buFont typeface="Wingdings" panose="05000000000000000000" pitchFamily="2" charset="2"/>
              <a:buChar char="§"/>
              <a:defRPr sz="1401" kern="1200">
                <a:solidFill>
                  <a:schemeClr val="tx1"/>
                </a:solidFill>
                <a:latin typeface="+mn-lt"/>
                <a:ea typeface="+mn-ea"/>
                <a:cs typeface="+mn-cs"/>
              </a:defRPr>
            </a:lvl3pPr>
            <a:lvl4pPr marL="1600111" indent="-228586" algn="l" defTabSz="914350" rtl="0" eaLnBrk="1" latinLnBrk="0" hangingPunct="1">
              <a:lnSpc>
                <a:spcPct val="90000"/>
              </a:lnSpc>
              <a:spcBef>
                <a:spcPts val="601"/>
              </a:spcBef>
              <a:buFont typeface="Wingdings" panose="05000000000000000000" pitchFamily="2" charset="2"/>
              <a:buChar char="§"/>
              <a:defRPr sz="1401" kern="1200">
                <a:solidFill>
                  <a:schemeClr val="tx1"/>
                </a:solidFill>
                <a:latin typeface="+mn-lt"/>
                <a:ea typeface="+mn-ea"/>
                <a:cs typeface="+mn-cs"/>
              </a:defRPr>
            </a:lvl4pPr>
            <a:lvl5pPr marL="2057286" indent="-228586" algn="l" defTabSz="914350" rtl="0" eaLnBrk="1" latinLnBrk="0" hangingPunct="1">
              <a:lnSpc>
                <a:spcPct val="90000"/>
              </a:lnSpc>
              <a:spcBef>
                <a:spcPts val="601"/>
              </a:spcBef>
              <a:buFont typeface="Wingdings" panose="05000000000000000000" pitchFamily="2" charset="2"/>
              <a:buChar char="§"/>
              <a:defRPr sz="1401" kern="1200">
                <a:solidFill>
                  <a:schemeClr val="tx1"/>
                </a:solidFill>
                <a:latin typeface="+mn-lt"/>
                <a:ea typeface="+mn-ea"/>
                <a:cs typeface="+mn-cs"/>
              </a:defRPr>
            </a:lvl5pPr>
            <a:lvl6pPr marL="2514461"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6pPr>
            <a:lvl7pPr marL="2971635"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7pPr>
            <a:lvl8pPr marL="3428808"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8pPr>
            <a:lvl9pPr marL="3885982" indent="-228586" algn="l" defTabSz="914350" rtl="0" eaLnBrk="1" latinLnBrk="0" hangingPunct="1">
              <a:lnSpc>
                <a:spcPct val="90000"/>
              </a:lnSpc>
              <a:spcBef>
                <a:spcPts val="501"/>
              </a:spcBef>
              <a:buFont typeface="Wingdings" panose="05000000000000000000" pitchFamily="2" charset="2"/>
              <a:buChar char="§"/>
              <a:defRPr sz="1401" kern="1200">
                <a:solidFill>
                  <a:schemeClr val="tx1"/>
                </a:solidFill>
                <a:latin typeface="+mn-lt"/>
                <a:ea typeface="+mn-ea"/>
                <a:cs typeface="+mn-cs"/>
              </a:defRPr>
            </a:lvl9pPr>
          </a:lstStyle>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Working Procedure</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Model Evaluation</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Simulation Result</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Reference</a:t>
            </a:r>
          </a:p>
          <a:p>
            <a:pPr>
              <a:buFont typeface="Wingdings" panose="05000000000000000000" pitchFamily="2" charset="2"/>
              <a:buChar char="Ø"/>
            </a:pPr>
            <a:endParaRPr lang="en-US" sz="1000" b="1" dirty="0">
              <a:solidFill>
                <a:schemeClr val="tx2"/>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9621D014-F24D-259C-A261-CFFF749EEA22}"/>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65473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8" y="0"/>
            <a:ext cx="9980683" cy="1096962"/>
          </a:xfrm>
        </p:spPr>
        <p:txBody>
          <a:bodyPr/>
          <a:lstStyle/>
          <a:p>
            <a:r>
              <a:rPr lang="en-US" b="1" dirty="0">
                <a:solidFill>
                  <a:schemeClr val="tx1">
                    <a:lumMod val="50000"/>
                  </a:schemeClr>
                </a:solidFill>
                <a:cs typeface="Times New Roman" panose="02020603050405020304" pitchFamily="18" charset="0"/>
              </a:rPr>
              <a:t>Confusion Matrix of our proposed Model</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20</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D5D46D1B-A725-4BCB-A550-7263D4354898}" type="datetime1">
              <a:rPr lang="en-US" smtClean="0"/>
              <a:t>10/24/2023</a:t>
            </a:fld>
            <a:endParaRPr lang="en-US"/>
          </a:p>
        </p:txBody>
      </p:sp>
      <p:pic>
        <p:nvPicPr>
          <p:cNvPr id="10" name="Picture 9">
            <a:extLst>
              <a:ext uri="{FF2B5EF4-FFF2-40B4-BE49-F238E27FC236}">
                <a16:creationId xmlns:a16="http://schemas.microsoft.com/office/drawing/2014/main" id="{59847EE2-8E7F-445B-BA3C-DE718FB9F1D9}"/>
              </a:ext>
            </a:extLst>
          </p:cNvPr>
          <p:cNvPicPr>
            <a:picLocks noChangeAspect="1"/>
          </p:cNvPicPr>
          <p:nvPr/>
        </p:nvPicPr>
        <p:blipFill>
          <a:blip r:embed="rId2"/>
          <a:stretch>
            <a:fillRect/>
          </a:stretch>
        </p:blipFill>
        <p:spPr>
          <a:xfrm>
            <a:off x="2934459" y="1532096"/>
            <a:ext cx="5852172" cy="4389129"/>
          </a:xfrm>
          <a:prstGeom prst="rect">
            <a:avLst/>
          </a:prstGeom>
        </p:spPr>
      </p:pic>
      <p:sp>
        <p:nvSpPr>
          <p:cNvPr id="11" name="TextBox 10">
            <a:extLst>
              <a:ext uri="{FF2B5EF4-FFF2-40B4-BE49-F238E27FC236}">
                <a16:creationId xmlns:a16="http://schemas.microsoft.com/office/drawing/2014/main" id="{F366A123-1225-494C-AABA-B0CBC4CF450B}"/>
              </a:ext>
            </a:extLst>
          </p:cNvPr>
          <p:cNvSpPr txBox="1"/>
          <p:nvPr/>
        </p:nvSpPr>
        <p:spPr>
          <a:xfrm>
            <a:off x="2619910" y="5987027"/>
            <a:ext cx="6166721" cy="369332"/>
          </a:xfrm>
          <a:prstGeom prst="rect">
            <a:avLst/>
          </a:prstGeom>
          <a:noFill/>
        </p:spPr>
        <p:txBody>
          <a:bodyPr wrap="square" rtlCol="0">
            <a:spAutoFit/>
          </a:bodyPr>
          <a:lstStyle/>
          <a:p>
            <a:pPr algn="ctr"/>
            <a:r>
              <a:rPr lang="en-US" dirty="0">
                <a:solidFill>
                  <a:schemeClr val="tx1">
                    <a:lumMod val="50000"/>
                  </a:schemeClr>
                </a:solidFill>
                <a:latin typeface="Times New Roman" panose="02020603050405020304" pitchFamily="18" charset="0"/>
                <a:cs typeface="Times New Roman" panose="02020603050405020304" pitchFamily="18" charset="0"/>
              </a:rPr>
              <a:t>Figure 11: Confusion Matrix of our Proposed Model</a:t>
            </a:r>
          </a:p>
        </p:txBody>
      </p:sp>
      <p:sp>
        <p:nvSpPr>
          <p:cNvPr id="5" name="Footer Placeholder 4">
            <a:extLst>
              <a:ext uri="{FF2B5EF4-FFF2-40B4-BE49-F238E27FC236}">
                <a16:creationId xmlns:a16="http://schemas.microsoft.com/office/drawing/2014/main" id="{FCD6A56A-86B5-CB34-EA49-C0CF7DBFA627}"/>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313393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BF7930-81F9-4527-8CF0-C90C93D3FF24}"/>
              </a:ext>
            </a:extLst>
          </p:cNvPr>
          <p:cNvSpPr>
            <a:spLocks noGrp="1"/>
          </p:cNvSpPr>
          <p:nvPr>
            <p:ph type="title"/>
          </p:nvPr>
        </p:nvSpPr>
        <p:spPr/>
        <p:txBody>
          <a:bodyPr/>
          <a:lstStyle/>
          <a:p>
            <a:r>
              <a:rPr lang="en-US" b="1" dirty="0">
                <a:solidFill>
                  <a:schemeClr val="tx1">
                    <a:lumMod val="50000"/>
                  </a:schemeClr>
                </a:solidFill>
              </a:rPr>
              <a:t>Illustration of our proposed model's ROC curve</a:t>
            </a:r>
          </a:p>
        </p:txBody>
      </p:sp>
      <p:pic>
        <p:nvPicPr>
          <p:cNvPr id="10" name="Content Placeholder 9">
            <a:extLst>
              <a:ext uri="{FF2B5EF4-FFF2-40B4-BE49-F238E27FC236}">
                <a16:creationId xmlns:a16="http://schemas.microsoft.com/office/drawing/2014/main" id="{0146064A-3196-4E65-B3FE-0E4EA7323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914" y="1691635"/>
            <a:ext cx="5852172" cy="4389129"/>
          </a:xfrm>
        </p:spPr>
      </p:pic>
      <p:sp>
        <p:nvSpPr>
          <p:cNvPr id="5" name="Date Placeholder 4">
            <a:extLst>
              <a:ext uri="{FF2B5EF4-FFF2-40B4-BE49-F238E27FC236}">
                <a16:creationId xmlns:a16="http://schemas.microsoft.com/office/drawing/2014/main" id="{9B685F0D-F317-4FAE-B50E-EB22D19B6CB1}"/>
              </a:ext>
            </a:extLst>
          </p:cNvPr>
          <p:cNvSpPr>
            <a:spLocks noGrp="1"/>
          </p:cNvSpPr>
          <p:nvPr>
            <p:ph type="dt" sz="half" idx="10"/>
          </p:nvPr>
        </p:nvSpPr>
        <p:spPr/>
        <p:txBody>
          <a:bodyPr/>
          <a:lstStyle/>
          <a:p>
            <a:fld id="{97F993F0-4A08-4FF6-AFDD-5794F8885BB4}" type="datetime1">
              <a:rPr lang="en-US" smtClean="0">
                <a:solidFill>
                  <a:schemeClr val="tx1">
                    <a:lumMod val="50000"/>
                  </a:schemeClr>
                </a:solidFill>
              </a:rPr>
              <a:t>10/24/2023</a:t>
            </a:fld>
            <a:endParaRPr lang="en-US">
              <a:solidFill>
                <a:schemeClr val="tx1">
                  <a:lumMod val="50000"/>
                </a:schemeClr>
              </a:solidFill>
            </a:endParaRPr>
          </a:p>
        </p:txBody>
      </p:sp>
      <p:sp>
        <p:nvSpPr>
          <p:cNvPr id="6" name="Slide Number Placeholder 5">
            <a:extLst>
              <a:ext uri="{FF2B5EF4-FFF2-40B4-BE49-F238E27FC236}">
                <a16:creationId xmlns:a16="http://schemas.microsoft.com/office/drawing/2014/main" id="{CC29D055-97ED-44C2-B719-FD11ED11AD7D}"/>
              </a:ext>
            </a:extLst>
          </p:cNvPr>
          <p:cNvSpPr>
            <a:spLocks noGrp="1"/>
          </p:cNvSpPr>
          <p:nvPr>
            <p:ph type="sldNum" sz="quarter" idx="12"/>
          </p:nvPr>
        </p:nvSpPr>
        <p:spPr/>
        <p:txBody>
          <a:bodyPr/>
          <a:lstStyle/>
          <a:p>
            <a:fld id="{0FF54DE5-C571-48E8-A5BC-B369434E2F44}" type="slidenum">
              <a:rPr lang="en-US" smtClean="0">
                <a:solidFill>
                  <a:schemeClr val="tx1">
                    <a:lumMod val="50000"/>
                  </a:schemeClr>
                </a:solidFill>
              </a:rPr>
              <a:t>21</a:t>
            </a:fld>
            <a:endParaRPr lang="en-US">
              <a:solidFill>
                <a:schemeClr val="tx1">
                  <a:lumMod val="50000"/>
                </a:schemeClr>
              </a:solidFill>
            </a:endParaRPr>
          </a:p>
        </p:txBody>
      </p:sp>
      <p:sp>
        <p:nvSpPr>
          <p:cNvPr id="11" name="TextBox 10">
            <a:extLst>
              <a:ext uri="{FF2B5EF4-FFF2-40B4-BE49-F238E27FC236}">
                <a16:creationId xmlns:a16="http://schemas.microsoft.com/office/drawing/2014/main" id="{6EF63ADE-4248-488E-8863-6622673CC7A0}"/>
              </a:ext>
            </a:extLst>
          </p:cNvPr>
          <p:cNvSpPr txBox="1"/>
          <p:nvPr/>
        </p:nvSpPr>
        <p:spPr>
          <a:xfrm>
            <a:off x="3371300" y="6225160"/>
            <a:ext cx="5691883" cy="374077"/>
          </a:xfrm>
          <a:prstGeom prst="rect">
            <a:avLst/>
          </a:prstGeom>
          <a:noFill/>
        </p:spPr>
        <p:txBody>
          <a:bodyPr wrap="square" rtlCol="0">
            <a:spAutoFit/>
          </a:bodyPr>
          <a:lstStyle/>
          <a:p>
            <a:pPr marL="0" marR="0" algn="ctr">
              <a:lnSpc>
                <a:spcPct val="107000"/>
              </a:lnSpc>
              <a:spcBef>
                <a:spcPts val="0"/>
              </a:spcBef>
              <a:spcAft>
                <a:spcPts val="0"/>
              </a:spcAft>
            </a:pPr>
            <a:r>
              <a:rPr lang="en-US" sz="1800" kern="100" dirty="0">
                <a:solidFill>
                  <a:schemeClr val="tx1">
                    <a:lumMod val="50000"/>
                  </a:schemeClr>
                </a:solidFill>
                <a:effectLst/>
                <a:latin typeface="Times New Roman" panose="02020603050405020304" pitchFamily="18" charset="0"/>
                <a:ea typeface="Calibri" panose="020F0502020204030204" pitchFamily="34" charset="0"/>
                <a:cs typeface="Vrinda" panose="020B0502040204020203" pitchFamily="34" charset="0"/>
              </a:rPr>
              <a:t>Figure 12: Illustration of our proposed model's ROC curve</a:t>
            </a:r>
            <a:endParaRPr lang="en-US" sz="1800" kern="100" dirty="0">
              <a:solidFill>
                <a:schemeClr val="tx1">
                  <a:lumMod val="50000"/>
                </a:schemeClr>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2" name="Footer Placeholder 1">
            <a:extLst>
              <a:ext uri="{FF2B5EF4-FFF2-40B4-BE49-F238E27FC236}">
                <a16:creationId xmlns:a16="http://schemas.microsoft.com/office/drawing/2014/main" id="{30A67C57-A0C1-7993-C824-20252CB1D16D}"/>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1171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649C-D542-40EA-B698-3F60C9F8951A}"/>
              </a:ext>
            </a:extLst>
          </p:cNvPr>
          <p:cNvSpPr>
            <a:spLocks noGrp="1"/>
          </p:cNvSpPr>
          <p:nvPr>
            <p:ph type="title"/>
          </p:nvPr>
        </p:nvSpPr>
        <p:spPr/>
        <p:txBody>
          <a:bodyPr/>
          <a:lstStyle/>
          <a:p>
            <a:r>
              <a:rPr lang="en-US" b="1" dirty="0">
                <a:solidFill>
                  <a:schemeClr val="tx1">
                    <a:lumMod val="50000"/>
                  </a:schemeClr>
                </a:solidFill>
              </a:rPr>
              <a:t>Number of training samples: 14868  for </a:t>
            </a:r>
            <a:r>
              <a:rPr lang="en-US" b="1" dirty="0" err="1">
                <a:solidFill>
                  <a:schemeClr val="tx1">
                    <a:lumMod val="50000"/>
                  </a:schemeClr>
                </a:solidFill>
              </a:rPr>
              <a:t>test_size</a:t>
            </a:r>
            <a:r>
              <a:rPr lang="en-US" b="1" dirty="0">
                <a:solidFill>
                  <a:schemeClr val="tx1">
                    <a:lumMod val="50000"/>
                  </a:schemeClr>
                </a:solidFill>
              </a:rPr>
              <a:t> .20</a:t>
            </a:r>
          </a:p>
        </p:txBody>
      </p:sp>
      <p:graphicFrame>
        <p:nvGraphicFramePr>
          <p:cNvPr id="6" name="Content Placeholder 5">
            <a:extLst>
              <a:ext uri="{FF2B5EF4-FFF2-40B4-BE49-F238E27FC236}">
                <a16:creationId xmlns:a16="http://schemas.microsoft.com/office/drawing/2014/main" id="{097545F0-1B2E-461F-986B-F66B5930EC4B}"/>
              </a:ext>
            </a:extLst>
          </p:cNvPr>
          <p:cNvGraphicFramePr>
            <a:graphicFrameLocks noGrp="1"/>
          </p:cNvGraphicFramePr>
          <p:nvPr>
            <p:ph idx="1"/>
            <p:extLst>
              <p:ext uri="{D42A27DB-BD31-4B8C-83A1-F6EECF244321}">
                <p14:modId xmlns:p14="http://schemas.microsoft.com/office/powerpoint/2010/main" val="3576967093"/>
              </p:ext>
            </p:extLst>
          </p:nvPr>
        </p:nvGraphicFramePr>
        <p:xfrm>
          <a:off x="3418826" y="2003462"/>
          <a:ext cx="5352836" cy="3388670"/>
        </p:xfrm>
        <a:graphic>
          <a:graphicData uri="http://schemas.openxmlformats.org/drawingml/2006/table">
            <a:tbl>
              <a:tblPr firstRow="1" firstCol="1" bandRow="1">
                <a:tableStyleId>{5C22544A-7EE6-4342-B048-85BDC9FD1C3A}</a:tableStyleId>
              </a:tblPr>
              <a:tblGrid>
                <a:gridCol w="2676418">
                  <a:extLst>
                    <a:ext uri="{9D8B030D-6E8A-4147-A177-3AD203B41FA5}">
                      <a16:colId xmlns:a16="http://schemas.microsoft.com/office/drawing/2014/main" val="1397135773"/>
                    </a:ext>
                  </a:extLst>
                </a:gridCol>
                <a:gridCol w="2676418">
                  <a:extLst>
                    <a:ext uri="{9D8B030D-6E8A-4147-A177-3AD203B41FA5}">
                      <a16:colId xmlns:a16="http://schemas.microsoft.com/office/drawing/2014/main" val="3055865399"/>
                    </a:ext>
                  </a:extLst>
                </a:gridCol>
              </a:tblGrid>
              <a:tr h="434714">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Hyperparameter</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Values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89878"/>
                  </a:ext>
                </a:extLst>
              </a:tr>
              <a:tr h="373667">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Optimizer</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Adam</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4319241"/>
                  </a:ext>
                </a:extLst>
              </a:tr>
              <a:tr h="373667">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Batch size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32</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130231"/>
                  </a:ext>
                </a:extLst>
              </a:tr>
              <a:tr h="434714">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Rate of learning </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0.001</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506640"/>
                  </a:ext>
                </a:extLst>
              </a:tr>
              <a:tr h="373667">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Momentum</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0.9</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4731321"/>
                  </a:ext>
                </a:extLst>
              </a:tr>
              <a:tr h="373667">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Epoch</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5</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566702"/>
                  </a:ext>
                </a:extLst>
              </a:tr>
              <a:tr h="373667">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Training steps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100">
                          <a:effectLst/>
                          <a:latin typeface="Times New Roman" panose="02020603050405020304" pitchFamily="18" charset="0"/>
                          <a:cs typeface="Times New Roman" panose="02020603050405020304" pitchFamily="18" charset="0"/>
                        </a:rPr>
                        <a:t>2325</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582919"/>
                  </a:ext>
                </a:extLst>
              </a:tr>
              <a:tr h="507242">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Activation Function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Sigmoid, </a:t>
                      </a:r>
                      <a:r>
                        <a:rPr lang="en-US" sz="2000" kern="100" dirty="0" err="1">
                          <a:effectLst/>
                          <a:latin typeface="Times New Roman" panose="02020603050405020304" pitchFamily="18" charset="0"/>
                          <a:cs typeface="Times New Roman" panose="02020603050405020304" pitchFamily="18" charset="0"/>
                        </a:rPr>
                        <a:t>ReLu</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130923"/>
                  </a:ext>
                </a:extLst>
              </a:tr>
            </a:tbl>
          </a:graphicData>
        </a:graphic>
      </p:graphicFrame>
      <p:sp>
        <p:nvSpPr>
          <p:cNvPr id="4" name="Date Placeholder 3">
            <a:extLst>
              <a:ext uri="{FF2B5EF4-FFF2-40B4-BE49-F238E27FC236}">
                <a16:creationId xmlns:a16="http://schemas.microsoft.com/office/drawing/2014/main" id="{4A58BF8F-E409-43E9-8C5A-C256A08D459F}"/>
              </a:ext>
            </a:extLst>
          </p:cNvPr>
          <p:cNvSpPr>
            <a:spLocks noGrp="1"/>
          </p:cNvSpPr>
          <p:nvPr>
            <p:ph type="dt" sz="half" idx="10"/>
          </p:nvPr>
        </p:nvSpPr>
        <p:spPr/>
        <p:txBody>
          <a:bodyPr/>
          <a:lstStyle/>
          <a:p>
            <a:fld id="{A636967A-A677-4B72-A4C3-48D74BC68245}" type="datetime1">
              <a:rPr lang="en-US" smtClean="0"/>
              <a:t>10/24/2023</a:t>
            </a:fld>
            <a:endParaRPr lang="en-US"/>
          </a:p>
        </p:txBody>
      </p:sp>
      <p:sp>
        <p:nvSpPr>
          <p:cNvPr id="5" name="Slide Number Placeholder 4">
            <a:extLst>
              <a:ext uri="{FF2B5EF4-FFF2-40B4-BE49-F238E27FC236}">
                <a16:creationId xmlns:a16="http://schemas.microsoft.com/office/drawing/2014/main" id="{A3CC79FC-B536-4F1B-B224-7842AF340671}"/>
              </a:ext>
            </a:extLst>
          </p:cNvPr>
          <p:cNvSpPr>
            <a:spLocks noGrp="1"/>
          </p:cNvSpPr>
          <p:nvPr>
            <p:ph type="sldNum" sz="quarter" idx="12"/>
          </p:nvPr>
        </p:nvSpPr>
        <p:spPr/>
        <p:txBody>
          <a:bodyPr/>
          <a:lstStyle/>
          <a:p>
            <a:fld id="{0FF54DE5-C571-48E8-A5BC-B369434E2F44}" type="slidenum">
              <a:rPr lang="en-US" smtClean="0"/>
              <a:t>22</a:t>
            </a:fld>
            <a:endParaRPr lang="en-US"/>
          </a:p>
        </p:txBody>
      </p:sp>
      <p:sp>
        <p:nvSpPr>
          <p:cNvPr id="8" name="TextBox 7">
            <a:extLst>
              <a:ext uri="{FF2B5EF4-FFF2-40B4-BE49-F238E27FC236}">
                <a16:creationId xmlns:a16="http://schemas.microsoft.com/office/drawing/2014/main" id="{F218D17C-A13A-44E5-B0B9-E34A14F60451}"/>
              </a:ext>
            </a:extLst>
          </p:cNvPr>
          <p:cNvSpPr txBox="1"/>
          <p:nvPr/>
        </p:nvSpPr>
        <p:spPr>
          <a:xfrm>
            <a:off x="1104898" y="1364331"/>
            <a:ext cx="7926086" cy="430887"/>
          </a:xfrm>
          <a:prstGeom prst="rect">
            <a:avLst/>
          </a:prstGeom>
          <a:noFill/>
        </p:spPr>
        <p:txBody>
          <a:bodyPr wrap="square">
            <a:spAutoFit/>
          </a:bodyPr>
          <a:lstStyle/>
          <a:p>
            <a:r>
              <a:rPr lang="en-US" sz="2200" dirty="0">
                <a:solidFill>
                  <a:schemeClr val="tx1">
                    <a:lumMod val="50000"/>
                  </a:schemeClr>
                </a:solidFill>
                <a:latin typeface="Times New Roman" panose="02020603050405020304" pitchFamily="18" charset="0"/>
                <a:cs typeface="Times New Roman" panose="02020603050405020304" pitchFamily="18" charset="0"/>
              </a:rPr>
              <a:t>Table 2: The training hyperparameters for the suggested approach.</a:t>
            </a:r>
          </a:p>
        </p:txBody>
      </p:sp>
      <p:sp>
        <p:nvSpPr>
          <p:cNvPr id="3" name="Footer Placeholder 2">
            <a:extLst>
              <a:ext uri="{FF2B5EF4-FFF2-40B4-BE49-F238E27FC236}">
                <a16:creationId xmlns:a16="http://schemas.microsoft.com/office/drawing/2014/main" id="{BEA7CF85-386E-E90B-4F38-507F3E609E8E}"/>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233519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E4E4-5568-4C41-BDE1-5F6731E2637E}"/>
              </a:ext>
            </a:extLst>
          </p:cNvPr>
          <p:cNvSpPr>
            <a:spLocks noGrp="1"/>
          </p:cNvSpPr>
          <p:nvPr>
            <p:ph type="title"/>
          </p:nvPr>
        </p:nvSpPr>
        <p:spPr/>
        <p:txBody>
          <a:bodyPr>
            <a:normAutofit/>
          </a:bodyPr>
          <a:lstStyle/>
          <a:p>
            <a:r>
              <a:rPr lang="en-US" sz="2800" b="1" dirty="0">
                <a:solidFill>
                  <a:schemeClr val="tx1">
                    <a:lumMod val="50000"/>
                  </a:schemeClr>
                </a:solidFill>
                <a:cs typeface="Times New Roman" panose="02020603050405020304" pitchFamily="18" charset="0"/>
              </a:rPr>
              <a:t>Table 3 - Performance evaluation concerning current methods using CERT 4.2</a:t>
            </a:r>
          </a:p>
        </p:txBody>
      </p:sp>
      <p:graphicFrame>
        <p:nvGraphicFramePr>
          <p:cNvPr id="6" name="Content Placeholder 5">
            <a:extLst>
              <a:ext uri="{FF2B5EF4-FFF2-40B4-BE49-F238E27FC236}">
                <a16:creationId xmlns:a16="http://schemas.microsoft.com/office/drawing/2014/main" id="{59446E73-2690-41C8-89B5-E0EA5D915C1B}"/>
              </a:ext>
            </a:extLst>
          </p:cNvPr>
          <p:cNvGraphicFramePr>
            <a:graphicFrameLocks noGrp="1"/>
          </p:cNvGraphicFramePr>
          <p:nvPr>
            <p:ph idx="1"/>
            <p:extLst>
              <p:ext uri="{D42A27DB-BD31-4B8C-83A1-F6EECF244321}">
                <p14:modId xmlns:p14="http://schemas.microsoft.com/office/powerpoint/2010/main" val="2272457362"/>
              </p:ext>
            </p:extLst>
          </p:nvPr>
        </p:nvGraphicFramePr>
        <p:xfrm>
          <a:off x="1836420" y="2000919"/>
          <a:ext cx="8121908" cy="2999180"/>
        </p:xfrm>
        <a:graphic>
          <a:graphicData uri="http://schemas.openxmlformats.org/drawingml/2006/table">
            <a:tbl>
              <a:tblPr firstRow="1" firstCol="1" bandRow="1">
                <a:tableStyleId>{5C22544A-7EE6-4342-B048-85BDC9FD1C3A}</a:tableStyleId>
              </a:tblPr>
              <a:tblGrid>
                <a:gridCol w="4060954">
                  <a:extLst>
                    <a:ext uri="{9D8B030D-6E8A-4147-A177-3AD203B41FA5}">
                      <a16:colId xmlns:a16="http://schemas.microsoft.com/office/drawing/2014/main" val="1333628046"/>
                    </a:ext>
                  </a:extLst>
                </a:gridCol>
                <a:gridCol w="4060954">
                  <a:extLst>
                    <a:ext uri="{9D8B030D-6E8A-4147-A177-3AD203B41FA5}">
                      <a16:colId xmlns:a16="http://schemas.microsoft.com/office/drawing/2014/main" val="508677876"/>
                    </a:ext>
                  </a:extLst>
                </a:gridCol>
              </a:tblGrid>
              <a:tr h="580053">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Model</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Accuracy</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6166759"/>
                  </a:ext>
                </a:extLst>
              </a:tr>
              <a:tr h="580053">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DCNN [6]</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94%</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1978344"/>
                  </a:ext>
                </a:extLst>
              </a:tr>
              <a:tr h="678968">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Ensemble Learning (Bootstrap) [5]</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99.2%</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1552048"/>
                  </a:ext>
                </a:extLst>
              </a:tr>
              <a:tr h="580053">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Random Forest [9]</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0">
                          <a:effectLst/>
                          <a:latin typeface="Times New Roman" panose="02020603050405020304" pitchFamily="18" charset="0"/>
                          <a:cs typeface="Times New Roman" panose="02020603050405020304" pitchFamily="18" charset="0"/>
                        </a:rPr>
                        <a:t>90%</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6731356"/>
                  </a:ext>
                </a:extLst>
              </a:tr>
              <a:tr h="580053">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Our Proposed Method</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kern="0" dirty="0">
                          <a:effectLst/>
                          <a:latin typeface="Times New Roman" panose="02020603050405020304" pitchFamily="18" charset="0"/>
                          <a:cs typeface="Times New Roman" panose="02020603050405020304" pitchFamily="18" charset="0"/>
                        </a:rPr>
                        <a:t>100%</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3405439"/>
                  </a:ext>
                </a:extLst>
              </a:tr>
            </a:tbl>
          </a:graphicData>
        </a:graphic>
      </p:graphicFrame>
      <p:sp>
        <p:nvSpPr>
          <p:cNvPr id="4" name="Date Placeholder 3">
            <a:extLst>
              <a:ext uri="{FF2B5EF4-FFF2-40B4-BE49-F238E27FC236}">
                <a16:creationId xmlns:a16="http://schemas.microsoft.com/office/drawing/2014/main" id="{DB68544D-EB64-466C-A6E9-1CAB2DCD47A1}"/>
              </a:ext>
            </a:extLst>
          </p:cNvPr>
          <p:cNvSpPr>
            <a:spLocks noGrp="1"/>
          </p:cNvSpPr>
          <p:nvPr>
            <p:ph type="dt" sz="half" idx="10"/>
          </p:nvPr>
        </p:nvSpPr>
        <p:spPr/>
        <p:txBody>
          <a:bodyPr/>
          <a:lstStyle/>
          <a:p>
            <a:fld id="{4FF4233C-C504-4ED6-824C-1E9B5E95E344}" type="datetime1">
              <a:rPr lang="en-US" smtClean="0"/>
              <a:t>10/24/2023</a:t>
            </a:fld>
            <a:endParaRPr lang="en-US"/>
          </a:p>
        </p:txBody>
      </p:sp>
      <p:sp>
        <p:nvSpPr>
          <p:cNvPr id="5" name="Slide Number Placeholder 4">
            <a:extLst>
              <a:ext uri="{FF2B5EF4-FFF2-40B4-BE49-F238E27FC236}">
                <a16:creationId xmlns:a16="http://schemas.microsoft.com/office/drawing/2014/main" id="{1F9BEEA5-D2B3-4639-A360-66FE148877C8}"/>
              </a:ext>
            </a:extLst>
          </p:cNvPr>
          <p:cNvSpPr>
            <a:spLocks noGrp="1"/>
          </p:cNvSpPr>
          <p:nvPr>
            <p:ph type="sldNum" sz="quarter" idx="12"/>
          </p:nvPr>
        </p:nvSpPr>
        <p:spPr/>
        <p:txBody>
          <a:bodyPr/>
          <a:lstStyle/>
          <a:p>
            <a:fld id="{0FF54DE5-C571-48E8-A5BC-B369434E2F44}" type="slidenum">
              <a:rPr lang="en-US" smtClean="0"/>
              <a:t>23</a:t>
            </a:fld>
            <a:endParaRPr lang="en-US"/>
          </a:p>
        </p:txBody>
      </p:sp>
      <p:sp>
        <p:nvSpPr>
          <p:cNvPr id="3" name="Footer Placeholder 2">
            <a:extLst>
              <a:ext uri="{FF2B5EF4-FFF2-40B4-BE49-F238E27FC236}">
                <a16:creationId xmlns:a16="http://schemas.microsoft.com/office/drawing/2014/main" id="{43963031-61E4-5EBA-599E-5FCAA3AD5026}"/>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419221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5A4E-EA02-499A-AB0B-E4F97AD1E96C}"/>
              </a:ext>
            </a:extLst>
          </p:cNvPr>
          <p:cNvSpPr>
            <a:spLocks noGrp="1"/>
          </p:cNvSpPr>
          <p:nvPr>
            <p:ph type="title"/>
          </p:nvPr>
        </p:nvSpPr>
        <p:spPr/>
        <p:txBody>
          <a:bodyPr>
            <a:normAutofit/>
          </a:bodyPr>
          <a:lstStyle/>
          <a:p>
            <a:r>
              <a:rPr lang="en-US" sz="2800" b="1" dirty="0">
                <a:solidFill>
                  <a:schemeClr val="tx1">
                    <a:lumMod val="50000"/>
                  </a:schemeClr>
                </a:solidFill>
                <a:cs typeface="Times New Roman" panose="02020603050405020304" pitchFamily="18" charset="0"/>
              </a:rPr>
              <a:t>Our Contributions</a:t>
            </a:r>
          </a:p>
        </p:txBody>
      </p:sp>
      <p:sp>
        <p:nvSpPr>
          <p:cNvPr id="3" name="Content Placeholder 2">
            <a:extLst>
              <a:ext uri="{FF2B5EF4-FFF2-40B4-BE49-F238E27FC236}">
                <a16:creationId xmlns:a16="http://schemas.microsoft.com/office/drawing/2014/main" id="{BA1D7861-B6D5-4BA4-BE9F-EF3DBCBA53C5}"/>
              </a:ext>
            </a:extLst>
          </p:cNvPr>
          <p:cNvSpPr>
            <a:spLocks noGrp="1"/>
          </p:cNvSpPr>
          <p:nvPr>
            <p:ph idx="1"/>
          </p:nvPr>
        </p:nvSpPr>
        <p:spPr>
          <a:xfrm>
            <a:off x="1104898" y="1600200"/>
            <a:ext cx="9980683" cy="4256070"/>
          </a:xfrm>
        </p:spPr>
        <p:txBody>
          <a:bodyPr>
            <a:normAutofit/>
          </a:bodyPr>
          <a:lstStyle/>
          <a:p>
            <a:pPr marL="0" marR="0" indent="0" algn="just">
              <a:lnSpc>
                <a:spcPct val="107000"/>
              </a:lnSpc>
              <a:spcBef>
                <a:spcPts val="0"/>
              </a:spcBef>
              <a:spcAft>
                <a:spcPts val="800"/>
              </a:spcAft>
              <a:buNone/>
            </a:pPr>
            <a:r>
              <a:rPr lang="en-US"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effectiveness of our proposed method was then evaluated by comparing it to methods from recent research.</a:t>
            </a:r>
          </a:p>
          <a:p>
            <a:pPr marL="0" marR="0" indent="0" algn="just">
              <a:lnSpc>
                <a:spcPct val="107000"/>
              </a:lnSpc>
              <a:spcBef>
                <a:spcPts val="0"/>
              </a:spcBef>
              <a:spcAft>
                <a:spcPts val="800"/>
              </a:spcAft>
              <a:buNone/>
            </a:pPr>
            <a:r>
              <a:rPr lang="en-US"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 summarize, we contribute the following in this paper:</a:t>
            </a:r>
          </a:p>
          <a:p>
            <a:pPr marL="0" marR="0" indent="0" algn="just">
              <a:lnSpc>
                <a:spcPct val="107000"/>
              </a:lnSpc>
              <a:spcBef>
                <a:spcPts val="0"/>
              </a:spcBef>
              <a:spcAft>
                <a:spcPts val="800"/>
              </a:spcAft>
              <a:buNone/>
            </a:pPr>
            <a:r>
              <a:rPr lang="en-US"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 We propose a reliable and effective machine learning-based method for enhancing the accuracy of infiltrator malware identification.</a:t>
            </a:r>
          </a:p>
          <a:p>
            <a:pPr marL="0" marR="0" indent="0" algn="just">
              <a:lnSpc>
                <a:spcPct val="107000"/>
              </a:lnSpc>
              <a:spcBef>
                <a:spcPts val="0"/>
              </a:spcBef>
              <a:spcAft>
                <a:spcPts val="800"/>
              </a:spcAft>
              <a:buNone/>
            </a:pPr>
            <a:r>
              <a:rPr lang="en-US"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 We developed a neural network model with dense layers and optimizers to detect malware.</a:t>
            </a:r>
          </a:p>
          <a:p>
            <a:pPr marL="0" marR="0" indent="0" algn="just">
              <a:lnSpc>
                <a:spcPct val="107000"/>
              </a:lnSpc>
              <a:spcBef>
                <a:spcPts val="0"/>
              </a:spcBef>
              <a:spcAft>
                <a:spcPts val="800"/>
              </a:spcAft>
              <a:buNone/>
            </a:pPr>
            <a:r>
              <a:rPr lang="en-US"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(3) To evaluate the efficacy, we contrasted our suggested method with the methods used in more recent research.</a:t>
            </a:r>
          </a:p>
          <a:p>
            <a:pPr marL="0" indent="0">
              <a:buNone/>
            </a:pPr>
            <a:endParaRPr lang="en-US" dirty="0"/>
          </a:p>
        </p:txBody>
      </p:sp>
      <p:sp>
        <p:nvSpPr>
          <p:cNvPr id="4" name="Date Placeholder 3">
            <a:extLst>
              <a:ext uri="{FF2B5EF4-FFF2-40B4-BE49-F238E27FC236}">
                <a16:creationId xmlns:a16="http://schemas.microsoft.com/office/drawing/2014/main" id="{AA76CEDB-484B-47C1-B644-EAD0AD4D0E3D}"/>
              </a:ext>
            </a:extLst>
          </p:cNvPr>
          <p:cNvSpPr>
            <a:spLocks noGrp="1"/>
          </p:cNvSpPr>
          <p:nvPr>
            <p:ph type="dt" sz="half" idx="10"/>
          </p:nvPr>
        </p:nvSpPr>
        <p:spPr/>
        <p:txBody>
          <a:bodyPr/>
          <a:lstStyle/>
          <a:p>
            <a:fld id="{F8960AE2-509E-40C6-A99A-C3BFCBE8F1AB}" type="datetime1">
              <a:rPr lang="en-US" smtClean="0"/>
              <a:t>10/24/2023</a:t>
            </a:fld>
            <a:endParaRPr lang="en-US"/>
          </a:p>
        </p:txBody>
      </p:sp>
      <p:sp>
        <p:nvSpPr>
          <p:cNvPr id="5" name="Slide Number Placeholder 4">
            <a:extLst>
              <a:ext uri="{FF2B5EF4-FFF2-40B4-BE49-F238E27FC236}">
                <a16:creationId xmlns:a16="http://schemas.microsoft.com/office/drawing/2014/main" id="{24195489-05C5-4DEB-929A-28F571E00371}"/>
              </a:ext>
            </a:extLst>
          </p:cNvPr>
          <p:cNvSpPr>
            <a:spLocks noGrp="1"/>
          </p:cNvSpPr>
          <p:nvPr>
            <p:ph type="sldNum" sz="quarter" idx="12"/>
          </p:nvPr>
        </p:nvSpPr>
        <p:spPr/>
        <p:txBody>
          <a:bodyPr/>
          <a:lstStyle/>
          <a:p>
            <a:fld id="{0FF54DE5-C571-48E8-A5BC-B369434E2F44}" type="slidenum">
              <a:rPr lang="en-US" smtClean="0"/>
              <a:t>24</a:t>
            </a:fld>
            <a:endParaRPr lang="en-US"/>
          </a:p>
        </p:txBody>
      </p:sp>
      <p:sp>
        <p:nvSpPr>
          <p:cNvPr id="6" name="Footer Placeholder 5">
            <a:extLst>
              <a:ext uri="{FF2B5EF4-FFF2-40B4-BE49-F238E27FC236}">
                <a16:creationId xmlns:a16="http://schemas.microsoft.com/office/drawing/2014/main" id="{D2672B5B-4713-20D9-4990-DB2046168C26}"/>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90452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7665-4E35-4A65-812E-E51613685603}"/>
              </a:ext>
            </a:extLst>
          </p:cNvPr>
          <p:cNvSpPr>
            <a:spLocks noGrp="1"/>
          </p:cNvSpPr>
          <p:nvPr>
            <p:ph type="title"/>
          </p:nvPr>
        </p:nvSpPr>
        <p:spPr/>
        <p:txBody>
          <a:bodyPr/>
          <a:lstStyle/>
          <a:p>
            <a:r>
              <a:rPr lang="en-US" b="1" dirty="0">
                <a:solidFill>
                  <a:schemeClr val="tx1">
                    <a:lumMod val="50000"/>
                  </a:schemeClr>
                </a:solidFill>
              </a:rPr>
              <a:t>Conclusion</a:t>
            </a:r>
          </a:p>
        </p:txBody>
      </p:sp>
      <p:sp>
        <p:nvSpPr>
          <p:cNvPr id="3" name="Content Placeholder 2">
            <a:extLst>
              <a:ext uri="{FF2B5EF4-FFF2-40B4-BE49-F238E27FC236}">
                <a16:creationId xmlns:a16="http://schemas.microsoft.com/office/drawing/2014/main" id="{6F48E291-2672-4C60-894B-112EB7506873}"/>
              </a:ext>
            </a:extLst>
          </p:cNvPr>
          <p:cNvSpPr>
            <a:spLocks noGrp="1"/>
          </p:cNvSpPr>
          <p:nvPr>
            <p:ph idx="1"/>
          </p:nvPr>
        </p:nvSpPr>
        <p:spPr>
          <a:xfrm>
            <a:off x="1104903" y="1592494"/>
            <a:ext cx="10330234" cy="4674742"/>
          </a:xfrm>
        </p:spPr>
        <p:txBody>
          <a:bodyPr>
            <a:normAutofit/>
          </a:bodyPr>
          <a:lstStyle/>
          <a:p>
            <a:pPr marL="0" indent="0" algn="just">
              <a:buNone/>
            </a:pPr>
            <a:r>
              <a:rPr lang="en-US" sz="1900" dirty="0">
                <a:solidFill>
                  <a:schemeClr val="tx1">
                    <a:lumMod val="50000"/>
                  </a:schemeClr>
                </a:solidFill>
                <a:latin typeface="Times New Roman" panose="02020603050405020304" pitchFamily="18" charset="0"/>
                <a:cs typeface="Times New Roman" panose="02020603050405020304" pitchFamily="18" charset="0"/>
              </a:rPr>
              <a:t>In conclusion, this thesis paper proposes a neural network-based machine learning algorithm to enhance the detection accuracy of infiltrator malware. Using the CERT4.2 dataset, the research effectively demonstrates the efficacy of the proposed method. Other classification techniques such as Random Forest, Naive Bayes, KNN, SVM, Decision Tree, Logical Regression, and Gradient Boosting are outperformed by the proposed algorithm's 100 percent accuracy in detecting insider threats.</a:t>
            </a:r>
          </a:p>
          <a:p>
            <a:pPr marL="0" indent="0" algn="just">
              <a:buNone/>
            </a:pPr>
            <a:r>
              <a:rPr lang="en-US" sz="1900" dirty="0">
                <a:solidFill>
                  <a:schemeClr val="tx1">
                    <a:lumMod val="50000"/>
                  </a:schemeClr>
                </a:solidFill>
                <a:latin typeface="Times New Roman" panose="02020603050405020304" pitchFamily="18" charset="0"/>
                <a:cs typeface="Times New Roman" panose="02020603050405020304" pitchFamily="18" charset="0"/>
              </a:rPr>
              <a:t>A neural network-based approach, multiple dense layers, </a:t>
            </a:r>
            <a:r>
              <a:rPr lang="en-US" sz="1900" dirty="0" err="1">
                <a:solidFill>
                  <a:schemeClr val="tx1">
                    <a:lumMod val="50000"/>
                  </a:schemeClr>
                </a:solidFill>
                <a:latin typeface="Times New Roman" panose="02020603050405020304" pitchFamily="18" charset="0"/>
                <a:cs typeface="Times New Roman" panose="02020603050405020304" pitchFamily="18" charset="0"/>
              </a:rPr>
              <a:t>ReLU</a:t>
            </a:r>
            <a:r>
              <a:rPr lang="en-US" sz="1900" dirty="0">
                <a:solidFill>
                  <a:schemeClr val="tx1">
                    <a:lumMod val="50000"/>
                  </a:schemeClr>
                </a:solidFill>
                <a:latin typeface="Times New Roman" panose="02020603050405020304" pitchFamily="18" charset="0"/>
                <a:cs typeface="Times New Roman" panose="02020603050405020304" pitchFamily="18" charset="0"/>
              </a:rPr>
              <a:t> activation functions, dropout layers, feature extraction, anomaly detection, and classification workflow contribute to the algorithm's high accuracy and efficacy. The algorithm obtains a greater comprehension of internal malware patterns by encapsulating text sequences and preprocessing the data.</a:t>
            </a:r>
          </a:p>
          <a:p>
            <a:pPr marL="0" indent="0" algn="just">
              <a:buNone/>
            </a:pPr>
            <a:r>
              <a:rPr lang="en-US" sz="1900" dirty="0">
                <a:solidFill>
                  <a:schemeClr val="tx1">
                    <a:lumMod val="50000"/>
                  </a:schemeClr>
                </a:solidFill>
                <a:latin typeface="Times New Roman" panose="02020603050405020304" pitchFamily="18" charset="0"/>
                <a:cs typeface="Times New Roman" panose="02020603050405020304" pitchFamily="18" charset="0"/>
              </a:rPr>
              <a:t>This research makes a substantial contribution to the growing field of cybersecurity by addressing the expanding risk posed by insiders and proposing a robust solution for the accurate and rapid detection of insider threats. The suggested approach can be implemented in real-life systems to improve cybersecurity and defend against internal malware attacks. Further research could concentrate on the algorithm's scalability and optimization to manage large datasets and enhance its performance in real-time detection scenarios.</a:t>
            </a:r>
          </a:p>
          <a:p>
            <a:pPr marL="0" indent="0" algn="just">
              <a:buNone/>
            </a:pPr>
            <a:endParaRPr lang="en-US" sz="1800" dirty="0">
              <a:solidFill>
                <a:schemeClr val="tx1">
                  <a:lumMod val="50000"/>
                </a:schemeClr>
              </a:solidFill>
            </a:endParaRPr>
          </a:p>
        </p:txBody>
      </p:sp>
      <p:sp>
        <p:nvSpPr>
          <p:cNvPr id="4" name="Date Placeholder 3">
            <a:extLst>
              <a:ext uri="{FF2B5EF4-FFF2-40B4-BE49-F238E27FC236}">
                <a16:creationId xmlns:a16="http://schemas.microsoft.com/office/drawing/2014/main" id="{4F41D18B-8718-422C-98A6-CD5CFCFD4E54}"/>
              </a:ext>
            </a:extLst>
          </p:cNvPr>
          <p:cNvSpPr>
            <a:spLocks noGrp="1"/>
          </p:cNvSpPr>
          <p:nvPr>
            <p:ph type="dt" sz="half" idx="10"/>
          </p:nvPr>
        </p:nvSpPr>
        <p:spPr/>
        <p:txBody>
          <a:bodyPr/>
          <a:lstStyle/>
          <a:p>
            <a:fld id="{6E965D1D-1422-4A40-BD24-43DFF4F951BE}" type="datetime1">
              <a:rPr lang="en-US" smtClean="0"/>
              <a:t>10/24/2023</a:t>
            </a:fld>
            <a:endParaRPr lang="en-US"/>
          </a:p>
        </p:txBody>
      </p:sp>
      <p:sp>
        <p:nvSpPr>
          <p:cNvPr id="5" name="Slide Number Placeholder 4">
            <a:extLst>
              <a:ext uri="{FF2B5EF4-FFF2-40B4-BE49-F238E27FC236}">
                <a16:creationId xmlns:a16="http://schemas.microsoft.com/office/drawing/2014/main" id="{D2C727CD-2295-4AED-BB2E-712BAE22A848}"/>
              </a:ext>
            </a:extLst>
          </p:cNvPr>
          <p:cNvSpPr>
            <a:spLocks noGrp="1"/>
          </p:cNvSpPr>
          <p:nvPr>
            <p:ph type="sldNum" sz="quarter" idx="12"/>
          </p:nvPr>
        </p:nvSpPr>
        <p:spPr/>
        <p:txBody>
          <a:bodyPr/>
          <a:lstStyle/>
          <a:p>
            <a:fld id="{0FF54DE5-C571-48E8-A5BC-B369434E2F44}" type="slidenum">
              <a:rPr lang="en-US" smtClean="0"/>
              <a:t>25</a:t>
            </a:fld>
            <a:endParaRPr lang="en-US"/>
          </a:p>
        </p:txBody>
      </p:sp>
      <p:sp>
        <p:nvSpPr>
          <p:cNvPr id="6" name="Footer Placeholder 5">
            <a:extLst>
              <a:ext uri="{FF2B5EF4-FFF2-40B4-BE49-F238E27FC236}">
                <a16:creationId xmlns:a16="http://schemas.microsoft.com/office/drawing/2014/main" id="{8293D23A-E7E3-B408-6ADA-681B026A9C1F}"/>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89849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solidFill>
                  <a:schemeClr val="tx1">
                    <a:lumMod val="50000"/>
                  </a:schemeClr>
                </a:solidFill>
                <a:latin typeface="Times New Roman" panose="02020603050405020304" pitchFamily="18" charset="0"/>
                <a:cs typeface="Times New Roman" panose="02020603050405020304" pitchFamily="18" charset="0"/>
              </a:rPr>
              <a:t>Future Work</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26</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68F69DB7-4EA0-4CCA-AC1C-F6D066221896}" type="datetime1">
              <a:rPr lang="en-US" smtClean="0"/>
              <a:t>10/24/2023</a:t>
            </a:fld>
            <a:endParaRPr lang="en-US"/>
          </a:p>
        </p:txBody>
      </p:sp>
      <p:sp>
        <p:nvSpPr>
          <p:cNvPr id="8" name="TextBox 7">
            <a:extLst>
              <a:ext uri="{FF2B5EF4-FFF2-40B4-BE49-F238E27FC236}">
                <a16:creationId xmlns:a16="http://schemas.microsoft.com/office/drawing/2014/main" id="{E7E24DC3-ADF5-4313-B614-4BA7A06781A6}"/>
              </a:ext>
            </a:extLst>
          </p:cNvPr>
          <p:cNvSpPr txBox="1"/>
          <p:nvPr/>
        </p:nvSpPr>
        <p:spPr>
          <a:xfrm>
            <a:off x="1104897" y="1560554"/>
            <a:ext cx="9980683" cy="4093428"/>
          </a:xfrm>
          <a:prstGeom prst="rect">
            <a:avLst/>
          </a:prstGeom>
          <a:noFill/>
        </p:spPr>
        <p:txBody>
          <a:bodyPr wrap="square">
            <a:spAutoFit/>
          </a:bodyPr>
          <a:lstStyle/>
          <a:p>
            <a:pPr algn="just"/>
            <a:r>
              <a:rPr lang="en-US" sz="2000" b="1" dirty="0">
                <a:solidFill>
                  <a:schemeClr val="tx1">
                    <a:lumMod val="50000"/>
                  </a:schemeClr>
                </a:solidFill>
                <a:latin typeface="Times New Roman" panose="02020603050405020304" pitchFamily="18" charset="0"/>
                <a:cs typeface="Times New Roman" panose="02020603050405020304" pitchFamily="18" charset="0"/>
              </a:rPr>
              <a:t>Scalability and Optimization: </a:t>
            </a:r>
            <a:r>
              <a:rPr lang="en-US" sz="2000" dirty="0">
                <a:solidFill>
                  <a:schemeClr val="tx1">
                    <a:lumMod val="50000"/>
                  </a:schemeClr>
                </a:solidFill>
                <a:latin typeface="Times New Roman" panose="02020603050405020304" pitchFamily="18" charset="0"/>
                <a:cs typeface="Times New Roman" panose="02020603050405020304" pitchFamily="18" charset="0"/>
              </a:rPr>
              <a:t>Future research could enhance the algorithm's scalability for large datasets and real-time detection, exploring parallelization and distributed computing techniques.</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50000"/>
                  </a:schemeClr>
                </a:solidFill>
                <a:latin typeface="Times New Roman" panose="02020603050405020304" pitchFamily="18" charset="0"/>
                <a:cs typeface="Times New Roman" panose="02020603050405020304" pitchFamily="18" charset="0"/>
              </a:rPr>
              <a:t>Context Diversity: </a:t>
            </a:r>
            <a:r>
              <a:rPr lang="en-US" sz="2000" dirty="0">
                <a:solidFill>
                  <a:schemeClr val="tx1">
                    <a:lumMod val="50000"/>
                  </a:schemeClr>
                </a:solidFill>
                <a:latin typeface="Times New Roman" panose="02020603050405020304" pitchFamily="18" charset="0"/>
                <a:cs typeface="Times New Roman" panose="02020603050405020304" pitchFamily="18" charset="0"/>
              </a:rPr>
              <a:t>Testing the algorithm across various organizational contexts and business settings ensures its adaptability and generalizability using diverse datasets.</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50000"/>
                  </a:schemeClr>
                </a:solidFill>
                <a:latin typeface="Times New Roman" panose="02020603050405020304" pitchFamily="18" charset="0"/>
                <a:cs typeface="Times New Roman" panose="02020603050405020304" pitchFamily="18" charset="0"/>
              </a:rPr>
              <a:t>Expandability: </a:t>
            </a:r>
            <a:r>
              <a:rPr lang="en-US" sz="2000" dirty="0">
                <a:solidFill>
                  <a:schemeClr val="tx1">
                    <a:lumMod val="50000"/>
                  </a:schemeClr>
                </a:solidFill>
                <a:latin typeface="Times New Roman" panose="02020603050405020304" pitchFamily="18" charset="0"/>
                <a:cs typeface="Times New Roman" panose="02020603050405020304" pitchFamily="18" charset="0"/>
              </a:rPr>
              <a:t>Ensuring the algorithm's interpretability is crucial for user confidence. Explaining its decision-making process and identifying influential factors can enhance its trustworthiness.</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50000"/>
                  </a:schemeClr>
                </a:solidFill>
                <a:latin typeface="Times New Roman" panose="02020603050405020304" pitchFamily="18" charset="0"/>
                <a:cs typeface="Times New Roman" panose="02020603050405020304" pitchFamily="18" charset="0"/>
              </a:rPr>
              <a:t>Real-world Deployment: </a:t>
            </a:r>
            <a:r>
              <a:rPr lang="en-US" sz="2000" dirty="0">
                <a:solidFill>
                  <a:schemeClr val="tx1">
                    <a:lumMod val="50000"/>
                  </a:schemeClr>
                </a:solidFill>
                <a:latin typeface="Times New Roman" panose="02020603050405020304" pitchFamily="18" charset="0"/>
                <a:cs typeface="Times New Roman" panose="02020603050405020304" pitchFamily="18" charset="0"/>
              </a:rPr>
              <a:t>Field-testing the algorithm within actual cybersecurity systems through industry partnerships provides valuable insights for refinement.</a:t>
            </a:r>
          </a:p>
        </p:txBody>
      </p:sp>
      <p:sp>
        <p:nvSpPr>
          <p:cNvPr id="5" name="Footer Placeholder 4">
            <a:extLst>
              <a:ext uri="{FF2B5EF4-FFF2-40B4-BE49-F238E27FC236}">
                <a16:creationId xmlns:a16="http://schemas.microsoft.com/office/drawing/2014/main" id="{A3759EA7-7CF1-7BD3-7439-66C294412E0E}"/>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08283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5E19-DBDC-45DD-985B-F3A1A6227A88}"/>
              </a:ext>
            </a:extLst>
          </p:cNvPr>
          <p:cNvSpPr>
            <a:spLocks noGrp="1"/>
          </p:cNvSpPr>
          <p:nvPr>
            <p:ph type="title"/>
          </p:nvPr>
        </p:nvSpPr>
        <p:spPr>
          <a:xfrm>
            <a:off x="1105658" y="136516"/>
            <a:ext cx="9980683" cy="1096962"/>
          </a:xfrm>
        </p:spPr>
        <p:txBody>
          <a:bodyPr>
            <a:normAutofit/>
          </a:bodyPr>
          <a:lstStyle/>
          <a:p>
            <a:r>
              <a:rPr lang="en-US" sz="2800" dirty="0">
                <a:solidFill>
                  <a:schemeClr val="tx1">
                    <a:lumMod val="50000"/>
                  </a:schemeClr>
                </a:solidFill>
                <a:cs typeface="Times New Roman" panose="02020603050405020304" pitchFamily="18" charset="0"/>
              </a:rPr>
              <a:t>Reference</a:t>
            </a:r>
          </a:p>
        </p:txBody>
      </p:sp>
      <p:sp>
        <p:nvSpPr>
          <p:cNvPr id="3" name="Date Placeholder 2">
            <a:extLst>
              <a:ext uri="{FF2B5EF4-FFF2-40B4-BE49-F238E27FC236}">
                <a16:creationId xmlns:a16="http://schemas.microsoft.com/office/drawing/2014/main" id="{321F486B-396A-4A92-82D0-7FD5764F8DB6}"/>
              </a:ext>
            </a:extLst>
          </p:cNvPr>
          <p:cNvSpPr>
            <a:spLocks noGrp="1"/>
          </p:cNvSpPr>
          <p:nvPr>
            <p:ph type="dt" sz="half" idx="10"/>
          </p:nvPr>
        </p:nvSpPr>
        <p:spPr/>
        <p:txBody>
          <a:bodyPr/>
          <a:lstStyle/>
          <a:p>
            <a:fld id="{C2FBDD42-C9E0-4377-BB14-F7333892726C}" type="datetime1">
              <a:rPr lang="en-US" smtClean="0"/>
              <a:t>10/24/2023</a:t>
            </a:fld>
            <a:endParaRPr lang="en-US"/>
          </a:p>
        </p:txBody>
      </p:sp>
      <p:sp>
        <p:nvSpPr>
          <p:cNvPr id="4" name="Slide Number Placeholder 3">
            <a:extLst>
              <a:ext uri="{FF2B5EF4-FFF2-40B4-BE49-F238E27FC236}">
                <a16:creationId xmlns:a16="http://schemas.microsoft.com/office/drawing/2014/main" id="{E43C932D-5C1E-4E54-BE83-7183A1ADA6D1}"/>
              </a:ext>
            </a:extLst>
          </p:cNvPr>
          <p:cNvSpPr>
            <a:spLocks noGrp="1"/>
          </p:cNvSpPr>
          <p:nvPr>
            <p:ph type="sldNum" sz="quarter" idx="12"/>
          </p:nvPr>
        </p:nvSpPr>
        <p:spPr/>
        <p:txBody>
          <a:bodyPr/>
          <a:lstStyle/>
          <a:p>
            <a:fld id="{0FF54DE5-C571-48E8-A5BC-B369434E2F44}" type="slidenum">
              <a:rPr lang="en-US" smtClean="0"/>
              <a:t>27</a:t>
            </a:fld>
            <a:endParaRPr lang="en-US"/>
          </a:p>
        </p:txBody>
      </p:sp>
      <p:sp>
        <p:nvSpPr>
          <p:cNvPr id="6" name="TextBox 5">
            <a:extLst>
              <a:ext uri="{FF2B5EF4-FFF2-40B4-BE49-F238E27FC236}">
                <a16:creationId xmlns:a16="http://schemas.microsoft.com/office/drawing/2014/main" id="{C7BA7EB3-9E66-46D5-B1CB-AC617051F615}"/>
              </a:ext>
            </a:extLst>
          </p:cNvPr>
          <p:cNvSpPr txBox="1"/>
          <p:nvPr/>
        </p:nvSpPr>
        <p:spPr>
          <a:xfrm>
            <a:off x="1020452" y="1411781"/>
            <a:ext cx="10065130" cy="5537093"/>
          </a:xfrm>
          <a:prstGeom prst="rect">
            <a:avLst/>
          </a:prstGeom>
          <a:noFill/>
        </p:spPr>
        <p:txBody>
          <a:bodyPr wrap="square">
            <a:spAutoFit/>
          </a:bodyPr>
          <a:lstStyle/>
          <a:p>
            <a:pPr marL="342900" marR="0" lvl="0" indent="-342900" algn="just">
              <a:spcBef>
                <a:spcPts val="0"/>
              </a:spcBef>
              <a:spcAft>
                <a:spcPts val="0"/>
              </a:spcAft>
              <a:buFont typeface="+mj-lt"/>
              <a:buAutoNum type="arabicPeriod"/>
            </a:pPr>
            <a:r>
              <a:rPr lang="en-US" sz="1400" dirty="0" err="1">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Baset</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.(2016,December).</a:t>
            </a:r>
            <a:r>
              <a:rPr lang="en-US" sz="1400" dirty="0" err="1">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MACHINELEARNINGFORMALWAREDETECTION.ResearchGate.https</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://doi.org/10.13140/RG.2.2.18107.00801</a:t>
            </a:r>
          </a:p>
          <a:p>
            <a:pPr marL="342900" marR="0" lvl="0" indent="-342900" algn="just">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Akhtar, M.S.; Feng, T. Malware Analysis and Detection Using Machine Learning Algorithms. </a:t>
            </a:r>
            <a:r>
              <a:rPr lang="en-US" sz="1400" i="1" dirty="0">
                <a:latin typeface="Times New Roman" panose="02020603050405020304" pitchFamily="18" charset="0"/>
                <a:cs typeface="Times New Roman" panose="02020603050405020304" pitchFamily="18" charset="0"/>
              </a:rPr>
              <a:t>Symmetry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2022</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14</a:t>
            </a:r>
            <a:r>
              <a:rPr lang="en-US" sz="1400" dirty="0">
                <a:latin typeface="Times New Roman" panose="02020603050405020304" pitchFamily="18" charset="0"/>
                <a:cs typeface="Times New Roman" panose="02020603050405020304" pitchFamily="18" charset="0"/>
              </a:rPr>
              <a:t>, 2304. https://doi.org/10.3390/sym14112304</a:t>
            </a:r>
            <a:endPar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500"/>
              </a:spcBef>
              <a:spcAft>
                <a:spcPts val="0"/>
              </a:spcAft>
              <a:buFont typeface="+mj-lt"/>
              <a:buAutoNum type="arabicPeriod"/>
            </a:pPr>
            <a:r>
              <a:rPr lang="en-US" sz="1400" i="1"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Virus and Malware Removal - Wickenburg Computers - Fixing your computer problems.</a:t>
            </a:r>
            <a:r>
              <a:rPr lang="en-US" sz="1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(n.d.). Virus and Malware Removal - Wickenburg Computers - Fixing Your Computer Problems. </a:t>
            </a:r>
            <a:r>
              <a:rPr lang="en-US" sz="1400" u="none" strike="noStrike"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https://www.wickenburgcomputers.com/services/virus-and-malware-removal/</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spcBef>
                <a:spcPts val="0"/>
              </a:spcBef>
              <a:spcAft>
                <a:spcPts val="0"/>
              </a:spcAft>
              <a:buFont typeface="+mj-lt"/>
              <a:buAutoNum type="arabicPeriod"/>
            </a:pP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Tayyab, U.-e.-H.; Khan, F.B.; </a:t>
            </a:r>
            <a:r>
              <a:rPr lang="en-US" sz="1400" dirty="0" err="1">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Durad</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M.H.; Khan, A.; Lee, Y.S. A Survey of the Recent Trends in Deep Learning Based Malware Detection. </a:t>
            </a:r>
            <a:r>
              <a:rPr lang="en-US" sz="1400" i="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 </a:t>
            </a:r>
            <a:r>
              <a:rPr lang="en-US" sz="1400" i="1" dirty="0" err="1">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Cybersecur</a:t>
            </a:r>
            <a:r>
              <a:rPr lang="en-US" sz="1400" i="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Priv.</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2022</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800-829. </a:t>
            </a:r>
            <a:r>
              <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https://doi.org/10.3390/jcp2040041</a:t>
            </a:r>
            <a:endPar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Chunrui</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Zhang, Shen Wang, Dechen Zhan,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Tingyue</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Yu,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Tiangang</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Wang,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Mingyong</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Yin, "Detecting Insider Threat from Behavioral Logs Based on Ensemble and Self-Supervised Learning", </a:t>
            </a:r>
            <a:r>
              <a:rPr lang="en-US" sz="1400" i="1"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Security and Communication Networks</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vol. 2021, Article ID 4148441, 11 pages, 2021. </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https://doi.org/10.1155/2021/4148441</a:t>
            </a:r>
            <a:endPar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R. G. Gayathri, A.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Sajjanhar</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and Y. Xiang, “Image-Based Feature Representation for Insider Threat Classification,” </a:t>
            </a:r>
            <a:r>
              <a:rPr lang="en-US" sz="1400" i="1"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Applied Sciences</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vol. 10, no. 14, p. 4945, Jul. 2020,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doi</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10.3390/app10144945.</a:t>
            </a:r>
          </a:p>
          <a:p>
            <a:pPr marL="342881" indent="-342881" algn="just">
              <a:spcAft>
                <a:spcPts val="800"/>
              </a:spcAft>
              <a:buFont typeface="+mj-lt"/>
              <a:buAutoNum type="arabicPeriod"/>
              <a:tabLst>
                <a:tab pos="457174" algn="l"/>
              </a:tabLst>
            </a:pP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Rhode, M.,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Burnap</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P., &amp; Jones, K. (2018). Early-stage malware prediction using recurrent neural networks. Computers &amp; Security, 77, 578-594. </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https://doi.org/10.1016/j.cose.2018.05.010</a:t>
            </a:r>
            <a:endPar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881" indent="-342881" algn="just">
              <a:spcAft>
                <a:spcPts val="800"/>
              </a:spcAft>
              <a:buFont typeface="+mj-lt"/>
              <a:buAutoNum type="arabicPeriod"/>
              <a:tabLst>
                <a:tab pos="457174" algn="l"/>
              </a:tabLst>
            </a:pP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Cui,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Zhihua</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&amp;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Xue</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Fei &amp; Cai,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Xingjuan</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&amp; Cao, Yang &amp; Wang, Gai-Ge &amp; Chen, </a:t>
            </a:r>
            <a:r>
              <a:rPr lang="en-US" sz="1400" dirty="0" err="1">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Jinjun</a:t>
            </a:r>
            <a:r>
              <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 (2018). Detection of Malicious Code Variants Based on Deep Learning. IEEE Transactions on Industrial Informatics. 14. 3187-3196. 10.1109/TII.2018.2822680.</a:t>
            </a:r>
          </a:p>
          <a:p>
            <a:pPr marL="342881" indent="-342881" algn="just">
              <a:spcAft>
                <a:spcPts val="800"/>
              </a:spcAft>
              <a:buFont typeface="+mj-lt"/>
              <a:buAutoNum type="arabicPeriod"/>
              <a:tabLst>
                <a:tab pos="457174" algn="l"/>
              </a:tabLst>
            </a:pPr>
            <a:r>
              <a:rPr lang="en-US" sz="1400" dirty="0" err="1">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Noever</a:t>
            </a:r>
            <a:r>
              <a:rPr lang="en-US" sz="1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 Classifier Suites for Insider Threat Detection. </a:t>
            </a:r>
            <a:r>
              <a:rPr lang="en-US" sz="1400" dirty="0" err="1">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2019</a:t>
            </a:r>
            <a:r>
              <a:rPr lang="en-US" sz="140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arXiv:1901.10948.</a:t>
            </a:r>
          </a:p>
          <a:p>
            <a:pPr marL="342881" indent="-342881" algn="just">
              <a:lnSpc>
                <a:spcPct val="107000"/>
              </a:lnSpc>
              <a:spcAft>
                <a:spcPts val="800"/>
              </a:spcAft>
              <a:buFont typeface="+mj-lt"/>
              <a:buAutoNum type="arabicPeriod"/>
              <a:tabLst>
                <a:tab pos="457174" algn="l"/>
              </a:tabLst>
            </a:pPr>
            <a:endPar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US" sz="14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mj-lt"/>
              <a:buAutoNum type="arabicPeriod"/>
            </a:pPr>
            <a:endParaRPr lang="en-US" sz="14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1CC5D16-40CA-1763-8026-4C0AFFAB1D92}"/>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4872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B28BE-D7FA-BD70-C83D-E069670A295D}"/>
              </a:ext>
            </a:extLst>
          </p:cNvPr>
          <p:cNvSpPr>
            <a:spLocks noGrp="1"/>
          </p:cNvSpPr>
          <p:nvPr>
            <p:ph type="dt" sz="half" idx="10"/>
          </p:nvPr>
        </p:nvSpPr>
        <p:spPr/>
        <p:txBody>
          <a:bodyPr/>
          <a:lstStyle/>
          <a:p>
            <a:fld id="{51DD55B4-0BD1-449A-8522-FE15856C213D}" type="datetime1">
              <a:rPr lang="en-US" smtClean="0"/>
              <a:t>10/24/2023</a:t>
            </a:fld>
            <a:endParaRPr lang="en-US"/>
          </a:p>
        </p:txBody>
      </p:sp>
      <p:sp>
        <p:nvSpPr>
          <p:cNvPr id="3" name="Slide Number Placeholder 2">
            <a:extLst>
              <a:ext uri="{FF2B5EF4-FFF2-40B4-BE49-F238E27FC236}">
                <a16:creationId xmlns:a16="http://schemas.microsoft.com/office/drawing/2014/main" id="{8EF89C7A-2CEC-6F81-7B6D-2D3301CB188A}"/>
              </a:ext>
            </a:extLst>
          </p:cNvPr>
          <p:cNvSpPr>
            <a:spLocks noGrp="1"/>
          </p:cNvSpPr>
          <p:nvPr>
            <p:ph type="sldNum" sz="quarter" idx="12"/>
          </p:nvPr>
        </p:nvSpPr>
        <p:spPr/>
        <p:txBody>
          <a:bodyPr/>
          <a:lstStyle/>
          <a:p>
            <a:fld id="{0FF54DE5-C571-48E8-A5BC-B369434E2F44}" type="slidenum">
              <a:rPr lang="en-US" smtClean="0"/>
              <a:t>28</a:t>
            </a:fld>
            <a:endParaRPr lang="en-US"/>
          </a:p>
        </p:txBody>
      </p:sp>
      <p:sp>
        <p:nvSpPr>
          <p:cNvPr id="5" name="Rectangle 4">
            <a:extLst>
              <a:ext uri="{FF2B5EF4-FFF2-40B4-BE49-F238E27FC236}">
                <a16:creationId xmlns:a16="http://schemas.microsoft.com/office/drawing/2014/main" id="{71535C80-D4A0-030B-ECA1-8703AC0B0091}"/>
              </a:ext>
            </a:extLst>
          </p:cNvPr>
          <p:cNvSpPr/>
          <p:nvPr/>
        </p:nvSpPr>
        <p:spPr>
          <a:xfrm>
            <a:off x="352147" y="3075057"/>
            <a:ext cx="11487705" cy="707886"/>
          </a:xfrm>
          <a:prstGeom prst="rect">
            <a:avLst/>
          </a:prstGeom>
        </p:spPr>
        <p:txBody>
          <a:bodyPr wrap="square">
            <a:spAutoFit/>
          </a:bodyPr>
          <a:lstStyle/>
          <a:p>
            <a:pPr algn="ctr"/>
            <a:r>
              <a:rPr lang="en-US" sz="4000" b="1" dirty="0">
                <a:ln/>
                <a:solidFill>
                  <a:schemeClr val="tx2"/>
                </a:solidFill>
                <a:effectLst>
                  <a:outerShdw blurRad="38100" dist="19050" dir="2700000" algn="tl" rotWithShape="0">
                    <a:schemeClr val="dk1">
                      <a:lumMod val="50000"/>
                      <a:alpha val="40000"/>
                    </a:schemeClr>
                  </a:outerShdw>
                </a:effectLst>
                <a:latin typeface="+mj-lt"/>
              </a:rPr>
              <a:t>Thank You for Your Time and Attention!!</a:t>
            </a:r>
          </a:p>
        </p:txBody>
      </p:sp>
      <p:sp>
        <p:nvSpPr>
          <p:cNvPr id="6" name="Footer Placeholder 5">
            <a:extLst>
              <a:ext uri="{FF2B5EF4-FFF2-40B4-BE49-F238E27FC236}">
                <a16:creationId xmlns:a16="http://schemas.microsoft.com/office/drawing/2014/main" id="{7A15F63A-0C87-F10C-25A5-5FD4134C0BB5}"/>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19367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b="1" dirty="0">
                <a:solidFill>
                  <a:schemeClr val="tx1">
                    <a:lumMod val="50000"/>
                  </a:schemeClr>
                </a:solidFill>
              </a:rPr>
              <a:t>Introduction</a:t>
            </a:r>
            <a:endParaRPr lang="en-US" b="1" dirty="0">
              <a:solidFill>
                <a:schemeClr val="tx1">
                  <a:lumMod val="50000"/>
                </a:schemeClr>
              </a:solidFill>
              <a:cs typeface="Times New Roman" panose="02020603050405020304" pitchFamily="18" charset="0"/>
            </a:endParaRPr>
          </a:p>
        </p:txBody>
      </p:sp>
      <p:sp>
        <p:nvSpPr>
          <p:cNvPr id="7" name="TextBox 6">
            <a:extLst>
              <a:ext uri="{FF2B5EF4-FFF2-40B4-BE49-F238E27FC236}">
                <a16:creationId xmlns:a16="http://schemas.microsoft.com/office/drawing/2014/main" id="{3F18E6F7-9C79-1B1E-D6D3-768E21BB7906}"/>
              </a:ext>
            </a:extLst>
          </p:cNvPr>
          <p:cNvSpPr txBox="1"/>
          <p:nvPr/>
        </p:nvSpPr>
        <p:spPr>
          <a:xfrm>
            <a:off x="999241" y="1066482"/>
            <a:ext cx="6325386" cy="5401479"/>
          </a:xfrm>
          <a:prstGeom prst="rect">
            <a:avLst/>
          </a:prstGeom>
          <a:noFill/>
        </p:spPr>
        <p:txBody>
          <a:bodyPr wrap="square">
            <a:spAutoFit/>
          </a:bodyPr>
          <a:lstStyle/>
          <a:p>
            <a:pPr algn="l"/>
            <a:endParaRPr lang="en-US" sz="1500" dirty="0">
              <a:solidFill>
                <a:schemeClr val="tx1">
                  <a:lumMod val="50000"/>
                </a:schemeClr>
              </a:solidFill>
              <a:latin typeface="Times New Roman" panose="02020603050405020304" pitchFamily="18" charset="0"/>
              <a:cs typeface="Times New Roman" panose="02020603050405020304" pitchFamily="18" charset="0"/>
            </a:endParaRPr>
          </a:p>
          <a:p>
            <a:pPr algn="just"/>
            <a:r>
              <a:rPr lang="en-US" sz="1500"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Information is one of today's most precious but vulnerable resources. Most organizations and people in the modern world manage and safeguard their digital content via computer networks and information technologies. As a consequence, there is a rise in cybersecurity threats such as identity theft, hacking, ransomware and malware attacks. Malware is used in many of these attacks [1]. In figure 1. different types of cyberattacks has been shown.  Malware, also known as malicious software, consists of programming (code, scripting, dynamic content, and other applications) intended to obstruct or prevent operation, gather data that might be used for exploitation or compromise privacy, obtain illegal access to system resources, or engage in other malicious acts. [3]. Infrastructure is always in danger of serious harm from sophisticated malware that is always changing [</a:t>
            </a:r>
            <a:r>
              <a:rPr lang="en-US" sz="1500" kern="1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4</a:t>
            </a:r>
            <a:r>
              <a:rPr lang="en-US" sz="1500"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Threats nowadays are conducted utilizing modern technologies which makes them difficult to identify. Malware attacks can happen for several reasons, such as stealing sensitive data such as debit or credit card numbers, login credentials, or personal information to interfere with the operation of systems, etc. Also, most people are not aware of these malware attacks. As a result, personal information and other important documents stored on electronic devices are at risk of being compromised. Therefore, it is obvious that the need for an intelligent system that can recognize new malware by analyzing the structure of system operations produced by malware as well as a suitable mechanism to recognize infected files is essential.</a:t>
            </a:r>
          </a:p>
          <a:p>
            <a:pPr algn="just"/>
            <a:r>
              <a:rPr lang="en-US" sz="1500" dirty="0">
                <a:solidFill>
                  <a:schemeClr val="tx1">
                    <a:lumMod val="50000"/>
                  </a:schemeClr>
                </a:solidFill>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5B8D3255-4DBC-6772-9383-E512FEB37813}"/>
              </a:ext>
            </a:extLst>
          </p:cNvPr>
          <p:cNvSpPr>
            <a:spLocks noGrp="1"/>
          </p:cNvSpPr>
          <p:nvPr>
            <p:ph type="sldNum" sz="quarter" idx="12"/>
          </p:nvPr>
        </p:nvSpPr>
        <p:spPr/>
        <p:txBody>
          <a:bodyPr/>
          <a:lstStyle/>
          <a:p>
            <a:fld id="{0FF54DE5-C571-48E8-A5BC-B369434E2F44}" type="slidenum">
              <a:rPr lang="en-US" smtClean="0"/>
              <a:t>3</a:t>
            </a:fld>
            <a:endParaRPr lang="en-US"/>
          </a:p>
        </p:txBody>
      </p:sp>
      <p:sp>
        <p:nvSpPr>
          <p:cNvPr id="4" name="Date Placeholder 3">
            <a:extLst>
              <a:ext uri="{FF2B5EF4-FFF2-40B4-BE49-F238E27FC236}">
                <a16:creationId xmlns:a16="http://schemas.microsoft.com/office/drawing/2014/main" id="{AD0A1B7F-EC2E-10E7-D018-0970CC2E7A89}"/>
              </a:ext>
            </a:extLst>
          </p:cNvPr>
          <p:cNvSpPr>
            <a:spLocks noGrp="1"/>
          </p:cNvSpPr>
          <p:nvPr>
            <p:ph type="dt" sz="half" idx="10"/>
          </p:nvPr>
        </p:nvSpPr>
        <p:spPr/>
        <p:txBody>
          <a:bodyPr/>
          <a:lstStyle/>
          <a:p>
            <a:fld id="{0B095E43-BB70-4897-8EAE-C7E709EADDC1}" type="datetime1">
              <a:rPr lang="en-US" smtClean="0"/>
              <a:t>10/24/2023</a:t>
            </a:fld>
            <a:endParaRPr lang="en-US"/>
          </a:p>
        </p:txBody>
      </p:sp>
      <p:pic>
        <p:nvPicPr>
          <p:cNvPr id="11" name="Picture 10">
            <a:extLst>
              <a:ext uri="{FF2B5EF4-FFF2-40B4-BE49-F238E27FC236}">
                <a16:creationId xmlns:a16="http://schemas.microsoft.com/office/drawing/2014/main" id="{0CFB4C33-9D0D-4B7B-A4AB-E4F905ED15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7828" y="1333341"/>
            <a:ext cx="3734556" cy="3863340"/>
          </a:xfrm>
          <a:prstGeom prst="rect">
            <a:avLst/>
          </a:prstGeom>
        </p:spPr>
      </p:pic>
      <p:sp>
        <p:nvSpPr>
          <p:cNvPr id="12" name="TextBox 11">
            <a:extLst>
              <a:ext uri="{FF2B5EF4-FFF2-40B4-BE49-F238E27FC236}">
                <a16:creationId xmlns:a16="http://schemas.microsoft.com/office/drawing/2014/main" id="{17F25571-1DEE-43D1-8AE8-C3ADE6E2AC5A}"/>
              </a:ext>
            </a:extLst>
          </p:cNvPr>
          <p:cNvSpPr txBox="1"/>
          <p:nvPr/>
        </p:nvSpPr>
        <p:spPr>
          <a:xfrm>
            <a:off x="7265817" y="5314854"/>
            <a:ext cx="3878580" cy="307777"/>
          </a:xfrm>
          <a:prstGeom prst="rect">
            <a:avLst/>
          </a:prstGeom>
          <a:noFill/>
        </p:spPr>
        <p:txBody>
          <a:bodyPr wrap="square" rtlCol="0">
            <a:spAutoFit/>
          </a:bodyPr>
          <a:lstStyle/>
          <a:p>
            <a:pPr algn="ctr"/>
            <a:r>
              <a:rPr lang="en-US" sz="1400" kern="100" dirty="0">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F</a:t>
            </a:r>
            <a:r>
              <a:rPr lang="en-US" sz="1400" kern="100" dirty="0">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igure 01. Different types of cyberattacks [2]</a:t>
            </a:r>
            <a:endParaRPr lang="en-US" sz="1400" dirty="0"/>
          </a:p>
        </p:txBody>
      </p:sp>
      <p:sp>
        <p:nvSpPr>
          <p:cNvPr id="5" name="Footer Placeholder 4">
            <a:extLst>
              <a:ext uri="{FF2B5EF4-FFF2-40B4-BE49-F238E27FC236}">
                <a16:creationId xmlns:a16="http://schemas.microsoft.com/office/drawing/2014/main" id="{A42B5CC0-A5C6-C13C-1A73-ED1C3C9FF2D4}"/>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EDE33-8CC1-C317-C4B0-1B850479B7D8}"/>
              </a:ext>
            </a:extLst>
          </p:cNvPr>
          <p:cNvSpPr txBox="1"/>
          <p:nvPr/>
        </p:nvSpPr>
        <p:spPr>
          <a:xfrm>
            <a:off x="194237" y="138937"/>
            <a:ext cx="2985241" cy="523220"/>
          </a:xfrm>
          <a:prstGeom prst="rect">
            <a:avLst/>
          </a:prstGeom>
          <a:noFill/>
        </p:spPr>
        <p:txBody>
          <a:bodyPr wrap="none" rtlCol="0">
            <a:spAutoFit/>
          </a:bodyPr>
          <a:lstStyle/>
          <a:p>
            <a:r>
              <a:rPr lang="en-US" sz="2800" b="1" u="sng" dirty="0">
                <a:solidFill>
                  <a:schemeClr val="tx1">
                    <a:lumMod val="50000"/>
                  </a:schemeClr>
                </a:solidFill>
                <a:latin typeface="+mj-lt"/>
                <a:cs typeface="Times New Roman" panose="02020603050405020304" pitchFamily="18" charset="0"/>
              </a:rPr>
              <a:t>Literature Review</a:t>
            </a:r>
          </a:p>
        </p:txBody>
      </p:sp>
      <p:graphicFrame>
        <p:nvGraphicFramePr>
          <p:cNvPr id="5" name="Table 5">
            <a:extLst>
              <a:ext uri="{FF2B5EF4-FFF2-40B4-BE49-F238E27FC236}">
                <a16:creationId xmlns:a16="http://schemas.microsoft.com/office/drawing/2014/main" id="{4CF65F8F-ED4A-7AAE-683D-54897BF5D4C3}"/>
              </a:ext>
            </a:extLst>
          </p:cNvPr>
          <p:cNvGraphicFramePr>
            <a:graphicFrameLocks noGrp="1"/>
          </p:cNvGraphicFramePr>
          <p:nvPr>
            <p:extLst>
              <p:ext uri="{D42A27DB-BD31-4B8C-83A1-F6EECF244321}">
                <p14:modId xmlns:p14="http://schemas.microsoft.com/office/powerpoint/2010/main" val="2667735684"/>
              </p:ext>
            </p:extLst>
          </p:nvPr>
        </p:nvGraphicFramePr>
        <p:xfrm>
          <a:off x="194234" y="662158"/>
          <a:ext cx="11803529" cy="5721084"/>
        </p:xfrm>
        <a:graphic>
          <a:graphicData uri="http://schemas.openxmlformats.org/drawingml/2006/table">
            <a:tbl>
              <a:tblPr firstRow="1" bandRow="1">
                <a:tableStyleId>{5C22544A-7EE6-4342-B048-85BDC9FD1C3A}</a:tableStyleId>
              </a:tblPr>
              <a:tblGrid>
                <a:gridCol w="571876">
                  <a:extLst>
                    <a:ext uri="{9D8B030D-6E8A-4147-A177-3AD203B41FA5}">
                      <a16:colId xmlns:a16="http://schemas.microsoft.com/office/drawing/2014/main" val="3397290744"/>
                    </a:ext>
                  </a:extLst>
                </a:gridCol>
                <a:gridCol w="571876">
                  <a:extLst>
                    <a:ext uri="{9D8B030D-6E8A-4147-A177-3AD203B41FA5}">
                      <a16:colId xmlns:a16="http://schemas.microsoft.com/office/drawing/2014/main" val="2656705546"/>
                    </a:ext>
                  </a:extLst>
                </a:gridCol>
                <a:gridCol w="1791709">
                  <a:extLst>
                    <a:ext uri="{9D8B030D-6E8A-4147-A177-3AD203B41FA5}">
                      <a16:colId xmlns:a16="http://schemas.microsoft.com/office/drawing/2014/main" val="89018026"/>
                    </a:ext>
                  </a:extLst>
                </a:gridCol>
                <a:gridCol w="1828800">
                  <a:extLst>
                    <a:ext uri="{9D8B030D-6E8A-4147-A177-3AD203B41FA5}">
                      <a16:colId xmlns:a16="http://schemas.microsoft.com/office/drawing/2014/main" val="2655576591"/>
                    </a:ext>
                  </a:extLst>
                </a:gridCol>
                <a:gridCol w="1677975">
                  <a:extLst>
                    <a:ext uri="{9D8B030D-6E8A-4147-A177-3AD203B41FA5}">
                      <a16:colId xmlns:a16="http://schemas.microsoft.com/office/drawing/2014/main" val="2650740588"/>
                    </a:ext>
                  </a:extLst>
                </a:gridCol>
                <a:gridCol w="5361293">
                  <a:extLst>
                    <a:ext uri="{9D8B030D-6E8A-4147-A177-3AD203B41FA5}">
                      <a16:colId xmlns:a16="http://schemas.microsoft.com/office/drawing/2014/main" val="1279341407"/>
                    </a:ext>
                  </a:extLst>
                </a:gridCol>
              </a:tblGrid>
              <a:tr h="302217">
                <a:tc>
                  <a:txBody>
                    <a:bodyPr/>
                    <a:lstStyle/>
                    <a:p>
                      <a:pPr algn="ctr"/>
                      <a:r>
                        <a:rPr lang="en-US" sz="1400" dirty="0">
                          <a:latin typeface="Times New Roman" panose="02020603050405020304" pitchFamily="18" charset="0"/>
                          <a:cs typeface="Times New Roman" panose="02020603050405020304" pitchFamily="18" charset="0"/>
                        </a:rPr>
                        <a:t>Ref.</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Year</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Title</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Journal/Conference</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Author(s)</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Summary</a:t>
                      </a:r>
                    </a:p>
                  </a:txBody>
                  <a:tcPr marT="45721" marB="45721"/>
                </a:tc>
                <a:extLst>
                  <a:ext uri="{0D108BD9-81ED-4DB2-BD59-A6C34878D82A}">
                    <a16:rowId xmlns:a16="http://schemas.microsoft.com/office/drawing/2014/main" val="1318749392"/>
                  </a:ext>
                </a:extLst>
              </a:tr>
              <a:tr h="2840824">
                <a:tc>
                  <a:txBody>
                    <a:bodyPr/>
                    <a:lstStyle/>
                    <a:p>
                      <a:r>
                        <a:rPr lang="en-US" sz="1400" dirty="0">
                          <a:latin typeface="Times New Roman" panose="02020603050405020304" pitchFamily="18" charset="0"/>
                          <a:cs typeface="Times New Roman" panose="02020603050405020304" pitchFamily="18" charset="0"/>
                        </a:rPr>
                        <a:t>4</a:t>
                      </a:r>
                    </a:p>
                  </a:txBody>
                  <a:tcPr marT="45721" marB="45721"/>
                </a:tc>
                <a:tc>
                  <a:txBody>
                    <a:bodyPr/>
                    <a:lstStyle/>
                    <a:p>
                      <a:r>
                        <a:rPr lang="en-US" sz="1400" dirty="0">
                          <a:latin typeface="Times New Roman" panose="02020603050405020304" pitchFamily="18" charset="0"/>
                          <a:cs typeface="Times New Roman" panose="02020603050405020304" pitchFamily="18" charset="0"/>
                        </a:rPr>
                        <a:t>2022</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A Survey of the Recent Trends in Deep Learning Based</a:t>
                      </a:r>
                    </a:p>
                    <a:p>
                      <a:pPr algn="ctr"/>
                      <a:r>
                        <a:rPr lang="en-US" sz="1400" dirty="0">
                          <a:latin typeface="Times New Roman" panose="02020603050405020304" pitchFamily="18" charset="0"/>
                          <a:cs typeface="Times New Roman" panose="02020603050405020304" pitchFamily="18" charset="0"/>
                        </a:rPr>
                        <a:t>Malware Detection</a:t>
                      </a:r>
                    </a:p>
                  </a:txBody>
                  <a:tcPr marT="45721" marB="45721"/>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MDPI: Journal of Cybersecurity and Privacy</a:t>
                      </a:r>
                    </a:p>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https://doi.org/10.3390/jcp2040041</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Umm-e-Hani Tayyab , Faiza Babar Khan  , Muhammad Hanif </a:t>
                      </a:r>
                      <a:r>
                        <a:rPr lang="en-US" sz="1400" dirty="0" err="1">
                          <a:latin typeface="Times New Roman" panose="02020603050405020304" pitchFamily="18" charset="0"/>
                          <a:cs typeface="Times New Roman" panose="02020603050405020304" pitchFamily="18" charset="0"/>
                        </a:rPr>
                        <a:t>Durad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Asifullah</a:t>
                      </a:r>
                      <a:r>
                        <a:rPr lang="en-US" sz="1400" dirty="0">
                          <a:latin typeface="Times New Roman" panose="02020603050405020304" pitchFamily="18" charset="0"/>
                          <a:cs typeface="Times New Roman" panose="02020603050405020304" pitchFamily="18" charset="0"/>
                        </a:rPr>
                        <a:t> Khan,</a:t>
                      </a:r>
                    </a:p>
                    <a:p>
                      <a:pPr algn="ctr"/>
                      <a:r>
                        <a:rPr lang="en-US" sz="1400" dirty="0">
                          <a:latin typeface="Times New Roman" panose="02020603050405020304" pitchFamily="18" charset="0"/>
                          <a:cs typeface="Times New Roman" panose="02020603050405020304" pitchFamily="18" charset="0"/>
                        </a:rPr>
                        <a:t>and Yeon Soo Lee </a:t>
                      </a:r>
                    </a:p>
                  </a:txBody>
                  <a:tcPr marT="45721" marB="45721"/>
                </a:tc>
                <a:tc>
                  <a:txBody>
                    <a:bodyPr/>
                    <a:lstStyle/>
                    <a:p>
                      <a:pPr marL="285750" indent="-285750" algn="just">
                        <a:buFont typeface="Wingdings" panose="05000000000000000000" pitchFamily="2" charset="2"/>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surveyed several possible strategies to support the real-time detection of malware. </a:t>
                      </a:r>
                    </a:p>
                    <a:p>
                      <a:pPr marL="285750" indent="-285750" algn="just">
                        <a:buFont typeface="Wingdings" panose="05000000000000000000" pitchFamily="2" charset="2"/>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proposed a hierarchical model to discover security events or threats in real-time.</a:t>
                      </a:r>
                    </a:p>
                    <a:p>
                      <a:pPr marL="285750" indent="-285750" algn="just">
                        <a:buFont typeface="Wingdings" panose="05000000000000000000" pitchFamily="2" charset="2"/>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investigated the research lack in building a real-time antimalware system.</a:t>
                      </a:r>
                    </a:p>
                    <a:p>
                      <a:pPr marL="285750" indent="-285750" algn="just">
                        <a:buFont typeface="Wingdings" panose="05000000000000000000" pitchFamily="2" charset="2"/>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compared Deep Learning-based approaches with conventional machine learning based approaches and primitive (statistical analysis based) methods.</a:t>
                      </a:r>
                    </a:p>
                    <a:p>
                      <a:pPr marL="285750" indent="-285750" algn="just">
                        <a:buFont typeface="Wingdings" panose="05000000000000000000" pitchFamily="2" charset="2"/>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work discussed the issues, and challenges faced by different methods (Primitive Methods (Statistical Analysis Based Methods, Conventional Machine Learning Based Methods. Deep Learning Based Methods).</a:t>
                      </a:r>
                    </a:p>
                  </a:txBody>
                  <a:tcPr marT="45721" marB="45721"/>
                </a:tc>
                <a:extLst>
                  <a:ext uri="{0D108BD9-81ED-4DB2-BD59-A6C34878D82A}">
                    <a16:rowId xmlns:a16="http://schemas.microsoft.com/office/drawing/2014/main" val="3730317709"/>
                  </a:ext>
                </a:extLst>
              </a:tr>
              <a:tr h="2551160">
                <a:tc>
                  <a:txBody>
                    <a:bodyPr/>
                    <a:lstStyle/>
                    <a:p>
                      <a:r>
                        <a:rPr lang="en-US" sz="1400" dirty="0">
                          <a:latin typeface="Times New Roman" panose="02020603050405020304" pitchFamily="18" charset="0"/>
                          <a:cs typeface="Times New Roman" panose="02020603050405020304" pitchFamily="18" charset="0"/>
                        </a:rPr>
                        <a:t>5</a:t>
                      </a:r>
                    </a:p>
                  </a:txBody>
                  <a:tcPr marT="45721" marB="45721"/>
                </a:tc>
                <a:tc>
                  <a:txBody>
                    <a:bodyPr/>
                    <a:lstStyle/>
                    <a:p>
                      <a:r>
                        <a:rPr lang="en-US" sz="1400" dirty="0">
                          <a:latin typeface="Times New Roman" panose="02020603050405020304" pitchFamily="18" charset="0"/>
                          <a:cs typeface="Times New Roman" panose="02020603050405020304" pitchFamily="18" charset="0"/>
                        </a:rPr>
                        <a:t>2021</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Detecting Insider Threat from Behavioral Logs Based on Ensemble and Self-Supervised Learning</a:t>
                      </a:r>
                    </a:p>
                  </a:txBody>
                  <a:tcPr marT="45721" marB="45721"/>
                </a:tc>
                <a:tc>
                  <a:txBody>
                    <a:bodyPr/>
                    <a:lstStyle/>
                    <a:p>
                      <a:pPr algn="ctr"/>
                      <a:r>
                        <a:rPr lang="en-US" sz="1400" dirty="0" err="1">
                          <a:latin typeface="Times New Roman" panose="02020603050405020304" pitchFamily="18" charset="0"/>
                          <a:cs typeface="Times New Roman" panose="02020603050405020304" pitchFamily="18" charset="0"/>
                        </a:rPr>
                        <a:t>Hindawi</a:t>
                      </a:r>
                      <a:r>
                        <a:rPr lang="en-US" sz="1400" dirty="0">
                          <a:latin typeface="Times New Roman" panose="02020603050405020304" pitchFamily="18" charset="0"/>
                          <a:cs typeface="Times New Roman" panose="02020603050405020304" pitchFamily="18" charset="0"/>
                        </a:rPr>
                        <a:t>: </a:t>
                      </a:r>
                    </a:p>
                    <a:p>
                      <a:pPr algn="ctr"/>
                      <a:r>
                        <a:rPr lang="en-US" sz="1400" dirty="0">
                          <a:latin typeface="Times New Roman" panose="02020603050405020304" pitchFamily="18" charset="0"/>
                          <a:cs typeface="Times New Roman" panose="02020603050405020304" pitchFamily="18" charset="0"/>
                        </a:rPr>
                        <a:t>Security and Communication Networks</a:t>
                      </a:r>
                    </a:p>
                    <a:p>
                      <a:pPr algn="ctr"/>
                      <a:r>
                        <a:rPr lang="en-US" sz="1400" dirty="0">
                          <a:latin typeface="Times New Roman" panose="02020603050405020304" pitchFamily="18" charset="0"/>
                          <a:cs typeface="Times New Roman" panose="02020603050405020304" pitchFamily="18" charset="0"/>
                        </a:rPr>
                        <a:t>Volume 2021, Article ID 4148441, 11 pages</a:t>
                      </a:r>
                    </a:p>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https://doi.org/10.1155/2021/4148441</a:t>
                      </a:r>
                    </a:p>
                  </a:txBody>
                  <a:tcPr marT="45721" marB="45721"/>
                </a:tc>
                <a:tc>
                  <a:txBody>
                    <a:bodyPr/>
                    <a:lstStyle/>
                    <a:p>
                      <a:pPr algn="ctr"/>
                      <a:r>
                        <a:rPr lang="en-US" sz="1400" dirty="0" err="1">
                          <a:latin typeface="Times New Roman" panose="02020603050405020304" pitchFamily="18" charset="0"/>
                          <a:cs typeface="Times New Roman" panose="02020603050405020304" pitchFamily="18" charset="0"/>
                        </a:rPr>
                        <a:t>Chunrui</a:t>
                      </a:r>
                      <a:r>
                        <a:rPr lang="en-US" sz="1400" dirty="0">
                          <a:latin typeface="Times New Roman" panose="02020603050405020304" pitchFamily="18" charset="0"/>
                          <a:cs typeface="Times New Roman" panose="02020603050405020304" pitchFamily="18" charset="0"/>
                        </a:rPr>
                        <a:t> Zhang , Shen Wang , Dechen Zhan, </a:t>
                      </a:r>
                      <a:r>
                        <a:rPr lang="en-US" sz="1400" dirty="0" err="1">
                          <a:latin typeface="Times New Roman" panose="02020603050405020304" pitchFamily="18" charset="0"/>
                          <a:cs typeface="Times New Roman" panose="02020603050405020304" pitchFamily="18" charset="0"/>
                        </a:rPr>
                        <a:t>Tingyue</a:t>
                      </a:r>
                      <a:r>
                        <a:rPr lang="en-US" sz="1400" dirty="0">
                          <a:latin typeface="Times New Roman" panose="02020603050405020304" pitchFamily="18" charset="0"/>
                          <a:cs typeface="Times New Roman" panose="02020603050405020304" pitchFamily="18" charset="0"/>
                        </a:rPr>
                        <a:t> Yu, </a:t>
                      </a:r>
                      <a:r>
                        <a:rPr lang="en-US" sz="1400" dirty="0" err="1">
                          <a:latin typeface="Times New Roman" panose="02020603050405020304" pitchFamily="18" charset="0"/>
                          <a:cs typeface="Times New Roman" panose="02020603050405020304" pitchFamily="18" charset="0"/>
                        </a:rPr>
                        <a:t>Tiangang</a:t>
                      </a:r>
                      <a:r>
                        <a:rPr lang="en-US" sz="1400" dirty="0">
                          <a:latin typeface="Times New Roman" panose="02020603050405020304" pitchFamily="18" charset="0"/>
                          <a:cs typeface="Times New Roman" panose="02020603050405020304" pitchFamily="18" charset="0"/>
                        </a:rPr>
                        <a:t> Wang, and </a:t>
                      </a:r>
                      <a:r>
                        <a:rPr lang="en-US" sz="1400" dirty="0" err="1">
                          <a:latin typeface="Times New Roman" panose="02020603050405020304" pitchFamily="18" charset="0"/>
                          <a:cs typeface="Times New Roman" panose="02020603050405020304" pitchFamily="18" charset="0"/>
                        </a:rPr>
                        <a:t>Mingyong</a:t>
                      </a:r>
                      <a:r>
                        <a:rPr lang="en-US" sz="1400" dirty="0">
                          <a:latin typeface="Times New Roman" panose="02020603050405020304" pitchFamily="18" charset="0"/>
                          <a:cs typeface="Times New Roman" panose="02020603050405020304" pitchFamily="18" charset="0"/>
                        </a:rPr>
                        <a:t> Yin</a:t>
                      </a:r>
                    </a:p>
                  </a:txBody>
                  <a:tcPr marT="45721" marB="45721"/>
                </a:tc>
                <a:tc>
                  <a:txBody>
                    <a:bodyPr/>
                    <a:lstStyle/>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proposed framework is established to distinguish the legitimate behaviors and malicious behaviors of the specific user directly.</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They designed an insider threat detection method based on ensemble learning, in which they propose a new sampling strategy called Over-Bootstrap, which can effectively alleviate the overfitting caused by sample imbalance.</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They designed a self-supervised pretext task to enable detectors to generate distinctive feature representations for different users.</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Accuracy of the proposed method is up to 99.2% in the best case in CERT4.2 and up to 95.3% in the best case in CERT6.2.</a:t>
                      </a:r>
                    </a:p>
                  </a:txBody>
                  <a:tcPr marT="45721" marB="45721"/>
                </a:tc>
                <a:extLst>
                  <a:ext uri="{0D108BD9-81ED-4DB2-BD59-A6C34878D82A}">
                    <a16:rowId xmlns:a16="http://schemas.microsoft.com/office/drawing/2014/main" val="3977576275"/>
                  </a:ext>
                </a:extLst>
              </a:tr>
            </a:tbl>
          </a:graphicData>
        </a:graphic>
      </p:graphicFrame>
      <p:sp>
        <p:nvSpPr>
          <p:cNvPr id="7" name="Slide Number Placeholder 6">
            <a:extLst>
              <a:ext uri="{FF2B5EF4-FFF2-40B4-BE49-F238E27FC236}">
                <a16:creationId xmlns:a16="http://schemas.microsoft.com/office/drawing/2014/main" id="{BBDCE813-E8FC-6199-3591-C832A5A95FC9}"/>
              </a:ext>
            </a:extLst>
          </p:cNvPr>
          <p:cNvSpPr>
            <a:spLocks noGrp="1"/>
          </p:cNvSpPr>
          <p:nvPr>
            <p:ph type="sldNum" sz="quarter" idx="12"/>
          </p:nvPr>
        </p:nvSpPr>
        <p:spPr/>
        <p:txBody>
          <a:bodyPr/>
          <a:lstStyle/>
          <a:p>
            <a:fld id="{0FF54DE5-C571-48E8-A5BC-B369434E2F44}" type="slidenum">
              <a:rPr lang="en-US" smtClean="0"/>
              <a:t>4</a:t>
            </a:fld>
            <a:endParaRPr lang="en-US" dirty="0"/>
          </a:p>
        </p:txBody>
      </p:sp>
      <p:sp>
        <p:nvSpPr>
          <p:cNvPr id="2" name="Date Placeholder 1">
            <a:extLst>
              <a:ext uri="{FF2B5EF4-FFF2-40B4-BE49-F238E27FC236}">
                <a16:creationId xmlns:a16="http://schemas.microsoft.com/office/drawing/2014/main" id="{D0B976DC-6B95-77A9-2196-0A55FC788CD6}"/>
              </a:ext>
            </a:extLst>
          </p:cNvPr>
          <p:cNvSpPr>
            <a:spLocks noGrp="1"/>
          </p:cNvSpPr>
          <p:nvPr>
            <p:ph type="dt" sz="half" idx="10"/>
          </p:nvPr>
        </p:nvSpPr>
        <p:spPr/>
        <p:txBody>
          <a:bodyPr/>
          <a:lstStyle/>
          <a:p>
            <a:fld id="{DA582BDE-0220-49EA-859C-82332C4EFF7D}" type="datetime1">
              <a:rPr lang="en-US" smtClean="0"/>
              <a:t>10/24/2023</a:t>
            </a:fld>
            <a:endParaRPr lang="en-US"/>
          </a:p>
        </p:txBody>
      </p:sp>
      <p:sp>
        <p:nvSpPr>
          <p:cNvPr id="3" name="Footer Placeholder 2">
            <a:extLst>
              <a:ext uri="{FF2B5EF4-FFF2-40B4-BE49-F238E27FC236}">
                <a16:creationId xmlns:a16="http://schemas.microsoft.com/office/drawing/2014/main" id="{E451D364-F9BA-BCD4-1DB7-6BCF9D2BECEB}"/>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290568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A51194-951F-7ED9-019E-4BB8539D74BF}"/>
              </a:ext>
            </a:extLst>
          </p:cNvPr>
          <p:cNvGraphicFramePr>
            <a:graphicFrameLocks noGrp="1"/>
          </p:cNvGraphicFramePr>
          <p:nvPr>
            <p:extLst>
              <p:ext uri="{D42A27DB-BD31-4B8C-83A1-F6EECF244321}">
                <p14:modId xmlns:p14="http://schemas.microsoft.com/office/powerpoint/2010/main" val="659430272"/>
              </p:ext>
            </p:extLst>
          </p:nvPr>
        </p:nvGraphicFramePr>
        <p:xfrm>
          <a:off x="227107" y="820197"/>
          <a:ext cx="11737791" cy="5283936"/>
        </p:xfrm>
        <a:graphic>
          <a:graphicData uri="http://schemas.openxmlformats.org/drawingml/2006/table">
            <a:tbl>
              <a:tblPr firstRow="1" bandRow="1">
                <a:tableStyleId>{5C22544A-7EE6-4342-B048-85BDC9FD1C3A}</a:tableStyleId>
              </a:tblPr>
              <a:tblGrid>
                <a:gridCol w="436283">
                  <a:extLst>
                    <a:ext uri="{9D8B030D-6E8A-4147-A177-3AD203B41FA5}">
                      <a16:colId xmlns:a16="http://schemas.microsoft.com/office/drawing/2014/main" val="189977324"/>
                    </a:ext>
                  </a:extLst>
                </a:gridCol>
                <a:gridCol w="701102">
                  <a:extLst>
                    <a:ext uri="{9D8B030D-6E8A-4147-A177-3AD203B41FA5}">
                      <a16:colId xmlns:a16="http://schemas.microsoft.com/office/drawing/2014/main" val="1974482628"/>
                    </a:ext>
                  </a:extLst>
                </a:gridCol>
                <a:gridCol w="2141122">
                  <a:extLst>
                    <a:ext uri="{9D8B030D-6E8A-4147-A177-3AD203B41FA5}">
                      <a16:colId xmlns:a16="http://schemas.microsoft.com/office/drawing/2014/main" val="1199388285"/>
                    </a:ext>
                  </a:extLst>
                </a:gridCol>
                <a:gridCol w="2124063">
                  <a:extLst>
                    <a:ext uri="{9D8B030D-6E8A-4147-A177-3AD203B41FA5}">
                      <a16:colId xmlns:a16="http://schemas.microsoft.com/office/drawing/2014/main" val="2741986422"/>
                    </a:ext>
                  </a:extLst>
                </a:gridCol>
                <a:gridCol w="1723134">
                  <a:extLst>
                    <a:ext uri="{9D8B030D-6E8A-4147-A177-3AD203B41FA5}">
                      <a16:colId xmlns:a16="http://schemas.microsoft.com/office/drawing/2014/main" val="3331334252"/>
                    </a:ext>
                  </a:extLst>
                </a:gridCol>
                <a:gridCol w="4612087">
                  <a:extLst>
                    <a:ext uri="{9D8B030D-6E8A-4147-A177-3AD203B41FA5}">
                      <a16:colId xmlns:a16="http://schemas.microsoft.com/office/drawing/2014/main" val="2961131286"/>
                    </a:ext>
                  </a:extLst>
                </a:gridCol>
              </a:tblGrid>
              <a:tr h="295372">
                <a:tc>
                  <a:txBody>
                    <a:bodyPr/>
                    <a:lstStyle/>
                    <a:p>
                      <a:pPr algn="ctr"/>
                      <a:r>
                        <a:rPr lang="en-US" sz="1000" dirty="0">
                          <a:latin typeface="Times New Roman" panose="02020603050405020304" pitchFamily="18" charset="0"/>
                          <a:cs typeface="Times New Roman" panose="02020603050405020304" pitchFamily="18" charset="0"/>
                        </a:rPr>
                        <a:t>Ref.</a:t>
                      </a:r>
                    </a:p>
                  </a:txBody>
                  <a:tcPr marT="45721" marB="45721"/>
                </a:tc>
                <a:tc>
                  <a:txBody>
                    <a:bodyPr/>
                    <a:lstStyle/>
                    <a:p>
                      <a:pPr algn="ctr"/>
                      <a:r>
                        <a:rPr lang="en-US" sz="1000" dirty="0">
                          <a:latin typeface="Times New Roman" panose="02020603050405020304" pitchFamily="18" charset="0"/>
                          <a:cs typeface="Times New Roman" panose="02020603050405020304" pitchFamily="18" charset="0"/>
                        </a:rPr>
                        <a:t>Year</a:t>
                      </a:r>
                    </a:p>
                  </a:txBody>
                  <a:tcPr marT="45721" marB="45721"/>
                </a:tc>
                <a:tc>
                  <a:txBody>
                    <a:bodyPr/>
                    <a:lstStyle/>
                    <a:p>
                      <a:pPr algn="ctr"/>
                      <a:r>
                        <a:rPr lang="en-US" sz="1000" dirty="0">
                          <a:latin typeface="Times New Roman" panose="02020603050405020304" pitchFamily="18" charset="0"/>
                          <a:cs typeface="Times New Roman" panose="02020603050405020304" pitchFamily="18" charset="0"/>
                        </a:rPr>
                        <a:t>Title</a:t>
                      </a:r>
                    </a:p>
                  </a:txBody>
                  <a:tcPr marT="45721" marB="45721"/>
                </a:tc>
                <a:tc>
                  <a:txBody>
                    <a:bodyPr/>
                    <a:lstStyle/>
                    <a:p>
                      <a:pPr algn="ctr"/>
                      <a:r>
                        <a:rPr lang="en-US" sz="1000" dirty="0">
                          <a:latin typeface="Times New Roman" panose="02020603050405020304" pitchFamily="18" charset="0"/>
                          <a:cs typeface="Times New Roman" panose="02020603050405020304" pitchFamily="18" charset="0"/>
                        </a:rPr>
                        <a:t>Journal/Conference</a:t>
                      </a:r>
                    </a:p>
                  </a:txBody>
                  <a:tcPr marT="45721" marB="45721"/>
                </a:tc>
                <a:tc>
                  <a:txBody>
                    <a:bodyPr/>
                    <a:lstStyle/>
                    <a:p>
                      <a:pPr algn="ctr"/>
                      <a:r>
                        <a:rPr lang="en-US" sz="1000" dirty="0">
                          <a:latin typeface="Times New Roman" panose="02020603050405020304" pitchFamily="18" charset="0"/>
                          <a:cs typeface="Times New Roman" panose="02020603050405020304" pitchFamily="18" charset="0"/>
                        </a:rPr>
                        <a:t>Author(s)</a:t>
                      </a:r>
                    </a:p>
                  </a:txBody>
                  <a:tcPr marT="45721" marB="45721"/>
                </a:tc>
                <a:tc>
                  <a:txBody>
                    <a:bodyPr/>
                    <a:lstStyle/>
                    <a:p>
                      <a:pPr algn="ctr"/>
                      <a:r>
                        <a:rPr lang="en-US" sz="1000" dirty="0">
                          <a:latin typeface="Times New Roman" panose="02020603050405020304" pitchFamily="18" charset="0"/>
                          <a:cs typeface="Times New Roman" panose="02020603050405020304" pitchFamily="18" charset="0"/>
                        </a:rPr>
                        <a:t>Summary</a:t>
                      </a:r>
                    </a:p>
                  </a:txBody>
                  <a:tcPr marT="45721" marB="45721"/>
                </a:tc>
                <a:extLst>
                  <a:ext uri="{0D108BD9-81ED-4DB2-BD59-A6C34878D82A}">
                    <a16:rowId xmlns:a16="http://schemas.microsoft.com/office/drawing/2014/main" val="1705036217"/>
                  </a:ext>
                </a:extLst>
              </a:tr>
              <a:tr h="1818640">
                <a:tc>
                  <a:txBody>
                    <a:bodyPr/>
                    <a:lstStyle/>
                    <a:p>
                      <a:r>
                        <a:rPr lang="en-US" sz="1400" dirty="0">
                          <a:latin typeface="Times New Roman" panose="02020603050405020304" pitchFamily="18" charset="0"/>
                          <a:cs typeface="Times New Roman" panose="02020603050405020304" pitchFamily="18" charset="0"/>
                        </a:rPr>
                        <a:t>6</a:t>
                      </a:r>
                    </a:p>
                  </a:txBody>
                  <a:tcPr marT="45721" marB="45721"/>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2020</a:t>
                      </a:r>
                      <a:endParaRPr lang="en-US" sz="1400" dirty="0">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Image-Based Feature Representation for Insider Threat Classification</a:t>
                      </a:r>
                    </a:p>
                  </a:txBody>
                  <a:tcPr marT="45721" marB="45721"/>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MDPI: Applied</a:t>
                      </a:r>
                    </a:p>
                    <a:p>
                      <a:pPr algn="ctr"/>
                      <a:r>
                        <a:rPr lang="en-US" sz="1400" dirty="0">
                          <a:latin typeface="Times New Roman" panose="02020603050405020304" pitchFamily="18" charset="0"/>
                          <a:cs typeface="Times New Roman" panose="02020603050405020304" pitchFamily="18" charset="0"/>
                        </a:rPr>
                        <a:t>Sciences</a:t>
                      </a:r>
                    </a:p>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https://doi.org/10.3390/app10144945</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R. G. Gayathri, Atul Sajjanhar and Yong Xiang</a:t>
                      </a:r>
                    </a:p>
                  </a:txBody>
                  <a:tcPr marT="45721" marB="45721"/>
                </a:tc>
                <a:tc>
                  <a:txBody>
                    <a:bodyPr/>
                    <a:lstStyle/>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They used resource access patterns of employees from a benchmark dataset.</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They convert them into 1D feature vectors &amp; grayscale images.</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Applied DCNN to detect unusual patterns to identify malicious insiders.</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Using the RANDOM FOREST algorithm, the accuracy of the result was 94%.</a:t>
                      </a:r>
                    </a:p>
                  </a:txBody>
                  <a:tcPr marT="45721" marB="45721"/>
                </a:tc>
                <a:extLst>
                  <a:ext uri="{0D108BD9-81ED-4DB2-BD59-A6C34878D82A}">
                    <a16:rowId xmlns:a16="http://schemas.microsoft.com/office/drawing/2014/main" val="1717379491"/>
                  </a:ext>
                </a:extLst>
              </a:tr>
              <a:tr h="1371602">
                <a:tc>
                  <a:txBody>
                    <a:bodyPr/>
                    <a:lstStyle/>
                    <a:p>
                      <a:r>
                        <a:rPr lang="en-US" sz="1400" dirty="0">
                          <a:latin typeface="Times New Roman" panose="02020603050405020304" pitchFamily="18" charset="0"/>
                          <a:cs typeface="Times New Roman" panose="02020603050405020304" pitchFamily="18" charset="0"/>
                        </a:rPr>
                        <a:t>7</a:t>
                      </a:r>
                    </a:p>
                  </a:txBody>
                  <a:tcPr marT="45721" marB="45721"/>
                </a:tc>
                <a:tc>
                  <a:txBody>
                    <a:bodyPr/>
                    <a:lstStyle/>
                    <a:p>
                      <a:r>
                        <a:rPr lang="en-US" sz="1400" dirty="0">
                          <a:latin typeface="Times New Roman" panose="02020603050405020304" pitchFamily="18" charset="0"/>
                          <a:cs typeface="Times New Roman" panose="02020603050405020304" pitchFamily="18" charset="0"/>
                        </a:rPr>
                        <a:t>2018</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Early Stage Malware</a:t>
                      </a:r>
                    </a:p>
                    <a:p>
                      <a:pPr algn="ctr"/>
                      <a:r>
                        <a:rPr lang="en-US" sz="1400" dirty="0">
                          <a:latin typeface="Times New Roman" panose="02020603050405020304" pitchFamily="18" charset="0"/>
                          <a:cs typeface="Times New Roman" panose="02020603050405020304" pitchFamily="18" charset="0"/>
                        </a:rPr>
                        <a:t>Prediction Using</a:t>
                      </a:r>
                    </a:p>
                    <a:p>
                      <a:pPr algn="ctr"/>
                      <a:r>
                        <a:rPr lang="en-US" sz="1400" dirty="0">
                          <a:latin typeface="Times New Roman" panose="02020603050405020304" pitchFamily="18" charset="0"/>
                          <a:cs typeface="Times New Roman" panose="02020603050405020304" pitchFamily="18" charset="0"/>
                        </a:rPr>
                        <a:t>Recurrent Neural</a:t>
                      </a:r>
                    </a:p>
                    <a:p>
                      <a:pPr algn="ctr"/>
                      <a:r>
                        <a:rPr lang="en-US" sz="1400" dirty="0">
                          <a:latin typeface="Times New Roman" panose="02020603050405020304" pitchFamily="18" charset="0"/>
                          <a:cs typeface="Times New Roman" panose="02020603050405020304" pitchFamily="18" charset="0"/>
                        </a:rPr>
                        <a:t>Networks</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ScienceDirect: Computers </a:t>
                      </a:r>
                      <a:r>
                        <a:rPr lang="en-US" sz="1400" dirty="0">
                          <a:solidFill>
                            <a:schemeClr val="accent5">
                              <a:lumMod val="50000"/>
                            </a:schemeClr>
                          </a:solidFill>
                          <a:latin typeface="Times New Roman" panose="02020603050405020304" pitchFamily="18" charset="0"/>
                          <a:cs typeface="Times New Roman" panose="02020603050405020304" pitchFamily="18" charset="0"/>
                        </a:rPr>
                        <a:t>&amp; Security</a:t>
                      </a:r>
                    </a:p>
                    <a:p>
                      <a:pPr algn="ctr"/>
                      <a:endParaRPr lang="en-US" sz="1400" dirty="0">
                        <a:solidFill>
                          <a:schemeClr val="accent5">
                            <a:lumMod val="50000"/>
                          </a:schemeClr>
                        </a:solidFill>
                        <a:latin typeface="Times New Roman" panose="02020603050405020304" pitchFamily="18" charset="0"/>
                        <a:cs typeface="Times New Roman" panose="02020603050405020304" pitchFamily="18" charset="0"/>
                      </a:endParaRPr>
                    </a:p>
                    <a:p>
                      <a:pPr algn="ctr"/>
                      <a:r>
                        <a:rPr lang="en-US" sz="1400" dirty="0">
                          <a:solidFill>
                            <a:schemeClr val="accent5">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https://doi.org/10.1016/j.cose.2018.05.010</a:t>
                      </a:r>
                      <a:endParaRPr lang="en-US" sz="1400" dirty="0">
                        <a:solidFill>
                          <a:schemeClr val="accent5">
                            <a:lumMod val="50000"/>
                          </a:schemeClr>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Matilda Rhode , Pete </a:t>
                      </a:r>
                      <a:r>
                        <a:rPr lang="en-US" sz="1400" dirty="0" err="1">
                          <a:latin typeface="Times New Roman" panose="02020603050405020304" pitchFamily="18" charset="0"/>
                          <a:cs typeface="Times New Roman" panose="02020603050405020304" pitchFamily="18" charset="0"/>
                        </a:rPr>
                        <a:t>Burnap</a:t>
                      </a:r>
                      <a:r>
                        <a:rPr lang="en-US" sz="1400" dirty="0">
                          <a:latin typeface="Times New Roman" panose="02020603050405020304" pitchFamily="18" charset="0"/>
                          <a:cs typeface="Times New Roman" panose="02020603050405020304" pitchFamily="18" charset="0"/>
                        </a:rPr>
                        <a:t>, Kevin Jones </a:t>
                      </a:r>
                    </a:p>
                  </a:txBody>
                  <a:tcPr marT="45721" marB="45721"/>
                </a:tc>
                <a:tc>
                  <a:txBody>
                    <a:bodyPr/>
                    <a:lstStyle/>
                    <a:p>
                      <a:pPr marL="285750" indent="-285750" algn="just">
                        <a:buFont typeface="Arial" panose="020B0604020202020204" pitchFamily="34" charset="0"/>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they investigate the possibility of predicting whether or not an executable is malicious based on a short snapshot of behavioral data. </a:t>
                      </a:r>
                    </a:p>
                    <a:p>
                      <a:pPr marL="285750" indent="-285750" algn="just">
                        <a:buFont typeface="Arial" panose="020B0604020202020204" pitchFamily="34" charset="0"/>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used Static malware analysis</a:t>
                      </a:r>
                    </a:p>
                    <a:p>
                      <a:pPr marL="285750" indent="-285750" algn="just">
                        <a:buFont typeface="Arial" panose="020B0604020202020204" pitchFamily="34" charset="0"/>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accuracy of the result was 93%.</a:t>
                      </a:r>
                    </a:p>
                    <a:p>
                      <a:pPr marL="0" indent="0" algn="l">
                        <a:buFont typeface="Wingdings" panose="05000000000000000000" pitchFamily="2" charset="2"/>
                        <a:buNone/>
                      </a:pP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T="45721" marB="45721"/>
                </a:tc>
                <a:extLst>
                  <a:ext uri="{0D108BD9-81ED-4DB2-BD59-A6C34878D82A}">
                    <a16:rowId xmlns:a16="http://schemas.microsoft.com/office/drawing/2014/main" val="3259571667"/>
                  </a:ext>
                </a:extLst>
              </a:tr>
              <a:tr h="1798322">
                <a:tc>
                  <a:txBody>
                    <a:bodyPr/>
                    <a:lstStyle/>
                    <a:p>
                      <a:r>
                        <a:rPr lang="en-US" sz="1400" dirty="0">
                          <a:latin typeface="Times New Roman" panose="02020603050405020304" pitchFamily="18" charset="0"/>
                          <a:cs typeface="Times New Roman" panose="02020603050405020304" pitchFamily="18" charset="0"/>
                        </a:rPr>
                        <a:t>8</a:t>
                      </a:r>
                    </a:p>
                  </a:txBody>
                  <a:tcPr marT="45721" marB="45721"/>
                </a:tc>
                <a:tc>
                  <a:txBody>
                    <a:bodyPr/>
                    <a:lstStyle/>
                    <a:p>
                      <a:r>
                        <a:rPr lang="en-US" sz="1400" dirty="0">
                          <a:latin typeface="Times New Roman" panose="02020603050405020304" pitchFamily="18" charset="0"/>
                          <a:cs typeface="Times New Roman" panose="02020603050405020304" pitchFamily="18" charset="0"/>
                        </a:rPr>
                        <a:t>2018</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Detection of Malicious Code Variants Based on Deep Learning</a:t>
                      </a:r>
                    </a:p>
                  </a:txBody>
                  <a:tcPr marT="45721" marB="45721"/>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ResearchGate</a:t>
                      </a:r>
                    </a:p>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DOI: 10.1109/TII.2018.2822680</a:t>
                      </a:r>
                    </a:p>
                  </a:txBody>
                  <a:tcPr marT="45721" marB="45721"/>
                </a:tc>
                <a:tc>
                  <a:txBody>
                    <a:bodyPr/>
                    <a:lstStyle/>
                    <a:p>
                      <a:pPr algn="ctr"/>
                      <a:r>
                        <a:rPr lang="en-US" sz="1400" dirty="0">
                          <a:latin typeface="Times New Roman" panose="02020603050405020304" pitchFamily="18" charset="0"/>
                          <a:cs typeface="Times New Roman" panose="02020603050405020304" pitchFamily="18" charset="0"/>
                        </a:rPr>
                        <a:t>Cui, </a:t>
                      </a:r>
                      <a:r>
                        <a:rPr lang="en-US" sz="1400" dirty="0" err="1">
                          <a:latin typeface="Times New Roman" panose="02020603050405020304" pitchFamily="18" charset="0"/>
                          <a:cs typeface="Times New Roman" panose="02020603050405020304" pitchFamily="18" charset="0"/>
                        </a:rPr>
                        <a:t>Zhihua</a:t>
                      </a:r>
                      <a:r>
                        <a:rPr lang="en-US" sz="1400" dirty="0">
                          <a:latin typeface="Times New Roman" panose="02020603050405020304" pitchFamily="18" charset="0"/>
                          <a:cs typeface="Times New Roman" panose="02020603050405020304" pitchFamily="18" charset="0"/>
                        </a:rPr>
                        <a:t>,</a:t>
                      </a:r>
                    </a:p>
                    <a:p>
                      <a:pPr algn="ctr"/>
                      <a:r>
                        <a:rPr lang="en-US" sz="1400" dirty="0">
                          <a:latin typeface="Times New Roman" panose="02020603050405020304" pitchFamily="18" charset="0"/>
                          <a:cs typeface="Times New Roman" panose="02020603050405020304" pitchFamily="18" charset="0"/>
                        </a:rPr>
                        <a:t>et al.</a:t>
                      </a:r>
                    </a:p>
                  </a:txBody>
                  <a:tcPr marT="45721" marB="45721"/>
                </a:tc>
                <a:tc>
                  <a:txBody>
                    <a:bodyPr/>
                    <a:lstStyle/>
                    <a:p>
                      <a:pPr marL="285750" indent="-285750" algn="just">
                        <a:buFont typeface="Arial" panose="020B0604020202020204" pitchFamily="34" charset="0"/>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paper proposed a novel method that used deep learning to improve the detection of malware variants. </a:t>
                      </a:r>
                    </a:p>
                    <a:p>
                      <a:pPr marL="285750" indent="-285750" algn="just">
                        <a:buFont typeface="Arial" panose="020B0604020202020204" pitchFamily="34" charset="0"/>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converted the malicious code into grayscale images. Then, the images were identified and classified using a convolutional neural network (CNN) that could extract the features of the malware images automatically. </a:t>
                      </a:r>
                    </a:p>
                    <a:p>
                      <a:pPr marL="285750" indent="-285750" algn="just">
                        <a:buFont typeface="Arial" panose="020B0604020202020204" pitchFamily="34" charset="0"/>
                        <a:buChar cha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accuracy of the result was  94.5%</a:t>
                      </a:r>
                    </a:p>
                    <a:p>
                      <a:pPr marL="285750" indent="-285750" algn="l">
                        <a:buFont typeface="Wingdings" panose="05000000000000000000" pitchFamily="2" charset="2"/>
                        <a:buChar char="§"/>
                      </a:pP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T="45721" marB="45721"/>
                </a:tc>
                <a:extLst>
                  <a:ext uri="{0D108BD9-81ED-4DB2-BD59-A6C34878D82A}">
                    <a16:rowId xmlns:a16="http://schemas.microsoft.com/office/drawing/2014/main" val="2221922360"/>
                  </a:ext>
                </a:extLst>
              </a:tr>
            </a:tbl>
          </a:graphicData>
        </a:graphic>
      </p:graphicFrame>
      <p:sp>
        <p:nvSpPr>
          <p:cNvPr id="4" name="TextBox 3">
            <a:extLst>
              <a:ext uri="{FF2B5EF4-FFF2-40B4-BE49-F238E27FC236}">
                <a16:creationId xmlns:a16="http://schemas.microsoft.com/office/drawing/2014/main" id="{1C8B274E-2D6C-4840-2AEC-F583F542624C}"/>
              </a:ext>
            </a:extLst>
          </p:cNvPr>
          <p:cNvSpPr txBox="1"/>
          <p:nvPr/>
        </p:nvSpPr>
        <p:spPr>
          <a:xfrm>
            <a:off x="227105" y="242854"/>
            <a:ext cx="6096000" cy="523220"/>
          </a:xfrm>
          <a:prstGeom prst="rect">
            <a:avLst/>
          </a:prstGeom>
          <a:noFill/>
        </p:spPr>
        <p:txBody>
          <a:bodyPr wrap="square">
            <a:spAutoFit/>
          </a:bodyPr>
          <a:lstStyle/>
          <a:p>
            <a:r>
              <a:rPr lang="en-US" sz="2800" b="1" u="sng" dirty="0">
                <a:solidFill>
                  <a:schemeClr val="tx1">
                    <a:lumMod val="50000"/>
                  </a:schemeClr>
                </a:solidFill>
                <a:latin typeface="+mj-lt"/>
                <a:cs typeface="Times New Roman" panose="02020603050405020304" pitchFamily="18" charset="0"/>
              </a:rPr>
              <a:t>Literature Review</a:t>
            </a:r>
          </a:p>
        </p:txBody>
      </p:sp>
      <p:sp>
        <p:nvSpPr>
          <p:cNvPr id="5" name="Slide Number Placeholder 4">
            <a:extLst>
              <a:ext uri="{FF2B5EF4-FFF2-40B4-BE49-F238E27FC236}">
                <a16:creationId xmlns:a16="http://schemas.microsoft.com/office/drawing/2014/main" id="{46E1C126-5681-5EBA-EFE0-646F7B590A8E}"/>
              </a:ext>
            </a:extLst>
          </p:cNvPr>
          <p:cNvSpPr>
            <a:spLocks noGrp="1"/>
          </p:cNvSpPr>
          <p:nvPr>
            <p:ph type="sldNum" sz="quarter" idx="12"/>
          </p:nvPr>
        </p:nvSpPr>
        <p:spPr/>
        <p:txBody>
          <a:bodyPr/>
          <a:lstStyle/>
          <a:p>
            <a:fld id="{0FF54DE5-C571-48E8-A5BC-B369434E2F44}" type="slidenum">
              <a:rPr lang="en-US" smtClean="0"/>
              <a:t>5</a:t>
            </a:fld>
            <a:endParaRPr lang="en-US"/>
          </a:p>
        </p:txBody>
      </p:sp>
      <p:sp>
        <p:nvSpPr>
          <p:cNvPr id="3" name="Date Placeholder 2">
            <a:extLst>
              <a:ext uri="{FF2B5EF4-FFF2-40B4-BE49-F238E27FC236}">
                <a16:creationId xmlns:a16="http://schemas.microsoft.com/office/drawing/2014/main" id="{8FA20BA6-71AE-44CF-0BE4-5A1CCEF07701}"/>
              </a:ext>
            </a:extLst>
          </p:cNvPr>
          <p:cNvSpPr>
            <a:spLocks noGrp="1"/>
          </p:cNvSpPr>
          <p:nvPr>
            <p:ph type="dt" sz="half" idx="10"/>
          </p:nvPr>
        </p:nvSpPr>
        <p:spPr/>
        <p:txBody>
          <a:bodyPr/>
          <a:lstStyle/>
          <a:p>
            <a:fld id="{43E7A877-C66C-461A-88D7-69B1AA2C94E4}" type="datetime1">
              <a:rPr lang="en-US" smtClean="0"/>
              <a:t>10/24/2023</a:t>
            </a:fld>
            <a:endParaRPr lang="en-US"/>
          </a:p>
        </p:txBody>
      </p:sp>
      <p:sp>
        <p:nvSpPr>
          <p:cNvPr id="6" name="Footer Placeholder 5">
            <a:extLst>
              <a:ext uri="{FF2B5EF4-FFF2-40B4-BE49-F238E27FC236}">
                <a16:creationId xmlns:a16="http://schemas.microsoft.com/office/drawing/2014/main" id="{51C2C257-E4D7-3AB0-D9C1-0206F451E0A5}"/>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215690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bn-BD" b="1" dirty="0">
                <a:solidFill>
                  <a:schemeClr val="tx1">
                    <a:lumMod val="50000"/>
                  </a:schemeClr>
                </a:solidFill>
                <a:latin typeface="Times New Roman" panose="02020603050405020304" pitchFamily="18" charset="0"/>
              </a:rPr>
              <a:t>Motivation</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65A6DB7-66FE-C51A-70EE-4EE0682BED42}"/>
              </a:ext>
            </a:extLst>
          </p:cNvPr>
          <p:cNvSpPr>
            <a:spLocks noGrp="1"/>
          </p:cNvSpPr>
          <p:nvPr>
            <p:ph type="sldNum" sz="quarter" idx="12"/>
          </p:nvPr>
        </p:nvSpPr>
        <p:spPr/>
        <p:txBody>
          <a:bodyPr/>
          <a:lstStyle/>
          <a:p>
            <a:pPr algn="just"/>
            <a:fld id="{0FF54DE5-C571-48E8-A5BC-B369434E2F44}" type="slidenum">
              <a:rPr lang="en-US" smtClean="0"/>
              <a:pPr algn="just"/>
              <a:t>6</a:t>
            </a:fld>
            <a:endParaRPr lang="en-US"/>
          </a:p>
        </p:txBody>
      </p:sp>
      <p:sp>
        <p:nvSpPr>
          <p:cNvPr id="5" name="TextBox 4">
            <a:extLst>
              <a:ext uri="{FF2B5EF4-FFF2-40B4-BE49-F238E27FC236}">
                <a16:creationId xmlns:a16="http://schemas.microsoft.com/office/drawing/2014/main" id="{DB42BE1E-68A2-9BEE-687D-15F8A709E8EB}"/>
              </a:ext>
            </a:extLst>
          </p:cNvPr>
          <p:cNvSpPr txBox="1"/>
          <p:nvPr/>
        </p:nvSpPr>
        <p:spPr>
          <a:xfrm>
            <a:off x="1104900" y="1462678"/>
            <a:ext cx="9980682" cy="3477875"/>
          </a:xfrm>
          <a:prstGeom prst="rect">
            <a:avLst/>
          </a:prstGeom>
          <a:noFill/>
        </p:spPr>
        <p:txBody>
          <a:bodyPr wrap="square">
            <a:spAutoFit/>
          </a:bodyPr>
          <a:lstStyle/>
          <a:p>
            <a:pPr marL="342881" indent="-342881" algn="just">
              <a:buFont typeface="Wingdings" panose="05000000000000000000" pitchFamily="2" charset="2"/>
              <a:buChar char="Ø"/>
            </a:pPr>
            <a:r>
              <a:rPr lang="en-US" sz="2000" dirty="0">
                <a:solidFill>
                  <a:schemeClr val="tx1">
                    <a:lumMod val="50000"/>
                  </a:schemeClr>
                </a:solidFill>
                <a:latin typeface="Times New Roman" panose="02020603050405020304" pitchFamily="18" charset="0"/>
                <a:cs typeface="Times New Roman" panose="02020603050405020304" pitchFamily="18" charset="0"/>
              </a:rPr>
              <a:t>Malware may readily change shape due to advanced tactics employed by malware writers, future studies should focus on dealing with structural, polymorphic, and encrypted malware.</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marL="342881" indent="-342881" algn="just">
              <a:buFont typeface="Wingdings" panose="05000000000000000000" pitchFamily="2" charset="2"/>
              <a:buChar char="Ø"/>
            </a:pPr>
            <a:r>
              <a:rPr lang="en-US" sz="2000" dirty="0">
                <a:solidFill>
                  <a:schemeClr val="tx1">
                    <a:lumMod val="50000"/>
                  </a:schemeClr>
                </a:solidFill>
                <a:latin typeface="Times New Roman" panose="02020603050405020304" pitchFamily="18" charset="0"/>
                <a:cs typeface="Times New Roman" panose="02020603050405020304" pitchFamily="18" charset="0"/>
              </a:rPr>
              <a:t>The day-by-day increase in malware is the prime reason for the increasing no. of malware families and with the passage of a certain period various new forms of malware keep on showing up on the surface of the cyber world. Future research should focus on developing a generic model that should be capable of detecting zero-day malware.</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marL="342881" indent="-342881" algn="just">
              <a:buFont typeface="Wingdings" panose="05000000000000000000" pitchFamily="2" charset="2"/>
              <a:buChar char="Ø"/>
            </a:pPr>
            <a:r>
              <a:rPr lang="en-US" sz="2000" dirty="0">
                <a:solidFill>
                  <a:schemeClr val="tx1">
                    <a:lumMod val="50000"/>
                  </a:schemeClr>
                </a:solidFill>
                <a:latin typeface="Times New Roman" panose="02020603050405020304" pitchFamily="18" charset="0"/>
                <a:cs typeface="Times New Roman" panose="02020603050405020304" pitchFamily="18" charset="0"/>
              </a:rPr>
              <a:t>To implement the real-time solution, a model should be reliable enough to handle any kind of unseen malware as well.</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4A091F-27E0-1EB2-0760-C7D6B56AFCD8}"/>
              </a:ext>
            </a:extLst>
          </p:cNvPr>
          <p:cNvSpPr>
            <a:spLocks noGrp="1"/>
          </p:cNvSpPr>
          <p:nvPr>
            <p:ph type="dt" sz="half" idx="10"/>
          </p:nvPr>
        </p:nvSpPr>
        <p:spPr/>
        <p:txBody>
          <a:bodyPr/>
          <a:lstStyle/>
          <a:p>
            <a:fld id="{BF1E4B53-DDA5-49FF-A0CA-C4F6FE983FC4}" type="datetime1">
              <a:rPr lang="en-US" smtClean="0"/>
              <a:t>10/24/2023</a:t>
            </a:fld>
            <a:endParaRPr lang="en-US"/>
          </a:p>
        </p:txBody>
      </p:sp>
      <p:sp>
        <p:nvSpPr>
          <p:cNvPr id="6" name="Footer Placeholder 5">
            <a:extLst>
              <a:ext uri="{FF2B5EF4-FFF2-40B4-BE49-F238E27FC236}">
                <a16:creationId xmlns:a16="http://schemas.microsoft.com/office/drawing/2014/main" id="{37BA89CE-803B-C630-F034-CB4F27117704}"/>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b="1" dirty="0">
                <a:solidFill>
                  <a:schemeClr val="tx1">
                    <a:lumMod val="50000"/>
                  </a:schemeClr>
                </a:solidFill>
                <a:latin typeface="Times New Roman" panose="02020603050405020304" pitchFamily="18" charset="0"/>
              </a:rPr>
              <a:t>Problem Statement</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1E8BD53-78B3-4E32-E8DB-093C4D8E9554}"/>
              </a:ext>
            </a:extLst>
          </p:cNvPr>
          <p:cNvSpPr txBox="1"/>
          <p:nvPr/>
        </p:nvSpPr>
        <p:spPr>
          <a:xfrm>
            <a:off x="1013459" y="1115025"/>
            <a:ext cx="10072124" cy="4924810"/>
          </a:xfrm>
          <a:prstGeom prst="rect">
            <a:avLst/>
          </a:prstGeom>
          <a:noFill/>
        </p:spPr>
        <p:txBody>
          <a:bodyPr wrap="square">
            <a:spAutoFit/>
          </a:bodyPr>
          <a:lstStyle/>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chemeClr val="tx1">
                    <a:lumMod val="50000"/>
                  </a:schemeClr>
                </a:solidFill>
                <a:latin typeface="Times New Roman" panose="02020603050405020304" pitchFamily="18" charset="0"/>
                <a:cs typeface="Times New Roman" panose="02020603050405020304" pitchFamily="18" charset="0"/>
              </a:rPr>
              <a:t>Malware is one of the most significant security risks because it spreads on its own through human weaknesses or irresponsibility. It is critical to effectively identify malware in order to prevent a computer from infection or remove malware from a compromised computer system.</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marL="285733" indent="-285733" algn="just">
              <a:buFont typeface="Wingdings" panose="05000000000000000000" pitchFamily="2" charset="2"/>
              <a:buChar char="Ø"/>
            </a:pPr>
            <a:r>
              <a:rPr lang="en-US" sz="2000" dirty="0">
                <a:solidFill>
                  <a:schemeClr val="tx1">
                    <a:lumMod val="50000"/>
                  </a:schemeClr>
                </a:solidFill>
                <a:latin typeface="Times New Roman" panose="02020603050405020304" pitchFamily="18" charset="0"/>
                <a:cs typeface="Times New Roman" panose="02020603050405020304" pitchFamily="18" charset="0"/>
              </a:rPr>
              <a:t>On a computer and its network, malware may cause havoc. Hackers use it to </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marL="742907" lvl="1" indent="-285733" algn="just">
              <a:buFont typeface="Arial" panose="020B0604020202020204" pitchFamily="34" charset="0"/>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Steal passwords , steal sensitive personal data &amp; erase important information </a:t>
            </a:r>
          </a:p>
          <a:p>
            <a:pPr marL="742907" lvl="1" indent="-285733" algn="just">
              <a:buFont typeface="Arial" panose="020B0604020202020204" pitchFamily="34" charset="0"/>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Break the functionality of systems. </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pPr marL="285733" indent="-285733" algn="just">
              <a:buFont typeface="Wingdings" panose="05000000000000000000" pitchFamily="2" charset="2"/>
              <a:buChar char="Ø"/>
            </a:pPr>
            <a:r>
              <a:rPr lang="en-US" sz="2000" dirty="0">
                <a:solidFill>
                  <a:schemeClr val="tx1">
                    <a:lumMod val="50000"/>
                  </a:schemeClr>
                </a:solidFill>
                <a:latin typeface="Times New Roman" panose="02020603050405020304" pitchFamily="18" charset="0"/>
                <a:cs typeface="Times New Roman" panose="02020603050405020304" pitchFamily="18" charset="0"/>
              </a:rPr>
              <a:t>Data breach is a major problem in todays world.  A data breach, or data leak, is a security event when critical data is accessed by or disclosed to unauthorized viewers. This is one of the major events that organizations face nowadays.</a:t>
            </a:r>
          </a:p>
          <a:p>
            <a:pPr algn="just"/>
            <a:endParaRPr lang="en-US" sz="1801" dirty="0">
              <a:solidFill>
                <a:srgbClr val="000000"/>
              </a:solidFill>
              <a:latin typeface="Times New Roman" panose="02020603050405020304" pitchFamily="18" charset="0"/>
              <a:cs typeface="Times New Roman" panose="02020603050405020304" pitchFamily="18" charset="0"/>
            </a:endParaRPr>
          </a:p>
          <a:p>
            <a:pPr algn="just"/>
            <a:endParaRPr lang="en-US" sz="1801" dirty="0">
              <a:solidFill>
                <a:srgbClr val="000000"/>
              </a:solidFill>
              <a:latin typeface="Times New Roman" panose="02020603050405020304" pitchFamily="18" charset="0"/>
              <a:cs typeface="Times New Roman" panose="02020603050405020304" pitchFamily="18" charset="0"/>
            </a:endParaRPr>
          </a:p>
          <a:p>
            <a:pPr algn="just"/>
            <a:endParaRPr lang="en-US" sz="1801"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887F123-C291-491D-75A5-E4D41174912F}"/>
              </a:ext>
            </a:extLst>
          </p:cNvPr>
          <p:cNvSpPr>
            <a:spLocks noGrp="1"/>
          </p:cNvSpPr>
          <p:nvPr>
            <p:ph type="sldNum" sz="quarter" idx="12"/>
          </p:nvPr>
        </p:nvSpPr>
        <p:spPr/>
        <p:txBody>
          <a:bodyPr/>
          <a:lstStyle/>
          <a:p>
            <a:fld id="{0FF54DE5-C571-48E8-A5BC-B369434E2F44}" type="slidenum">
              <a:rPr lang="en-US" smtClean="0"/>
              <a:t>7</a:t>
            </a:fld>
            <a:endParaRPr lang="en-US"/>
          </a:p>
        </p:txBody>
      </p:sp>
      <p:sp>
        <p:nvSpPr>
          <p:cNvPr id="4" name="Date Placeholder 3">
            <a:extLst>
              <a:ext uri="{FF2B5EF4-FFF2-40B4-BE49-F238E27FC236}">
                <a16:creationId xmlns:a16="http://schemas.microsoft.com/office/drawing/2014/main" id="{A8E840A8-C0CA-4E2A-B78E-884FF8BFDA14}"/>
              </a:ext>
            </a:extLst>
          </p:cNvPr>
          <p:cNvSpPr>
            <a:spLocks noGrp="1"/>
          </p:cNvSpPr>
          <p:nvPr>
            <p:ph type="dt" sz="half" idx="10"/>
          </p:nvPr>
        </p:nvSpPr>
        <p:spPr/>
        <p:txBody>
          <a:bodyPr/>
          <a:lstStyle/>
          <a:p>
            <a:fld id="{6F12213F-0FA5-449C-912C-754FFA47EE90}" type="datetime1">
              <a:rPr lang="en-US" smtClean="0"/>
              <a:t>10/24/2023</a:t>
            </a:fld>
            <a:endParaRPr lang="en-US"/>
          </a:p>
        </p:txBody>
      </p:sp>
      <p:sp>
        <p:nvSpPr>
          <p:cNvPr id="5" name="Footer Placeholder 4">
            <a:extLst>
              <a:ext uri="{FF2B5EF4-FFF2-40B4-BE49-F238E27FC236}">
                <a16:creationId xmlns:a16="http://schemas.microsoft.com/office/drawing/2014/main" id="{EC149B7E-C7CB-15C5-1ED4-A95404854D94}"/>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2800" b="1" dirty="0">
                <a:solidFill>
                  <a:schemeClr val="tx1">
                    <a:lumMod val="50000"/>
                  </a:schemeClr>
                </a:solidFill>
                <a:latin typeface="Times New Roman" panose="02020603050405020304" pitchFamily="18" charset="0"/>
              </a:rPr>
              <a:t>Objective</a:t>
            </a:r>
            <a:endParaRPr lang="en-US" sz="28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115175A-18A5-A27A-09F0-8C4F2DE3B56D}"/>
              </a:ext>
            </a:extLst>
          </p:cNvPr>
          <p:cNvSpPr txBox="1"/>
          <p:nvPr/>
        </p:nvSpPr>
        <p:spPr>
          <a:xfrm>
            <a:off x="1104900" y="1656737"/>
            <a:ext cx="9980683" cy="2985433"/>
          </a:xfrm>
          <a:prstGeom prst="rect">
            <a:avLst/>
          </a:prstGeom>
          <a:noFill/>
        </p:spPr>
        <p:txBody>
          <a:bodyPr wrap="square">
            <a:spAutoFit/>
          </a:bodyPr>
          <a:lstStyle/>
          <a:p>
            <a:pPr algn="just"/>
            <a:r>
              <a:rPr lang="en-US" sz="2400" dirty="0">
                <a:solidFill>
                  <a:schemeClr val="tx1">
                    <a:lumMod val="50000"/>
                  </a:schemeClr>
                </a:solidFill>
                <a:latin typeface="Times New Roman" panose="02020603050405020304" pitchFamily="18" charset="0"/>
                <a:cs typeface="Times New Roman" panose="02020603050405020304" pitchFamily="18" charset="0"/>
              </a:rPr>
              <a:t>The main goal of our research is</a:t>
            </a:r>
          </a:p>
          <a:p>
            <a:pPr algn="just"/>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The primary objective of this thesis is to enhance the efficiency and effectiveness of insider threat detection algorithms. </a:t>
            </a:r>
          </a:p>
          <a:p>
            <a:pPr algn="just"/>
            <a:endParaRPr lang="en-US" sz="240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tx1">
                    <a:lumMod val="50000"/>
                  </a:schemeClr>
                </a:solidFill>
                <a:latin typeface="Times New Roman" panose="02020603050405020304" pitchFamily="18" charset="0"/>
                <a:cs typeface="Times New Roman" panose="02020603050405020304" pitchFamily="18" charset="0"/>
              </a:rPr>
              <a:t>The thesis aims to develop an insider threat detection algorithm adaptable to the constantly evolving cybersecurity landscape.</a:t>
            </a:r>
          </a:p>
          <a:p>
            <a:pPr algn="just"/>
            <a:endParaRPr lang="en-US" sz="2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88328C-62C7-57B5-B22D-D0383CB48617}"/>
              </a:ext>
            </a:extLst>
          </p:cNvPr>
          <p:cNvSpPr>
            <a:spLocks noGrp="1"/>
          </p:cNvSpPr>
          <p:nvPr>
            <p:ph type="sldNum" sz="quarter" idx="12"/>
          </p:nvPr>
        </p:nvSpPr>
        <p:spPr/>
        <p:txBody>
          <a:bodyPr/>
          <a:lstStyle/>
          <a:p>
            <a:fld id="{0FF54DE5-C571-48E8-A5BC-B369434E2F44}" type="slidenum">
              <a:rPr lang="en-US" smtClean="0"/>
              <a:t>8</a:t>
            </a:fld>
            <a:endParaRPr lang="en-US"/>
          </a:p>
        </p:txBody>
      </p:sp>
      <p:sp>
        <p:nvSpPr>
          <p:cNvPr id="4" name="Date Placeholder 3">
            <a:extLst>
              <a:ext uri="{FF2B5EF4-FFF2-40B4-BE49-F238E27FC236}">
                <a16:creationId xmlns:a16="http://schemas.microsoft.com/office/drawing/2014/main" id="{08C562CF-E261-A02E-B8CE-AE991A1F9EFF}"/>
              </a:ext>
            </a:extLst>
          </p:cNvPr>
          <p:cNvSpPr>
            <a:spLocks noGrp="1"/>
          </p:cNvSpPr>
          <p:nvPr>
            <p:ph type="dt" sz="half" idx="10"/>
          </p:nvPr>
        </p:nvSpPr>
        <p:spPr/>
        <p:txBody>
          <a:bodyPr/>
          <a:lstStyle/>
          <a:p>
            <a:fld id="{CAC38ED6-6EB0-4A9A-90C8-0626EA759836}" type="datetime1">
              <a:rPr lang="en-US" smtClean="0"/>
              <a:t>10/24/2023</a:t>
            </a:fld>
            <a:endParaRPr lang="en-US"/>
          </a:p>
        </p:txBody>
      </p:sp>
      <p:sp>
        <p:nvSpPr>
          <p:cNvPr id="5" name="Footer Placeholder 4">
            <a:extLst>
              <a:ext uri="{FF2B5EF4-FFF2-40B4-BE49-F238E27FC236}">
                <a16:creationId xmlns:a16="http://schemas.microsoft.com/office/drawing/2014/main" id="{E1160DE2-777B-392D-CE41-AA6B3BED85D1}"/>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50000"/>
                  </a:schemeClr>
                </a:solidFill>
                <a:cs typeface="Times New Roman" panose="02020603050405020304" pitchFamily="18" charset="0"/>
              </a:rPr>
              <a:t>Methodology</a:t>
            </a:r>
          </a:p>
        </p:txBody>
      </p:sp>
      <p:sp>
        <p:nvSpPr>
          <p:cNvPr id="3" name="Slide Number Placeholder 2">
            <a:extLst>
              <a:ext uri="{FF2B5EF4-FFF2-40B4-BE49-F238E27FC236}">
                <a16:creationId xmlns:a16="http://schemas.microsoft.com/office/drawing/2014/main" id="{66AB8AF9-28D3-6C64-B2DE-34181DF1EF19}"/>
              </a:ext>
            </a:extLst>
          </p:cNvPr>
          <p:cNvSpPr>
            <a:spLocks noGrp="1"/>
          </p:cNvSpPr>
          <p:nvPr>
            <p:ph type="sldNum" sz="quarter" idx="12"/>
          </p:nvPr>
        </p:nvSpPr>
        <p:spPr/>
        <p:txBody>
          <a:bodyPr/>
          <a:lstStyle/>
          <a:p>
            <a:fld id="{0FF54DE5-C571-48E8-A5BC-B369434E2F44}" type="slidenum">
              <a:rPr lang="en-US" smtClean="0"/>
              <a:t>9</a:t>
            </a:fld>
            <a:endParaRPr lang="en-US"/>
          </a:p>
        </p:txBody>
      </p:sp>
      <p:sp>
        <p:nvSpPr>
          <p:cNvPr id="4" name="Date Placeholder 3">
            <a:extLst>
              <a:ext uri="{FF2B5EF4-FFF2-40B4-BE49-F238E27FC236}">
                <a16:creationId xmlns:a16="http://schemas.microsoft.com/office/drawing/2014/main" id="{74ACC4B2-BAFC-05BE-1F82-9524C9C34374}"/>
              </a:ext>
            </a:extLst>
          </p:cNvPr>
          <p:cNvSpPr>
            <a:spLocks noGrp="1"/>
          </p:cNvSpPr>
          <p:nvPr>
            <p:ph type="dt" sz="half" idx="10"/>
          </p:nvPr>
        </p:nvSpPr>
        <p:spPr/>
        <p:txBody>
          <a:bodyPr/>
          <a:lstStyle/>
          <a:p>
            <a:fld id="{B085E20A-7273-40D3-B000-ECFE8D0EB11C}" type="datetime1">
              <a:rPr lang="en-US" smtClean="0"/>
              <a:t>10/24/2023</a:t>
            </a:fld>
            <a:endParaRPr lang="en-US" dirty="0"/>
          </a:p>
        </p:txBody>
      </p:sp>
      <p:sp>
        <p:nvSpPr>
          <p:cNvPr id="8" name="TextBox 7">
            <a:extLst>
              <a:ext uri="{FF2B5EF4-FFF2-40B4-BE49-F238E27FC236}">
                <a16:creationId xmlns:a16="http://schemas.microsoft.com/office/drawing/2014/main" id="{6B68C34A-FEA7-0E8C-90CC-B46936B1E8FD}"/>
              </a:ext>
            </a:extLst>
          </p:cNvPr>
          <p:cNvSpPr txBox="1"/>
          <p:nvPr/>
        </p:nvSpPr>
        <p:spPr>
          <a:xfrm>
            <a:off x="4755422" y="5425225"/>
            <a:ext cx="2717411" cy="369332"/>
          </a:xfrm>
          <a:prstGeom prst="rect">
            <a:avLst/>
          </a:prstGeom>
          <a:noFill/>
        </p:spPr>
        <p:txBody>
          <a:bodyPr wrap="none" rtlCol="0">
            <a:spAutoFit/>
          </a:bodyPr>
          <a:lstStyle/>
          <a:p>
            <a:r>
              <a:rPr lang="en-US" dirty="0">
                <a:solidFill>
                  <a:schemeClr val="tx1">
                    <a:lumMod val="50000"/>
                  </a:schemeClr>
                </a:solidFill>
                <a:latin typeface="Times New Roman" panose="02020603050405020304" pitchFamily="18" charset="0"/>
                <a:cs typeface="Times New Roman" panose="02020603050405020304" pitchFamily="18" charset="0"/>
              </a:rPr>
              <a:t>Figure 02: Proposed Model</a:t>
            </a:r>
          </a:p>
        </p:txBody>
      </p:sp>
      <p:pic>
        <p:nvPicPr>
          <p:cNvPr id="12" name="Picture 11">
            <a:extLst>
              <a:ext uri="{FF2B5EF4-FFF2-40B4-BE49-F238E27FC236}">
                <a16:creationId xmlns:a16="http://schemas.microsoft.com/office/drawing/2014/main" id="{0DDE366B-558C-4470-BC1A-6ECFA4F5CD43}"/>
              </a:ext>
            </a:extLst>
          </p:cNvPr>
          <p:cNvPicPr>
            <a:picLocks noChangeAspect="1"/>
          </p:cNvPicPr>
          <p:nvPr/>
        </p:nvPicPr>
        <p:blipFill>
          <a:blip r:embed="rId2"/>
          <a:stretch>
            <a:fillRect/>
          </a:stretch>
        </p:blipFill>
        <p:spPr>
          <a:xfrm>
            <a:off x="996085" y="1436969"/>
            <a:ext cx="10199830" cy="3762157"/>
          </a:xfrm>
          <a:prstGeom prst="rect">
            <a:avLst/>
          </a:prstGeom>
        </p:spPr>
      </p:pic>
      <p:sp>
        <p:nvSpPr>
          <p:cNvPr id="5" name="Footer Placeholder 4">
            <a:extLst>
              <a:ext uri="{FF2B5EF4-FFF2-40B4-BE49-F238E27FC236}">
                <a16:creationId xmlns:a16="http://schemas.microsoft.com/office/drawing/2014/main" id="{7544283F-F4E8-90D4-FC43-2EBEB4F5E072}"/>
              </a:ext>
            </a:extLst>
          </p:cNvPr>
          <p:cNvSpPr>
            <a:spLocks noGrp="1"/>
          </p:cNvSpPr>
          <p:nvPr>
            <p:ph type="ftr" sz="quarter" idx="11"/>
          </p:nvPr>
        </p:nvSpPr>
        <p:spPr/>
        <p:txBody>
          <a:bodyPr/>
          <a:lstStyle/>
          <a:p>
            <a:r>
              <a:rPr lang="en-US"/>
              <a:t>ECSA-10</a:t>
            </a:r>
          </a:p>
        </p:txBody>
      </p:sp>
    </p:spTree>
    <p:extLst>
      <p:ext uri="{BB962C8B-B14F-4D97-AF65-F5344CB8AC3E}">
        <p14:creationId xmlns:p14="http://schemas.microsoft.com/office/powerpoint/2010/main" val="156417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Organic</Template>
  <TotalTime>3033</TotalTime>
  <Words>2497</Words>
  <Application>Microsoft Office PowerPoint</Application>
  <PresentationFormat>Widescreen</PresentationFormat>
  <Paragraphs>395</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Euphemia</vt:lpstr>
      <vt:lpstr>Plantagenet Cherokee</vt:lpstr>
      <vt:lpstr>Times New Roman</vt:lpstr>
      <vt:lpstr>Wingdings</vt:lpstr>
      <vt:lpstr>Academic Literature 16x9</vt:lpstr>
      <vt:lpstr>PowerPoint Presentation</vt:lpstr>
      <vt:lpstr>Content</vt:lpstr>
      <vt:lpstr>Introduction</vt:lpstr>
      <vt:lpstr>PowerPoint Presentation</vt:lpstr>
      <vt:lpstr>PowerPoint Presentation</vt:lpstr>
      <vt:lpstr>Motivation</vt:lpstr>
      <vt:lpstr>Problem Statement</vt:lpstr>
      <vt:lpstr>Objective</vt:lpstr>
      <vt:lpstr>Methodology</vt:lpstr>
      <vt:lpstr>Dataset Overview: Heatmap of the CERT4.2 dataset</vt:lpstr>
      <vt:lpstr>Data Preprocessing</vt:lpstr>
      <vt:lpstr>Features of the Dataset </vt:lpstr>
      <vt:lpstr>Working Procedure </vt:lpstr>
      <vt:lpstr>Model Evaluation</vt:lpstr>
      <vt:lpstr>       Table 1 - The results of classification techniques. </vt:lpstr>
      <vt:lpstr>Simulation Result: Comparison</vt:lpstr>
      <vt:lpstr>Model Summary</vt:lpstr>
      <vt:lpstr>Our Proposed model’s accuracy and loss</vt:lpstr>
      <vt:lpstr>Simulation Result</vt:lpstr>
      <vt:lpstr>Confusion Matrix of our proposed Model</vt:lpstr>
      <vt:lpstr>Illustration of our proposed model's ROC curve</vt:lpstr>
      <vt:lpstr>Number of training samples: 14868  for test_size .20</vt:lpstr>
      <vt:lpstr>Table 3 - Performance evaluation concerning current methods using CERT 4.2</vt:lpstr>
      <vt:lpstr>Our Contributions</vt:lpstr>
      <vt:lpstr>Conclusion</vt:lpstr>
      <vt:lpstr>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malware detection and classification</dc:title>
  <dc:creator>acer</dc:creator>
  <cp:lastModifiedBy>Md Humayun Kabir</cp:lastModifiedBy>
  <cp:revision>507</cp:revision>
  <dcterms:created xsi:type="dcterms:W3CDTF">2022-12-25T12:43:14Z</dcterms:created>
  <dcterms:modified xsi:type="dcterms:W3CDTF">2023-10-24T14:05:03Z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