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60" r:id="rId5"/>
    <p:sldId id="295" r:id="rId6"/>
    <p:sldId id="312" r:id="rId7"/>
    <p:sldId id="313" r:id="rId8"/>
    <p:sldId id="314" r:id="rId9"/>
    <p:sldId id="315" r:id="rId10"/>
    <p:sldId id="316" r:id="rId11"/>
    <p:sldId id="317" r:id="rId12"/>
    <p:sldId id="318" r:id="rId13"/>
    <p:sldId id="319" r:id="rId14"/>
    <p:sldId id="320" r:id="rId15"/>
    <p:sldId id="321" r:id="rId16"/>
    <p:sldId id="293" r:id="rId17"/>
    <p:sldId id="322" r:id="rId18"/>
    <p:sldId id="323" r:id="rId19"/>
    <p:sldId id="324"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40" r:id="rId34"/>
    <p:sldId id="341" r:id="rId35"/>
    <p:sldId id="342" r:id="rId36"/>
    <p:sldId id="343" r:id="rId37"/>
    <p:sldId id="344" r:id="rId38"/>
    <p:sldId id="347" r:id="rId39"/>
    <p:sldId id="345" r:id="rId40"/>
    <p:sldId id="346" r:id="rId41"/>
    <p:sldId id="349" r:id="rId42"/>
    <p:sldId id="350" r:id="rId43"/>
    <p:sldId id="351" r:id="rId44"/>
    <p:sldId id="352"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CFA5CC-2A0C-423E-8321-0D93469BAED5}">
          <p14:sldIdLst>
            <p14:sldId id="256"/>
            <p14:sldId id="257"/>
            <p14:sldId id="258"/>
            <p14:sldId id="260"/>
            <p14:sldId id="295"/>
            <p14:sldId id="312"/>
            <p14:sldId id="313"/>
            <p14:sldId id="314"/>
            <p14:sldId id="315"/>
            <p14:sldId id="316"/>
            <p14:sldId id="317"/>
            <p14:sldId id="318"/>
            <p14:sldId id="319"/>
            <p14:sldId id="320"/>
            <p14:sldId id="321"/>
            <p14:sldId id="293"/>
            <p14:sldId id="322"/>
            <p14:sldId id="323"/>
            <p14:sldId id="324"/>
            <p14:sldId id="326"/>
            <p14:sldId id="327"/>
            <p14:sldId id="328"/>
            <p14:sldId id="329"/>
            <p14:sldId id="330"/>
            <p14:sldId id="331"/>
            <p14:sldId id="332"/>
            <p14:sldId id="333"/>
            <p14:sldId id="334"/>
            <p14:sldId id="335"/>
            <p14:sldId id="336"/>
            <p14:sldId id="337"/>
            <p14:sldId id="338"/>
            <p14:sldId id="340"/>
            <p14:sldId id="341"/>
            <p14:sldId id="342"/>
            <p14:sldId id="343"/>
            <p14:sldId id="344"/>
            <p14:sldId id="347"/>
            <p14:sldId id="345"/>
            <p14:sldId id="346"/>
            <p14:sldId id="349"/>
            <p14:sldId id="350"/>
            <p14:sldId id="351"/>
            <p14:sldId id="35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f Ansari" initials="AA" lastIdx="1" clrIdx="0">
    <p:extLst>
      <p:ext uri="{19B8F6BF-5375-455C-9EA6-DF929625EA0E}">
        <p15:presenceInfo xmlns:p15="http://schemas.microsoft.com/office/powerpoint/2012/main" userId="a445ac6b08f0ec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4660"/>
  </p:normalViewPr>
  <p:slideViewPr>
    <p:cSldViewPr>
      <p:cViewPr>
        <p:scale>
          <a:sx n="63" d="100"/>
          <a:sy n="63" d="100"/>
        </p:scale>
        <p:origin x="800" y="48"/>
      </p:cViewPr>
      <p:guideLst>
        <p:guide orient="horz" pos="2160"/>
        <p:guide pos="3840"/>
      </p:guideLst>
    </p:cSldViewPr>
  </p:slideViewPr>
  <p:notesTextViewPr>
    <p:cViewPr>
      <p:scale>
        <a:sx n="1" d="1"/>
        <a:sy n="1" d="1"/>
      </p:scale>
      <p:origin x="0" y="0"/>
    </p:cViewPr>
  </p:notesTextViewPr>
  <p:sorterViewPr>
    <p:cViewPr>
      <p:scale>
        <a:sx n="100" d="100"/>
        <a:sy n="100" d="100"/>
      </p:scale>
      <p:origin x="0" y="-8016"/>
    </p:cViewPr>
  </p:sorterViewPr>
  <p:notesViewPr>
    <p:cSldViewPr>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Arif\Work\Data%20Science%20Course\Upgrad%20PGDDS\Domain%20Elective\BFSI\Capstone%20Project\Trade%20Off%20Analysis%20wth%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Credit</a:t>
            </a:r>
            <a:r>
              <a:rPr lang="en-US" sz="2000" baseline="0"/>
              <a:t> loss and Revenue Gain as Approval by Approval rate</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Credit loss</c:v>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Sheet1!$P$12:$P$35</c:f>
              <c:numCache>
                <c:formatCode>0</c:formatCode>
                <c:ptCount val="24"/>
                <c:pt idx="0">
                  <c:v>99.836832999999999</c:v>
                </c:pt>
                <c:pt idx="1">
                  <c:v>99.655058999999994</c:v>
                </c:pt>
                <c:pt idx="2">
                  <c:v>99.325862000000001</c:v>
                </c:pt>
                <c:pt idx="3">
                  <c:v>98.764796000000004</c:v>
                </c:pt>
                <c:pt idx="4">
                  <c:v>97.858789000000002</c:v>
                </c:pt>
                <c:pt idx="5">
                  <c:v>96.719481000000002</c:v>
                </c:pt>
                <c:pt idx="6">
                  <c:v>95.352598999999998</c:v>
                </c:pt>
                <c:pt idx="7">
                  <c:v>93.635048999999995</c:v>
                </c:pt>
                <c:pt idx="8">
                  <c:v>91.638399000000007</c:v>
                </c:pt>
                <c:pt idx="9">
                  <c:v>89.638885000000002</c:v>
                </c:pt>
                <c:pt idx="10">
                  <c:v>87.400345999999999</c:v>
                </c:pt>
                <c:pt idx="11">
                  <c:v>85.327837000000002</c:v>
                </c:pt>
                <c:pt idx="12">
                  <c:v>83.336911999999998</c:v>
                </c:pt>
                <c:pt idx="13">
                  <c:v>81.431863000000007</c:v>
                </c:pt>
                <c:pt idx="14">
                  <c:v>79.592654999999993</c:v>
                </c:pt>
                <c:pt idx="15">
                  <c:v>77.880831000000001</c:v>
                </c:pt>
                <c:pt idx="16">
                  <c:v>76.303548000000006</c:v>
                </c:pt>
                <c:pt idx="17">
                  <c:v>74.816436999999993</c:v>
                </c:pt>
                <c:pt idx="18">
                  <c:v>73.440966000000003</c:v>
                </c:pt>
                <c:pt idx="19">
                  <c:v>72.055476999999996</c:v>
                </c:pt>
                <c:pt idx="20">
                  <c:v>70.572659000000002</c:v>
                </c:pt>
                <c:pt idx="21">
                  <c:v>69.127055999999996</c:v>
                </c:pt>
                <c:pt idx="22">
                  <c:v>67.618475000000004</c:v>
                </c:pt>
                <c:pt idx="23">
                  <c:v>66.045485999999997</c:v>
                </c:pt>
              </c:numCache>
            </c:numRef>
          </c:cat>
          <c:val>
            <c:numRef>
              <c:f>Sheet1!$Q$12:$Q$35</c:f>
              <c:numCache>
                <c:formatCode>0%</c:formatCode>
                <c:ptCount val="24"/>
                <c:pt idx="0">
                  <c:v>0.59551290019930803</c:v>
                </c:pt>
                <c:pt idx="1">
                  <c:v>0.5911251325353144</c:v>
                </c:pt>
                <c:pt idx="2">
                  <c:v>0.58308928591579989</c:v>
                </c:pt>
                <c:pt idx="3">
                  <c:v>0.5714574771617853</c:v>
                </c:pt>
                <c:pt idx="4">
                  <c:v>0.55413121070153659</c:v>
                </c:pt>
                <c:pt idx="5">
                  <c:v>0.53067638941070472</c:v>
                </c:pt>
                <c:pt idx="6">
                  <c:v>0.50461207712077094</c:v>
                </c:pt>
                <c:pt idx="7">
                  <c:v>0.46731630514929351</c:v>
                </c:pt>
                <c:pt idx="8">
                  <c:v>0.43672641462228307</c:v>
                </c:pt>
                <c:pt idx="9">
                  <c:v>0.39475760980499502</c:v>
                </c:pt>
                <c:pt idx="10">
                  <c:v>0.35477226363254993</c:v>
                </c:pt>
                <c:pt idx="11">
                  <c:v>0.306962394816995</c:v>
                </c:pt>
                <c:pt idx="12">
                  <c:v>0.27354169008163359</c:v>
                </c:pt>
                <c:pt idx="13">
                  <c:v>0.25061965918273293</c:v>
                </c:pt>
                <c:pt idx="14">
                  <c:v>0.22335772803005965</c:v>
                </c:pt>
                <c:pt idx="15">
                  <c:v>0.19407584145101747</c:v>
                </c:pt>
                <c:pt idx="16">
                  <c:v>0.17252716781469274</c:v>
                </c:pt>
                <c:pt idx="17">
                  <c:v>0.15359620410584046</c:v>
                </c:pt>
                <c:pt idx="18">
                  <c:v>0.12810463163563862</c:v>
                </c:pt>
                <c:pt idx="19">
                  <c:v>0.10946378360158365</c:v>
                </c:pt>
                <c:pt idx="20">
                  <c:v>8.7297587768679963E-2</c:v>
                </c:pt>
                <c:pt idx="21">
                  <c:v>7.3257429222579995E-2</c:v>
                </c:pt>
                <c:pt idx="22">
                  <c:v>4.7148826595680315E-2</c:v>
                </c:pt>
                <c:pt idx="23">
                  <c:v>2.6153002276071757E-2</c:v>
                </c:pt>
              </c:numCache>
            </c:numRef>
          </c:val>
          <c:smooth val="0"/>
          <c:extLst>
            <c:ext xmlns:c16="http://schemas.microsoft.com/office/drawing/2014/chart" uri="{C3380CC4-5D6E-409C-BE32-E72D297353CC}">
              <c16:uniqueId val="{00000000-849A-43F5-B515-DA1E417291D7}"/>
            </c:ext>
          </c:extLst>
        </c:ser>
        <c:ser>
          <c:idx val="2"/>
          <c:order val="1"/>
          <c:tx>
            <c:v>Revenue Gain</c:v>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Sheet1!$P$12:$P$35</c:f>
              <c:numCache>
                <c:formatCode>0</c:formatCode>
                <c:ptCount val="24"/>
                <c:pt idx="0">
                  <c:v>99.836832999999999</c:v>
                </c:pt>
                <c:pt idx="1">
                  <c:v>99.655058999999994</c:v>
                </c:pt>
                <c:pt idx="2">
                  <c:v>99.325862000000001</c:v>
                </c:pt>
                <c:pt idx="3">
                  <c:v>98.764796000000004</c:v>
                </c:pt>
                <c:pt idx="4">
                  <c:v>97.858789000000002</c:v>
                </c:pt>
                <c:pt idx="5">
                  <c:v>96.719481000000002</c:v>
                </c:pt>
                <c:pt idx="6">
                  <c:v>95.352598999999998</c:v>
                </c:pt>
                <c:pt idx="7">
                  <c:v>93.635048999999995</c:v>
                </c:pt>
                <c:pt idx="8">
                  <c:v>91.638399000000007</c:v>
                </c:pt>
                <c:pt idx="9">
                  <c:v>89.638885000000002</c:v>
                </c:pt>
                <c:pt idx="10">
                  <c:v>87.400345999999999</c:v>
                </c:pt>
                <c:pt idx="11">
                  <c:v>85.327837000000002</c:v>
                </c:pt>
                <c:pt idx="12">
                  <c:v>83.336911999999998</c:v>
                </c:pt>
                <c:pt idx="13">
                  <c:v>81.431863000000007</c:v>
                </c:pt>
                <c:pt idx="14">
                  <c:v>79.592654999999993</c:v>
                </c:pt>
                <c:pt idx="15">
                  <c:v>77.880831000000001</c:v>
                </c:pt>
                <c:pt idx="16">
                  <c:v>76.303548000000006</c:v>
                </c:pt>
                <c:pt idx="17">
                  <c:v>74.816436999999993</c:v>
                </c:pt>
                <c:pt idx="18">
                  <c:v>73.440966000000003</c:v>
                </c:pt>
                <c:pt idx="19">
                  <c:v>72.055476999999996</c:v>
                </c:pt>
                <c:pt idx="20">
                  <c:v>70.572659000000002</c:v>
                </c:pt>
                <c:pt idx="21">
                  <c:v>69.127055999999996</c:v>
                </c:pt>
                <c:pt idx="22">
                  <c:v>67.618475000000004</c:v>
                </c:pt>
                <c:pt idx="23">
                  <c:v>66.045485999999997</c:v>
                </c:pt>
              </c:numCache>
            </c:numRef>
          </c:cat>
          <c:val>
            <c:numRef>
              <c:f>Sheet1!$R$12:$R$35</c:f>
              <c:numCache>
                <c:formatCode>0%</c:formatCode>
                <c:ptCount val="24"/>
                <c:pt idx="0">
                  <c:v>0.34131183664040327</c:v>
                </c:pt>
                <c:pt idx="1">
                  <c:v>0.33994519769041176</c:v>
                </c:pt>
                <c:pt idx="2">
                  <c:v>0.33673018624988482</c:v>
                </c:pt>
                <c:pt idx="3">
                  <c:v>0.33181527852359899</c:v>
                </c:pt>
                <c:pt idx="4">
                  <c:v>0.32389046559513984</c:v>
                </c:pt>
                <c:pt idx="5">
                  <c:v>0.31352964387752463</c:v>
                </c:pt>
                <c:pt idx="6">
                  <c:v>0.30090733186466551</c:v>
                </c:pt>
                <c:pt idx="7">
                  <c:v>0.28504603570169196</c:v>
                </c:pt>
                <c:pt idx="8">
                  <c:v>0.26633395867728227</c:v>
                </c:pt>
                <c:pt idx="9">
                  <c:v>0.24753173376247245</c:v>
                </c:pt>
                <c:pt idx="10">
                  <c:v>0.22614923443254981</c:v>
                </c:pt>
                <c:pt idx="11">
                  <c:v>0.20610693175316705</c:v>
                </c:pt>
                <c:pt idx="12">
                  <c:v>0.18733546872000831</c:v>
                </c:pt>
                <c:pt idx="13">
                  <c:v>0.16874621631843287</c:v>
                </c:pt>
                <c:pt idx="14">
                  <c:v>0.15111988011421221</c:v>
                </c:pt>
                <c:pt idx="15">
                  <c:v>0.13405093792490422</c:v>
                </c:pt>
                <c:pt idx="16">
                  <c:v>0.11878969429263497</c:v>
                </c:pt>
                <c:pt idx="17">
                  <c:v>0.10434956484703575</c:v>
                </c:pt>
                <c:pt idx="18">
                  <c:v>9.0769481766367233E-2</c:v>
                </c:pt>
                <c:pt idx="19">
                  <c:v>7.702805959120651E-2</c:v>
                </c:pt>
                <c:pt idx="20">
                  <c:v>6.285932550108303E-2</c:v>
                </c:pt>
                <c:pt idx="21">
                  <c:v>4.8901155540972796E-2</c:v>
                </c:pt>
                <c:pt idx="22">
                  <c:v>3.3884330951135577E-2</c:v>
                </c:pt>
                <c:pt idx="23">
                  <c:v>1.7660541857523471E-2</c:v>
                </c:pt>
              </c:numCache>
            </c:numRef>
          </c:val>
          <c:smooth val="0"/>
          <c:extLst>
            <c:ext xmlns:c16="http://schemas.microsoft.com/office/drawing/2014/chart" uri="{C3380CC4-5D6E-409C-BE32-E72D297353CC}">
              <c16:uniqueId val="{00000001-849A-43F5-B515-DA1E417291D7}"/>
            </c:ext>
          </c:extLst>
        </c:ser>
        <c:dLbls>
          <c:dLblPos val="t"/>
          <c:showLegendKey val="0"/>
          <c:showVal val="1"/>
          <c:showCatName val="0"/>
          <c:showSerName val="0"/>
          <c:showPercent val="0"/>
          <c:showBubbleSize val="0"/>
        </c:dLbls>
        <c:smooth val="0"/>
        <c:axId val="454228688"/>
        <c:axId val="454221800"/>
      </c:lineChart>
      <c:catAx>
        <c:axId val="454228688"/>
        <c:scaling>
          <c:orientation val="maxMin"/>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221800"/>
        <c:crosses val="autoZero"/>
        <c:auto val="1"/>
        <c:lblAlgn val="ctr"/>
        <c:lblOffset val="100"/>
        <c:noMultiLvlLbl val="0"/>
      </c:catAx>
      <c:valAx>
        <c:axId val="454221800"/>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228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0A23EA-197E-1149-856F-00CA4DAAA39E}" type="doc">
      <dgm:prSet loTypeId="urn:microsoft.com/office/officeart/2005/8/layout/chevron2" loCatId="" qsTypeId="urn:microsoft.com/office/officeart/2005/8/quickstyle/simple4" qsCatId="simple" csTypeId="urn:microsoft.com/office/officeart/2005/8/colors/colorful5" csCatId="colorful" phldr="1"/>
      <dgm:spPr/>
      <dgm:t>
        <a:bodyPr/>
        <a:lstStyle/>
        <a:p>
          <a:endParaRPr lang="en-US"/>
        </a:p>
      </dgm:t>
    </dgm:pt>
    <dgm:pt modelId="{C0DB810F-8315-6B4B-8D28-6BF9AC52DF90}">
      <dgm:prSet phldrT="[Text]" custT="1"/>
      <dgm:spPr/>
      <dgm:t>
        <a:bodyPr/>
        <a:lstStyle/>
        <a:p>
          <a:r>
            <a:rPr lang="en-US" sz="1200" baseline="0" dirty="0"/>
            <a:t>Define the Problem</a:t>
          </a:r>
        </a:p>
      </dgm:t>
    </dgm:pt>
    <dgm:pt modelId="{FE4EDF26-DB85-AF4E-8AD5-96A26E9E3875}" type="parTrans" cxnId="{74170EDF-3755-2343-A6FE-93C9A2916264}">
      <dgm:prSet/>
      <dgm:spPr/>
      <dgm:t>
        <a:bodyPr/>
        <a:lstStyle/>
        <a:p>
          <a:endParaRPr lang="en-US"/>
        </a:p>
      </dgm:t>
    </dgm:pt>
    <dgm:pt modelId="{BE67427C-46DF-B544-AFF6-47333FCFECFE}" type="sibTrans" cxnId="{74170EDF-3755-2343-A6FE-93C9A2916264}">
      <dgm:prSet/>
      <dgm:spPr/>
      <dgm:t>
        <a:bodyPr/>
        <a:lstStyle/>
        <a:p>
          <a:endParaRPr lang="en-US"/>
        </a:p>
      </dgm:t>
    </dgm:pt>
    <dgm:pt modelId="{5CEFADBB-138C-9A41-BFD4-7C1E71209598}">
      <dgm:prSet phldrT="[Text]"/>
      <dgm:spPr/>
      <dgm:t>
        <a:bodyPr/>
        <a:lstStyle/>
        <a:p>
          <a:r>
            <a:rPr lang="en-US" dirty="0"/>
            <a:t>Data Understanding</a:t>
          </a:r>
        </a:p>
      </dgm:t>
    </dgm:pt>
    <dgm:pt modelId="{F3D2562B-D8EF-F849-8C80-3057793B8DBF}" type="parTrans" cxnId="{EBE61CFD-B05B-7142-9F8A-68C522A9DE6A}">
      <dgm:prSet/>
      <dgm:spPr/>
      <dgm:t>
        <a:bodyPr/>
        <a:lstStyle/>
        <a:p>
          <a:endParaRPr lang="en-US"/>
        </a:p>
      </dgm:t>
    </dgm:pt>
    <dgm:pt modelId="{842E1B95-46FF-8244-92BA-0E094928BA0D}" type="sibTrans" cxnId="{EBE61CFD-B05B-7142-9F8A-68C522A9DE6A}">
      <dgm:prSet/>
      <dgm:spPr/>
      <dgm:t>
        <a:bodyPr/>
        <a:lstStyle/>
        <a:p>
          <a:endParaRPr lang="en-US"/>
        </a:p>
      </dgm:t>
    </dgm:pt>
    <dgm:pt modelId="{B6CF4982-1146-0945-85BE-E1DE54473A3E}">
      <dgm:prSet/>
      <dgm:spPr/>
      <dgm:t>
        <a:bodyPr/>
        <a:lstStyle/>
        <a:p>
          <a:r>
            <a:rPr lang="en-US" dirty="0"/>
            <a:t>Implement EDA </a:t>
          </a:r>
        </a:p>
      </dgm:t>
    </dgm:pt>
    <dgm:pt modelId="{482CF1C9-EB31-BE42-8CA0-C26B79BAB104}" type="parTrans" cxnId="{CD66B30C-BC6C-5141-8607-F984AC8563D2}">
      <dgm:prSet/>
      <dgm:spPr/>
      <dgm:t>
        <a:bodyPr/>
        <a:lstStyle/>
        <a:p>
          <a:endParaRPr lang="en-US"/>
        </a:p>
      </dgm:t>
    </dgm:pt>
    <dgm:pt modelId="{4A5AEAC5-582F-8C4A-B1E6-7CA87F85438F}" type="sibTrans" cxnId="{CD66B30C-BC6C-5141-8607-F984AC8563D2}">
      <dgm:prSet/>
      <dgm:spPr/>
      <dgm:t>
        <a:bodyPr/>
        <a:lstStyle/>
        <a:p>
          <a:endParaRPr lang="en-US"/>
        </a:p>
      </dgm:t>
    </dgm:pt>
    <dgm:pt modelId="{2CF0CEF1-7C60-3845-9CD5-0FAABF839659}">
      <dgm:prSet/>
      <dgm:spPr/>
      <dgm:t>
        <a:bodyPr/>
        <a:lstStyle/>
        <a:p>
          <a:r>
            <a:rPr lang="en-US" dirty="0"/>
            <a:t>Model building </a:t>
          </a:r>
        </a:p>
      </dgm:t>
    </dgm:pt>
    <dgm:pt modelId="{69A39D00-824C-5742-A0BA-0B05CEE05DE5}" type="parTrans" cxnId="{0D93A6B8-7C30-614C-88E1-237E5EAD28A8}">
      <dgm:prSet/>
      <dgm:spPr/>
      <dgm:t>
        <a:bodyPr/>
        <a:lstStyle/>
        <a:p>
          <a:endParaRPr lang="en-US"/>
        </a:p>
      </dgm:t>
    </dgm:pt>
    <dgm:pt modelId="{E5C6ECA7-7B2D-9545-A941-9B4C5FCA8B1A}" type="sibTrans" cxnId="{0D93A6B8-7C30-614C-88E1-237E5EAD28A8}">
      <dgm:prSet/>
      <dgm:spPr/>
      <dgm:t>
        <a:bodyPr/>
        <a:lstStyle/>
        <a:p>
          <a:endParaRPr lang="en-US"/>
        </a:p>
      </dgm:t>
    </dgm:pt>
    <dgm:pt modelId="{529E65B4-5ED8-2343-BA76-854EB82F51F7}">
      <dgm:prSet/>
      <dgm:spPr/>
      <dgm:t>
        <a:bodyPr/>
        <a:lstStyle/>
        <a:p>
          <a:r>
            <a:rPr lang="en-US" dirty="0"/>
            <a:t>EDA to understand behavior of variables.</a:t>
          </a:r>
        </a:p>
      </dgm:t>
    </dgm:pt>
    <dgm:pt modelId="{B8E005D7-56A3-D14A-A482-58CAB34B7388}" type="parTrans" cxnId="{5F33F6C0-93C7-B04E-86C5-06898A45012F}">
      <dgm:prSet/>
      <dgm:spPr/>
      <dgm:t>
        <a:bodyPr/>
        <a:lstStyle/>
        <a:p>
          <a:endParaRPr lang="en-US"/>
        </a:p>
      </dgm:t>
    </dgm:pt>
    <dgm:pt modelId="{93142E0D-4902-854F-855F-5B2A649BEC87}" type="sibTrans" cxnId="{5F33F6C0-93C7-B04E-86C5-06898A45012F}">
      <dgm:prSet/>
      <dgm:spPr/>
      <dgm:t>
        <a:bodyPr/>
        <a:lstStyle/>
        <a:p>
          <a:endParaRPr lang="en-US"/>
        </a:p>
      </dgm:t>
    </dgm:pt>
    <dgm:pt modelId="{B69712A6-FF6E-2A48-B210-2D27B0554D47}">
      <dgm:prSet/>
      <dgm:spPr/>
      <dgm:t>
        <a:bodyPr/>
        <a:lstStyle/>
        <a:p>
          <a:r>
            <a:rPr lang="en-US" dirty="0"/>
            <a:t>Cleaning Data</a:t>
          </a:r>
        </a:p>
      </dgm:t>
    </dgm:pt>
    <dgm:pt modelId="{6FE49CB1-3B51-274E-BDE5-792E56E61AD6}" type="parTrans" cxnId="{935FD39E-6096-454C-A819-ED9E2AC08F58}">
      <dgm:prSet/>
      <dgm:spPr/>
      <dgm:t>
        <a:bodyPr/>
        <a:lstStyle/>
        <a:p>
          <a:endParaRPr lang="en-US"/>
        </a:p>
      </dgm:t>
    </dgm:pt>
    <dgm:pt modelId="{FE58DCA3-2BC1-6B4B-AFD6-EFF50754117A}" type="sibTrans" cxnId="{935FD39E-6096-454C-A819-ED9E2AC08F58}">
      <dgm:prSet/>
      <dgm:spPr/>
      <dgm:t>
        <a:bodyPr/>
        <a:lstStyle/>
        <a:p>
          <a:endParaRPr lang="en-US"/>
        </a:p>
      </dgm:t>
    </dgm:pt>
    <dgm:pt modelId="{16A8754A-088C-754B-960B-AE62C921E09F}">
      <dgm:prSet/>
      <dgm:spPr/>
      <dgm:t>
        <a:bodyPr/>
        <a:lstStyle/>
        <a:p>
          <a:r>
            <a:rPr lang="en-US" dirty="0"/>
            <a:t>Cleaning data</a:t>
          </a:r>
        </a:p>
      </dgm:t>
    </dgm:pt>
    <dgm:pt modelId="{C76B5F31-98F2-2A44-B859-236E938B154C}" type="parTrans" cxnId="{F145CA99-07D6-AE4D-A9E8-091DA1039923}">
      <dgm:prSet/>
      <dgm:spPr/>
      <dgm:t>
        <a:bodyPr/>
        <a:lstStyle/>
        <a:p>
          <a:endParaRPr lang="en-US"/>
        </a:p>
      </dgm:t>
    </dgm:pt>
    <dgm:pt modelId="{823189A6-36E4-4A4F-A6EC-5DD6467977CB}" type="sibTrans" cxnId="{F145CA99-07D6-AE4D-A9E8-091DA1039923}">
      <dgm:prSet/>
      <dgm:spPr/>
      <dgm:t>
        <a:bodyPr/>
        <a:lstStyle/>
        <a:p>
          <a:endParaRPr lang="en-US"/>
        </a:p>
      </dgm:t>
    </dgm:pt>
    <dgm:pt modelId="{94BD5335-1896-174E-B3CE-89AF821E7237}">
      <dgm:prSet/>
      <dgm:spPr/>
      <dgm:t>
        <a:bodyPr/>
        <a:lstStyle/>
        <a:p>
          <a:r>
            <a:rPr lang="en-US" dirty="0"/>
            <a:t>Modeling </a:t>
          </a:r>
        </a:p>
      </dgm:t>
    </dgm:pt>
    <dgm:pt modelId="{510A361A-FBA7-4941-A833-DF318CF2BD4E}" type="parTrans" cxnId="{45E8A6ED-C5BF-3F48-AEF9-01212B0E6E54}">
      <dgm:prSet/>
      <dgm:spPr/>
      <dgm:t>
        <a:bodyPr/>
        <a:lstStyle/>
        <a:p>
          <a:endParaRPr lang="en-US"/>
        </a:p>
      </dgm:t>
    </dgm:pt>
    <dgm:pt modelId="{4102846C-7B91-9A48-B927-ECDECBEE10FD}" type="sibTrans" cxnId="{45E8A6ED-C5BF-3F48-AEF9-01212B0E6E54}">
      <dgm:prSet/>
      <dgm:spPr/>
      <dgm:t>
        <a:bodyPr/>
        <a:lstStyle/>
        <a:p>
          <a:endParaRPr lang="en-US"/>
        </a:p>
      </dgm:t>
    </dgm:pt>
    <dgm:pt modelId="{2E20C012-CAE2-7D42-A8F9-4A1B420CB2E2}">
      <dgm:prSet phldrT="[Text]"/>
      <dgm:spPr/>
      <dgm:t>
        <a:bodyPr/>
        <a:lstStyle/>
        <a:p>
          <a:r>
            <a:rPr lang="en-US" dirty="0"/>
            <a:t>Define Business Problems and decide goals.</a:t>
          </a:r>
        </a:p>
      </dgm:t>
    </dgm:pt>
    <dgm:pt modelId="{5B2FE635-418D-5D4D-95C1-9EA7696C2010}" type="sibTrans" cxnId="{9F0B55AD-0D03-9845-B30B-A92147405D3A}">
      <dgm:prSet/>
      <dgm:spPr/>
      <dgm:t>
        <a:bodyPr/>
        <a:lstStyle/>
        <a:p>
          <a:endParaRPr lang="en-US"/>
        </a:p>
      </dgm:t>
    </dgm:pt>
    <dgm:pt modelId="{A27A2AD6-5A57-9240-A2B1-A4A467F9C571}" type="parTrans" cxnId="{9F0B55AD-0D03-9845-B30B-A92147405D3A}">
      <dgm:prSet/>
      <dgm:spPr/>
      <dgm:t>
        <a:bodyPr/>
        <a:lstStyle/>
        <a:p>
          <a:endParaRPr lang="en-US"/>
        </a:p>
      </dgm:t>
    </dgm:pt>
    <dgm:pt modelId="{C179E365-A6F8-42FA-97F2-CBA375FFC883}">
      <dgm:prSet/>
      <dgm:spPr/>
      <dgm:t>
        <a:bodyPr/>
        <a:lstStyle/>
        <a:p>
          <a:r>
            <a:rPr lang="en-US" dirty="0"/>
            <a:t>Data understanding at initial level.</a:t>
          </a:r>
        </a:p>
      </dgm:t>
    </dgm:pt>
    <dgm:pt modelId="{1DB797CC-C37F-4B04-971D-F40C15CB43E5}" type="parTrans" cxnId="{D833FED0-D63D-49C1-ACE2-61071C7478D5}">
      <dgm:prSet/>
      <dgm:spPr/>
      <dgm:t>
        <a:bodyPr/>
        <a:lstStyle/>
        <a:p>
          <a:endParaRPr lang="en-US"/>
        </a:p>
      </dgm:t>
    </dgm:pt>
    <dgm:pt modelId="{41E72A88-7264-4835-BF3F-ED09E56B264F}" type="sibTrans" cxnId="{D833FED0-D63D-49C1-ACE2-61071C7478D5}">
      <dgm:prSet/>
      <dgm:spPr/>
      <dgm:t>
        <a:bodyPr/>
        <a:lstStyle/>
        <a:p>
          <a:endParaRPr lang="en-US"/>
        </a:p>
      </dgm:t>
    </dgm:pt>
    <dgm:pt modelId="{8B2739A9-2AFF-433E-86D3-ABBF29CEA30D}">
      <dgm:prSet/>
      <dgm:spPr/>
      <dgm:t>
        <a:bodyPr/>
        <a:lstStyle/>
        <a:p>
          <a:r>
            <a:rPr lang="en-US" dirty="0"/>
            <a:t>Plot graphs, Uni variate, Bi variate analysis.</a:t>
          </a:r>
        </a:p>
      </dgm:t>
    </dgm:pt>
    <dgm:pt modelId="{C38169B3-E728-4A0E-8B7F-9EB8E6512699}" type="parTrans" cxnId="{88E9F6AB-2C6A-4E85-A698-77CDC35E8B78}">
      <dgm:prSet/>
      <dgm:spPr/>
      <dgm:t>
        <a:bodyPr/>
        <a:lstStyle/>
        <a:p>
          <a:endParaRPr lang="en-US"/>
        </a:p>
      </dgm:t>
    </dgm:pt>
    <dgm:pt modelId="{FAC762EA-6785-4E8E-9CBF-606CFF7752C1}" type="sibTrans" cxnId="{88E9F6AB-2C6A-4E85-A698-77CDC35E8B78}">
      <dgm:prSet/>
      <dgm:spPr/>
      <dgm:t>
        <a:bodyPr/>
        <a:lstStyle/>
        <a:p>
          <a:endParaRPr lang="en-US"/>
        </a:p>
      </dgm:t>
    </dgm:pt>
    <dgm:pt modelId="{3AE0C62E-153A-4C30-88AD-DCABED3FE930}">
      <dgm:prSet/>
      <dgm:spPr/>
      <dgm:t>
        <a:bodyPr/>
        <a:lstStyle/>
        <a:p>
          <a:r>
            <a:rPr lang="en-US" dirty="0"/>
            <a:t>Derive and Formatting as per requirement.</a:t>
          </a:r>
        </a:p>
      </dgm:t>
    </dgm:pt>
    <dgm:pt modelId="{11750420-F871-4335-B099-F245605C2EC7}" type="parTrans" cxnId="{FD104F2A-40F7-4AFD-9A03-5DCE3562A966}">
      <dgm:prSet/>
      <dgm:spPr/>
      <dgm:t>
        <a:bodyPr/>
        <a:lstStyle/>
        <a:p>
          <a:endParaRPr lang="en-US"/>
        </a:p>
      </dgm:t>
    </dgm:pt>
    <dgm:pt modelId="{2C68B27B-7690-4F57-9A98-99F9F5E743CF}" type="sibTrans" cxnId="{FD104F2A-40F7-4AFD-9A03-5DCE3562A966}">
      <dgm:prSet/>
      <dgm:spPr/>
      <dgm:t>
        <a:bodyPr/>
        <a:lstStyle/>
        <a:p>
          <a:endParaRPr lang="en-US"/>
        </a:p>
      </dgm:t>
    </dgm:pt>
    <dgm:pt modelId="{A8A54E16-428F-4A8A-BA1D-4B13BAA20FF4}">
      <dgm:prSet/>
      <dgm:spPr/>
      <dgm:t>
        <a:bodyPr/>
        <a:lstStyle/>
        <a:p>
          <a:r>
            <a:rPr lang="en-US" dirty="0"/>
            <a:t>Final model selection and Score card</a:t>
          </a:r>
        </a:p>
      </dgm:t>
    </dgm:pt>
    <dgm:pt modelId="{EF8AE844-C44C-43DE-9E68-D9DD5ADC872F}" type="parTrans" cxnId="{80132FCA-388D-49A7-AD5A-72103910FC0A}">
      <dgm:prSet/>
      <dgm:spPr/>
      <dgm:t>
        <a:bodyPr/>
        <a:lstStyle/>
        <a:p>
          <a:endParaRPr lang="en-US"/>
        </a:p>
      </dgm:t>
    </dgm:pt>
    <dgm:pt modelId="{4D022086-DFFE-4A9D-A499-6307F41E3C86}" type="sibTrans" cxnId="{80132FCA-388D-49A7-AD5A-72103910FC0A}">
      <dgm:prSet/>
      <dgm:spPr/>
      <dgm:t>
        <a:bodyPr/>
        <a:lstStyle/>
        <a:p>
          <a:endParaRPr lang="en-US"/>
        </a:p>
      </dgm:t>
    </dgm:pt>
    <dgm:pt modelId="{D4329964-E08E-4B77-8666-62EC134F534B}">
      <dgm:prSet/>
      <dgm:spPr/>
      <dgm:t>
        <a:bodyPr/>
        <a:lstStyle/>
        <a:p>
          <a:r>
            <a:rPr lang="en-US" dirty="0"/>
            <a:t>Business Importance of Model</a:t>
          </a:r>
        </a:p>
      </dgm:t>
    </dgm:pt>
    <dgm:pt modelId="{7004CFEA-4613-444E-AA53-3471AE4E73B5}" type="parTrans" cxnId="{828C2B98-7282-4D7B-B57F-C10EFC3A7421}">
      <dgm:prSet/>
      <dgm:spPr/>
      <dgm:t>
        <a:bodyPr/>
        <a:lstStyle/>
        <a:p>
          <a:endParaRPr lang="en-US"/>
        </a:p>
      </dgm:t>
    </dgm:pt>
    <dgm:pt modelId="{75C5B323-0E5D-4F52-915E-269C66027F87}" type="sibTrans" cxnId="{828C2B98-7282-4D7B-B57F-C10EFC3A7421}">
      <dgm:prSet/>
      <dgm:spPr/>
      <dgm:t>
        <a:bodyPr/>
        <a:lstStyle/>
        <a:p>
          <a:endParaRPr lang="en-US"/>
        </a:p>
      </dgm:t>
    </dgm:pt>
    <dgm:pt modelId="{7768B0F0-82E8-4558-BB27-CCB219C9DECC}">
      <dgm:prSet/>
      <dgm:spPr/>
      <dgm:t>
        <a:bodyPr/>
        <a:lstStyle/>
        <a:p>
          <a:r>
            <a:rPr lang="en-US" dirty="0"/>
            <a:t>Conclusion</a:t>
          </a:r>
        </a:p>
      </dgm:t>
    </dgm:pt>
    <dgm:pt modelId="{8F8D1325-26BD-47E5-B564-8C0073E7AA9B}" type="sibTrans" cxnId="{09BAA0D2-31D9-4F5B-AB21-A66C7AD4A007}">
      <dgm:prSet/>
      <dgm:spPr/>
      <dgm:t>
        <a:bodyPr/>
        <a:lstStyle/>
        <a:p>
          <a:endParaRPr lang="en-US"/>
        </a:p>
      </dgm:t>
    </dgm:pt>
    <dgm:pt modelId="{7E7F48F4-136E-46B2-A98E-9A4A2977742B}" type="parTrans" cxnId="{09BAA0D2-31D9-4F5B-AB21-A66C7AD4A007}">
      <dgm:prSet/>
      <dgm:spPr/>
      <dgm:t>
        <a:bodyPr/>
        <a:lstStyle/>
        <a:p>
          <a:endParaRPr lang="en-US"/>
        </a:p>
      </dgm:t>
    </dgm:pt>
    <dgm:pt modelId="{46DD088C-0D38-D440-A320-40B132D766EC}" type="pres">
      <dgm:prSet presAssocID="{2A0A23EA-197E-1149-856F-00CA4DAAA39E}" presName="linearFlow" presStyleCnt="0">
        <dgm:presLayoutVars>
          <dgm:dir/>
          <dgm:animLvl val="lvl"/>
          <dgm:resizeHandles val="exact"/>
        </dgm:presLayoutVars>
      </dgm:prSet>
      <dgm:spPr/>
    </dgm:pt>
    <dgm:pt modelId="{6AC65C19-CA19-234F-A19F-5B0E832027A3}" type="pres">
      <dgm:prSet presAssocID="{C0DB810F-8315-6B4B-8D28-6BF9AC52DF90}" presName="composite" presStyleCnt="0"/>
      <dgm:spPr/>
    </dgm:pt>
    <dgm:pt modelId="{076D9EAF-9AA1-0546-90B0-BB73C459EEAB}" type="pres">
      <dgm:prSet presAssocID="{C0DB810F-8315-6B4B-8D28-6BF9AC52DF90}" presName="parentText" presStyleLbl="alignNode1" presStyleIdx="0" presStyleCnt="6">
        <dgm:presLayoutVars>
          <dgm:chMax val="1"/>
          <dgm:bulletEnabled val="1"/>
        </dgm:presLayoutVars>
      </dgm:prSet>
      <dgm:spPr/>
    </dgm:pt>
    <dgm:pt modelId="{C92CE5AD-121F-0A45-B1C1-9624592A7877}" type="pres">
      <dgm:prSet presAssocID="{C0DB810F-8315-6B4B-8D28-6BF9AC52DF90}" presName="descendantText" presStyleLbl="alignAcc1" presStyleIdx="0" presStyleCnt="6">
        <dgm:presLayoutVars>
          <dgm:bulletEnabled val="1"/>
        </dgm:presLayoutVars>
      </dgm:prSet>
      <dgm:spPr/>
    </dgm:pt>
    <dgm:pt modelId="{A15A833F-3DA0-DC47-9EFA-1B492E893694}" type="pres">
      <dgm:prSet presAssocID="{BE67427C-46DF-B544-AFF6-47333FCFECFE}" presName="sp" presStyleCnt="0"/>
      <dgm:spPr/>
    </dgm:pt>
    <dgm:pt modelId="{FDFB3009-6022-434B-AAB0-AA30015CEAC8}" type="pres">
      <dgm:prSet presAssocID="{5CEFADBB-138C-9A41-BFD4-7C1E71209598}" presName="composite" presStyleCnt="0"/>
      <dgm:spPr/>
    </dgm:pt>
    <dgm:pt modelId="{37DFBBF0-8A38-41D0-802F-FB27E317E7D9}" type="pres">
      <dgm:prSet presAssocID="{5CEFADBB-138C-9A41-BFD4-7C1E71209598}" presName="parentText" presStyleLbl="alignNode1" presStyleIdx="1" presStyleCnt="6">
        <dgm:presLayoutVars>
          <dgm:chMax val="1"/>
          <dgm:bulletEnabled val="1"/>
        </dgm:presLayoutVars>
      </dgm:prSet>
      <dgm:spPr/>
    </dgm:pt>
    <dgm:pt modelId="{A4624233-CF5D-45ED-A893-2D4BAA3E2B2C}" type="pres">
      <dgm:prSet presAssocID="{5CEFADBB-138C-9A41-BFD4-7C1E71209598}" presName="descendantText" presStyleLbl="alignAcc1" presStyleIdx="1" presStyleCnt="6">
        <dgm:presLayoutVars>
          <dgm:bulletEnabled val="1"/>
        </dgm:presLayoutVars>
      </dgm:prSet>
      <dgm:spPr/>
    </dgm:pt>
    <dgm:pt modelId="{7A5F6D6C-2AFE-4B25-9FCE-F5A8D3C92B6F}" type="pres">
      <dgm:prSet presAssocID="{842E1B95-46FF-8244-92BA-0E094928BA0D}" presName="sp" presStyleCnt="0"/>
      <dgm:spPr/>
    </dgm:pt>
    <dgm:pt modelId="{A169B9F3-D7A1-E046-9DBC-F084F48E4F58}" type="pres">
      <dgm:prSet presAssocID="{B69712A6-FF6E-2A48-B210-2D27B0554D47}" presName="composite" presStyleCnt="0"/>
      <dgm:spPr/>
    </dgm:pt>
    <dgm:pt modelId="{501AC217-8975-B942-BA3D-8A45D4CD967C}" type="pres">
      <dgm:prSet presAssocID="{B69712A6-FF6E-2A48-B210-2D27B0554D47}" presName="parentText" presStyleLbl="alignNode1" presStyleIdx="2" presStyleCnt="6">
        <dgm:presLayoutVars>
          <dgm:chMax val="1"/>
          <dgm:bulletEnabled val="1"/>
        </dgm:presLayoutVars>
      </dgm:prSet>
      <dgm:spPr/>
    </dgm:pt>
    <dgm:pt modelId="{918B45C5-563B-F746-94C1-FFDE17B4A174}" type="pres">
      <dgm:prSet presAssocID="{B69712A6-FF6E-2A48-B210-2D27B0554D47}" presName="descendantText" presStyleLbl="alignAcc1" presStyleIdx="2" presStyleCnt="6">
        <dgm:presLayoutVars>
          <dgm:bulletEnabled val="1"/>
        </dgm:presLayoutVars>
      </dgm:prSet>
      <dgm:spPr/>
    </dgm:pt>
    <dgm:pt modelId="{CEE8190B-D712-BF40-AD65-985672E66374}" type="pres">
      <dgm:prSet presAssocID="{FE58DCA3-2BC1-6B4B-AFD6-EFF50754117A}" presName="sp" presStyleCnt="0"/>
      <dgm:spPr/>
    </dgm:pt>
    <dgm:pt modelId="{7AC74B04-D785-4E41-B4A9-7FC9BE5AEB36}" type="pres">
      <dgm:prSet presAssocID="{B6CF4982-1146-0945-85BE-E1DE54473A3E}" presName="composite" presStyleCnt="0"/>
      <dgm:spPr/>
    </dgm:pt>
    <dgm:pt modelId="{38DC7811-73F7-5845-8933-0CC35A8BE08C}" type="pres">
      <dgm:prSet presAssocID="{B6CF4982-1146-0945-85BE-E1DE54473A3E}" presName="parentText" presStyleLbl="alignNode1" presStyleIdx="3" presStyleCnt="6">
        <dgm:presLayoutVars>
          <dgm:chMax val="1"/>
          <dgm:bulletEnabled val="1"/>
        </dgm:presLayoutVars>
      </dgm:prSet>
      <dgm:spPr/>
    </dgm:pt>
    <dgm:pt modelId="{C996847C-7813-F64B-AFC3-D186F65A5DAA}" type="pres">
      <dgm:prSet presAssocID="{B6CF4982-1146-0945-85BE-E1DE54473A3E}" presName="descendantText" presStyleLbl="alignAcc1" presStyleIdx="3" presStyleCnt="6">
        <dgm:presLayoutVars>
          <dgm:bulletEnabled val="1"/>
        </dgm:presLayoutVars>
      </dgm:prSet>
      <dgm:spPr/>
    </dgm:pt>
    <dgm:pt modelId="{73EB979A-CD07-7F4E-A2CA-6F6CA474D85C}" type="pres">
      <dgm:prSet presAssocID="{4A5AEAC5-582F-8C4A-B1E6-7CA87F85438F}" presName="sp" presStyleCnt="0"/>
      <dgm:spPr/>
    </dgm:pt>
    <dgm:pt modelId="{9D981900-634E-B044-B368-F54BFC990EA6}" type="pres">
      <dgm:prSet presAssocID="{2CF0CEF1-7C60-3845-9CD5-0FAABF839659}" presName="composite" presStyleCnt="0"/>
      <dgm:spPr/>
    </dgm:pt>
    <dgm:pt modelId="{4D64FC9C-D473-404B-BA2F-8DC0CA5B3626}" type="pres">
      <dgm:prSet presAssocID="{2CF0CEF1-7C60-3845-9CD5-0FAABF839659}" presName="parentText" presStyleLbl="alignNode1" presStyleIdx="4" presStyleCnt="6">
        <dgm:presLayoutVars>
          <dgm:chMax val="1"/>
          <dgm:bulletEnabled val="1"/>
        </dgm:presLayoutVars>
      </dgm:prSet>
      <dgm:spPr/>
    </dgm:pt>
    <dgm:pt modelId="{BD94C502-49BB-1448-A786-47314429ABE7}" type="pres">
      <dgm:prSet presAssocID="{2CF0CEF1-7C60-3845-9CD5-0FAABF839659}" presName="descendantText" presStyleLbl="alignAcc1" presStyleIdx="4" presStyleCnt="6">
        <dgm:presLayoutVars>
          <dgm:bulletEnabled val="1"/>
        </dgm:presLayoutVars>
      </dgm:prSet>
      <dgm:spPr/>
    </dgm:pt>
    <dgm:pt modelId="{689DCAF2-DC1B-44DF-84E9-1B3C22947387}" type="pres">
      <dgm:prSet presAssocID="{E5C6ECA7-7B2D-9545-A941-9B4C5FCA8B1A}" presName="sp" presStyleCnt="0"/>
      <dgm:spPr/>
    </dgm:pt>
    <dgm:pt modelId="{1E7E0C07-3B12-4DB1-9E15-F532DF4B75E7}" type="pres">
      <dgm:prSet presAssocID="{7768B0F0-82E8-4558-BB27-CCB219C9DECC}" presName="composite" presStyleCnt="0"/>
      <dgm:spPr/>
    </dgm:pt>
    <dgm:pt modelId="{9F63F684-7934-49BD-9852-D8761850BADC}" type="pres">
      <dgm:prSet presAssocID="{7768B0F0-82E8-4558-BB27-CCB219C9DECC}" presName="parentText" presStyleLbl="alignNode1" presStyleIdx="5" presStyleCnt="6">
        <dgm:presLayoutVars>
          <dgm:chMax val="1"/>
          <dgm:bulletEnabled val="1"/>
        </dgm:presLayoutVars>
      </dgm:prSet>
      <dgm:spPr/>
    </dgm:pt>
    <dgm:pt modelId="{3E60750F-05F9-4DAB-9AA2-04C9448FC113}" type="pres">
      <dgm:prSet presAssocID="{7768B0F0-82E8-4558-BB27-CCB219C9DECC}" presName="descendantText" presStyleLbl="alignAcc1" presStyleIdx="5" presStyleCnt="6">
        <dgm:presLayoutVars>
          <dgm:bulletEnabled val="1"/>
        </dgm:presLayoutVars>
      </dgm:prSet>
      <dgm:spPr/>
    </dgm:pt>
  </dgm:ptLst>
  <dgm:cxnLst>
    <dgm:cxn modelId="{6BAACF07-911F-48B9-94D6-715EABA2DC6B}" type="presOf" srcId="{8B2739A9-2AFF-433E-86D3-ABBF29CEA30D}" destId="{C996847C-7813-F64B-AFC3-D186F65A5DAA}" srcOrd="0" destOrd="1" presId="urn:microsoft.com/office/officeart/2005/8/layout/chevron2"/>
    <dgm:cxn modelId="{CD66B30C-BC6C-5141-8607-F984AC8563D2}" srcId="{2A0A23EA-197E-1149-856F-00CA4DAAA39E}" destId="{B6CF4982-1146-0945-85BE-E1DE54473A3E}" srcOrd="3" destOrd="0" parTransId="{482CF1C9-EB31-BE42-8CA0-C26B79BAB104}" sibTransId="{4A5AEAC5-582F-8C4A-B1E6-7CA87F85438F}"/>
    <dgm:cxn modelId="{FD104F2A-40F7-4AFD-9A03-5DCE3562A966}" srcId="{B69712A6-FF6E-2A48-B210-2D27B0554D47}" destId="{3AE0C62E-153A-4C30-88AD-DCABED3FE930}" srcOrd="1" destOrd="0" parTransId="{11750420-F871-4335-B099-F245605C2EC7}" sibTransId="{2C68B27B-7690-4F57-9A98-99F9F5E743CF}"/>
    <dgm:cxn modelId="{7C5DB72F-E664-4361-A100-5759547E2181}" type="presOf" srcId="{3AE0C62E-153A-4C30-88AD-DCABED3FE930}" destId="{918B45C5-563B-F746-94C1-FFDE17B4A174}" srcOrd="0" destOrd="1" presId="urn:microsoft.com/office/officeart/2005/8/layout/chevron2"/>
    <dgm:cxn modelId="{65199341-B619-0744-A1E3-13EE8B965EFD}" type="presOf" srcId="{B6CF4982-1146-0945-85BE-E1DE54473A3E}" destId="{38DC7811-73F7-5845-8933-0CC35A8BE08C}" srcOrd="0" destOrd="0" presId="urn:microsoft.com/office/officeart/2005/8/layout/chevron2"/>
    <dgm:cxn modelId="{AD910667-1CD6-4543-B3EC-45A607DDE6F2}" type="presOf" srcId="{2CF0CEF1-7C60-3845-9CD5-0FAABF839659}" destId="{4D64FC9C-D473-404B-BA2F-8DC0CA5B3626}" srcOrd="0" destOrd="0" presId="urn:microsoft.com/office/officeart/2005/8/layout/chevron2"/>
    <dgm:cxn modelId="{5BA37368-184D-384C-88EF-B4CCA9C513DE}" type="presOf" srcId="{B69712A6-FF6E-2A48-B210-2D27B0554D47}" destId="{501AC217-8975-B942-BA3D-8A45D4CD967C}" srcOrd="0" destOrd="0" presId="urn:microsoft.com/office/officeart/2005/8/layout/chevron2"/>
    <dgm:cxn modelId="{357FB056-97EF-4AB5-B486-E5C506A187FF}" type="presOf" srcId="{C179E365-A6F8-42FA-97F2-CBA375FFC883}" destId="{A4624233-CF5D-45ED-A893-2D4BAA3E2B2C}" srcOrd="0" destOrd="0" presId="urn:microsoft.com/office/officeart/2005/8/layout/chevron2"/>
    <dgm:cxn modelId="{4249B756-5A20-A441-925E-C7994EC28F1A}" type="presOf" srcId="{94BD5335-1896-174E-B3CE-89AF821E7237}" destId="{BD94C502-49BB-1448-A786-47314429ABE7}" srcOrd="0" destOrd="0" presId="urn:microsoft.com/office/officeart/2005/8/layout/chevron2"/>
    <dgm:cxn modelId="{13DE7884-0173-45B2-BB95-EC4D88F52E26}" type="presOf" srcId="{D4329964-E08E-4B77-8666-62EC134F534B}" destId="{3E60750F-05F9-4DAB-9AA2-04C9448FC113}" srcOrd="0" destOrd="0" presId="urn:microsoft.com/office/officeart/2005/8/layout/chevron2"/>
    <dgm:cxn modelId="{4C073E86-21B5-4E99-8BEC-E4E6C50521A2}" type="presOf" srcId="{5CEFADBB-138C-9A41-BFD4-7C1E71209598}" destId="{37DFBBF0-8A38-41D0-802F-FB27E317E7D9}" srcOrd="0" destOrd="0" presId="urn:microsoft.com/office/officeart/2005/8/layout/chevron2"/>
    <dgm:cxn modelId="{828C2B98-7282-4D7B-B57F-C10EFC3A7421}" srcId="{7768B0F0-82E8-4558-BB27-CCB219C9DECC}" destId="{D4329964-E08E-4B77-8666-62EC134F534B}" srcOrd="0" destOrd="0" parTransId="{7004CFEA-4613-444E-AA53-3471AE4E73B5}" sibTransId="{75C5B323-0E5D-4F52-915E-269C66027F87}"/>
    <dgm:cxn modelId="{F145CA99-07D6-AE4D-A9E8-091DA1039923}" srcId="{B69712A6-FF6E-2A48-B210-2D27B0554D47}" destId="{16A8754A-088C-754B-960B-AE62C921E09F}" srcOrd="0" destOrd="0" parTransId="{C76B5F31-98F2-2A44-B859-236E938B154C}" sibTransId="{823189A6-36E4-4A4F-A6EC-5DD6467977CB}"/>
    <dgm:cxn modelId="{5AF7749B-141C-A44E-8CB7-A860F1AA02A0}" type="presOf" srcId="{16A8754A-088C-754B-960B-AE62C921E09F}" destId="{918B45C5-563B-F746-94C1-FFDE17B4A174}" srcOrd="0" destOrd="0" presId="urn:microsoft.com/office/officeart/2005/8/layout/chevron2"/>
    <dgm:cxn modelId="{935FD39E-6096-454C-A819-ED9E2AC08F58}" srcId="{2A0A23EA-197E-1149-856F-00CA4DAAA39E}" destId="{B69712A6-FF6E-2A48-B210-2D27B0554D47}" srcOrd="2" destOrd="0" parTransId="{6FE49CB1-3B51-274E-BDE5-792E56E61AD6}" sibTransId="{FE58DCA3-2BC1-6B4B-AFD6-EFF50754117A}"/>
    <dgm:cxn modelId="{A4B648A3-D948-8E45-833C-9E814EBB3512}" type="presOf" srcId="{2A0A23EA-197E-1149-856F-00CA4DAAA39E}" destId="{46DD088C-0D38-D440-A320-40B132D766EC}" srcOrd="0" destOrd="0" presId="urn:microsoft.com/office/officeart/2005/8/layout/chevron2"/>
    <dgm:cxn modelId="{C166BCA6-9A7D-1847-9CFB-7F2336715B21}" type="presOf" srcId="{2E20C012-CAE2-7D42-A8F9-4A1B420CB2E2}" destId="{C92CE5AD-121F-0A45-B1C1-9624592A7877}" srcOrd="0" destOrd="0" presId="urn:microsoft.com/office/officeart/2005/8/layout/chevron2"/>
    <dgm:cxn modelId="{88E9F6AB-2C6A-4E85-A698-77CDC35E8B78}" srcId="{B6CF4982-1146-0945-85BE-E1DE54473A3E}" destId="{8B2739A9-2AFF-433E-86D3-ABBF29CEA30D}" srcOrd="1" destOrd="0" parTransId="{C38169B3-E728-4A0E-8B7F-9EB8E6512699}" sibTransId="{FAC762EA-6785-4E8E-9CBF-606CFF7752C1}"/>
    <dgm:cxn modelId="{9F0B55AD-0D03-9845-B30B-A92147405D3A}" srcId="{C0DB810F-8315-6B4B-8D28-6BF9AC52DF90}" destId="{2E20C012-CAE2-7D42-A8F9-4A1B420CB2E2}" srcOrd="0" destOrd="0" parTransId="{A27A2AD6-5A57-9240-A2B1-A4A467F9C571}" sibTransId="{5B2FE635-418D-5D4D-95C1-9EA7696C2010}"/>
    <dgm:cxn modelId="{A6A6CDB7-208C-0D43-9157-F4472CEF346B}" type="presOf" srcId="{529E65B4-5ED8-2343-BA76-854EB82F51F7}" destId="{C996847C-7813-F64B-AFC3-D186F65A5DAA}" srcOrd="0" destOrd="0" presId="urn:microsoft.com/office/officeart/2005/8/layout/chevron2"/>
    <dgm:cxn modelId="{0D93A6B8-7C30-614C-88E1-237E5EAD28A8}" srcId="{2A0A23EA-197E-1149-856F-00CA4DAAA39E}" destId="{2CF0CEF1-7C60-3845-9CD5-0FAABF839659}" srcOrd="4" destOrd="0" parTransId="{69A39D00-824C-5742-A0BA-0B05CEE05DE5}" sibTransId="{E5C6ECA7-7B2D-9545-A941-9B4C5FCA8B1A}"/>
    <dgm:cxn modelId="{5F33F6C0-93C7-B04E-86C5-06898A45012F}" srcId="{B6CF4982-1146-0945-85BE-E1DE54473A3E}" destId="{529E65B4-5ED8-2343-BA76-854EB82F51F7}" srcOrd="0" destOrd="0" parTransId="{B8E005D7-56A3-D14A-A482-58CAB34B7388}" sibTransId="{93142E0D-4902-854F-855F-5B2A649BEC87}"/>
    <dgm:cxn modelId="{80132FCA-388D-49A7-AD5A-72103910FC0A}" srcId="{2CF0CEF1-7C60-3845-9CD5-0FAABF839659}" destId="{A8A54E16-428F-4A8A-BA1D-4B13BAA20FF4}" srcOrd="1" destOrd="0" parTransId="{EF8AE844-C44C-43DE-9E68-D9DD5ADC872F}" sibTransId="{4D022086-DFFE-4A9D-A499-6307F41E3C86}"/>
    <dgm:cxn modelId="{D833FED0-D63D-49C1-ACE2-61071C7478D5}" srcId="{5CEFADBB-138C-9A41-BFD4-7C1E71209598}" destId="{C179E365-A6F8-42FA-97F2-CBA375FFC883}" srcOrd="0" destOrd="0" parTransId="{1DB797CC-C37F-4B04-971D-F40C15CB43E5}" sibTransId="{41E72A88-7264-4835-BF3F-ED09E56B264F}"/>
    <dgm:cxn modelId="{09BAA0D2-31D9-4F5B-AB21-A66C7AD4A007}" srcId="{2A0A23EA-197E-1149-856F-00CA4DAAA39E}" destId="{7768B0F0-82E8-4558-BB27-CCB219C9DECC}" srcOrd="5" destOrd="0" parTransId="{7E7F48F4-136E-46B2-A98E-9A4A2977742B}" sibTransId="{8F8D1325-26BD-47E5-B564-8C0073E7AA9B}"/>
    <dgm:cxn modelId="{0B8C68DB-C46A-704F-B633-7DFE56E42AE2}" type="presOf" srcId="{C0DB810F-8315-6B4B-8D28-6BF9AC52DF90}" destId="{076D9EAF-9AA1-0546-90B0-BB73C459EEAB}" srcOrd="0" destOrd="0" presId="urn:microsoft.com/office/officeart/2005/8/layout/chevron2"/>
    <dgm:cxn modelId="{74170EDF-3755-2343-A6FE-93C9A2916264}" srcId="{2A0A23EA-197E-1149-856F-00CA4DAAA39E}" destId="{C0DB810F-8315-6B4B-8D28-6BF9AC52DF90}" srcOrd="0" destOrd="0" parTransId="{FE4EDF26-DB85-AF4E-8AD5-96A26E9E3875}" sibTransId="{BE67427C-46DF-B544-AFF6-47333FCFECFE}"/>
    <dgm:cxn modelId="{CAA6D6E0-DF07-4495-90A9-E5162021B586}" type="presOf" srcId="{7768B0F0-82E8-4558-BB27-CCB219C9DECC}" destId="{9F63F684-7934-49BD-9852-D8761850BADC}" srcOrd="0" destOrd="0" presId="urn:microsoft.com/office/officeart/2005/8/layout/chevron2"/>
    <dgm:cxn modelId="{45E8A6ED-C5BF-3F48-AEF9-01212B0E6E54}" srcId="{2CF0CEF1-7C60-3845-9CD5-0FAABF839659}" destId="{94BD5335-1896-174E-B3CE-89AF821E7237}" srcOrd="0" destOrd="0" parTransId="{510A361A-FBA7-4941-A833-DF318CF2BD4E}" sibTransId="{4102846C-7B91-9A48-B927-ECDECBEE10FD}"/>
    <dgm:cxn modelId="{9B77E7F7-EA97-4FB7-A222-BEA0D3A65232}" type="presOf" srcId="{A8A54E16-428F-4A8A-BA1D-4B13BAA20FF4}" destId="{BD94C502-49BB-1448-A786-47314429ABE7}" srcOrd="0" destOrd="1" presId="urn:microsoft.com/office/officeart/2005/8/layout/chevron2"/>
    <dgm:cxn modelId="{EBE61CFD-B05B-7142-9F8A-68C522A9DE6A}" srcId="{2A0A23EA-197E-1149-856F-00CA4DAAA39E}" destId="{5CEFADBB-138C-9A41-BFD4-7C1E71209598}" srcOrd="1" destOrd="0" parTransId="{F3D2562B-D8EF-F849-8C80-3057793B8DBF}" sibTransId="{842E1B95-46FF-8244-92BA-0E094928BA0D}"/>
    <dgm:cxn modelId="{7E126E74-CA9D-D54E-A619-00A3CAD51B5C}" type="presParOf" srcId="{46DD088C-0D38-D440-A320-40B132D766EC}" destId="{6AC65C19-CA19-234F-A19F-5B0E832027A3}" srcOrd="0" destOrd="0" presId="urn:microsoft.com/office/officeart/2005/8/layout/chevron2"/>
    <dgm:cxn modelId="{A868FF4F-6F97-3949-8A74-83100427CB50}" type="presParOf" srcId="{6AC65C19-CA19-234F-A19F-5B0E832027A3}" destId="{076D9EAF-9AA1-0546-90B0-BB73C459EEAB}" srcOrd="0" destOrd="0" presId="urn:microsoft.com/office/officeart/2005/8/layout/chevron2"/>
    <dgm:cxn modelId="{392D7E60-F02A-444D-8138-CE2F7DA1016E}" type="presParOf" srcId="{6AC65C19-CA19-234F-A19F-5B0E832027A3}" destId="{C92CE5AD-121F-0A45-B1C1-9624592A7877}" srcOrd="1" destOrd="0" presId="urn:microsoft.com/office/officeart/2005/8/layout/chevron2"/>
    <dgm:cxn modelId="{E64DA13D-4436-284E-AAA4-7B391E1A6D5E}" type="presParOf" srcId="{46DD088C-0D38-D440-A320-40B132D766EC}" destId="{A15A833F-3DA0-DC47-9EFA-1B492E893694}" srcOrd="1" destOrd="0" presId="urn:microsoft.com/office/officeart/2005/8/layout/chevron2"/>
    <dgm:cxn modelId="{4180A9FA-4C04-45FE-99BA-B69954655C59}" type="presParOf" srcId="{46DD088C-0D38-D440-A320-40B132D766EC}" destId="{FDFB3009-6022-434B-AAB0-AA30015CEAC8}" srcOrd="2" destOrd="0" presId="urn:microsoft.com/office/officeart/2005/8/layout/chevron2"/>
    <dgm:cxn modelId="{378B6F92-4023-4882-9E07-A9C0D638DD0C}" type="presParOf" srcId="{FDFB3009-6022-434B-AAB0-AA30015CEAC8}" destId="{37DFBBF0-8A38-41D0-802F-FB27E317E7D9}" srcOrd="0" destOrd="0" presId="urn:microsoft.com/office/officeart/2005/8/layout/chevron2"/>
    <dgm:cxn modelId="{EA89BB00-6A96-4F8D-BCA3-A6A33F1F2395}" type="presParOf" srcId="{FDFB3009-6022-434B-AAB0-AA30015CEAC8}" destId="{A4624233-CF5D-45ED-A893-2D4BAA3E2B2C}" srcOrd="1" destOrd="0" presId="urn:microsoft.com/office/officeart/2005/8/layout/chevron2"/>
    <dgm:cxn modelId="{5CA043B5-A4EB-4D0A-B30C-AD0F97865C3A}" type="presParOf" srcId="{46DD088C-0D38-D440-A320-40B132D766EC}" destId="{7A5F6D6C-2AFE-4B25-9FCE-F5A8D3C92B6F}" srcOrd="3" destOrd="0" presId="urn:microsoft.com/office/officeart/2005/8/layout/chevron2"/>
    <dgm:cxn modelId="{2F508A61-4765-3E40-83EA-6033E7AB16E3}" type="presParOf" srcId="{46DD088C-0D38-D440-A320-40B132D766EC}" destId="{A169B9F3-D7A1-E046-9DBC-F084F48E4F58}" srcOrd="4" destOrd="0" presId="urn:microsoft.com/office/officeart/2005/8/layout/chevron2"/>
    <dgm:cxn modelId="{DCA32ED1-2AC4-BD40-98C5-4E5D71DB11A8}" type="presParOf" srcId="{A169B9F3-D7A1-E046-9DBC-F084F48E4F58}" destId="{501AC217-8975-B942-BA3D-8A45D4CD967C}" srcOrd="0" destOrd="0" presId="urn:microsoft.com/office/officeart/2005/8/layout/chevron2"/>
    <dgm:cxn modelId="{4DB3A93B-44A1-8947-94B2-00293DEA80AD}" type="presParOf" srcId="{A169B9F3-D7A1-E046-9DBC-F084F48E4F58}" destId="{918B45C5-563B-F746-94C1-FFDE17B4A174}" srcOrd="1" destOrd="0" presId="urn:microsoft.com/office/officeart/2005/8/layout/chevron2"/>
    <dgm:cxn modelId="{E0CF4BDA-E92C-6C40-99BA-4E14932940C1}" type="presParOf" srcId="{46DD088C-0D38-D440-A320-40B132D766EC}" destId="{CEE8190B-D712-BF40-AD65-985672E66374}" srcOrd="5" destOrd="0" presId="urn:microsoft.com/office/officeart/2005/8/layout/chevron2"/>
    <dgm:cxn modelId="{E660E46A-E4BA-9A4B-9A6E-A93525B96102}" type="presParOf" srcId="{46DD088C-0D38-D440-A320-40B132D766EC}" destId="{7AC74B04-D785-4E41-B4A9-7FC9BE5AEB36}" srcOrd="6" destOrd="0" presId="urn:microsoft.com/office/officeart/2005/8/layout/chevron2"/>
    <dgm:cxn modelId="{11C21AF6-AC3C-7945-8BA3-CA7FE98C908B}" type="presParOf" srcId="{7AC74B04-D785-4E41-B4A9-7FC9BE5AEB36}" destId="{38DC7811-73F7-5845-8933-0CC35A8BE08C}" srcOrd="0" destOrd="0" presId="urn:microsoft.com/office/officeart/2005/8/layout/chevron2"/>
    <dgm:cxn modelId="{A6B5B772-DEE2-C04B-8F8B-DE4748C1ACCA}" type="presParOf" srcId="{7AC74B04-D785-4E41-B4A9-7FC9BE5AEB36}" destId="{C996847C-7813-F64B-AFC3-D186F65A5DAA}" srcOrd="1" destOrd="0" presId="urn:microsoft.com/office/officeart/2005/8/layout/chevron2"/>
    <dgm:cxn modelId="{949AB8FF-199B-1D47-A4D5-2886405F2344}" type="presParOf" srcId="{46DD088C-0D38-D440-A320-40B132D766EC}" destId="{73EB979A-CD07-7F4E-A2CA-6F6CA474D85C}" srcOrd="7" destOrd="0" presId="urn:microsoft.com/office/officeart/2005/8/layout/chevron2"/>
    <dgm:cxn modelId="{B697DE65-34D3-D14B-97FD-DF7176BC0484}" type="presParOf" srcId="{46DD088C-0D38-D440-A320-40B132D766EC}" destId="{9D981900-634E-B044-B368-F54BFC990EA6}" srcOrd="8" destOrd="0" presId="urn:microsoft.com/office/officeart/2005/8/layout/chevron2"/>
    <dgm:cxn modelId="{6F3BADF6-A4F2-5344-BDD5-E6AD15F17A24}" type="presParOf" srcId="{9D981900-634E-B044-B368-F54BFC990EA6}" destId="{4D64FC9C-D473-404B-BA2F-8DC0CA5B3626}" srcOrd="0" destOrd="0" presId="urn:microsoft.com/office/officeart/2005/8/layout/chevron2"/>
    <dgm:cxn modelId="{9E4C78EB-6821-DE49-9CB6-3A740B0DBF44}" type="presParOf" srcId="{9D981900-634E-B044-B368-F54BFC990EA6}" destId="{BD94C502-49BB-1448-A786-47314429ABE7}" srcOrd="1" destOrd="0" presId="urn:microsoft.com/office/officeart/2005/8/layout/chevron2"/>
    <dgm:cxn modelId="{88246115-B12C-42E1-A7E1-2F150D4971D0}" type="presParOf" srcId="{46DD088C-0D38-D440-A320-40B132D766EC}" destId="{689DCAF2-DC1B-44DF-84E9-1B3C22947387}" srcOrd="9" destOrd="0" presId="urn:microsoft.com/office/officeart/2005/8/layout/chevron2"/>
    <dgm:cxn modelId="{36304128-9851-4EED-8FE4-65553842CC19}" type="presParOf" srcId="{46DD088C-0D38-D440-A320-40B132D766EC}" destId="{1E7E0C07-3B12-4DB1-9E15-F532DF4B75E7}" srcOrd="10" destOrd="0" presId="urn:microsoft.com/office/officeart/2005/8/layout/chevron2"/>
    <dgm:cxn modelId="{D33DE9DA-D38A-4096-AC25-E4FEA92566FE}" type="presParOf" srcId="{1E7E0C07-3B12-4DB1-9E15-F532DF4B75E7}" destId="{9F63F684-7934-49BD-9852-D8761850BADC}" srcOrd="0" destOrd="0" presId="urn:microsoft.com/office/officeart/2005/8/layout/chevron2"/>
    <dgm:cxn modelId="{0A8CEF51-F728-4D1C-ABA0-96A278E9051E}" type="presParOf" srcId="{1E7E0C07-3B12-4DB1-9E15-F532DF4B75E7}" destId="{3E60750F-05F9-4DAB-9AA2-04C9448FC11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D9EAF-9AA1-0546-90B0-BB73C459EEAB}">
      <dsp:nvSpPr>
        <dsp:cNvPr id="0" name=""/>
        <dsp:cNvSpPr/>
      </dsp:nvSpPr>
      <dsp:spPr>
        <a:xfrm rot="5400000">
          <a:off x="-149297" y="152202"/>
          <a:ext cx="995313" cy="696719"/>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baseline="0" dirty="0"/>
            <a:t>Define the Problem</a:t>
          </a:r>
        </a:p>
      </dsp:txBody>
      <dsp:txXfrm rot="-5400000">
        <a:off x="1" y="351265"/>
        <a:ext cx="696719" cy="298594"/>
      </dsp:txXfrm>
    </dsp:sp>
    <dsp:sp modelId="{C92CE5AD-121F-0A45-B1C1-9624592A7877}">
      <dsp:nvSpPr>
        <dsp:cNvPr id="0" name=""/>
        <dsp:cNvSpPr/>
      </dsp:nvSpPr>
      <dsp:spPr>
        <a:xfrm rot="5400000">
          <a:off x="5808109" y="-5108484"/>
          <a:ext cx="647293" cy="10870073"/>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Define Business Problems and decide goals.</a:t>
          </a:r>
        </a:p>
      </dsp:txBody>
      <dsp:txXfrm rot="-5400000">
        <a:off x="696719" y="34504"/>
        <a:ext cx="10838475" cy="584097"/>
      </dsp:txXfrm>
    </dsp:sp>
    <dsp:sp modelId="{37DFBBF0-8A38-41D0-802F-FB27E317E7D9}">
      <dsp:nvSpPr>
        <dsp:cNvPr id="0" name=""/>
        <dsp:cNvSpPr/>
      </dsp:nvSpPr>
      <dsp:spPr>
        <a:xfrm rot="5400000">
          <a:off x="-149297" y="1050440"/>
          <a:ext cx="995313" cy="696719"/>
        </a:xfrm>
        <a:prstGeom prst="chevron">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w="6350" cap="flat" cmpd="sng" algn="ctr">
          <a:solidFill>
            <a:schemeClr val="accent5">
              <a:hueOff val="-1470669"/>
              <a:satOff val="-2046"/>
              <a:lumOff val="-7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Data Understanding</a:t>
          </a:r>
        </a:p>
      </dsp:txBody>
      <dsp:txXfrm rot="-5400000">
        <a:off x="1" y="1249503"/>
        <a:ext cx="696719" cy="298594"/>
      </dsp:txXfrm>
    </dsp:sp>
    <dsp:sp modelId="{A4624233-CF5D-45ED-A893-2D4BAA3E2B2C}">
      <dsp:nvSpPr>
        <dsp:cNvPr id="0" name=""/>
        <dsp:cNvSpPr/>
      </dsp:nvSpPr>
      <dsp:spPr>
        <a:xfrm rot="5400000">
          <a:off x="5808279" y="-4210416"/>
          <a:ext cx="646953" cy="10870073"/>
        </a:xfrm>
        <a:prstGeom prst="round2SameRect">
          <a:avLst/>
        </a:prstGeom>
        <a:solidFill>
          <a:schemeClr val="lt1">
            <a:alpha val="90000"/>
            <a:hueOff val="0"/>
            <a:satOff val="0"/>
            <a:lumOff val="0"/>
            <a:alphaOff val="0"/>
          </a:schemeClr>
        </a:solidFill>
        <a:ln w="6350" cap="flat" cmpd="sng" algn="ctr">
          <a:solidFill>
            <a:schemeClr val="accent5">
              <a:hueOff val="-1470669"/>
              <a:satOff val="-2046"/>
              <a:lumOff val="-78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Data understanding at initial level.</a:t>
          </a:r>
        </a:p>
      </dsp:txBody>
      <dsp:txXfrm rot="-5400000">
        <a:off x="696719" y="932726"/>
        <a:ext cx="10838491" cy="583789"/>
      </dsp:txXfrm>
    </dsp:sp>
    <dsp:sp modelId="{501AC217-8975-B942-BA3D-8A45D4CD967C}">
      <dsp:nvSpPr>
        <dsp:cNvPr id="0" name=""/>
        <dsp:cNvSpPr/>
      </dsp:nvSpPr>
      <dsp:spPr>
        <a:xfrm rot="5400000">
          <a:off x="-149297" y="1948677"/>
          <a:ext cx="995313" cy="696719"/>
        </a:xfrm>
        <a:prstGeom prst="chevron">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w="6350" cap="flat" cmpd="sng" algn="ctr">
          <a:solidFill>
            <a:schemeClr val="accent5">
              <a:hueOff val="-2941338"/>
              <a:satOff val="-4091"/>
              <a:lumOff val="-156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Cleaning Data</a:t>
          </a:r>
        </a:p>
      </dsp:txBody>
      <dsp:txXfrm rot="-5400000">
        <a:off x="1" y="2147740"/>
        <a:ext cx="696719" cy="298594"/>
      </dsp:txXfrm>
    </dsp:sp>
    <dsp:sp modelId="{918B45C5-563B-F746-94C1-FFDE17B4A174}">
      <dsp:nvSpPr>
        <dsp:cNvPr id="0" name=""/>
        <dsp:cNvSpPr/>
      </dsp:nvSpPr>
      <dsp:spPr>
        <a:xfrm rot="5400000">
          <a:off x="5808279" y="-3312179"/>
          <a:ext cx="646953" cy="10870073"/>
        </a:xfrm>
        <a:prstGeom prst="round2SameRect">
          <a:avLst/>
        </a:prstGeom>
        <a:solidFill>
          <a:schemeClr val="lt1">
            <a:alpha val="90000"/>
            <a:hueOff val="0"/>
            <a:satOff val="0"/>
            <a:lumOff val="0"/>
            <a:alphaOff val="0"/>
          </a:schemeClr>
        </a:solidFill>
        <a:ln w="6350" cap="flat" cmpd="sng" algn="ctr">
          <a:solidFill>
            <a:schemeClr val="accent5">
              <a:hueOff val="-2941338"/>
              <a:satOff val="-4091"/>
              <a:lumOff val="-15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Cleaning data</a:t>
          </a:r>
        </a:p>
        <a:p>
          <a:pPr marL="171450" lvl="1" indent="-171450" algn="l" defTabSz="800100">
            <a:lnSpc>
              <a:spcPct val="90000"/>
            </a:lnSpc>
            <a:spcBef>
              <a:spcPct val="0"/>
            </a:spcBef>
            <a:spcAft>
              <a:spcPct val="15000"/>
            </a:spcAft>
            <a:buChar char="•"/>
          </a:pPr>
          <a:r>
            <a:rPr lang="en-US" sz="1800" kern="1200" dirty="0"/>
            <a:t>Derive and Formatting as per requirement.</a:t>
          </a:r>
        </a:p>
      </dsp:txBody>
      <dsp:txXfrm rot="-5400000">
        <a:off x="696719" y="1830963"/>
        <a:ext cx="10838491" cy="583789"/>
      </dsp:txXfrm>
    </dsp:sp>
    <dsp:sp modelId="{38DC7811-73F7-5845-8933-0CC35A8BE08C}">
      <dsp:nvSpPr>
        <dsp:cNvPr id="0" name=""/>
        <dsp:cNvSpPr/>
      </dsp:nvSpPr>
      <dsp:spPr>
        <a:xfrm rot="5400000">
          <a:off x="-149297" y="2846915"/>
          <a:ext cx="995313" cy="696719"/>
        </a:xfrm>
        <a:prstGeom prst="chevron">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w="6350" cap="flat" cmpd="sng" algn="ctr">
          <a:solidFill>
            <a:schemeClr val="accent5">
              <a:hueOff val="-4412007"/>
              <a:satOff val="-6137"/>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Implement EDA </a:t>
          </a:r>
        </a:p>
      </dsp:txBody>
      <dsp:txXfrm rot="-5400000">
        <a:off x="1" y="3045978"/>
        <a:ext cx="696719" cy="298594"/>
      </dsp:txXfrm>
    </dsp:sp>
    <dsp:sp modelId="{C996847C-7813-F64B-AFC3-D186F65A5DAA}">
      <dsp:nvSpPr>
        <dsp:cNvPr id="0" name=""/>
        <dsp:cNvSpPr/>
      </dsp:nvSpPr>
      <dsp:spPr>
        <a:xfrm rot="5400000">
          <a:off x="5808279" y="-2413941"/>
          <a:ext cx="646953" cy="10870073"/>
        </a:xfrm>
        <a:prstGeom prst="round2SameRect">
          <a:avLst/>
        </a:prstGeom>
        <a:solidFill>
          <a:schemeClr val="lt1">
            <a:alpha val="90000"/>
            <a:hueOff val="0"/>
            <a:satOff val="0"/>
            <a:lumOff val="0"/>
            <a:alphaOff val="0"/>
          </a:schemeClr>
        </a:solidFill>
        <a:ln w="6350" cap="flat" cmpd="sng" algn="ctr">
          <a:solidFill>
            <a:schemeClr val="accent5">
              <a:hueOff val="-4412007"/>
              <a:satOff val="-6137"/>
              <a:lumOff val="-235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EDA to understand behavior of variables.</a:t>
          </a:r>
        </a:p>
        <a:p>
          <a:pPr marL="171450" lvl="1" indent="-171450" algn="l" defTabSz="800100">
            <a:lnSpc>
              <a:spcPct val="90000"/>
            </a:lnSpc>
            <a:spcBef>
              <a:spcPct val="0"/>
            </a:spcBef>
            <a:spcAft>
              <a:spcPct val="15000"/>
            </a:spcAft>
            <a:buChar char="•"/>
          </a:pPr>
          <a:r>
            <a:rPr lang="en-US" sz="1800" kern="1200" dirty="0"/>
            <a:t>Plot graphs, Uni variate, Bi variate analysis.</a:t>
          </a:r>
        </a:p>
      </dsp:txBody>
      <dsp:txXfrm rot="-5400000">
        <a:off x="696719" y="2729201"/>
        <a:ext cx="10838491" cy="583789"/>
      </dsp:txXfrm>
    </dsp:sp>
    <dsp:sp modelId="{4D64FC9C-D473-404B-BA2F-8DC0CA5B3626}">
      <dsp:nvSpPr>
        <dsp:cNvPr id="0" name=""/>
        <dsp:cNvSpPr/>
      </dsp:nvSpPr>
      <dsp:spPr>
        <a:xfrm rot="5400000">
          <a:off x="-149297" y="3745153"/>
          <a:ext cx="995313" cy="696719"/>
        </a:xfrm>
        <a:prstGeom prst="chevron">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w="6350" cap="flat" cmpd="sng" algn="ctr">
          <a:solidFill>
            <a:schemeClr val="accent5">
              <a:hueOff val="-5882676"/>
              <a:satOff val="-8182"/>
              <a:lumOff val="-31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Model building </a:t>
          </a:r>
        </a:p>
      </dsp:txBody>
      <dsp:txXfrm rot="-5400000">
        <a:off x="1" y="3944216"/>
        <a:ext cx="696719" cy="298594"/>
      </dsp:txXfrm>
    </dsp:sp>
    <dsp:sp modelId="{BD94C502-49BB-1448-A786-47314429ABE7}">
      <dsp:nvSpPr>
        <dsp:cNvPr id="0" name=""/>
        <dsp:cNvSpPr/>
      </dsp:nvSpPr>
      <dsp:spPr>
        <a:xfrm rot="5400000">
          <a:off x="5808279" y="-1515703"/>
          <a:ext cx="646953" cy="10870073"/>
        </a:xfrm>
        <a:prstGeom prst="round2SameRect">
          <a:avLst/>
        </a:prstGeom>
        <a:solidFill>
          <a:schemeClr val="lt1">
            <a:alpha val="90000"/>
            <a:hueOff val="0"/>
            <a:satOff val="0"/>
            <a:lumOff val="0"/>
            <a:alphaOff val="0"/>
          </a:schemeClr>
        </a:solidFill>
        <a:ln w="6350" cap="flat" cmpd="sng" algn="ctr">
          <a:solidFill>
            <a:schemeClr val="accent5">
              <a:hueOff val="-5882676"/>
              <a:satOff val="-8182"/>
              <a:lumOff val="-313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Modeling </a:t>
          </a:r>
        </a:p>
        <a:p>
          <a:pPr marL="171450" lvl="1" indent="-171450" algn="l" defTabSz="800100">
            <a:lnSpc>
              <a:spcPct val="90000"/>
            </a:lnSpc>
            <a:spcBef>
              <a:spcPct val="0"/>
            </a:spcBef>
            <a:spcAft>
              <a:spcPct val="15000"/>
            </a:spcAft>
            <a:buChar char="•"/>
          </a:pPr>
          <a:r>
            <a:rPr lang="en-US" sz="1800" kern="1200" dirty="0"/>
            <a:t>Final model selection and Score card</a:t>
          </a:r>
        </a:p>
      </dsp:txBody>
      <dsp:txXfrm rot="-5400000">
        <a:off x="696719" y="3627439"/>
        <a:ext cx="10838491" cy="583789"/>
      </dsp:txXfrm>
    </dsp:sp>
    <dsp:sp modelId="{9F63F684-7934-49BD-9852-D8761850BADC}">
      <dsp:nvSpPr>
        <dsp:cNvPr id="0" name=""/>
        <dsp:cNvSpPr/>
      </dsp:nvSpPr>
      <dsp:spPr>
        <a:xfrm rot="5400000">
          <a:off x="-149297" y="4643391"/>
          <a:ext cx="995313" cy="696719"/>
        </a:xfrm>
        <a:prstGeom prst="chevron">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Conclusion</a:t>
          </a:r>
        </a:p>
      </dsp:txBody>
      <dsp:txXfrm rot="-5400000">
        <a:off x="1" y="4842454"/>
        <a:ext cx="696719" cy="298594"/>
      </dsp:txXfrm>
    </dsp:sp>
    <dsp:sp modelId="{3E60750F-05F9-4DAB-9AA2-04C9448FC113}">
      <dsp:nvSpPr>
        <dsp:cNvPr id="0" name=""/>
        <dsp:cNvSpPr/>
      </dsp:nvSpPr>
      <dsp:spPr>
        <a:xfrm rot="5400000">
          <a:off x="5808279" y="-617465"/>
          <a:ext cx="646953" cy="10870073"/>
        </a:xfrm>
        <a:prstGeom prst="round2SameRect">
          <a:avLst/>
        </a:prstGeom>
        <a:solidFill>
          <a:schemeClr val="lt1">
            <a:alpha val="90000"/>
            <a:hueOff val="0"/>
            <a:satOff val="0"/>
            <a:lumOff val="0"/>
            <a:alphaOff val="0"/>
          </a:schemeClr>
        </a:solidFill>
        <a:ln w="6350" cap="flat" cmpd="sng" algn="ctr">
          <a:solidFill>
            <a:schemeClr val="accent5">
              <a:hueOff val="-7353344"/>
              <a:satOff val="-10228"/>
              <a:lumOff val="-39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Business Importance of Model</a:t>
          </a:r>
        </a:p>
      </dsp:txBody>
      <dsp:txXfrm rot="-5400000">
        <a:off x="696719" y="4525677"/>
        <a:ext cx="10838491" cy="5837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29-07-2019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29-07-2019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838199" y="4525347"/>
            <a:ext cx="6801321" cy="1737360"/>
          </a:xfrm>
        </p:spPr>
        <p:txBody>
          <a:bodyPr anchor="ctr">
            <a:normAutofit/>
          </a:bodyPr>
          <a:lstStyle/>
          <a:p>
            <a:pPr algn="r"/>
            <a:r>
              <a:rPr lang="en-US" dirty="0">
                <a:latin typeface="+mn-lt"/>
              </a:rPr>
              <a:t>Credit Risk Analysis</a:t>
            </a:r>
            <a:br>
              <a:rPr lang="en-IN" dirty="0">
                <a:latin typeface="+mn-lt"/>
              </a:rPr>
            </a:br>
            <a:endParaRPr lang="en-IN" dirty="0">
              <a:latin typeface="+mn-lt"/>
            </a:endParaRPr>
          </a:p>
        </p:txBody>
      </p:sp>
      <p:sp>
        <p:nvSpPr>
          <p:cNvPr id="3" name="Subtitle 2"/>
          <p:cNvSpPr>
            <a:spLocks noGrp="1"/>
          </p:cNvSpPr>
          <p:nvPr>
            <p:ph type="subTitle" idx="1"/>
          </p:nvPr>
        </p:nvSpPr>
        <p:spPr>
          <a:xfrm>
            <a:off x="7961258" y="4525347"/>
            <a:ext cx="3258675" cy="1737360"/>
          </a:xfrm>
        </p:spPr>
        <p:txBody>
          <a:bodyPr anchor="ctr">
            <a:normAutofit/>
          </a:bodyPr>
          <a:lstStyle/>
          <a:p>
            <a:pPr algn="l"/>
            <a:r>
              <a:rPr lang="en-IN" dirty="0">
                <a:latin typeface="+mn-lt"/>
              </a:rPr>
              <a:t>Submitted By :</a:t>
            </a:r>
          </a:p>
          <a:p>
            <a:pPr algn="l"/>
            <a:r>
              <a:rPr lang="en-IN" dirty="0" err="1">
                <a:latin typeface="+mn-lt"/>
              </a:rPr>
              <a:t>Arifhusen</a:t>
            </a:r>
            <a:r>
              <a:rPr lang="en-IN" dirty="0">
                <a:latin typeface="+mn-lt"/>
              </a:rPr>
              <a:t> Ansari</a:t>
            </a:r>
          </a:p>
          <a:p>
            <a:pPr marL="457200" indent="-457200" algn="l">
              <a:buFont typeface="+mj-lt"/>
              <a:buAutoNum type="arabicPeriod"/>
            </a:pPr>
            <a:endParaRPr lang="en-IN" dirty="0"/>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7" name="Picture 6">
            <a:extLst>
              <a:ext uri="{FF2B5EF4-FFF2-40B4-BE49-F238E27FC236}">
                <a16:creationId xmlns:a16="http://schemas.microsoft.com/office/drawing/2014/main" id="{7723A252-FD7C-4D12-8754-7BB209347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
        <p:nvSpPr>
          <p:cNvPr id="9" name="TextBox 8">
            <a:extLst>
              <a:ext uri="{FF2B5EF4-FFF2-40B4-BE49-F238E27FC236}">
                <a16:creationId xmlns:a16="http://schemas.microsoft.com/office/drawing/2014/main" id="{DC7B7BF2-4793-4DD4-9FE2-FC3130117528}"/>
              </a:ext>
            </a:extLst>
          </p:cNvPr>
          <p:cNvSpPr txBox="1"/>
          <p:nvPr/>
        </p:nvSpPr>
        <p:spPr>
          <a:xfrm>
            <a:off x="5466080" y="2184400"/>
            <a:ext cx="6350000" cy="369332"/>
          </a:xfrm>
          <a:prstGeom prst="rect">
            <a:avLst/>
          </a:prstGeom>
          <a:noFill/>
        </p:spPr>
        <p:txBody>
          <a:bodyPr wrap="square" rtlCol="0">
            <a:spAutoFit/>
          </a:bodyPr>
          <a:lstStyle/>
          <a:p>
            <a:r>
              <a:rPr lang="en-US" dirty="0"/>
              <a:t>Almost 28% having, at least one, 90 Days DPD in last 12 months</a:t>
            </a:r>
          </a:p>
        </p:txBody>
      </p:sp>
    </p:spTree>
    <p:extLst>
      <p:ext uri="{BB962C8B-B14F-4D97-AF65-F5344CB8AC3E}">
        <p14:creationId xmlns:p14="http://schemas.microsoft.com/office/powerpoint/2010/main" val="323168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6" name="Picture 5">
            <a:extLst>
              <a:ext uri="{FF2B5EF4-FFF2-40B4-BE49-F238E27FC236}">
                <a16:creationId xmlns:a16="http://schemas.microsoft.com/office/drawing/2014/main" id="{ACCA6908-79AF-42C9-B106-954136344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
        <p:nvSpPr>
          <p:cNvPr id="10" name="TextBox 9">
            <a:extLst>
              <a:ext uri="{FF2B5EF4-FFF2-40B4-BE49-F238E27FC236}">
                <a16:creationId xmlns:a16="http://schemas.microsoft.com/office/drawing/2014/main" id="{12583403-729A-4F02-B8C9-780B453DE4E7}"/>
              </a:ext>
            </a:extLst>
          </p:cNvPr>
          <p:cNvSpPr txBox="1"/>
          <p:nvPr/>
        </p:nvSpPr>
        <p:spPr>
          <a:xfrm>
            <a:off x="5466080" y="2184400"/>
            <a:ext cx="6350000" cy="369332"/>
          </a:xfrm>
          <a:prstGeom prst="rect">
            <a:avLst/>
          </a:prstGeom>
          <a:noFill/>
        </p:spPr>
        <p:txBody>
          <a:bodyPr wrap="square" rtlCol="0">
            <a:spAutoFit/>
          </a:bodyPr>
          <a:lstStyle/>
          <a:p>
            <a:r>
              <a:rPr lang="en-US" dirty="0"/>
              <a:t>Almost 34% having, at least one, 60 Days DPD in last 12 months</a:t>
            </a:r>
          </a:p>
        </p:txBody>
      </p:sp>
    </p:spTree>
    <p:extLst>
      <p:ext uri="{BB962C8B-B14F-4D97-AF65-F5344CB8AC3E}">
        <p14:creationId xmlns:p14="http://schemas.microsoft.com/office/powerpoint/2010/main" val="156341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3" name="Picture 2">
            <a:extLst>
              <a:ext uri="{FF2B5EF4-FFF2-40B4-BE49-F238E27FC236}">
                <a16:creationId xmlns:a16="http://schemas.microsoft.com/office/drawing/2014/main" id="{6630616F-F059-4456-9540-636164DE1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
        <p:nvSpPr>
          <p:cNvPr id="7" name="TextBox 6">
            <a:extLst>
              <a:ext uri="{FF2B5EF4-FFF2-40B4-BE49-F238E27FC236}">
                <a16:creationId xmlns:a16="http://schemas.microsoft.com/office/drawing/2014/main" id="{FD730A44-3677-449F-934E-AE5905193F5F}"/>
              </a:ext>
            </a:extLst>
          </p:cNvPr>
          <p:cNvSpPr txBox="1"/>
          <p:nvPr/>
        </p:nvSpPr>
        <p:spPr>
          <a:xfrm>
            <a:off x="5466080" y="2184400"/>
            <a:ext cx="6350000" cy="369332"/>
          </a:xfrm>
          <a:prstGeom prst="rect">
            <a:avLst/>
          </a:prstGeom>
          <a:noFill/>
        </p:spPr>
        <p:txBody>
          <a:bodyPr wrap="square" rtlCol="0">
            <a:spAutoFit/>
          </a:bodyPr>
          <a:lstStyle/>
          <a:p>
            <a:r>
              <a:rPr lang="en-US" dirty="0"/>
              <a:t>Almost 36% having, at least one, 30 Days DPD in last 12 months</a:t>
            </a:r>
          </a:p>
        </p:txBody>
      </p:sp>
    </p:spTree>
    <p:extLst>
      <p:ext uri="{BB962C8B-B14F-4D97-AF65-F5344CB8AC3E}">
        <p14:creationId xmlns:p14="http://schemas.microsoft.com/office/powerpoint/2010/main" val="46225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5" name="Picture 4">
            <a:extLst>
              <a:ext uri="{FF2B5EF4-FFF2-40B4-BE49-F238E27FC236}">
                <a16:creationId xmlns:a16="http://schemas.microsoft.com/office/drawing/2014/main" id="{2D5E8F94-2DCB-4293-85EC-817A0E83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
        <p:nvSpPr>
          <p:cNvPr id="8" name="TextBox 7">
            <a:extLst>
              <a:ext uri="{FF2B5EF4-FFF2-40B4-BE49-F238E27FC236}">
                <a16:creationId xmlns:a16="http://schemas.microsoft.com/office/drawing/2014/main" id="{857F0E29-BE27-48C9-878D-B907F94C4FE2}"/>
              </a:ext>
            </a:extLst>
          </p:cNvPr>
          <p:cNvSpPr txBox="1"/>
          <p:nvPr/>
        </p:nvSpPr>
        <p:spPr>
          <a:xfrm>
            <a:off x="5466080" y="2184400"/>
            <a:ext cx="6502400" cy="369332"/>
          </a:xfrm>
          <a:prstGeom prst="rect">
            <a:avLst/>
          </a:prstGeom>
          <a:noFill/>
        </p:spPr>
        <p:txBody>
          <a:bodyPr wrap="square" rtlCol="0">
            <a:spAutoFit/>
          </a:bodyPr>
          <a:lstStyle/>
          <a:p>
            <a:r>
              <a:rPr lang="en-US" dirty="0"/>
              <a:t>Almost 50% applicants having card utilization less than 15 in a year </a:t>
            </a:r>
          </a:p>
        </p:txBody>
      </p:sp>
    </p:spTree>
    <p:extLst>
      <p:ext uri="{BB962C8B-B14F-4D97-AF65-F5344CB8AC3E}">
        <p14:creationId xmlns:p14="http://schemas.microsoft.com/office/powerpoint/2010/main" val="324911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7" name="Picture 6">
            <a:extLst>
              <a:ext uri="{FF2B5EF4-FFF2-40B4-BE49-F238E27FC236}">
                <a16:creationId xmlns:a16="http://schemas.microsoft.com/office/drawing/2014/main" id="{7954D4F6-EAB4-45A3-9655-2AD0428E2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191772"/>
          </a:xfrm>
          <a:prstGeom prst="rect">
            <a:avLst/>
          </a:prstGeom>
        </p:spPr>
      </p:pic>
    </p:spTree>
    <p:extLst>
      <p:ext uri="{BB962C8B-B14F-4D97-AF65-F5344CB8AC3E}">
        <p14:creationId xmlns:p14="http://schemas.microsoft.com/office/powerpoint/2010/main" val="49444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(Credit Bureau)</a:t>
            </a:r>
          </a:p>
        </p:txBody>
      </p:sp>
      <p:pic>
        <p:nvPicPr>
          <p:cNvPr id="3" name="Picture 2">
            <a:extLst>
              <a:ext uri="{FF2B5EF4-FFF2-40B4-BE49-F238E27FC236}">
                <a16:creationId xmlns:a16="http://schemas.microsoft.com/office/drawing/2014/main" id="{B74A540C-CA2F-4D51-8CCD-0844E63F9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191772"/>
          </a:xfrm>
          <a:prstGeom prst="rect">
            <a:avLst/>
          </a:prstGeom>
        </p:spPr>
      </p:pic>
    </p:spTree>
    <p:extLst>
      <p:ext uri="{BB962C8B-B14F-4D97-AF65-F5344CB8AC3E}">
        <p14:creationId xmlns:p14="http://schemas.microsoft.com/office/powerpoint/2010/main" val="321691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2247816" y="2584938"/>
            <a:ext cx="7374485" cy="844062"/>
          </a:xfrm>
        </p:spPr>
        <p:txBody>
          <a:bodyPr vert="horz" lIns="91440" tIns="45720" rIns="91440" bIns="45720" rtlCol="0" anchor="ctr">
            <a:noAutofit/>
          </a:bodyPr>
          <a:lstStyle/>
          <a:p>
            <a:pPr marL="0" algn="ctr">
              <a:spcBef>
                <a:spcPct val="0"/>
              </a:spcBef>
              <a:buNone/>
            </a:pPr>
            <a:r>
              <a:rPr lang="en-IN" sz="3600" b="1" dirty="0">
                <a:solidFill>
                  <a:schemeClr val="accent1">
                    <a:lumMod val="50000"/>
                  </a:schemeClr>
                </a:solidFill>
                <a:latin typeface="Calibri" charset="0"/>
                <a:cs typeface="Calibri" charset="0"/>
              </a:rPr>
              <a:t>EDA (Exploratory Data Analytics)</a:t>
            </a:r>
            <a:endParaRPr lang="en-US" sz="3600" b="1" dirty="0">
              <a:solidFill>
                <a:schemeClr val="accent1">
                  <a:lumMod val="50000"/>
                </a:schemeClr>
              </a:solidFill>
              <a:latin typeface="Calibri" charset="0"/>
              <a:cs typeface="Calibri" charset="0"/>
            </a:endParaRPr>
          </a:p>
        </p:txBody>
      </p:sp>
    </p:spTree>
    <p:extLst>
      <p:ext uri="{BB962C8B-B14F-4D97-AF65-F5344CB8AC3E}">
        <p14:creationId xmlns:p14="http://schemas.microsoft.com/office/powerpoint/2010/main" val="130298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2247816" y="2584938"/>
            <a:ext cx="7374485" cy="844062"/>
          </a:xfrm>
        </p:spPr>
        <p:txBody>
          <a:bodyPr vert="horz" lIns="91440" tIns="45720" rIns="91440" bIns="45720" rtlCol="0" anchor="ctr">
            <a:noAutofit/>
          </a:bodyPr>
          <a:lstStyle/>
          <a:p>
            <a:pPr marL="0" algn="ctr">
              <a:spcBef>
                <a:spcPct val="0"/>
              </a:spcBef>
              <a:buNone/>
            </a:pPr>
            <a:r>
              <a:rPr lang="en-IN" sz="3600" b="1" dirty="0">
                <a:solidFill>
                  <a:schemeClr val="accent1">
                    <a:lumMod val="50000"/>
                  </a:schemeClr>
                </a:solidFill>
                <a:latin typeface="Calibri" charset="0"/>
                <a:cs typeface="Calibri" charset="0"/>
              </a:rPr>
              <a:t>Multivariate Analysis</a:t>
            </a:r>
          </a:p>
        </p:txBody>
      </p:sp>
    </p:spTree>
    <p:extLst>
      <p:ext uri="{BB962C8B-B14F-4D97-AF65-F5344CB8AC3E}">
        <p14:creationId xmlns:p14="http://schemas.microsoft.com/office/powerpoint/2010/main" val="292669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Age</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All applicants are distributed normally, if we analyze distribution by Age.</a:t>
            </a:r>
          </a:p>
          <a:p>
            <a:pPr marL="285750" indent="-285750">
              <a:buFont typeface="Arial" panose="020B0604020202020204" pitchFamily="34" charset="0"/>
              <a:buChar char="•"/>
            </a:pPr>
            <a:r>
              <a:rPr lang="en-US" dirty="0"/>
              <a:t>Defaulters having same distribution as we do have for All applicants. we have more defaulters for the age between 35 to 60, because we have more number of applicants within that Age. It’s likely to have more defaulters in that Age range, since number of applicants are high. </a:t>
            </a:r>
          </a:p>
          <a:p>
            <a:pPr marL="285750" indent="-285750">
              <a:buFont typeface="Arial" panose="020B0604020202020204" pitchFamily="34" charset="0"/>
              <a:buChar char="•"/>
            </a:pPr>
            <a:r>
              <a:rPr lang="en-US" dirty="0"/>
              <a:t>This behavior is same in case of Non Defaulters. Curve (distribution) is same compared to first graph. </a:t>
            </a:r>
          </a:p>
          <a:p>
            <a:pPr marL="285750" indent="-285750">
              <a:buFont typeface="Arial" panose="020B0604020202020204" pitchFamily="34" charset="0"/>
              <a:buChar char="•"/>
            </a:pPr>
            <a:r>
              <a:rPr lang="en-US" b="1" dirty="0"/>
              <a:t>Age is significant to predict defaulters.</a:t>
            </a:r>
            <a:endParaRPr lang="en-US" dirty="0"/>
          </a:p>
        </p:txBody>
      </p:sp>
      <p:pic>
        <p:nvPicPr>
          <p:cNvPr id="11" name="Picture 10">
            <a:extLst>
              <a:ext uri="{FF2B5EF4-FFF2-40B4-BE49-F238E27FC236}">
                <a16:creationId xmlns:a16="http://schemas.microsoft.com/office/drawing/2014/main" id="{DC4D02D4-E503-49EA-928E-0A9ED1438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6"/>
          </a:xfrm>
          <a:prstGeom prst="rect">
            <a:avLst/>
          </a:prstGeom>
        </p:spPr>
      </p:pic>
    </p:spTree>
    <p:extLst>
      <p:ext uri="{BB962C8B-B14F-4D97-AF65-F5344CB8AC3E}">
        <p14:creationId xmlns:p14="http://schemas.microsoft.com/office/powerpoint/2010/main" val="374011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Age Group</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There is no significant difference in percentage of defaulters in different Age group.</a:t>
            </a:r>
          </a:p>
          <a:p>
            <a:pPr marL="285750" indent="-285750">
              <a:buFont typeface="Arial" panose="020B0604020202020204" pitchFamily="34" charset="0"/>
              <a:buChar char="•"/>
            </a:pPr>
            <a:r>
              <a:rPr lang="en-US" dirty="0"/>
              <a:t>For Age Group (0-20], percentage is 2.48 but it’s not significant. Since number of applicant are very less. </a:t>
            </a:r>
          </a:p>
        </p:txBody>
      </p:sp>
      <p:pic>
        <p:nvPicPr>
          <p:cNvPr id="3" name="Picture 2">
            <a:extLst>
              <a:ext uri="{FF2B5EF4-FFF2-40B4-BE49-F238E27FC236}">
                <a16:creationId xmlns:a16="http://schemas.microsoft.com/office/drawing/2014/main" id="{42D7466B-BCED-41A1-A4A9-0D56E62E7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5"/>
            <a:ext cx="7010400" cy="5641975"/>
          </a:xfrm>
          <a:prstGeom prst="rect">
            <a:avLst/>
          </a:prstGeom>
        </p:spPr>
      </p:pic>
    </p:spTree>
    <p:extLst>
      <p:ext uri="{BB962C8B-B14F-4D97-AF65-F5344CB8AC3E}">
        <p14:creationId xmlns:p14="http://schemas.microsoft.com/office/powerpoint/2010/main" val="154255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629639"/>
            <a:ext cx="11168742" cy="1641881"/>
          </a:xfrm>
        </p:spPr>
        <p:txBody>
          <a:bodyPr>
            <a:normAutofit fontScale="25000" lnSpcReduction="20000"/>
          </a:bodyPr>
          <a:lstStyle/>
          <a:p>
            <a:pPr marL="0" indent="0">
              <a:buNone/>
            </a:pPr>
            <a:r>
              <a:rPr lang="en-US" sz="7200" dirty="0">
                <a:latin typeface="+mn-lt"/>
              </a:rPr>
              <a:t>	</a:t>
            </a:r>
            <a:r>
              <a:rPr lang="en-US" sz="7200" dirty="0" err="1">
                <a:latin typeface="+mn-lt"/>
              </a:rPr>
              <a:t>CredX</a:t>
            </a:r>
            <a:r>
              <a:rPr lang="en-US" sz="7200" dirty="0">
                <a:latin typeface="+mn-lt"/>
              </a:rPr>
              <a:t> is a leading credit card provider that gets thousands of credit card applicants every year. But in the past few years, it has experienced an increase in credit loss. The CEO believes that the best strategy to mitigate credit risk is to ‘acquire the right customers’.</a:t>
            </a:r>
          </a:p>
          <a:p>
            <a:pPr marL="0" indent="0">
              <a:buNone/>
            </a:pPr>
            <a:r>
              <a:rPr lang="en-US" sz="7200" dirty="0">
                <a:latin typeface="+mn-lt"/>
              </a:rPr>
              <a:t>	In this project, you will help </a:t>
            </a:r>
            <a:r>
              <a:rPr lang="en-US" sz="7200" dirty="0" err="1">
                <a:latin typeface="+mn-lt"/>
              </a:rPr>
              <a:t>CredX</a:t>
            </a:r>
            <a:r>
              <a:rPr lang="en-US" sz="7200" dirty="0">
                <a:latin typeface="+mn-lt"/>
              </a:rPr>
              <a:t> identify the right customers using predictive models. Using past data of the bank’s applicants, you need to determine the factors affecting credit risk, create strategies to mitigate the acquisition risk and assess the financial benefit of your project.</a:t>
            </a:r>
          </a:p>
          <a:p>
            <a:pPr marL="0" indent="0">
              <a:buNone/>
            </a:pPr>
            <a:endParaRPr lang="en-IN" sz="1400" dirty="0">
              <a:latin typeface="+mn-lt"/>
            </a:endParaRPr>
          </a:p>
        </p:txBody>
      </p:sp>
      <p:sp>
        <p:nvSpPr>
          <p:cNvPr id="5" name="Title 1"/>
          <p:cNvSpPr>
            <a:spLocks noGrp="1"/>
          </p:cNvSpPr>
          <p:nvPr>
            <p:ph type="title"/>
          </p:nvPr>
        </p:nvSpPr>
        <p:spPr>
          <a:xfrm>
            <a:off x="4197953" y="1047151"/>
            <a:ext cx="3329514" cy="445699"/>
          </a:xfrm>
        </p:spPr>
        <p:txBody>
          <a:bodyPr>
            <a:normAutofit/>
          </a:bodyPr>
          <a:lstStyle/>
          <a:p>
            <a:pPr algn="ctr"/>
            <a:r>
              <a:rPr lang="en-IN" sz="2400" b="1" dirty="0">
                <a:solidFill>
                  <a:schemeClr val="accent1">
                    <a:lumMod val="50000"/>
                  </a:schemeClr>
                </a:solidFill>
                <a:latin typeface="Calibri" charset="0"/>
                <a:ea typeface="Calibri" charset="0"/>
                <a:cs typeface="Calibri" charset="0"/>
              </a:rPr>
              <a:t>Business Problem</a:t>
            </a:r>
            <a:endParaRPr lang="en-IN" sz="2400" dirty="0">
              <a:solidFill>
                <a:schemeClr val="accent1">
                  <a:lumMod val="50000"/>
                </a:schemeClr>
              </a:solidFill>
              <a:latin typeface="Calibri" charset="0"/>
              <a:ea typeface="Calibri" charset="0"/>
              <a:cs typeface="Calibri" charset="0"/>
            </a:endParaRPr>
          </a:p>
        </p:txBody>
      </p:sp>
      <p:sp>
        <p:nvSpPr>
          <p:cNvPr id="4" name="Content Placeholder 2"/>
          <p:cNvSpPr txBox="1">
            <a:spLocks/>
          </p:cNvSpPr>
          <p:nvPr/>
        </p:nvSpPr>
        <p:spPr>
          <a:xfrm>
            <a:off x="404949" y="4354850"/>
            <a:ext cx="11168742" cy="1402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latin typeface="+mn-lt"/>
              </a:rPr>
              <a:t>	</a:t>
            </a:r>
            <a:r>
              <a:rPr lang="en-IN" sz="1800" dirty="0">
                <a:latin typeface="+mn-lt"/>
              </a:rPr>
              <a:t>Objective is to build predictive model to correctly identity the potential defaulter, when they apply to for the loan. Try to reduce credit loss by predicting correctly. Also, model must be good enough to predict so bank will not lose money by not giving credit card to good customers. We will build the score card for applicant based on the model.</a:t>
            </a:r>
          </a:p>
        </p:txBody>
      </p:sp>
      <p:sp>
        <p:nvSpPr>
          <p:cNvPr id="6" name="Title 1"/>
          <p:cNvSpPr txBox="1">
            <a:spLocks/>
          </p:cNvSpPr>
          <p:nvPr/>
        </p:nvSpPr>
        <p:spPr>
          <a:xfrm>
            <a:off x="4197953" y="3717243"/>
            <a:ext cx="3329514" cy="4456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400" b="1" dirty="0">
                <a:solidFill>
                  <a:schemeClr val="accent1">
                    <a:lumMod val="50000"/>
                  </a:schemeClr>
                </a:solidFill>
                <a:latin typeface="Calibri" charset="0"/>
                <a:ea typeface="Calibri" charset="0"/>
                <a:cs typeface="Calibri" charset="0"/>
              </a:rPr>
              <a:t>Objective</a:t>
            </a:r>
            <a:endParaRPr lang="en-IN" sz="2400" dirty="0">
              <a:solidFill>
                <a:schemeClr val="accent1">
                  <a:lumMod val="50000"/>
                </a:schemeClr>
              </a:solidFill>
              <a:latin typeface="Calibri" charset="0"/>
              <a:ea typeface="Calibri" charset="0"/>
              <a:cs typeface="Calibri" charset="0"/>
            </a:endParaRPr>
          </a:p>
        </p:txBody>
      </p:sp>
      <p:sp>
        <p:nvSpPr>
          <p:cNvPr id="9" name="Title 1"/>
          <p:cNvSpPr txBox="1">
            <a:spLocks/>
          </p:cNvSpPr>
          <p:nvPr/>
        </p:nvSpPr>
        <p:spPr>
          <a:xfrm>
            <a:off x="4932502" y="448782"/>
            <a:ext cx="1860416" cy="4456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3600" dirty="0">
                <a:solidFill>
                  <a:schemeClr val="accent1">
                    <a:lumMod val="50000"/>
                  </a:schemeClr>
                </a:solidFill>
                <a:latin typeface="Calibri" charset="0"/>
                <a:ea typeface="Calibri" charset="0"/>
                <a:cs typeface="Calibri" charset="0"/>
              </a:rPr>
              <a:t>Abstract</a:t>
            </a:r>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Gender</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Percentage of Defaulter in Female (4.35%) is bit higher than defaulters in Male (4.18%).</a:t>
            </a:r>
          </a:p>
          <a:p>
            <a:pPr marL="285750" indent="-285750">
              <a:buFont typeface="Arial" panose="020B0604020202020204" pitchFamily="34" charset="0"/>
              <a:buChar char="•"/>
            </a:pPr>
            <a:r>
              <a:rPr lang="en-US" dirty="0"/>
              <a:t>Even though Female applicant are lesser than Male applicant, percentage of defaulter is high. But the difference is not big, it’s just 0.17%.</a:t>
            </a:r>
          </a:p>
          <a:p>
            <a:pPr marL="285750" indent="-285750">
              <a:buFont typeface="Arial" panose="020B0604020202020204" pitchFamily="34" charset="0"/>
              <a:buChar char="•"/>
            </a:pPr>
            <a:r>
              <a:rPr lang="en-US" dirty="0"/>
              <a:t>Total Female applicants are 16,506 and defaulters are 718. Difference of 0.17% in number of defaulters is 28, which is not large and also might be due to some unforeseen reasons</a:t>
            </a:r>
          </a:p>
          <a:p>
            <a:pPr marL="285750" indent="-285750">
              <a:buFont typeface="Arial" panose="020B0604020202020204" pitchFamily="34" charset="0"/>
              <a:buChar char="•"/>
            </a:pPr>
            <a:r>
              <a:rPr lang="en-US" b="1" dirty="0"/>
              <a:t>Gender is not significant to predict defaulters.</a:t>
            </a:r>
            <a:endParaRPr lang="en-US" dirty="0"/>
          </a:p>
          <a:p>
            <a:pPr marL="285750" indent="-285750">
              <a:buFont typeface="Arial" panose="020B0604020202020204" pitchFamily="34" charset="0"/>
              <a:buChar char="•"/>
            </a:pPr>
            <a:endParaRPr lang="en-US" dirty="0"/>
          </a:p>
          <a:p>
            <a:endParaRPr lang="en-US" b="1" dirty="0"/>
          </a:p>
        </p:txBody>
      </p:sp>
      <p:pic>
        <p:nvPicPr>
          <p:cNvPr id="6" name="Picture 5">
            <a:extLst>
              <a:ext uri="{FF2B5EF4-FFF2-40B4-BE49-F238E27FC236}">
                <a16:creationId xmlns:a16="http://schemas.microsoft.com/office/drawing/2014/main" id="{8678FCCE-D42E-45C0-9216-060E1F473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5"/>
            <a:ext cx="7010400" cy="5641975"/>
          </a:xfrm>
          <a:prstGeom prst="rect">
            <a:avLst/>
          </a:prstGeom>
        </p:spPr>
      </p:pic>
    </p:spTree>
    <p:extLst>
      <p:ext uri="{BB962C8B-B14F-4D97-AF65-F5344CB8AC3E}">
        <p14:creationId xmlns:p14="http://schemas.microsoft.com/office/powerpoint/2010/main" val="418003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Marital Status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Percentage of Defaulter in Single (4.31%) is not very high compare to Married(4.20%) </a:t>
            </a:r>
          </a:p>
          <a:p>
            <a:pPr marL="285750" indent="-285750">
              <a:buFont typeface="Arial" panose="020B0604020202020204" pitchFamily="34" charset="0"/>
              <a:buChar char="•"/>
            </a:pPr>
            <a:r>
              <a:rPr lang="en-US" b="1" dirty="0"/>
              <a:t>Marital status is not significant to predict defaulters </a:t>
            </a:r>
            <a:endParaRPr lang="en-US" dirty="0"/>
          </a:p>
        </p:txBody>
      </p:sp>
      <p:pic>
        <p:nvPicPr>
          <p:cNvPr id="3" name="Picture 2">
            <a:extLst>
              <a:ext uri="{FF2B5EF4-FFF2-40B4-BE49-F238E27FC236}">
                <a16:creationId xmlns:a16="http://schemas.microsoft.com/office/drawing/2014/main" id="{5C13C1DE-197E-41F1-9F83-2469F61A3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5"/>
            <a:ext cx="7010400" cy="5680074"/>
          </a:xfrm>
          <a:prstGeom prst="rect">
            <a:avLst/>
          </a:prstGeom>
        </p:spPr>
      </p:pic>
    </p:spTree>
    <p:extLst>
      <p:ext uri="{BB962C8B-B14F-4D97-AF65-F5344CB8AC3E}">
        <p14:creationId xmlns:p14="http://schemas.microsoft.com/office/powerpoint/2010/main" val="2258689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Number of dependents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Percentage of defaulters are decreasing as number of applicant are more than 3.</a:t>
            </a:r>
          </a:p>
          <a:p>
            <a:pPr marL="285750" indent="-285750">
              <a:buFont typeface="Arial" panose="020B0604020202020204" pitchFamily="34" charset="0"/>
              <a:buChar char="•"/>
            </a:pPr>
            <a:r>
              <a:rPr lang="en-US" dirty="0"/>
              <a:t>Change in percentage is significant almost 0.32%, which is significant.</a:t>
            </a:r>
          </a:p>
          <a:p>
            <a:pPr marL="285750" indent="-285750">
              <a:buFont typeface="Arial" panose="020B0604020202020204" pitchFamily="34" charset="0"/>
              <a:buChar char="•"/>
            </a:pPr>
            <a:r>
              <a:rPr lang="en-US" b="1" dirty="0"/>
              <a:t>Number of Dependents is significant to predict defaulters. </a:t>
            </a:r>
            <a:endParaRPr lang="en-US" dirty="0"/>
          </a:p>
        </p:txBody>
      </p:sp>
      <p:pic>
        <p:nvPicPr>
          <p:cNvPr id="5" name="Picture 4">
            <a:extLst>
              <a:ext uri="{FF2B5EF4-FFF2-40B4-BE49-F238E27FC236}">
                <a16:creationId xmlns:a16="http://schemas.microsoft.com/office/drawing/2014/main" id="{177D3FFF-142C-4E4E-82E7-4EB2DEEB5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2440914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Income</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Percentage of defaulters are decreasing as income of applicant is increase. </a:t>
            </a:r>
          </a:p>
          <a:p>
            <a:pPr marL="285750" indent="-285750">
              <a:buFont typeface="Arial" panose="020B0604020202020204" pitchFamily="34" charset="0"/>
              <a:buChar char="•"/>
            </a:pPr>
            <a:r>
              <a:rPr lang="en-US" dirty="0"/>
              <a:t>This difference is quite significant. </a:t>
            </a:r>
          </a:p>
          <a:p>
            <a:pPr marL="285750" indent="-285750">
              <a:buFont typeface="Arial" panose="020B0604020202020204" pitchFamily="34" charset="0"/>
              <a:buChar char="•"/>
            </a:pPr>
            <a:r>
              <a:rPr lang="en-US" dirty="0"/>
              <a:t>It’s obvious, as applicant earn more it’s very less likely that it will become defaulter.</a:t>
            </a:r>
          </a:p>
          <a:p>
            <a:pPr marL="285750" indent="-285750">
              <a:buFont typeface="Arial" panose="020B0604020202020204" pitchFamily="34" charset="0"/>
              <a:buChar char="•"/>
            </a:pPr>
            <a:r>
              <a:rPr lang="en-US" dirty="0"/>
              <a:t>There is a difference of 1.1% between first and second income group and 0.91% difference between second and third group.</a:t>
            </a:r>
          </a:p>
          <a:p>
            <a:pPr marL="285750" indent="-285750">
              <a:buFont typeface="Arial" panose="020B0604020202020204" pitchFamily="34" charset="0"/>
              <a:buChar char="•"/>
            </a:pPr>
            <a:r>
              <a:rPr lang="en-US" b="1" dirty="0"/>
              <a:t>Income of Applicant is very significant to predict defaulters. </a:t>
            </a:r>
            <a:endParaRPr lang="en-US" dirty="0"/>
          </a:p>
          <a:p>
            <a:pPr marL="285750" indent="-285750">
              <a:buFont typeface="Arial" panose="020B0604020202020204" pitchFamily="34" charset="0"/>
              <a:buChar char="•"/>
            </a:pPr>
            <a:endParaRPr lang="en-US" dirty="0"/>
          </a:p>
          <a:p>
            <a:endParaRPr lang="en-US" b="1" dirty="0"/>
          </a:p>
        </p:txBody>
      </p:sp>
      <p:pic>
        <p:nvPicPr>
          <p:cNvPr id="3" name="Picture 2">
            <a:extLst>
              <a:ext uri="{FF2B5EF4-FFF2-40B4-BE49-F238E27FC236}">
                <a16:creationId xmlns:a16="http://schemas.microsoft.com/office/drawing/2014/main" id="{A9B82AB4-7CF3-430E-B8A4-CF1C38D44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73600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Profession</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Percentage of Defaulters increase by 0.5%, if applicants are SE (Self Employed). </a:t>
            </a:r>
          </a:p>
          <a:p>
            <a:pPr marL="285750" indent="-285750">
              <a:buFont typeface="Arial" panose="020B0604020202020204" pitchFamily="34" charset="0"/>
              <a:buChar char="•"/>
            </a:pPr>
            <a:r>
              <a:rPr lang="en-US" dirty="0"/>
              <a:t>It might be due to lack of continuous income flow.</a:t>
            </a:r>
          </a:p>
          <a:p>
            <a:pPr marL="285750" indent="-285750">
              <a:buFont typeface="Arial" panose="020B0604020202020204" pitchFamily="34" charset="0"/>
              <a:buChar char="•"/>
            </a:pPr>
            <a:r>
              <a:rPr lang="en-US" b="1" dirty="0"/>
              <a:t>Procession of Applicant is significant to predict defaulters </a:t>
            </a:r>
            <a:endParaRPr lang="en-US" dirty="0"/>
          </a:p>
          <a:p>
            <a:pPr marL="285750" indent="-285750">
              <a:buFont typeface="Arial" panose="020B0604020202020204" pitchFamily="34" charset="0"/>
              <a:buChar char="•"/>
            </a:pPr>
            <a:endParaRPr lang="en-US" dirty="0"/>
          </a:p>
          <a:p>
            <a:endParaRPr lang="en-US" b="1" dirty="0"/>
          </a:p>
        </p:txBody>
      </p:sp>
      <p:pic>
        <p:nvPicPr>
          <p:cNvPr id="5" name="Picture 4">
            <a:extLst>
              <a:ext uri="{FF2B5EF4-FFF2-40B4-BE49-F238E27FC236}">
                <a16:creationId xmlns:a16="http://schemas.microsoft.com/office/drawing/2014/main" id="{D0E8CFCB-0B54-4E95-8E35-171D5EDDE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804711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Residence Type</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Applicant can be divided in two segment, as per graph. </a:t>
            </a:r>
          </a:p>
          <a:p>
            <a:pPr marL="285750" indent="-285750">
              <a:buFont typeface="Arial" panose="020B0604020202020204" pitchFamily="34" charset="0"/>
              <a:buChar char="•"/>
            </a:pPr>
            <a:r>
              <a:rPr lang="en-US" dirty="0"/>
              <a:t>Those who are self dependent, living in self owned or self rented residence and others dependent on other (Company Provided or leaning with parents). </a:t>
            </a:r>
          </a:p>
          <a:p>
            <a:pPr marL="285750" indent="-285750">
              <a:buFont typeface="Arial" panose="020B0604020202020204" pitchFamily="34" charset="0"/>
              <a:buChar char="•"/>
            </a:pPr>
            <a:r>
              <a:rPr lang="en-US" dirty="0"/>
              <a:t>Self dependent, applicant are less likely to default compare to others and difference is around 0.25%, Which can be significant. </a:t>
            </a:r>
          </a:p>
          <a:p>
            <a:pPr marL="285750" indent="-285750">
              <a:buFont typeface="Arial" panose="020B0604020202020204" pitchFamily="34" charset="0"/>
              <a:buChar char="•"/>
            </a:pPr>
            <a:r>
              <a:rPr lang="en-US" b="1" dirty="0"/>
              <a:t>Residence Type of Applicant is  might be significant to predict defaulters </a:t>
            </a:r>
            <a:endParaRPr lang="en-US" dirty="0"/>
          </a:p>
          <a:p>
            <a:pPr marL="285750" indent="-285750">
              <a:buFont typeface="Arial" panose="020B0604020202020204" pitchFamily="34" charset="0"/>
              <a:buChar char="•"/>
            </a:pPr>
            <a:endParaRPr lang="en-US" dirty="0"/>
          </a:p>
          <a:p>
            <a:endParaRPr lang="en-US" b="1" dirty="0"/>
          </a:p>
        </p:txBody>
      </p:sp>
      <p:pic>
        <p:nvPicPr>
          <p:cNvPr id="3" name="Picture 2">
            <a:extLst>
              <a:ext uri="{FF2B5EF4-FFF2-40B4-BE49-F238E27FC236}">
                <a16:creationId xmlns:a16="http://schemas.microsoft.com/office/drawing/2014/main" id="{02B3392F-7BB9-445A-8329-6FD1F588D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5"/>
            <a:ext cx="7010400" cy="5680075"/>
          </a:xfrm>
          <a:prstGeom prst="rect">
            <a:avLst/>
          </a:prstGeom>
        </p:spPr>
      </p:pic>
    </p:spTree>
    <p:extLst>
      <p:ext uri="{BB962C8B-B14F-4D97-AF65-F5344CB8AC3E}">
        <p14:creationId xmlns:p14="http://schemas.microsoft.com/office/powerpoint/2010/main" val="3605386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Months in Company</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Applicants having 1 of 2 years of relationship with company are more likely to become defaulter compare to those who have 3 to 5 years with company. </a:t>
            </a:r>
          </a:p>
          <a:p>
            <a:pPr marL="285750" indent="-285750">
              <a:buFont typeface="Arial" panose="020B0604020202020204" pitchFamily="34" charset="0"/>
              <a:buChar char="•"/>
            </a:pPr>
            <a:r>
              <a:rPr lang="en-US" dirty="0"/>
              <a:t>Difference in percentage, is almost 1% between 1 to 2 years and 3 to 5 years.</a:t>
            </a:r>
          </a:p>
          <a:p>
            <a:pPr marL="285750" indent="-285750">
              <a:buFont typeface="Arial" panose="020B0604020202020204" pitchFamily="34" charset="0"/>
              <a:buChar char="•"/>
            </a:pPr>
            <a:r>
              <a:rPr lang="en-US" dirty="0"/>
              <a:t>But percentage of defaulters again goes high for 6 to 7 year duration. </a:t>
            </a:r>
          </a:p>
          <a:p>
            <a:pPr marL="285750" indent="-285750">
              <a:buFont typeface="Arial" panose="020B0604020202020204" pitchFamily="34" charset="0"/>
              <a:buChar char="•"/>
            </a:pPr>
            <a:r>
              <a:rPr lang="en-US" b="1" dirty="0"/>
              <a:t>Number of months in a Company might be significant to predict defaulters </a:t>
            </a:r>
            <a:endParaRPr lang="en-US" dirty="0"/>
          </a:p>
          <a:p>
            <a:pPr marL="285750" indent="-285750">
              <a:buFont typeface="Arial" panose="020B0604020202020204" pitchFamily="34" charset="0"/>
              <a:buChar char="•"/>
            </a:pPr>
            <a:endParaRPr lang="en-US" dirty="0"/>
          </a:p>
          <a:p>
            <a:endParaRPr lang="en-US" b="1" dirty="0"/>
          </a:p>
        </p:txBody>
      </p:sp>
      <p:pic>
        <p:nvPicPr>
          <p:cNvPr id="5" name="Picture 4">
            <a:extLst>
              <a:ext uri="{FF2B5EF4-FFF2-40B4-BE49-F238E27FC236}">
                <a16:creationId xmlns:a16="http://schemas.microsoft.com/office/drawing/2014/main" id="{1AD81707-51CA-4E3A-8645-7A6637A21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094578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90 Days DPD in 6 Months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Applicant with 0, 90 days DPD in last 6 months having only 3.28% default rate.</a:t>
            </a:r>
          </a:p>
          <a:p>
            <a:pPr marL="285750" indent="-285750">
              <a:buFont typeface="Arial" panose="020B0604020202020204" pitchFamily="34" charset="0"/>
              <a:buChar char="•"/>
            </a:pPr>
            <a:r>
              <a:rPr lang="en-US" dirty="0"/>
              <a:t>Applicant having at least 1 90 days DPD in last 6 months, having 7.34% default rate. And it is increasing as number of 90 days DPD is increasing. </a:t>
            </a:r>
          </a:p>
          <a:p>
            <a:pPr marL="285750" indent="-285750">
              <a:buFont typeface="Arial" panose="020B0604020202020204" pitchFamily="34" charset="0"/>
              <a:buChar char="•"/>
            </a:pPr>
            <a:r>
              <a:rPr lang="en-US" dirty="0"/>
              <a:t>It is quite significant in predicting defaulter.</a:t>
            </a:r>
          </a:p>
          <a:p>
            <a:pPr marL="285750" indent="-285750">
              <a:buFont typeface="Arial" panose="020B0604020202020204" pitchFamily="34" charset="0"/>
              <a:buChar char="•"/>
            </a:pPr>
            <a:r>
              <a:rPr lang="en-US" b="1" dirty="0"/>
              <a:t>90 Days DPD in 6 Months is very significant.</a:t>
            </a:r>
            <a:endParaRPr lang="en-US" dirty="0"/>
          </a:p>
          <a:p>
            <a:pPr marL="285750" indent="-285750">
              <a:buFont typeface="Arial" panose="020B0604020202020204" pitchFamily="34" charset="0"/>
              <a:buChar char="•"/>
            </a:pPr>
            <a:endParaRPr lang="en-US" dirty="0"/>
          </a:p>
          <a:p>
            <a:endParaRPr lang="en-US" b="1" dirty="0"/>
          </a:p>
        </p:txBody>
      </p:sp>
      <p:pic>
        <p:nvPicPr>
          <p:cNvPr id="3" name="Picture 2">
            <a:extLst>
              <a:ext uri="{FF2B5EF4-FFF2-40B4-BE49-F238E27FC236}">
                <a16:creationId xmlns:a16="http://schemas.microsoft.com/office/drawing/2014/main" id="{ED56476C-CDEC-45C7-9FF0-A5C776CB7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760706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90 Days DPD in 12 Months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Applicant with 0, 90 days DPD in last 12 months having only 2.99% default rate.</a:t>
            </a:r>
          </a:p>
          <a:p>
            <a:pPr marL="285750" indent="-285750">
              <a:buFont typeface="Arial" panose="020B0604020202020204" pitchFamily="34" charset="0"/>
              <a:buChar char="•"/>
            </a:pPr>
            <a:r>
              <a:rPr lang="en-US" dirty="0"/>
              <a:t>Applicant having at least 1 90 days DPD in last 6 months, having 6.38% default rate. And it is increasing as number of 90 days DPD is increasing. </a:t>
            </a:r>
          </a:p>
          <a:p>
            <a:pPr marL="285750" indent="-285750">
              <a:buFont typeface="Arial" panose="020B0604020202020204" pitchFamily="34" charset="0"/>
              <a:buChar char="•"/>
            </a:pPr>
            <a:r>
              <a:rPr lang="en-US" dirty="0"/>
              <a:t>It is quite significant in predicting defaulter.</a:t>
            </a:r>
          </a:p>
          <a:p>
            <a:pPr marL="285750" indent="-285750">
              <a:buFont typeface="Arial" panose="020B0604020202020204" pitchFamily="34" charset="0"/>
              <a:buChar char="•"/>
            </a:pPr>
            <a:r>
              <a:rPr lang="en-US" dirty="0"/>
              <a:t>All DPD files might have correlation with other fields. </a:t>
            </a:r>
          </a:p>
          <a:p>
            <a:pPr marL="285750" indent="-285750">
              <a:buFont typeface="Arial" panose="020B0604020202020204" pitchFamily="34" charset="0"/>
              <a:buChar char="•"/>
            </a:pPr>
            <a:r>
              <a:rPr lang="en-US" b="1" dirty="0"/>
              <a:t>90 Days DPD in 12 Months is very significant.</a:t>
            </a:r>
            <a:endParaRPr lang="en-US" dirty="0"/>
          </a:p>
          <a:p>
            <a:pPr marL="285750" indent="-285750">
              <a:buFont typeface="Arial" panose="020B0604020202020204" pitchFamily="34" charset="0"/>
              <a:buChar char="•"/>
            </a:pPr>
            <a:endParaRPr lang="en-US" dirty="0"/>
          </a:p>
          <a:p>
            <a:endParaRPr lang="en-US" b="1" dirty="0"/>
          </a:p>
        </p:txBody>
      </p:sp>
      <p:pic>
        <p:nvPicPr>
          <p:cNvPr id="5" name="Picture 4">
            <a:extLst>
              <a:ext uri="{FF2B5EF4-FFF2-40B4-BE49-F238E27FC236}">
                <a16:creationId xmlns:a16="http://schemas.microsoft.com/office/drawing/2014/main" id="{0E84F950-325C-48EC-9648-0B270EBA0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0136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Avg. CC utilization</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As per histogram, for all the applicant and non defaulter, number of applicant are decreasing as number of CC utilization is increasing.</a:t>
            </a:r>
          </a:p>
          <a:p>
            <a:pPr marL="285750" indent="-285750">
              <a:buFont typeface="Arial" panose="020B0604020202020204" pitchFamily="34" charset="0"/>
              <a:buChar char="•"/>
            </a:pPr>
            <a:r>
              <a:rPr lang="en-US" dirty="0"/>
              <a:t>But for defaulters, if CC utilization is between 30 to 90, default rate is significantly increasing. Even though over all applicant are less in that range. </a:t>
            </a:r>
          </a:p>
          <a:p>
            <a:pPr marL="285750" indent="-285750">
              <a:buFont typeface="Arial" panose="020B0604020202020204" pitchFamily="34" charset="0"/>
              <a:buChar char="•"/>
            </a:pPr>
            <a:r>
              <a:rPr lang="en-US" dirty="0"/>
              <a:t>It’s significant to predict defaulters.</a:t>
            </a:r>
          </a:p>
          <a:p>
            <a:pPr marL="285750" indent="-285750">
              <a:buFont typeface="Arial" panose="020B0604020202020204" pitchFamily="34" charset="0"/>
              <a:buChar char="•"/>
            </a:pPr>
            <a:r>
              <a:rPr lang="en-US" b="1" dirty="0"/>
              <a:t>Avg. CC utilization is very significant.</a:t>
            </a:r>
            <a:endParaRPr lang="en-US" dirty="0"/>
          </a:p>
          <a:p>
            <a:pPr marL="285750" indent="-285750">
              <a:buFont typeface="Arial" panose="020B0604020202020204" pitchFamily="34" charset="0"/>
              <a:buChar char="•"/>
            </a:pPr>
            <a:endParaRPr lang="en-US" dirty="0"/>
          </a:p>
          <a:p>
            <a:endParaRPr lang="en-US" b="1" dirty="0"/>
          </a:p>
        </p:txBody>
      </p:sp>
      <p:pic>
        <p:nvPicPr>
          <p:cNvPr id="3" name="Picture 2">
            <a:extLst>
              <a:ext uri="{FF2B5EF4-FFF2-40B4-BE49-F238E27FC236}">
                <a16:creationId xmlns:a16="http://schemas.microsoft.com/office/drawing/2014/main" id="{B892BCD4-75A9-4ECE-8ED8-F348393CB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264621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74388" y="145774"/>
            <a:ext cx="6611815" cy="780600"/>
          </a:xfrm>
        </p:spPr>
        <p:txBody>
          <a:bodyPr>
            <a:normAutofit fontScale="90000"/>
          </a:bodyPr>
          <a:lstStyle/>
          <a:p>
            <a:pPr algn="ctr"/>
            <a:r>
              <a:rPr lang="en-IN" sz="3600" dirty="0">
                <a:solidFill>
                  <a:schemeClr val="accent1">
                    <a:lumMod val="50000"/>
                  </a:schemeClr>
                </a:solidFill>
                <a:latin typeface="Calibri" charset="0"/>
                <a:cs typeface="Calibri" charset="0"/>
              </a:rPr>
              <a:t>Problem Solving Approach and Steps</a:t>
            </a: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2072658421"/>
              </p:ext>
            </p:extLst>
          </p:nvPr>
        </p:nvGraphicFramePr>
        <p:xfrm>
          <a:off x="404812" y="1041009"/>
          <a:ext cx="11566793" cy="5492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Avg. CC utilization Binned </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If we Bin the CC utilization in we can see the impact clearly. </a:t>
            </a:r>
          </a:p>
          <a:p>
            <a:pPr marL="285750" indent="-285750">
              <a:buFont typeface="Arial" panose="020B0604020202020204" pitchFamily="34" charset="0"/>
              <a:buChar char="•"/>
            </a:pPr>
            <a:r>
              <a:rPr lang="en-US" dirty="0"/>
              <a:t>As number of cc utilization is increasing, percentage of defaulters are increasing. </a:t>
            </a:r>
          </a:p>
          <a:p>
            <a:pPr marL="285750" indent="-285750">
              <a:buFont typeface="Arial" panose="020B0604020202020204" pitchFamily="34" charset="0"/>
              <a:buChar char="•"/>
            </a:pPr>
            <a:r>
              <a:rPr lang="en-US" b="1" dirty="0"/>
              <a:t>Avg. CC utilization is very significant.</a:t>
            </a:r>
            <a:endParaRPr lang="en-US" dirty="0"/>
          </a:p>
          <a:p>
            <a:pPr marL="285750" indent="-285750">
              <a:buFont typeface="Arial" panose="020B0604020202020204" pitchFamily="34" charset="0"/>
              <a:buChar char="•"/>
            </a:pPr>
            <a:endParaRPr lang="en-US" dirty="0"/>
          </a:p>
          <a:p>
            <a:endParaRPr lang="en-US" b="1" dirty="0"/>
          </a:p>
        </p:txBody>
      </p:sp>
      <p:pic>
        <p:nvPicPr>
          <p:cNvPr id="5" name="Picture 4">
            <a:extLst>
              <a:ext uri="{FF2B5EF4-FFF2-40B4-BE49-F238E27FC236}">
                <a16:creationId xmlns:a16="http://schemas.microsoft.com/office/drawing/2014/main" id="{C76C065C-F619-40A2-8778-D67776859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3993021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Open Trade in 6 Months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Large number of Applicant having 1 Open trade in 6 months.</a:t>
            </a:r>
          </a:p>
          <a:p>
            <a:pPr marL="285750" indent="-285750">
              <a:buFont typeface="Arial" panose="020B0604020202020204" pitchFamily="34" charset="0"/>
              <a:buChar char="•"/>
            </a:pPr>
            <a:r>
              <a:rPr lang="en-US" dirty="0"/>
              <a:t>As this number increases from 2 to 4, percentage of defaulters are increasing significantly and for 5 and above it’s decreasing as compare to 2 to 4. </a:t>
            </a:r>
          </a:p>
          <a:p>
            <a:pPr marL="285750" indent="-285750">
              <a:buFont typeface="Arial" panose="020B0604020202020204" pitchFamily="34" charset="0"/>
              <a:buChar char="•"/>
            </a:pPr>
            <a:r>
              <a:rPr lang="en-US" b="1" dirty="0"/>
              <a:t>Open Trade in 6 Months might be significant.</a:t>
            </a:r>
          </a:p>
          <a:p>
            <a:pPr marL="285750" indent="-285750">
              <a:buFont typeface="Arial" panose="020B0604020202020204" pitchFamily="34" charset="0"/>
              <a:buChar char="•"/>
            </a:pPr>
            <a:r>
              <a:rPr lang="en-US" b="1" dirty="0"/>
              <a:t>Other parameter like Open trade in 12 months, Open pl trade in 6 month, Open pl trade in 12 months, having same behavior as “Open trade in 6 months”. These variable will have the correlation. </a:t>
            </a:r>
            <a:endParaRPr lang="en-US" dirty="0"/>
          </a:p>
          <a:p>
            <a:pPr marL="285750" indent="-285750">
              <a:buFont typeface="Arial" panose="020B0604020202020204" pitchFamily="34" charset="0"/>
              <a:buChar char="•"/>
            </a:pPr>
            <a:endParaRPr lang="en-US" dirty="0"/>
          </a:p>
          <a:p>
            <a:endParaRPr lang="en-US" b="1" dirty="0"/>
          </a:p>
        </p:txBody>
      </p:sp>
      <p:pic>
        <p:nvPicPr>
          <p:cNvPr id="3" name="Picture 2">
            <a:extLst>
              <a:ext uri="{FF2B5EF4-FFF2-40B4-BE49-F238E27FC236}">
                <a16:creationId xmlns:a16="http://schemas.microsoft.com/office/drawing/2014/main" id="{EBBFFFE3-B338-495B-8F92-78C693A59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223163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987425"/>
            <a:ext cx="4162425" cy="765176"/>
          </a:xfrm>
        </p:spPr>
        <p:txBody>
          <a:bodyPr>
            <a:normAutofit/>
          </a:bodyPr>
          <a:lstStyle/>
          <a:p>
            <a:pPr algn="ctr"/>
            <a:r>
              <a:rPr lang="en-IN" sz="2400" b="1" dirty="0">
                <a:solidFill>
                  <a:schemeClr val="accent1">
                    <a:lumMod val="50000"/>
                  </a:schemeClr>
                </a:solidFill>
                <a:latin typeface="Calibri" charset="0"/>
                <a:cs typeface="Calibri" charset="0"/>
              </a:rPr>
              <a:t>CC inquiry in 12 Months</a:t>
            </a:r>
          </a:p>
        </p:txBody>
      </p:sp>
      <p:sp>
        <p:nvSpPr>
          <p:cNvPr id="14" name="Text Placeholder 13">
            <a:extLst>
              <a:ext uri="{FF2B5EF4-FFF2-40B4-BE49-F238E27FC236}">
                <a16:creationId xmlns:a16="http://schemas.microsoft.com/office/drawing/2014/main" id="{A10D5D15-3D65-4197-80CC-8679F1C24BD9}"/>
              </a:ext>
            </a:extLst>
          </p:cNvPr>
          <p:cNvSpPr>
            <a:spLocks noGrp="1"/>
          </p:cNvSpPr>
          <p:nvPr>
            <p:ph type="body" sz="half" idx="2"/>
          </p:nvPr>
        </p:nvSpPr>
        <p:spPr>
          <a:xfrm>
            <a:off x="609600" y="1828800"/>
            <a:ext cx="4162425" cy="4572000"/>
          </a:xfrm>
        </p:spPr>
        <p:txBody>
          <a:bodyPr/>
          <a:lstStyle/>
          <a:p>
            <a:pPr marL="285750" indent="-285750">
              <a:buFont typeface="Arial" panose="020B0604020202020204" pitchFamily="34" charset="0"/>
              <a:buChar char="•"/>
            </a:pPr>
            <a:r>
              <a:rPr lang="en-US" dirty="0"/>
              <a:t>Applicant doing on an average 2 to 7 cc inquiries in 12 months, are most likely to become defaulter. </a:t>
            </a:r>
          </a:p>
          <a:p>
            <a:pPr marL="285750" indent="-285750">
              <a:buFont typeface="Arial" panose="020B0604020202020204" pitchFamily="34" charset="0"/>
              <a:buChar char="•"/>
            </a:pPr>
            <a:r>
              <a:rPr lang="en-US" b="1" dirty="0"/>
              <a:t>CC inquiry in 12  Months might be significant.</a:t>
            </a:r>
          </a:p>
          <a:p>
            <a:endParaRPr lang="en-US" b="1" dirty="0"/>
          </a:p>
        </p:txBody>
      </p:sp>
      <p:pic>
        <p:nvPicPr>
          <p:cNvPr id="5" name="Picture 4">
            <a:extLst>
              <a:ext uri="{FF2B5EF4-FFF2-40B4-BE49-F238E27FC236}">
                <a16:creationId xmlns:a16="http://schemas.microsoft.com/office/drawing/2014/main" id="{A62D5550-A2AC-4EF6-9BF6-42B4245E1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987424"/>
            <a:ext cx="7010400" cy="5680075"/>
          </a:xfrm>
          <a:prstGeom prst="rect">
            <a:avLst/>
          </a:prstGeom>
        </p:spPr>
      </p:pic>
    </p:spTree>
    <p:extLst>
      <p:ext uri="{BB962C8B-B14F-4D97-AF65-F5344CB8AC3E}">
        <p14:creationId xmlns:p14="http://schemas.microsoft.com/office/powerpoint/2010/main" val="1593015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Other parameters</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Outstanding Balance (Binned)</a:t>
            </a:r>
          </a:p>
          <a:p>
            <a:pPr marL="0" indent="0">
              <a:buNone/>
            </a:pPr>
            <a:r>
              <a:rPr lang="en-US" sz="1600" dirty="0"/>
              <a:t>Applicant having high outstanding amount are likely to become default. It’s not the same all the applicant. So this might be significant. </a:t>
            </a:r>
          </a:p>
          <a:p>
            <a:pPr marL="0" indent="0">
              <a:buNone/>
            </a:pPr>
            <a:endParaRPr lang="en-US" sz="1600" dirty="0"/>
          </a:p>
          <a:p>
            <a:pPr marL="0" indent="0">
              <a:buNone/>
            </a:pPr>
            <a:r>
              <a:rPr lang="en-US" sz="1600" b="1" u="sng" dirty="0"/>
              <a:t>Total Trades (Binned)</a:t>
            </a:r>
          </a:p>
          <a:p>
            <a:pPr marL="0" indent="0">
              <a:buNone/>
            </a:pPr>
            <a:r>
              <a:rPr lang="en-US" sz="1600" dirty="0"/>
              <a:t>Applicant having total trades between 10 to 15, having high default rate (7.11%), which is significantly high compare to others.  This might be significant. </a:t>
            </a:r>
          </a:p>
          <a:p>
            <a:pPr marL="0" indent="0">
              <a:buNone/>
            </a:pPr>
            <a:endParaRPr lang="en-US" sz="1600" dirty="0"/>
          </a:p>
          <a:p>
            <a:pPr marL="0" indent="0">
              <a:buNone/>
            </a:pPr>
            <a:r>
              <a:rPr lang="en-US" sz="1600" b="1" u="sng" dirty="0"/>
              <a:t>Open Home Loan</a:t>
            </a:r>
          </a:p>
          <a:p>
            <a:pPr marL="0" indent="0">
              <a:buNone/>
            </a:pPr>
            <a:r>
              <a:rPr lang="en-US" sz="1600" dirty="0"/>
              <a:t>There is no clear evidence that having home loan will have any impact on applicant becoming default.</a:t>
            </a:r>
          </a:p>
          <a:p>
            <a:pPr marL="0" indent="0">
              <a:buNone/>
            </a:pPr>
            <a:endParaRPr lang="en-US" sz="1600" dirty="0"/>
          </a:p>
          <a:p>
            <a:pPr marL="0" indent="0">
              <a:buNone/>
            </a:pPr>
            <a:r>
              <a:rPr lang="en-US" sz="1600" b="1" u="sng" dirty="0"/>
              <a:t>Open Auto Loan</a:t>
            </a:r>
          </a:p>
          <a:p>
            <a:pPr marL="0" indent="0">
              <a:buNone/>
            </a:pPr>
            <a:r>
              <a:rPr lang="en-US" sz="1600" dirty="0"/>
              <a:t>Same as Home loan. </a:t>
            </a:r>
          </a:p>
          <a:p>
            <a:pPr marL="0" indent="0">
              <a:buNone/>
            </a:pPr>
            <a:endParaRPr lang="en-US" sz="1600" b="1" dirty="0"/>
          </a:p>
          <a:p>
            <a:pPr marL="0" indent="0">
              <a:buNone/>
            </a:pPr>
            <a:endParaRPr lang="en-US" sz="1600" u="sng" dirty="0"/>
          </a:p>
          <a:p>
            <a:pPr marL="0" indent="0">
              <a:buNone/>
            </a:pPr>
            <a:endParaRPr lang="en-US" sz="1600" b="1" dirty="0"/>
          </a:p>
        </p:txBody>
      </p:sp>
    </p:spTree>
    <p:extLst>
      <p:ext uri="{BB962C8B-B14F-4D97-AF65-F5344CB8AC3E}">
        <p14:creationId xmlns:p14="http://schemas.microsoft.com/office/powerpoint/2010/main" val="3873853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EDA Conclusion </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	After completing Multivariate EDA on available data set. We have found some of the parameters with high significance and some with low significance on customer default behavior. Though we found some parameter as low significance on default, we will use all of the parameter to build the model. </a:t>
            </a:r>
          </a:p>
          <a:p>
            <a:pPr marL="0" indent="0">
              <a:buNone/>
            </a:pPr>
            <a:r>
              <a:rPr lang="en-US" sz="1600" b="1" u="sng" dirty="0"/>
              <a:t>Below are list of parameter</a:t>
            </a:r>
          </a:p>
          <a:p>
            <a:pPr marL="342900" indent="-342900">
              <a:buFont typeface="+mj-lt"/>
              <a:buAutoNum type="arabicPeriod"/>
            </a:pPr>
            <a:r>
              <a:rPr lang="en-US" sz="1200" dirty="0"/>
              <a:t>Age</a:t>
            </a:r>
          </a:p>
          <a:p>
            <a:pPr marL="342900" indent="-342900">
              <a:buFont typeface="+mj-lt"/>
              <a:buAutoNum type="arabicPeriod"/>
            </a:pPr>
            <a:r>
              <a:rPr lang="en-US" sz="1200" dirty="0"/>
              <a:t>Number of dependents </a:t>
            </a:r>
          </a:p>
          <a:p>
            <a:pPr marL="342900" indent="-342900">
              <a:buFont typeface="+mj-lt"/>
              <a:buAutoNum type="arabicPeriod"/>
            </a:pPr>
            <a:r>
              <a:rPr lang="en-US" sz="1200" dirty="0"/>
              <a:t>Income</a:t>
            </a:r>
          </a:p>
          <a:p>
            <a:pPr marL="342900" indent="-342900">
              <a:buFont typeface="+mj-lt"/>
              <a:buAutoNum type="arabicPeriod"/>
            </a:pPr>
            <a:r>
              <a:rPr lang="en-US" sz="1200" dirty="0"/>
              <a:t>profession</a:t>
            </a:r>
          </a:p>
          <a:p>
            <a:pPr marL="342900" indent="-342900">
              <a:buFont typeface="+mj-lt"/>
              <a:buAutoNum type="arabicPeriod"/>
            </a:pPr>
            <a:r>
              <a:rPr lang="en-US" sz="1200" dirty="0"/>
              <a:t>Residence Type</a:t>
            </a:r>
          </a:p>
          <a:p>
            <a:pPr marL="342900" indent="-342900">
              <a:buFont typeface="+mj-lt"/>
              <a:buAutoNum type="arabicPeriod"/>
            </a:pPr>
            <a:r>
              <a:rPr lang="en-US" sz="1200" dirty="0"/>
              <a:t>Months in Company</a:t>
            </a:r>
          </a:p>
          <a:p>
            <a:pPr marL="342900" indent="-342900">
              <a:buFont typeface="+mj-lt"/>
              <a:buAutoNum type="arabicPeriod"/>
            </a:pPr>
            <a:r>
              <a:rPr lang="en-US" sz="1200" dirty="0"/>
              <a:t>90 Days DPD in 6 Months</a:t>
            </a:r>
          </a:p>
          <a:p>
            <a:pPr marL="342900" indent="-342900">
              <a:buFont typeface="+mj-lt"/>
              <a:buAutoNum type="arabicPeriod"/>
            </a:pPr>
            <a:r>
              <a:rPr lang="en-US" sz="1200" dirty="0"/>
              <a:t>90 Days DPD in 12 Months</a:t>
            </a:r>
          </a:p>
          <a:p>
            <a:pPr marL="342900" indent="-342900">
              <a:buFont typeface="+mj-lt"/>
              <a:buAutoNum type="arabicPeriod"/>
            </a:pPr>
            <a:r>
              <a:rPr lang="en-US" sz="1200" dirty="0"/>
              <a:t>Avg. CC utilization</a:t>
            </a:r>
          </a:p>
          <a:p>
            <a:pPr marL="342900" indent="-342900">
              <a:buFont typeface="+mj-lt"/>
              <a:buAutoNum type="arabicPeriod"/>
            </a:pPr>
            <a:r>
              <a:rPr lang="en-US" sz="1200" dirty="0"/>
              <a:t>Open trade in 6 months</a:t>
            </a:r>
          </a:p>
          <a:p>
            <a:pPr marL="342900" indent="-342900">
              <a:buFont typeface="+mj-lt"/>
              <a:buAutoNum type="arabicPeriod"/>
            </a:pPr>
            <a:r>
              <a:rPr lang="en-US" sz="1200" dirty="0"/>
              <a:t>Open trade in 12 month</a:t>
            </a:r>
          </a:p>
          <a:p>
            <a:pPr marL="342900" indent="-342900">
              <a:buFont typeface="+mj-lt"/>
              <a:buAutoNum type="arabicPeriod"/>
            </a:pPr>
            <a:r>
              <a:rPr lang="en-US" sz="1200" dirty="0"/>
              <a:t>Open pl trade in 6 months</a:t>
            </a:r>
          </a:p>
          <a:p>
            <a:pPr marL="342900" indent="-342900">
              <a:buFont typeface="+mj-lt"/>
              <a:buAutoNum type="arabicPeriod"/>
            </a:pPr>
            <a:r>
              <a:rPr lang="en-US" sz="1200" dirty="0"/>
              <a:t>Open pl trade in 12 months</a:t>
            </a:r>
          </a:p>
        </p:txBody>
      </p:sp>
    </p:spTree>
    <p:extLst>
      <p:ext uri="{BB962C8B-B14F-4D97-AF65-F5344CB8AC3E}">
        <p14:creationId xmlns:p14="http://schemas.microsoft.com/office/powerpoint/2010/main" val="973108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Model Building Approach</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a:p>
            <a:pPr marL="0" indent="0">
              <a:buNone/>
            </a:pPr>
            <a:r>
              <a:rPr lang="en-US" sz="1600" dirty="0"/>
              <a:t>Using technique like WOE and IV (Information Value) for variable. We will find most significant variable. Those variables will be used to build the model. </a:t>
            </a:r>
          </a:p>
          <a:p>
            <a:pPr marL="0" indent="0">
              <a:buNone/>
            </a:pPr>
            <a:r>
              <a:rPr lang="en-US" sz="1600" dirty="0"/>
              <a:t>I will build predictive model to predict whether applicant will become default of not based on the data available. Model must have good AUC, Specificity and Sensitivity.  I will try different modeling technique like Logistic regression with different logit option, Decision tree, Random Forest etc. Since our dataset is biased and having very less number of records with default status (4%). So we will try oversampling technique to make or dataset balanced. </a:t>
            </a:r>
          </a:p>
          <a:p>
            <a:pPr marL="0" indent="0">
              <a:buNone/>
            </a:pPr>
            <a:r>
              <a:rPr lang="en-US" sz="1600" dirty="0"/>
              <a:t>I will select model with good evaluation and other performance parameter, will be selected. Based on model, we will calculate odds and </a:t>
            </a:r>
            <a:r>
              <a:rPr lang="en-US" sz="1600" dirty="0" err="1"/>
              <a:t>logodds</a:t>
            </a:r>
            <a:r>
              <a:rPr lang="en-US" sz="1600" dirty="0"/>
              <a:t> of application and based on predefined criteria I will build the scorecard. We will have cut of score as well, above which applicant will be consider as good applicant. </a:t>
            </a:r>
          </a:p>
          <a:p>
            <a:pPr marL="0" indent="0">
              <a:buNone/>
            </a:pPr>
            <a:r>
              <a:rPr lang="en-US" sz="1600" dirty="0"/>
              <a:t>I will calculate the impact of predicting applicant as defaulter. Based on target % to predict the defaulter, we will calculated the trade for good customer to be predicted as defaulter and How what will be useful ness of using model compare to random decision. </a:t>
            </a:r>
          </a:p>
          <a:p>
            <a:pPr marL="0" indent="0">
              <a:buNone/>
            </a:pPr>
            <a:endParaRPr lang="en-US" sz="1600" dirty="0"/>
          </a:p>
        </p:txBody>
      </p:sp>
    </p:spTree>
    <p:extLst>
      <p:ext uri="{BB962C8B-B14F-4D97-AF65-F5344CB8AC3E}">
        <p14:creationId xmlns:p14="http://schemas.microsoft.com/office/powerpoint/2010/main" val="2406765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Final Model Selection</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After lots of iteration, I have selected below model as final model. I have also certain evaluation matrix taken into consideration to select final model. These parameters are evaluated for different cutoff for prob. I tired different oversampling technique to balance our dataset too.</a:t>
            </a:r>
          </a:p>
          <a:p>
            <a:pPr marL="0" indent="0">
              <a:buNone/>
            </a:pPr>
            <a:r>
              <a:rPr lang="en-US" sz="1600" b="1" u="sng" dirty="0"/>
              <a:t>Evaluation </a:t>
            </a:r>
            <a:r>
              <a:rPr lang="en-US" sz="1600" b="1" u="sng" dirty="0" err="1"/>
              <a:t>Matirx</a:t>
            </a:r>
            <a:endParaRPr lang="en-US" sz="1600" b="1" u="sng" dirty="0"/>
          </a:p>
          <a:p>
            <a:pPr marL="342900" indent="-342900">
              <a:buFont typeface="+mj-lt"/>
              <a:buAutoNum type="arabicPeriod"/>
            </a:pPr>
            <a:r>
              <a:rPr lang="en-US" sz="1600" dirty="0"/>
              <a:t>Specificity: How good our model is to predict True Negative.</a:t>
            </a:r>
          </a:p>
          <a:p>
            <a:pPr marL="342900" indent="-342900">
              <a:buFont typeface="+mj-lt"/>
              <a:buAutoNum type="arabicPeriod"/>
            </a:pPr>
            <a:r>
              <a:rPr lang="en-US" sz="1600" dirty="0"/>
              <a:t>Sensitivity: How good our model is to predict True Positive.</a:t>
            </a:r>
          </a:p>
          <a:p>
            <a:pPr marL="342900" indent="-342900">
              <a:buFont typeface="+mj-lt"/>
              <a:buAutoNum type="arabicPeriod"/>
            </a:pPr>
            <a:r>
              <a:rPr lang="en-US" sz="1600" dirty="0"/>
              <a:t>AUC (Area under Curve): It should be as high as possible. High value shows model is very efficient is predicting correct values.</a:t>
            </a:r>
          </a:p>
          <a:p>
            <a:pPr marL="342900" indent="-342900">
              <a:buFont typeface="+mj-lt"/>
              <a:buAutoNum type="arabicPeriod"/>
            </a:pPr>
            <a:r>
              <a:rPr lang="en-US" sz="1600" dirty="0"/>
              <a:t>Accuracy: Over all accuracy of model.</a:t>
            </a:r>
          </a:p>
          <a:p>
            <a:pPr marL="342900" indent="-342900">
              <a:buFont typeface="+mj-lt"/>
              <a:buAutoNum type="arabicPeriod"/>
            </a:pPr>
            <a:r>
              <a:rPr lang="en-US" sz="1600" dirty="0"/>
              <a:t>KS Statistics: It’s measure to validate, how efficient our model is in differentiating between event and non events. </a:t>
            </a:r>
          </a:p>
          <a:p>
            <a:pPr marL="0" indent="0">
              <a:buNone/>
            </a:pPr>
            <a:r>
              <a:rPr lang="en-US" sz="1600" b="1" u="sng" dirty="0"/>
              <a:t>Evaluation Matrix Value At Cutoff (0.43)</a:t>
            </a:r>
          </a:p>
          <a:p>
            <a:pPr marL="342900" indent="-342900">
              <a:buFont typeface="+mj-lt"/>
              <a:buAutoNum type="arabicPeriod"/>
            </a:pPr>
            <a:r>
              <a:rPr lang="en-US" sz="1600" dirty="0"/>
              <a:t>Accuracy: 65%</a:t>
            </a:r>
          </a:p>
          <a:p>
            <a:pPr marL="342900" indent="-342900">
              <a:buFont typeface="+mj-lt"/>
              <a:buAutoNum type="arabicPeriod"/>
            </a:pPr>
            <a:r>
              <a:rPr lang="en-US" sz="1600" dirty="0"/>
              <a:t>Sensitivity: 63%</a:t>
            </a:r>
          </a:p>
          <a:p>
            <a:pPr marL="342900" indent="-342900">
              <a:buFont typeface="+mj-lt"/>
              <a:buAutoNum type="arabicPeriod"/>
            </a:pPr>
            <a:r>
              <a:rPr lang="en-US" sz="1600" dirty="0"/>
              <a:t>Specificity: 65%</a:t>
            </a:r>
          </a:p>
          <a:p>
            <a:pPr marL="342900" indent="-342900">
              <a:buFont typeface="+mj-lt"/>
              <a:buAutoNum type="arabicPeriod"/>
            </a:pPr>
            <a:r>
              <a:rPr lang="en-US" sz="1600" dirty="0"/>
              <a:t>AUC: 64%</a:t>
            </a:r>
          </a:p>
          <a:p>
            <a:pPr marL="342900" indent="-342900">
              <a:buFont typeface="+mj-lt"/>
              <a:buAutoNum type="arabicPeriod"/>
            </a:pPr>
            <a:r>
              <a:rPr lang="en-US" sz="1600" dirty="0"/>
              <a:t>KS Statistics: 28% at 4</a:t>
            </a:r>
            <a:r>
              <a:rPr lang="en-US" sz="1600" baseline="30000" dirty="0"/>
              <a:t>th</a:t>
            </a:r>
            <a:r>
              <a:rPr lang="en-US" sz="1600" dirty="0"/>
              <a:t> Decile</a:t>
            </a:r>
          </a:p>
          <a:p>
            <a:pPr marL="342900" indent="-342900">
              <a:buFont typeface="+mj-lt"/>
              <a:buAutoNum type="arabicPeriod"/>
            </a:pPr>
            <a:endParaRPr lang="en-US" sz="1600" dirty="0"/>
          </a:p>
        </p:txBody>
      </p:sp>
    </p:spTree>
    <p:extLst>
      <p:ext uri="{BB962C8B-B14F-4D97-AF65-F5344CB8AC3E}">
        <p14:creationId xmlns:p14="http://schemas.microsoft.com/office/powerpoint/2010/main" val="2154714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Final Model</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Final Model Formula</a:t>
            </a:r>
          </a:p>
          <a:p>
            <a:pPr marL="0" indent="0">
              <a:buNone/>
            </a:pPr>
            <a:r>
              <a:rPr lang="en-US" sz="1600" dirty="0"/>
              <a:t>Call:</a:t>
            </a:r>
          </a:p>
          <a:p>
            <a:pPr marL="0" indent="0">
              <a:buNone/>
            </a:pPr>
            <a:r>
              <a:rPr lang="en-US" sz="1600" dirty="0" err="1"/>
              <a:t>glm</a:t>
            </a:r>
            <a:r>
              <a:rPr lang="en-US" sz="1600" dirty="0"/>
              <a:t>(formula = status ~ age + gender + dependents + income + education + </a:t>
            </a:r>
          </a:p>
          <a:p>
            <a:pPr marL="0" indent="0">
              <a:buNone/>
            </a:pPr>
            <a:r>
              <a:rPr lang="en-US" sz="1600" dirty="0"/>
              <a:t>    profession + </a:t>
            </a:r>
            <a:r>
              <a:rPr lang="en-US" sz="1600" dirty="0" err="1"/>
              <a:t>months.in.company</a:t>
            </a:r>
            <a:r>
              <a:rPr lang="en-US" sz="1600" dirty="0"/>
              <a:t> + num.60.dpd.or.worse.6.months + </a:t>
            </a:r>
          </a:p>
          <a:p>
            <a:pPr marL="0" indent="0">
              <a:buNone/>
            </a:pPr>
            <a:r>
              <a:rPr lang="en-US" sz="1600" dirty="0"/>
              <a:t>    num.30.dpd.or.worse.6.months + num.90.dpd.or.worse.12.months + </a:t>
            </a:r>
          </a:p>
          <a:p>
            <a:pPr marL="0" indent="0">
              <a:buNone/>
            </a:pPr>
            <a:r>
              <a:rPr lang="en-US" sz="1600" dirty="0"/>
              <a:t>    num.30.dpd.or.worse.12.months + avg.cc.utilization.12.months + </a:t>
            </a:r>
          </a:p>
          <a:p>
            <a:pPr marL="0" indent="0">
              <a:buNone/>
            </a:pPr>
            <a:r>
              <a:rPr lang="en-US" sz="1600" dirty="0"/>
              <a:t>    open.trades.in.12.months + open.pl.trades.in.6.months + open.pl.trades.in.12.months + </a:t>
            </a:r>
          </a:p>
          <a:p>
            <a:pPr marL="0" indent="0">
              <a:buNone/>
            </a:pPr>
            <a:r>
              <a:rPr lang="en-US" sz="1600" dirty="0"/>
              <a:t>    cc.inquiries.6.months + cc.inquiries.12.months + </a:t>
            </a:r>
            <a:r>
              <a:rPr lang="en-US" sz="1600" dirty="0" err="1"/>
              <a:t>outstanding.balanace</a:t>
            </a:r>
            <a:r>
              <a:rPr lang="en-US" sz="1600" dirty="0"/>
              <a:t>, </a:t>
            </a:r>
          </a:p>
          <a:p>
            <a:pPr marL="0" indent="0">
              <a:buNone/>
            </a:pPr>
            <a:r>
              <a:rPr lang="en-US" sz="1600" dirty="0"/>
              <a:t>    family = "binomial", data = </a:t>
            </a:r>
            <a:r>
              <a:rPr lang="en-US" sz="1600" dirty="0" err="1"/>
              <a:t>train.demographic.credit.woe.data.rose</a:t>
            </a:r>
            <a:r>
              <a:rPr lang="en-US" sz="1600" dirty="0"/>
              <a:t>)</a:t>
            </a:r>
          </a:p>
        </p:txBody>
      </p:sp>
    </p:spTree>
    <p:extLst>
      <p:ext uri="{BB962C8B-B14F-4D97-AF65-F5344CB8AC3E}">
        <p14:creationId xmlns:p14="http://schemas.microsoft.com/office/powerpoint/2010/main" val="1764364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Model Lift and Gain Charts</a:t>
            </a:r>
          </a:p>
        </p:txBody>
      </p:sp>
      <p:pic>
        <p:nvPicPr>
          <p:cNvPr id="5" name="Picture 4">
            <a:extLst>
              <a:ext uri="{FF2B5EF4-FFF2-40B4-BE49-F238E27FC236}">
                <a16:creationId xmlns:a16="http://schemas.microsoft.com/office/drawing/2014/main" id="{3895CFFB-CE1D-4214-9944-2A9A41D71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Tree>
    <p:extLst>
      <p:ext uri="{BB962C8B-B14F-4D97-AF65-F5344CB8AC3E}">
        <p14:creationId xmlns:p14="http://schemas.microsoft.com/office/powerpoint/2010/main" val="1361380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Business Benefit Analysis Approach</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endParaRPr lang="en-US" sz="1600" dirty="0"/>
          </a:p>
          <a:p>
            <a:pPr marL="342900" indent="-342900">
              <a:buFont typeface="+mj-lt"/>
              <a:buAutoNum type="arabicPeriod"/>
            </a:pPr>
            <a:r>
              <a:rPr lang="en-US" sz="1600" dirty="0"/>
              <a:t>Score card </a:t>
            </a:r>
          </a:p>
          <a:p>
            <a:pPr marL="342900" indent="-342900">
              <a:buFont typeface="+mj-lt"/>
              <a:buAutoNum type="arabicPeriod"/>
            </a:pPr>
            <a:r>
              <a:rPr lang="en-US" sz="1600" dirty="0"/>
              <a:t>Default cutoff score</a:t>
            </a:r>
          </a:p>
          <a:p>
            <a:pPr marL="342900" indent="-342900">
              <a:buFont typeface="+mj-lt"/>
              <a:buAutoNum type="arabicPeriod"/>
            </a:pPr>
            <a:r>
              <a:rPr lang="en-US" sz="1600" dirty="0"/>
              <a:t>Predict the score of rejected applications and do further analysis.</a:t>
            </a:r>
          </a:p>
          <a:p>
            <a:pPr marL="342900" indent="-342900">
              <a:buFont typeface="+mj-lt"/>
              <a:buAutoNum type="arabicPeriod"/>
            </a:pPr>
            <a:r>
              <a:rPr lang="en-US" sz="1600" dirty="0"/>
              <a:t>Trade of between Credit loss Improvement and Revenue loss</a:t>
            </a:r>
          </a:p>
          <a:p>
            <a:pPr marL="342900" indent="-342900">
              <a:buFont typeface="+mj-lt"/>
              <a:buAutoNum type="arabicPeriod"/>
            </a:pPr>
            <a:r>
              <a:rPr lang="en-US" sz="1600" dirty="0"/>
              <a:t>Based on Trade off and Bank acceptance rate new score cutoff will be decided. </a:t>
            </a:r>
          </a:p>
        </p:txBody>
      </p:sp>
    </p:spTree>
    <p:extLst>
      <p:ext uri="{BB962C8B-B14F-4D97-AF65-F5344CB8AC3E}">
        <p14:creationId xmlns:p14="http://schemas.microsoft.com/office/powerpoint/2010/main" val="158347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a:t>
            </a:r>
          </a:p>
        </p:txBody>
      </p:sp>
      <p:sp>
        <p:nvSpPr>
          <p:cNvPr id="5" name="Content Placeholder 4"/>
          <p:cNvSpPr>
            <a:spLocks noGrp="1"/>
          </p:cNvSpPr>
          <p:nvPr>
            <p:ph idx="1"/>
          </p:nvPr>
        </p:nvSpPr>
        <p:spPr>
          <a:xfrm>
            <a:off x="511629" y="1628129"/>
            <a:ext cx="11168742" cy="4772671"/>
          </a:xfrm>
        </p:spPr>
        <p:txBody>
          <a:bodyPr>
            <a:normAutofit lnSpcReduction="10000"/>
          </a:bodyPr>
          <a:lstStyle/>
          <a:p>
            <a:pPr algn="just"/>
            <a:r>
              <a:rPr lang="en-US" sz="1800" dirty="0">
                <a:latin typeface="+mn-lt"/>
              </a:rPr>
              <a:t>We have two datasets </a:t>
            </a:r>
          </a:p>
          <a:p>
            <a:pPr lvl="1" algn="just"/>
            <a:r>
              <a:rPr lang="en-US" sz="1400" dirty="0">
                <a:latin typeface="+mn-lt"/>
              </a:rPr>
              <a:t>Demographic</a:t>
            </a:r>
          </a:p>
          <a:p>
            <a:pPr lvl="1" algn="just"/>
            <a:r>
              <a:rPr lang="en-US" sz="1400" dirty="0">
                <a:latin typeface="+mn-lt"/>
              </a:rPr>
              <a:t>Credit Bureau </a:t>
            </a:r>
          </a:p>
          <a:p>
            <a:pPr algn="just"/>
            <a:r>
              <a:rPr lang="en-US" sz="1800" dirty="0">
                <a:latin typeface="+mn-lt"/>
              </a:rPr>
              <a:t>There are two type of customers. Classified as below</a:t>
            </a:r>
          </a:p>
          <a:p>
            <a:pPr lvl="1" algn="just"/>
            <a:r>
              <a:rPr lang="en-US" sz="1400" dirty="0">
                <a:latin typeface="+mn-lt"/>
              </a:rPr>
              <a:t>Non Defaulters (Good): 0</a:t>
            </a:r>
          </a:p>
          <a:p>
            <a:pPr lvl="1" algn="just"/>
            <a:r>
              <a:rPr lang="en-US" sz="1400" dirty="0">
                <a:latin typeface="+mn-lt"/>
              </a:rPr>
              <a:t>Defaulters: 1</a:t>
            </a:r>
          </a:p>
          <a:p>
            <a:pPr algn="just"/>
            <a:r>
              <a:rPr lang="en-US" sz="1800" dirty="0">
                <a:latin typeface="+mn-lt"/>
              </a:rPr>
              <a:t>Details about data available.</a:t>
            </a:r>
          </a:p>
          <a:p>
            <a:pPr lvl="1" algn="just"/>
            <a:r>
              <a:rPr lang="en-US" sz="1400" dirty="0">
                <a:latin typeface="+mn-lt"/>
              </a:rPr>
              <a:t>Total Observation: 71295</a:t>
            </a:r>
          </a:p>
          <a:p>
            <a:pPr lvl="1" algn="just"/>
            <a:r>
              <a:rPr lang="en-US" sz="1400" dirty="0">
                <a:latin typeface="+mn-lt"/>
              </a:rPr>
              <a:t>Missing Status: 1425 (Rejected by old system, which might be manual or pre defined point calculation logic. Will be excluded from Analysis)</a:t>
            </a:r>
          </a:p>
          <a:p>
            <a:pPr lvl="1" algn="just"/>
            <a:r>
              <a:rPr lang="en-US" sz="1400" dirty="0">
                <a:latin typeface="+mn-lt"/>
              </a:rPr>
              <a:t>Total Observation: 66922 (This is after excluding Missing status applications)</a:t>
            </a:r>
          </a:p>
          <a:p>
            <a:pPr lvl="1" algn="just"/>
            <a:r>
              <a:rPr lang="en-US" sz="1400" dirty="0">
                <a:latin typeface="+mn-lt"/>
              </a:rPr>
              <a:t>Among all applicant around 2948 (4.2%), are defaulters, with $ 3,704,984,230 outstanding. </a:t>
            </a:r>
          </a:p>
          <a:p>
            <a:pPr algn="just"/>
            <a:r>
              <a:rPr lang="en-US" sz="1800" dirty="0">
                <a:latin typeface="+mn-lt"/>
              </a:rPr>
              <a:t>Road Map</a:t>
            </a:r>
          </a:p>
          <a:p>
            <a:pPr lvl="1" algn="just"/>
            <a:r>
              <a:rPr lang="en-US" sz="1400" dirty="0">
                <a:latin typeface="+mn-lt"/>
              </a:rPr>
              <a:t>EDA for Demographics data only and understand how it has impact on defaulters.</a:t>
            </a:r>
          </a:p>
          <a:p>
            <a:pPr lvl="1" algn="just"/>
            <a:r>
              <a:rPr lang="en-US" sz="1400" dirty="0">
                <a:latin typeface="+mn-lt"/>
              </a:rPr>
              <a:t>EDA using Demographics and Credit Bureau data and understand the impact.</a:t>
            </a:r>
          </a:p>
          <a:p>
            <a:pPr lvl="1" algn="just"/>
            <a:r>
              <a:rPr lang="en-US" sz="1400" dirty="0">
                <a:latin typeface="+mn-lt"/>
              </a:rPr>
              <a:t>Building model using different modeling technique with different hyperparameter. Select the best model </a:t>
            </a:r>
          </a:p>
          <a:p>
            <a:pPr lvl="1" algn="just"/>
            <a:r>
              <a:rPr lang="en-US" sz="1400" dirty="0">
                <a:latin typeface="+mn-lt"/>
              </a:rPr>
              <a:t>Build score card, get the cutoff score. Find saving on credit loss and find impact on revenue by not giving credit card to  good customers</a:t>
            </a:r>
          </a:p>
          <a:p>
            <a:pPr lvl="1" algn="just"/>
            <a:r>
              <a:rPr lang="en-US" sz="1400" dirty="0">
                <a:latin typeface="+mn-lt"/>
              </a:rPr>
              <a:t>Conclude business benefit of project.</a:t>
            </a:r>
          </a:p>
          <a:p>
            <a:pPr lvl="1" algn="just"/>
            <a:endParaRPr lang="en-US" sz="1400" dirty="0">
              <a:latin typeface="+mn-lt"/>
            </a:endParaRPr>
          </a:p>
        </p:txBody>
      </p:sp>
    </p:spTree>
    <p:extLst>
      <p:ext uri="{BB962C8B-B14F-4D97-AF65-F5344CB8AC3E}">
        <p14:creationId xmlns:p14="http://schemas.microsoft.com/office/powerpoint/2010/main" val="1302983225"/>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Score Card</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Criteria</a:t>
            </a:r>
          </a:p>
          <a:p>
            <a:pPr marL="0" indent="0">
              <a:buNone/>
            </a:pPr>
            <a:r>
              <a:rPr lang="en-US" sz="1600" dirty="0"/>
              <a:t>With good to bad odds of 10 to 1 at the score of 400 doubling Every 20 points.</a:t>
            </a:r>
          </a:p>
          <a:p>
            <a:pPr marL="0" indent="0">
              <a:buNone/>
            </a:pPr>
            <a:endParaRPr lang="en-US" sz="1600" dirty="0"/>
          </a:p>
          <a:p>
            <a:pPr marL="0" indent="0">
              <a:buNone/>
            </a:pPr>
            <a:r>
              <a:rPr lang="en-US" sz="1600" b="1" u="sng" dirty="0" err="1"/>
              <a:t>ScoreCard</a:t>
            </a:r>
            <a:r>
              <a:rPr lang="en-US" sz="1600" b="1" u="sng" dirty="0"/>
              <a:t> Details</a:t>
            </a:r>
          </a:p>
          <a:p>
            <a:r>
              <a:rPr lang="en-US" sz="1600" b="1" u="sng" dirty="0"/>
              <a:t>Min </a:t>
            </a:r>
            <a:r>
              <a:rPr lang="en-US" sz="1600" b="1" u="sng" dirty="0" err="1"/>
              <a:t>Scroe</a:t>
            </a:r>
            <a:r>
              <a:rPr lang="en-US" sz="1600" b="1" u="sng" dirty="0"/>
              <a:t>:</a:t>
            </a:r>
            <a:r>
              <a:rPr lang="en-US" sz="1600" dirty="0"/>
              <a:t> 311 at probability 0.68 (Means Higher the probability, lower the score)</a:t>
            </a:r>
          </a:p>
          <a:p>
            <a:r>
              <a:rPr lang="en-US" sz="1600" b="1" u="sng" dirty="0"/>
              <a:t>Max </a:t>
            </a:r>
            <a:r>
              <a:rPr lang="en-US" sz="1600" b="1" u="sng" dirty="0" err="1"/>
              <a:t>Scroe</a:t>
            </a:r>
            <a:r>
              <a:rPr lang="en-US" sz="1600" b="1" u="sng" dirty="0"/>
              <a:t>:</a:t>
            </a:r>
            <a:r>
              <a:rPr lang="en-US" sz="1600" dirty="0"/>
              <a:t> 384 at Probability 0.14 (Means Lower the probability, higher the score)</a:t>
            </a:r>
          </a:p>
          <a:p>
            <a:endParaRPr lang="en-US" sz="1600" dirty="0"/>
          </a:p>
          <a:p>
            <a:pPr marL="0" indent="0">
              <a:buNone/>
            </a:pPr>
            <a:r>
              <a:rPr lang="en-US" sz="1600" b="1" u="sng" dirty="0"/>
              <a:t>Score cutoff</a:t>
            </a:r>
          </a:p>
          <a:p>
            <a:pPr marL="0" indent="0">
              <a:buNone/>
            </a:pPr>
            <a:r>
              <a:rPr lang="en-US" sz="1600" dirty="0"/>
              <a:t>Default score cutoff based on cutoff probability (0.43) is </a:t>
            </a:r>
            <a:r>
              <a:rPr lang="en-US" sz="1600" b="1" dirty="0"/>
              <a:t>342. </a:t>
            </a:r>
            <a:r>
              <a:rPr lang="en-US" sz="1600" dirty="0"/>
              <a:t>We can approve application having </a:t>
            </a:r>
            <a:r>
              <a:rPr lang="en-US" sz="1600" dirty="0" err="1"/>
              <a:t>scrore</a:t>
            </a:r>
            <a:r>
              <a:rPr lang="en-US" sz="1600" dirty="0"/>
              <a:t> 342 and reject all having less than that.</a:t>
            </a:r>
          </a:p>
          <a:p>
            <a:pPr marL="0" indent="0">
              <a:buNone/>
            </a:pPr>
            <a:endParaRPr lang="en-US" sz="1600" dirty="0"/>
          </a:p>
          <a:p>
            <a:pPr marL="0" indent="0">
              <a:buNone/>
            </a:pPr>
            <a:r>
              <a:rPr lang="en-US" sz="1600" b="1" u="sng" dirty="0"/>
              <a:t>Note:</a:t>
            </a:r>
            <a:r>
              <a:rPr lang="en-US" sz="1600" dirty="0"/>
              <a:t> </a:t>
            </a:r>
          </a:p>
          <a:p>
            <a:pPr marL="0" indent="0">
              <a:buNone/>
            </a:pPr>
            <a:r>
              <a:rPr lang="en-US" sz="1600" dirty="0"/>
              <a:t>This score cutoff is the default decided based on cutoff probability. But we will also come up with new score cutoff based on banks acceptance rate. Based on trade off between Credit loss improvement and Revenue loss. </a:t>
            </a:r>
          </a:p>
          <a:p>
            <a:endParaRPr lang="en-US" sz="1600" b="1" u="sng" dirty="0"/>
          </a:p>
        </p:txBody>
      </p:sp>
    </p:spTree>
    <p:extLst>
      <p:ext uri="{BB962C8B-B14F-4D97-AF65-F5344CB8AC3E}">
        <p14:creationId xmlns:p14="http://schemas.microsoft.com/office/powerpoint/2010/main" val="2694571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Trade Off</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Impact on Default cut off score (342)</a:t>
            </a:r>
          </a:p>
          <a:p>
            <a:pPr marL="0" indent="0">
              <a:buNone/>
            </a:pPr>
            <a:endParaRPr lang="en-US" sz="1600" b="1" u="sng" dirty="0"/>
          </a:p>
          <a:p>
            <a:pPr marL="0" indent="0">
              <a:buNone/>
            </a:pPr>
            <a:r>
              <a:rPr lang="en-US" sz="1600" dirty="0"/>
              <a:t>If we approve application based on default cutoff score, we got default score using prob cutoff. To cover good number of defaulters.</a:t>
            </a:r>
          </a:p>
          <a:p>
            <a:pPr marL="0" indent="0">
              <a:buNone/>
            </a:pPr>
            <a:r>
              <a:rPr lang="en-US" sz="1600" dirty="0"/>
              <a:t>But at the same point we will loss the revenue due to not giving loan to potential customers. Below are some analysis points.</a:t>
            </a:r>
          </a:p>
          <a:p>
            <a:pPr marL="342900" indent="-342900">
              <a:buFont typeface="+mj-lt"/>
              <a:buAutoNum type="arabicPeriod"/>
            </a:pPr>
            <a:endParaRPr lang="en-US" sz="1600" dirty="0"/>
          </a:p>
          <a:p>
            <a:pPr marL="342900" indent="-342900">
              <a:buFont typeface="+mj-lt"/>
              <a:buAutoNum type="arabicPeriod"/>
            </a:pPr>
            <a:r>
              <a:rPr lang="en-US" sz="1600" dirty="0"/>
              <a:t>Approval Rate: 64%</a:t>
            </a:r>
          </a:p>
          <a:p>
            <a:pPr marL="342900" indent="-342900">
              <a:buFont typeface="+mj-lt"/>
              <a:buAutoNum type="arabicPeriod"/>
            </a:pPr>
            <a:r>
              <a:rPr lang="en-US" sz="1600" dirty="0"/>
              <a:t>New credit loss will be $1,476,485,921</a:t>
            </a:r>
          </a:p>
          <a:p>
            <a:pPr marL="342900" indent="-342900">
              <a:buFont typeface="+mj-lt"/>
              <a:buAutoNum type="arabicPeriod"/>
            </a:pPr>
            <a:r>
              <a:rPr lang="en-US" sz="1600" dirty="0"/>
              <a:t>Improvement over total credit loss is (old credit loss – new credit loss) = $3,704,984,230 - $1,476,485,921 = $2,228,498,309</a:t>
            </a:r>
          </a:p>
          <a:p>
            <a:pPr marL="342900" indent="-342900">
              <a:buFont typeface="+mj-lt"/>
              <a:buAutoNum type="arabicPeriod"/>
            </a:pPr>
            <a:r>
              <a:rPr lang="en-US" sz="1600" dirty="0"/>
              <a:t>Revenue loss is: $ 28,608,708,471. There is the possibility that in future these customers, might become defaulter. So it will cause a credit loss. </a:t>
            </a:r>
          </a:p>
          <a:p>
            <a:pPr marL="342900" indent="-342900">
              <a:buFont typeface="+mj-lt"/>
              <a:buAutoNum type="arabicPeriod"/>
            </a:pPr>
            <a:r>
              <a:rPr lang="en-US" sz="1600" dirty="0"/>
              <a:t>$2,228,498,309 amount is what we save using model and not giving loan to correctly predicted defaulters. These is a clear gain. </a:t>
            </a:r>
          </a:p>
          <a:p>
            <a:endParaRPr lang="en-US" sz="1600" b="1" u="sng" dirty="0"/>
          </a:p>
          <a:p>
            <a:pPr marL="0" indent="0">
              <a:buNone/>
            </a:pPr>
            <a:endParaRPr lang="en-US" sz="1600" b="1" u="sng" dirty="0"/>
          </a:p>
        </p:txBody>
      </p:sp>
    </p:spTree>
    <p:extLst>
      <p:ext uri="{BB962C8B-B14F-4D97-AF65-F5344CB8AC3E}">
        <p14:creationId xmlns:p14="http://schemas.microsoft.com/office/powerpoint/2010/main" val="2283067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Trade Off</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Analysis with Different cutoff  Score</a:t>
            </a:r>
          </a:p>
          <a:p>
            <a:pPr marL="0" indent="0">
              <a:buNone/>
            </a:pPr>
            <a:endParaRPr lang="en-US" sz="1600" b="1" u="sng" dirty="0"/>
          </a:p>
          <a:p>
            <a:pPr marL="0" indent="0">
              <a:buNone/>
            </a:pPr>
            <a:r>
              <a:rPr lang="en-US" sz="1600" dirty="0"/>
              <a:t>We did the trade off analysis by selecting different cutoff score. </a:t>
            </a:r>
          </a:p>
          <a:p>
            <a:pPr marL="0" indent="0">
              <a:buNone/>
            </a:pPr>
            <a:r>
              <a:rPr lang="en-US" sz="1600" dirty="0"/>
              <a:t>At Cutoff score: 331</a:t>
            </a:r>
          </a:p>
          <a:p>
            <a:pPr marL="0" indent="0">
              <a:buNone/>
            </a:pPr>
            <a:endParaRPr lang="en-US" sz="1600" dirty="0"/>
          </a:p>
          <a:p>
            <a:pPr marL="342900" indent="-342900">
              <a:buFont typeface="+mj-lt"/>
              <a:buAutoNum type="arabicPeriod"/>
            </a:pPr>
            <a:r>
              <a:rPr lang="en-US" sz="1600" dirty="0"/>
              <a:t>Approval rate: 81.4%</a:t>
            </a:r>
          </a:p>
          <a:p>
            <a:pPr marL="342900" indent="-342900">
              <a:buFont typeface="+mj-lt"/>
              <a:buAutoNum type="arabicPeriod"/>
            </a:pPr>
            <a:r>
              <a:rPr lang="en-US" sz="1600" dirty="0"/>
              <a:t>New credit loss will be $ 2,405,027,806, Which is 64% or overall credit loss. Compare with cutoff score 342 it’s increased by 25%</a:t>
            </a:r>
          </a:p>
          <a:p>
            <a:pPr marL="342900" indent="-342900">
              <a:buFont typeface="+mj-lt"/>
              <a:buAutoNum type="arabicPeriod"/>
            </a:pPr>
            <a:r>
              <a:rPr lang="en-US" sz="1600" dirty="0"/>
              <a:t>Revenue loss is: 14,514,966,093, which is 17.38% of overall revenue. Compare with cutoff score 342, it’s decreased by almost 17%. </a:t>
            </a:r>
          </a:p>
          <a:p>
            <a:pPr marL="342900" indent="-342900">
              <a:buFont typeface="+mj-lt"/>
              <a:buAutoNum type="arabicPeriod"/>
            </a:pPr>
            <a:r>
              <a:rPr lang="en-US" sz="1600" dirty="0"/>
              <a:t>Also, as per trend in graph for different approval rate. After 81% of approval rate. Change in credit loss is very sharp.</a:t>
            </a:r>
          </a:p>
          <a:p>
            <a:pPr marL="0" indent="0">
              <a:buNone/>
            </a:pPr>
            <a:r>
              <a:rPr lang="en-US" sz="1600" b="1" u="sng" dirty="0"/>
              <a:t>Finale Cutoff Score</a:t>
            </a:r>
          </a:p>
          <a:p>
            <a:pPr marL="0" indent="0">
              <a:buNone/>
            </a:pPr>
            <a:r>
              <a:rPr lang="en-US" sz="1600" dirty="0"/>
              <a:t>As per analysis, new cutoff score is 331. If applicant score more than 331, it will be considered as eligible. </a:t>
            </a:r>
          </a:p>
          <a:p>
            <a:pPr marL="0" indent="0">
              <a:buNone/>
            </a:pPr>
            <a:endParaRPr lang="en-US" sz="1600" b="1" u="sng" dirty="0"/>
          </a:p>
        </p:txBody>
      </p:sp>
    </p:spTree>
    <p:extLst>
      <p:ext uri="{BB962C8B-B14F-4D97-AF65-F5344CB8AC3E}">
        <p14:creationId xmlns:p14="http://schemas.microsoft.com/office/powerpoint/2010/main" val="48287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Trade Off Graph</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b="1" u="sng" dirty="0"/>
          </a:p>
        </p:txBody>
      </p:sp>
      <p:graphicFrame>
        <p:nvGraphicFramePr>
          <p:cNvPr id="8" name="Chart 7">
            <a:extLst>
              <a:ext uri="{FF2B5EF4-FFF2-40B4-BE49-F238E27FC236}">
                <a16:creationId xmlns:a16="http://schemas.microsoft.com/office/drawing/2014/main" id="{BD1F06EA-1CB5-4430-9EFE-D2D7D2C848F5}"/>
              </a:ext>
            </a:extLst>
          </p:cNvPr>
          <p:cNvGraphicFramePr>
            <a:graphicFrameLocks/>
          </p:cNvGraphicFramePr>
          <p:nvPr>
            <p:extLst>
              <p:ext uri="{D42A27DB-BD31-4B8C-83A1-F6EECF244321}">
                <p14:modId xmlns:p14="http://schemas.microsoft.com/office/powerpoint/2010/main" val="1602206344"/>
              </p:ext>
            </p:extLst>
          </p:nvPr>
        </p:nvGraphicFramePr>
        <p:xfrm>
          <a:off x="381000" y="1445248"/>
          <a:ext cx="11201400" cy="4955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410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Rejected Application Analysis</a:t>
            </a:r>
          </a:p>
        </p:txBody>
      </p:sp>
      <p:sp>
        <p:nvSpPr>
          <p:cNvPr id="5" name="Text Placeholder 13">
            <a:extLst>
              <a:ext uri="{FF2B5EF4-FFF2-40B4-BE49-F238E27FC236}">
                <a16:creationId xmlns:a16="http://schemas.microsoft.com/office/drawing/2014/main" id="{8526ED22-A343-40B9-9F17-CD5E9F9E6F6B}"/>
              </a:ext>
            </a:extLst>
          </p:cNvPr>
          <p:cNvSpPr txBox="1">
            <a:spLocks/>
          </p:cNvSpPr>
          <p:nvPr/>
        </p:nvSpPr>
        <p:spPr>
          <a:xfrm>
            <a:off x="304800" y="1445248"/>
            <a:ext cx="11582400" cy="49555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u="sng" dirty="0"/>
              <a:t>Rejected Application </a:t>
            </a:r>
          </a:p>
          <a:p>
            <a:pPr marL="0" indent="0">
              <a:buNone/>
            </a:pPr>
            <a:r>
              <a:rPr lang="en-US" sz="1600" dirty="0"/>
              <a:t>Around 1425 applications are rejected earlier, those are having $1,489,483,933 of outstanding amount. It’s a clear loss to bank. </a:t>
            </a:r>
          </a:p>
          <a:p>
            <a:pPr marL="0" indent="0">
              <a:buNone/>
            </a:pPr>
            <a:r>
              <a:rPr lang="en-US" sz="1600" dirty="0"/>
              <a:t>At a first glass we can say $1,489,483,933 is a clear loss but applicant might become defaulters. Hence we can’t say it’s a clear loss. </a:t>
            </a:r>
          </a:p>
          <a:p>
            <a:pPr marL="0" indent="0">
              <a:buNone/>
            </a:pPr>
            <a:endParaRPr lang="en-US" sz="1600" dirty="0"/>
          </a:p>
          <a:p>
            <a:pPr marL="0" indent="0">
              <a:buNone/>
            </a:pPr>
            <a:r>
              <a:rPr lang="en-US" sz="1600" b="1" u="sng" dirty="0"/>
              <a:t>Rejected Application using Model</a:t>
            </a:r>
          </a:p>
          <a:p>
            <a:pPr marL="0" indent="0">
              <a:buNone/>
            </a:pPr>
            <a:r>
              <a:rPr lang="en-US" sz="1600" dirty="0"/>
              <a:t>Using model to approve application, 191 applications are approved over 1425 rejected. Those 191 application having outstanding balance of around $191,227,155. </a:t>
            </a:r>
          </a:p>
          <a:p>
            <a:pPr marL="0" indent="0">
              <a:buNone/>
            </a:pPr>
            <a:r>
              <a:rPr lang="en-US" sz="1600" dirty="0"/>
              <a:t>This $191,227,155 amount is revenue gain using model.</a:t>
            </a:r>
          </a:p>
        </p:txBody>
      </p:sp>
    </p:spTree>
    <p:extLst>
      <p:ext uri="{BB962C8B-B14F-4D97-AF65-F5344CB8AC3E}">
        <p14:creationId xmlns:p14="http://schemas.microsoft.com/office/powerpoint/2010/main" val="282295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(Demographics)</a:t>
            </a:r>
          </a:p>
        </p:txBody>
      </p:sp>
      <p:pic>
        <p:nvPicPr>
          <p:cNvPr id="35" name="Picture 34">
            <a:extLst>
              <a:ext uri="{FF2B5EF4-FFF2-40B4-BE49-F238E27FC236}">
                <a16:creationId xmlns:a16="http://schemas.microsoft.com/office/drawing/2014/main" id="{25BB5999-F699-4F7B-BB0B-1C5626FFB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Tree>
    <p:extLst>
      <p:ext uri="{BB962C8B-B14F-4D97-AF65-F5344CB8AC3E}">
        <p14:creationId xmlns:p14="http://schemas.microsoft.com/office/powerpoint/2010/main" val="13029832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(Demographics)</a:t>
            </a:r>
          </a:p>
        </p:txBody>
      </p:sp>
      <p:pic>
        <p:nvPicPr>
          <p:cNvPr id="3" name="Picture 2">
            <a:extLst>
              <a:ext uri="{FF2B5EF4-FFF2-40B4-BE49-F238E27FC236}">
                <a16:creationId xmlns:a16="http://schemas.microsoft.com/office/drawing/2014/main" id="{639FDC29-F388-46E1-BC91-CEF007D57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Tree>
    <p:extLst>
      <p:ext uri="{BB962C8B-B14F-4D97-AF65-F5344CB8AC3E}">
        <p14:creationId xmlns:p14="http://schemas.microsoft.com/office/powerpoint/2010/main" val="15481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(Demographics)</a:t>
            </a:r>
          </a:p>
        </p:txBody>
      </p:sp>
      <p:pic>
        <p:nvPicPr>
          <p:cNvPr id="3" name="Picture 2">
            <a:extLst>
              <a:ext uri="{FF2B5EF4-FFF2-40B4-BE49-F238E27FC236}">
                <a16:creationId xmlns:a16="http://schemas.microsoft.com/office/drawing/2014/main" id="{76684922-DA0B-4596-B92D-C97124081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Tree>
    <p:extLst>
      <p:ext uri="{BB962C8B-B14F-4D97-AF65-F5344CB8AC3E}">
        <p14:creationId xmlns:p14="http://schemas.microsoft.com/office/powerpoint/2010/main" val="65724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(Demographics)</a:t>
            </a:r>
          </a:p>
        </p:txBody>
      </p:sp>
      <p:pic>
        <p:nvPicPr>
          <p:cNvPr id="3" name="Picture 2">
            <a:extLst>
              <a:ext uri="{FF2B5EF4-FFF2-40B4-BE49-F238E27FC236}">
                <a16:creationId xmlns:a16="http://schemas.microsoft.com/office/drawing/2014/main" id="{8FAC5B62-B919-43F0-8C64-97641CCB3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222252"/>
          </a:xfrm>
          <a:prstGeom prst="rect">
            <a:avLst/>
          </a:prstGeom>
        </p:spPr>
      </p:pic>
    </p:spTree>
    <p:extLst>
      <p:ext uri="{BB962C8B-B14F-4D97-AF65-F5344CB8AC3E}">
        <p14:creationId xmlns:p14="http://schemas.microsoft.com/office/powerpoint/2010/main" val="37046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370407" y="1012874"/>
            <a:ext cx="6236208" cy="432374"/>
          </a:xfrm>
        </p:spPr>
        <p:txBody>
          <a:bodyPr>
            <a:normAutofit/>
          </a:bodyPr>
          <a:lstStyle/>
          <a:p>
            <a:pPr algn="ctr"/>
            <a:r>
              <a:rPr lang="en-IN" sz="2400" b="1" dirty="0">
                <a:solidFill>
                  <a:schemeClr val="accent1">
                    <a:lumMod val="50000"/>
                  </a:schemeClr>
                </a:solidFill>
                <a:latin typeface="Calibri" charset="0"/>
                <a:cs typeface="Calibri" charset="0"/>
              </a:rPr>
              <a:t>Data Understanding Graphs (Demographics)</a:t>
            </a:r>
          </a:p>
        </p:txBody>
      </p:sp>
      <p:pic>
        <p:nvPicPr>
          <p:cNvPr id="3" name="Picture 2">
            <a:extLst>
              <a:ext uri="{FF2B5EF4-FFF2-40B4-BE49-F238E27FC236}">
                <a16:creationId xmlns:a16="http://schemas.microsoft.com/office/drawing/2014/main" id="{F3BE3FC4-9FDA-4388-AA1D-5946B207C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5248"/>
            <a:ext cx="12192000" cy="5191772"/>
          </a:xfrm>
          <a:prstGeom prst="rect">
            <a:avLst/>
          </a:prstGeom>
        </p:spPr>
      </p:pic>
    </p:spTree>
    <p:extLst>
      <p:ext uri="{BB962C8B-B14F-4D97-AF65-F5344CB8AC3E}">
        <p14:creationId xmlns:p14="http://schemas.microsoft.com/office/powerpoint/2010/main" val="19048145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19461</TotalTime>
  <Words>2564</Words>
  <Application>Microsoft Office PowerPoint</Application>
  <PresentationFormat>Widescreen</PresentationFormat>
  <Paragraphs>241</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Credit Risk Analysis </vt:lpstr>
      <vt:lpstr>Business Problem</vt:lpstr>
      <vt:lpstr>Problem Solving Approach and Steps</vt:lpstr>
      <vt:lpstr>Data Understanding</vt:lpstr>
      <vt:lpstr>Data Understanding Graphs (Demographics)</vt:lpstr>
      <vt:lpstr>Data Understanding Graphs (Demographics)</vt:lpstr>
      <vt:lpstr>Data Understanding Graphs (Demographics)</vt:lpstr>
      <vt:lpstr>Data Understanding Graphs (Demographics)</vt:lpstr>
      <vt:lpstr>Data Understanding Graphs (Demographics)</vt:lpstr>
      <vt:lpstr>Data Understanding Graphs (Credit Bureau)</vt:lpstr>
      <vt:lpstr>Data Understanding Graphs (Credit Bureau)</vt:lpstr>
      <vt:lpstr>Data Understanding Graphs (Credit Bureau)</vt:lpstr>
      <vt:lpstr>Data Understanding Graphs (Credit Bureau)</vt:lpstr>
      <vt:lpstr>Data Understanding Graphs (Credit Bureau)</vt:lpstr>
      <vt:lpstr>Data Understanding Graphs (Credit Bureau)</vt:lpstr>
      <vt:lpstr>PowerPoint Presentation</vt:lpstr>
      <vt:lpstr>PowerPoint Presentation</vt:lpstr>
      <vt:lpstr>Age</vt:lpstr>
      <vt:lpstr>Age Group</vt:lpstr>
      <vt:lpstr>Gender</vt:lpstr>
      <vt:lpstr>Marital Status</vt:lpstr>
      <vt:lpstr>Number of dependents</vt:lpstr>
      <vt:lpstr>Income</vt:lpstr>
      <vt:lpstr>Profession</vt:lpstr>
      <vt:lpstr>Residence Type</vt:lpstr>
      <vt:lpstr>Months in Company</vt:lpstr>
      <vt:lpstr>90 Days DPD in 6 Months</vt:lpstr>
      <vt:lpstr>90 Days DPD in 12 Months</vt:lpstr>
      <vt:lpstr>Avg. CC utilization</vt:lpstr>
      <vt:lpstr>Avg. CC utilization Binned </vt:lpstr>
      <vt:lpstr>Open Trade in 6 Months</vt:lpstr>
      <vt:lpstr>CC inquiry in 12 Months</vt:lpstr>
      <vt:lpstr>Other parameters</vt:lpstr>
      <vt:lpstr>EDA Conclusion </vt:lpstr>
      <vt:lpstr>Model Building Approach</vt:lpstr>
      <vt:lpstr>Final Model Selection</vt:lpstr>
      <vt:lpstr>Final Model</vt:lpstr>
      <vt:lpstr>Model Lift and Gain Charts</vt:lpstr>
      <vt:lpstr>Business Benefit Analysis Approach</vt:lpstr>
      <vt:lpstr>Score Card</vt:lpstr>
      <vt:lpstr>Trade Off</vt:lpstr>
      <vt:lpstr>Trade Off</vt:lpstr>
      <vt:lpstr>Trade Off Graph</vt:lpstr>
      <vt:lpstr>Rejected Application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Cast Study </dc:title>
  <dc:creator>common17</dc:creator>
  <cp:lastModifiedBy>Arif Ansari</cp:lastModifiedBy>
  <cp:revision>443</cp:revision>
  <dcterms:created xsi:type="dcterms:W3CDTF">2018-09-09T07:31:04Z</dcterms:created>
  <dcterms:modified xsi:type="dcterms:W3CDTF">2019-07-29T16:15:03Z</dcterms:modified>
</cp:coreProperties>
</file>