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2" r:id="rId4"/>
    <p:sldId id="310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0" r:id="rId18"/>
    <p:sldId id="326" r:id="rId19"/>
    <p:sldId id="329" r:id="rId20"/>
    <p:sldId id="331" r:id="rId21"/>
    <p:sldId id="332" r:id="rId22"/>
    <p:sldId id="335" r:id="rId23"/>
    <p:sldId id="336" r:id="rId24"/>
    <p:sldId id="337" r:id="rId25"/>
    <p:sldId id="338" r:id="rId26"/>
    <p:sldId id="339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2" y="-2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FC0A-394B-4BB6-8DC0-E36FC21D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F4CB-9940-4253-BDAA-14008138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47E4-49F1-41B2-A8ED-0BC3C62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2A55-4D8D-41C6-A8AA-F3608BC1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1D79-3BA5-4D38-80A1-7DC8587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28A8-1B08-4CBB-9181-56B2642D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7F94C-EF30-4904-8454-C5BF658F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1794-8C4D-4871-A143-00B2E147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E6C-86BF-4EF5-9D81-0D4D65EB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F8F3-66EE-4325-82CF-0E49CCE0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7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2023C-0524-4B0C-A2AB-F9DB8F6E4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47567-3CEC-4730-BFA6-94C06314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F56E-CD9C-4F42-B26B-9F5BE11A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E61F-148A-484B-9483-E5A6C8BD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C5AB-2CA7-4813-860F-53D194A3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5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5DC2-BA82-4187-941A-B3E4C31A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DC3E-3785-4470-87E4-0AE08FA7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4721-9546-4B4E-B348-9E8AE05F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C63A-D2A0-4D07-8036-C59A53A9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DE19-C222-4013-8A0E-A9C37919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5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A2F3-43AB-4912-9DF2-21945B75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7A099-F7AC-4803-80CE-33E03E4B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730D-1E8F-4CFA-A4D8-32117AF3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3546-8EE5-47ED-AC2F-ED17FF0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9181-C379-438B-AE4E-EED11EA3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8C3D-6D15-450F-84AF-3617AAFB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00AF-7FCC-4F68-99E5-A09AD12C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C8049-0076-4838-9A01-0ECFB9CF9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CB5E-A396-452E-823E-B9EAA019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3D44-1F51-4349-A6C3-A651C7BE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4DFD-A36C-44EE-B4F0-89B1B877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E6C-11B7-4139-A5AB-02B67252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5480-1F72-4C81-B035-C5011746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722BE-2F12-46DC-A5A6-3C8CE497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B7C39-90D8-4A80-B45B-CB2983C3F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6A61-8294-4B34-AE68-FBEB4E50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E9A6F-1351-4FCA-820E-2293F8D4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85589-E318-486C-AFF5-3DDAC1B6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D08AF-55BC-460A-A895-AD4649C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95F0-980C-4496-97E5-C8CFA35C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36F0E-BA42-46B1-9148-E390131A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8E22-A057-4E72-A918-A33C3E18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266A7-CDA1-4B1A-A8C1-9B98C28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0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244AB-3E32-407B-A47E-7C6A0FA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07EFF-2D92-4DF2-B649-7D9EB4C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BBF1D-7E68-4871-A97B-2EF5B255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3FD1-2E05-4CF1-B3A7-5C6452B8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518-3B92-46CF-B122-DBC9418F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C602B-BBF3-4F62-B826-58AB2548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27D7-4113-4D06-994B-877FD18E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F899-C779-47A6-939A-8D26E0EE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3894-CC2A-4219-B30F-CBD5C8B1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B495-2192-4DB3-8AE6-29896415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3CA0E-83AA-41D8-ACDE-44FD24506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FA25-AADB-40BD-954C-DD2B2EE3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BD15E-01CC-4F0F-8FEA-41775028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8AB0-9141-47A6-9E5A-BBF0AE12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FD36-8B68-4DBC-A680-1C9C2991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D8C3E-CE2F-4861-960C-110ADB49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2EF8-30EE-4A6B-AA61-FC9E0CBE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D280-0BF2-42AD-898F-209F6B7A0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BE7C-9AC5-4AD5-AC94-9F2C53C728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1C3D-9661-4F34-ABFD-4FF9F80FC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3674-0E24-4B3B-8934-16C0D1345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FAAB-5C01-4797-9345-72AF89A15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9AB5B82-F82F-4450-A54A-77980B20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D" b="1" dirty="0">
                <a:solidFill>
                  <a:srgbClr val="00B0F0"/>
                </a:solidFill>
                <a:latin typeface="Arial Black" panose="020B0A04020102020204" pitchFamily="34" charset="0"/>
              </a:rPr>
              <a:t>TRADING ILLUSTRATION</a:t>
            </a:r>
          </a:p>
        </p:txBody>
      </p:sp>
    </p:spTree>
    <p:extLst>
      <p:ext uri="{BB962C8B-B14F-4D97-AF65-F5344CB8AC3E}">
        <p14:creationId xmlns:p14="http://schemas.microsoft.com/office/powerpoint/2010/main" val="62391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01624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F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 err="1">
                <a:solidFill>
                  <a:schemeClr val="tx2"/>
                </a:solidFill>
              </a:rPr>
              <a:t>Apabila</a:t>
            </a:r>
            <a:r>
              <a:rPr lang="en-ID" sz="1800" dirty="0">
                <a:solidFill>
                  <a:schemeClr val="tx2"/>
                </a:solidFill>
              </a:rPr>
              <a:t> orderbook BID </a:t>
            </a:r>
            <a:r>
              <a:rPr lang="en-ID" sz="1800" dirty="0" err="1">
                <a:solidFill>
                  <a:schemeClr val="tx2"/>
                </a:solidFill>
              </a:rPr>
              <a:t>baru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memiliki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tinggi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</a:t>
            </a:r>
            <a:r>
              <a:rPr lang="en-ID" sz="1800" dirty="0">
                <a:solidFill>
                  <a:schemeClr val="tx2"/>
                </a:solidFill>
              </a:rPr>
              <a:t> orderbook </a:t>
            </a:r>
            <a:r>
              <a:rPr lang="en-ID" sz="1800" dirty="0" err="1">
                <a:solidFill>
                  <a:schemeClr val="tx2"/>
                </a:solidFill>
              </a:rPr>
              <a:t>lainnya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maka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ditempatkan</a:t>
            </a:r>
            <a:r>
              <a:rPr lang="en-ID" sz="1800" dirty="0">
                <a:solidFill>
                  <a:schemeClr val="tx2"/>
                </a:solidFill>
              </a:rPr>
              <a:t> pada </a:t>
            </a:r>
            <a:r>
              <a:rPr lang="en-ID" sz="1800" dirty="0" err="1">
                <a:solidFill>
                  <a:schemeClr val="tx2"/>
                </a:solidFill>
              </a:rPr>
              <a:t>posisi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teratas</a:t>
            </a:r>
            <a:endParaRPr lang="en-ID" sz="1800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999870" y="2754619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150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8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90257"/>
              </p:ext>
            </p:extLst>
          </p:nvPr>
        </p:nvGraphicFramePr>
        <p:xfrm>
          <a:off x="4070350" y="2678445"/>
          <a:ext cx="3851272" cy="18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 err="1">
                <a:solidFill>
                  <a:srgbClr val="FF0000"/>
                </a:solidFill>
              </a:rPr>
              <a:t>Apabila</a:t>
            </a:r>
            <a:r>
              <a:rPr lang="en-ID" sz="1800" dirty="0">
                <a:solidFill>
                  <a:srgbClr val="FF0000"/>
                </a:solidFill>
              </a:rPr>
              <a:t> orderbook BID </a:t>
            </a:r>
            <a:r>
              <a:rPr lang="en-ID" sz="1800" dirty="0" err="1">
                <a:solidFill>
                  <a:srgbClr val="FF0000"/>
                </a:solidFill>
              </a:rPr>
              <a:t>baru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memiliki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diantara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dua</a:t>
            </a:r>
            <a:r>
              <a:rPr lang="en-ID" sz="1800" dirty="0">
                <a:solidFill>
                  <a:srgbClr val="FF0000"/>
                </a:solidFill>
              </a:rPr>
              <a:t> orderbook, </a:t>
            </a:r>
            <a:r>
              <a:rPr lang="en-ID" sz="1800" dirty="0" err="1">
                <a:solidFill>
                  <a:srgbClr val="FF0000"/>
                </a:solidFill>
              </a:rPr>
              <a:t>maka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ditempatkan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diantara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kedua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tersebut</a:t>
            </a:r>
            <a:endParaRPr lang="en-ID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1264636" y="3028363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145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04729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 err="1"/>
              <a:t>Apabila</a:t>
            </a:r>
            <a:r>
              <a:rPr lang="en-ID" sz="1800" dirty="0"/>
              <a:t> orderbook BID </a:t>
            </a:r>
            <a:r>
              <a:rPr lang="en-ID" sz="1800" dirty="0" err="1"/>
              <a:t>baru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diantara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orderbook,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ditempatkan</a:t>
            </a:r>
            <a:r>
              <a:rPr lang="en-ID" sz="1800" dirty="0"/>
              <a:t> </a:t>
            </a:r>
            <a:r>
              <a:rPr lang="en-ID" sz="1800" dirty="0" err="1"/>
              <a:t>diantara</a:t>
            </a:r>
            <a:r>
              <a:rPr lang="en-ID" sz="1800" dirty="0"/>
              <a:t> </a:t>
            </a:r>
            <a:r>
              <a:rPr lang="en-ID" sz="1800" dirty="0" err="1"/>
              <a:t>kedua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endParaRPr lang="en-ID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1264636" y="3028363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145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79730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>
                <a:solidFill>
                  <a:srgbClr val="FF0000"/>
                </a:solidFill>
              </a:rPr>
              <a:t>Pada orderbook BID </a:t>
            </a:r>
            <a:r>
              <a:rPr lang="en-ID" sz="1800" dirty="0" err="1">
                <a:solidFill>
                  <a:srgbClr val="FF0000"/>
                </a:solidFill>
              </a:rPr>
              <a:t>diurutkan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berdasarkan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tertinggi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ke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terendah</a:t>
            </a:r>
            <a:endParaRPr lang="en-ID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/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>
                <a:solidFill>
                  <a:srgbClr val="FF0000"/>
                </a:solidFill>
              </a:rPr>
              <a:t>Akan </a:t>
            </a:r>
            <a:r>
              <a:rPr lang="en-ID" sz="1800" dirty="0" err="1">
                <a:solidFill>
                  <a:srgbClr val="FF0000"/>
                </a:solidFill>
              </a:rPr>
              <a:t>tetapi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pengurutan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pada orderbook BID </a:t>
            </a:r>
            <a:r>
              <a:rPr lang="en-ID" sz="1800" dirty="0" err="1">
                <a:solidFill>
                  <a:srgbClr val="FF0000"/>
                </a:solidFill>
              </a:rPr>
              <a:t>berbanding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terbalik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</a:t>
            </a:r>
            <a:r>
              <a:rPr lang="en-ID" sz="1800" dirty="0">
                <a:solidFill>
                  <a:srgbClr val="FF0000"/>
                </a:solidFill>
              </a:rPr>
              <a:t> orderbook ASK </a:t>
            </a:r>
            <a:r>
              <a:rPr lang="en-ID" sz="1800" dirty="0" err="1">
                <a:solidFill>
                  <a:srgbClr val="FF0000"/>
                </a:solidFill>
              </a:rPr>
              <a:t>yaitu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rendah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ke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tertinggi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dengan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ketentuan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orderbook ASK </a:t>
            </a:r>
            <a:r>
              <a:rPr lang="en-ID" sz="1800" dirty="0" err="1">
                <a:solidFill>
                  <a:srgbClr val="FF0000"/>
                </a:solidFill>
              </a:rPr>
              <a:t>selalu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lebih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tinggi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</a:t>
            </a:r>
            <a:r>
              <a:rPr lang="en-ID" sz="1800" dirty="0">
                <a:solidFill>
                  <a:srgbClr val="FF0000"/>
                </a:solidFill>
              </a:rPr>
              <a:t> orderbook BID</a:t>
            </a:r>
            <a:endParaRPr lang="en-ID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/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575C842-8F3C-4CB2-81ED-019A90082C75}"/>
              </a:ext>
            </a:extLst>
          </p:cNvPr>
          <p:cNvSpPr/>
          <p:nvPr/>
        </p:nvSpPr>
        <p:spPr>
          <a:xfrm>
            <a:off x="10532021" y="2159491"/>
            <a:ext cx="1574638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menjual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160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2" name="Title 24">
            <a:extLst>
              <a:ext uri="{FF2B5EF4-FFF2-40B4-BE49-F238E27FC236}">
                <a16:creationId xmlns:a16="http://schemas.microsoft.com/office/drawing/2014/main" id="{6BDFEA4D-B806-406E-8BC4-B5B236A703CE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/>
              <a:t>Akan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pengurutan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pada orderbook BID </a:t>
            </a:r>
            <a:r>
              <a:rPr lang="en-ID" sz="1800" dirty="0" err="1"/>
              <a:t>berbanding</a:t>
            </a:r>
            <a:r>
              <a:rPr lang="en-ID" sz="1800" dirty="0"/>
              <a:t> </a:t>
            </a:r>
            <a:r>
              <a:rPr lang="en-ID" sz="1800" dirty="0" err="1"/>
              <a:t>terbalik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orderbook ASK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rendah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ketentuan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orderbook ASK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orderbook BID</a:t>
            </a:r>
            <a:endParaRPr lang="en-ID" sz="1800" b="1" dirty="0"/>
          </a:p>
        </p:txBody>
      </p:sp>
    </p:spTree>
    <p:extLst>
      <p:ext uri="{BB962C8B-B14F-4D97-AF65-F5344CB8AC3E}">
        <p14:creationId xmlns:p14="http://schemas.microsoft.com/office/powerpoint/2010/main" val="283391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27814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00B0F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>
                <a:solidFill>
                  <a:srgbClr val="C00000"/>
                </a:solidFill>
              </a:rPr>
              <a:t>Harga </a:t>
            </a:r>
            <a:r>
              <a:rPr lang="en-ID" sz="1800" dirty="0" err="1">
                <a:solidFill>
                  <a:srgbClr val="C00000"/>
                </a:solidFill>
              </a:rPr>
              <a:t>terendah</a:t>
            </a:r>
            <a:r>
              <a:rPr lang="en-ID" sz="1800" dirty="0">
                <a:solidFill>
                  <a:srgbClr val="C00000"/>
                </a:solidFill>
              </a:rPr>
              <a:t> pada orderbook ASK </a:t>
            </a:r>
            <a:r>
              <a:rPr lang="en-ID" sz="1800" dirty="0" err="1">
                <a:solidFill>
                  <a:srgbClr val="C00000"/>
                </a:solidFill>
              </a:rPr>
              <a:t>akan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ditempatkan</a:t>
            </a:r>
            <a:r>
              <a:rPr lang="en-ID" sz="1800" dirty="0">
                <a:solidFill>
                  <a:srgbClr val="C00000"/>
                </a:solidFill>
              </a:rPr>
              <a:t> pada </a:t>
            </a:r>
            <a:r>
              <a:rPr lang="en-ID" sz="1800" dirty="0" err="1">
                <a:solidFill>
                  <a:srgbClr val="C00000"/>
                </a:solidFill>
              </a:rPr>
              <a:t>posisi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teratas</a:t>
            </a:r>
            <a:endParaRPr lang="en-ID" sz="1800" b="1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575C842-8F3C-4CB2-81ED-019A90082C75}"/>
              </a:ext>
            </a:extLst>
          </p:cNvPr>
          <p:cNvSpPr/>
          <p:nvPr/>
        </p:nvSpPr>
        <p:spPr>
          <a:xfrm>
            <a:off x="10532021" y="2159491"/>
            <a:ext cx="1574638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menjual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160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5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17725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/>
              <a:t>Harga </a:t>
            </a:r>
            <a:r>
              <a:rPr lang="en-ID" sz="1800" dirty="0" err="1"/>
              <a:t>terendah</a:t>
            </a:r>
            <a:r>
              <a:rPr lang="en-ID" sz="1800" dirty="0"/>
              <a:t> pada orderbook ASK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ditempatkan</a:t>
            </a:r>
            <a:r>
              <a:rPr lang="en-ID" sz="1800" dirty="0"/>
              <a:t> pada </a:t>
            </a:r>
            <a:r>
              <a:rPr lang="en-ID" sz="1800" dirty="0" err="1"/>
              <a:t>posisi</a:t>
            </a:r>
            <a:r>
              <a:rPr lang="en-ID" sz="1800" dirty="0"/>
              <a:t> </a:t>
            </a:r>
            <a:r>
              <a:rPr lang="en-ID" sz="1800" dirty="0" err="1"/>
              <a:t>teratas</a:t>
            </a:r>
            <a:endParaRPr lang="en-ID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1C7642F-2CE9-4035-9B59-DF2BBCA9314D}"/>
              </a:ext>
            </a:extLst>
          </p:cNvPr>
          <p:cNvSpPr/>
          <p:nvPr/>
        </p:nvSpPr>
        <p:spPr>
          <a:xfrm>
            <a:off x="10070756" y="2521009"/>
            <a:ext cx="1574638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menjual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165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1EDEE1-6354-4A97-B4EC-60E8AD2A8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4" y="2708024"/>
            <a:ext cx="144641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3125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>
                <a:solidFill>
                  <a:srgbClr val="C00000"/>
                </a:solidFill>
              </a:rPr>
              <a:t>Jika </a:t>
            </a:r>
            <a:r>
              <a:rPr lang="en-ID" sz="1800" dirty="0" err="1">
                <a:solidFill>
                  <a:srgbClr val="C00000"/>
                </a:solidFill>
              </a:rPr>
              <a:t>harga</a:t>
            </a:r>
            <a:r>
              <a:rPr lang="en-ID" sz="1800" dirty="0">
                <a:solidFill>
                  <a:srgbClr val="C00000"/>
                </a:solidFill>
              </a:rPr>
              <a:t> orderbook ASK </a:t>
            </a:r>
            <a:r>
              <a:rPr lang="en-ID" sz="1800" dirty="0" err="1">
                <a:solidFill>
                  <a:srgbClr val="C00000"/>
                </a:solidFill>
              </a:rPr>
              <a:t>terbaru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lebih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tinggi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dari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harga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sebelumnya</a:t>
            </a:r>
            <a:r>
              <a:rPr lang="en-ID" sz="1800" dirty="0">
                <a:solidFill>
                  <a:srgbClr val="C00000"/>
                </a:solidFill>
              </a:rPr>
              <a:t>, </a:t>
            </a:r>
            <a:r>
              <a:rPr lang="en-ID" sz="1800" dirty="0" err="1">
                <a:solidFill>
                  <a:srgbClr val="C00000"/>
                </a:solidFill>
              </a:rPr>
              <a:t>maka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ditempatkan</a:t>
            </a:r>
            <a:r>
              <a:rPr lang="en-ID" sz="1800" dirty="0">
                <a:solidFill>
                  <a:srgbClr val="C00000"/>
                </a:solidFill>
              </a:rPr>
              <a:t> di </a:t>
            </a:r>
            <a:r>
              <a:rPr lang="en-ID" sz="1800" dirty="0" err="1">
                <a:solidFill>
                  <a:srgbClr val="C00000"/>
                </a:solidFill>
              </a:rPr>
              <a:t>posisi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bawah</a:t>
            </a:r>
            <a:endParaRPr lang="en-ID" sz="1800" b="1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1599BA2-C05A-4149-AE3D-25AE186CF49E}"/>
              </a:ext>
            </a:extLst>
          </p:cNvPr>
          <p:cNvSpPr/>
          <p:nvPr/>
        </p:nvSpPr>
        <p:spPr>
          <a:xfrm>
            <a:off x="10070756" y="2521009"/>
            <a:ext cx="1574638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menjual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165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81556E-DC0F-4DD7-95EA-90BC09A31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4" y="2708024"/>
            <a:ext cx="144641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8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52971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/>
              <a:t>Jika </a:t>
            </a:r>
            <a:r>
              <a:rPr lang="en-ID" sz="1800" dirty="0" err="1"/>
              <a:t>harga</a:t>
            </a:r>
            <a:r>
              <a:rPr lang="en-ID" sz="1800" dirty="0"/>
              <a:t> orderbook ASK </a:t>
            </a:r>
            <a:r>
              <a:rPr lang="en-ID" sz="1800" dirty="0" err="1"/>
              <a:t>terbaru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ditempatkan</a:t>
            </a:r>
            <a:r>
              <a:rPr lang="en-ID" sz="1800" dirty="0"/>
              <a:t> di </a:t>
            </a:r>
            <a:r>
              <a:rPr lang="en-ID" sz="1800" dirty="0" err="1"/>
              <a:t>posisi</a:t>
            </a:r>
            <a:r>
              <a:rPr lang="en-ID" sz="1800" dirty="0"/>
              <a:t> </a:t>
            </a:r>
            <a:r>
              <a:rPr lang="en-ID" sz="1800" dirty="0" err="1"/>
              <a:t>bawah</a:t>
            </a:r>
            <a:endParaRPr lang="en-ID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80C93A-CC47-4E3A-97BE-76B4852A35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4" y="2708024"/>
            <a:ext cx="1446417" cy="26792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D9BA2F-E7EF-4F4B-9E55-1F6AD6864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29" y="3018597"/>
            <a:ext cx="1446417" cy="2679296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575C842-8F3C-4CB2-81ED-019A90082C75}"/>
              </a:ext>
            </a:extLst>
          </p:cNvPr>
          <p:cNvSpPr/>
          <p:nvPr/>
        </p:nvSpPr>
        <p:spPr>
          <a:xfrm>
            <a:off x="9654146" y="2705581"/>
            <a:ext cx="1574638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menjual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155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BASIC INFO ABOUT TRADING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E14E5E-DD33-4BCD-B306-FB0FBD449F17}"/>
              </a:ext>
            </a:extLst>
          </p:cNvPr>
          <p:cNvGrpSpPr/>
          <p:nvPr/>
        </p:nvGrpSpPr>
        <p:grpSpPr>
          <a:xfrm>
            <a:off x="6663058" y="2021228"/>
            <a:ext cx="6000406" cy="4178299"/>
            <a:chOff x="6521168" y="1923632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168" y="1923632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8543471" y="5603456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sp>
        <p:nvSpPr>
          <p:cNvPr id="22" name="Title 24">
            <a:extLst>
              <a:ext uri="{FF2B5EF4-FFF2-40B4-BE49-F238E27FC236}">
                <a16:creationId xmlns:a16="http://schemas.microsoft.com/office/drawing/2014/main" id="{2035C108-817D-459C-95FC-9C341C0273D2}"/>
              </a:ext>
            </a:extLst>
          </p:cNvPr>
          <p:cNvSpPr txBox="1">
            <a:spLocks/>
          </p:cNvSpPr>
          <p:nvPr/>
        </p:nvSpPr>
        <p:spPr>
          <a:xfrm>
            <a:off x="294539" y="2238942"/>
            <a:ext cx="622662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chemeClr val="tx2"/>
                </a:solidFill>
              </a:rPr>
              <a:t>Dalam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sebuah</a:t>
            </a:r>
            <a:r>
              <a:rPr lang="en-ID" sz="1800" dirty="0">
                <a:solidFill>
                  <a:schemeClr val="tx2"/>
                </a:solidFill>
              </a:rPr>
              <a:t> exchange, </a:t>
            </a:r>
            <a:r>
              <a:rPr lang="en-ID" sz="1800" dirty="0" err="1">
                <a:solidFill>
                  <a:schemeClr val="tx2"/>
                </a:solidFill>
              </a:rPr>
              <a:t>terdapat</a:t>
            </a:r>
            <a:r>
              <a:rPr lang="en-ID" sz="1800" dirty="0">
                <a:solidFill>
                  <a:schemeClr val="tx2"/>
                </a:solidFill>
              </a:rPr>
              <a:t> 2 </a:t>
            </a:r>
            <a:r>
              <a:rPr lang="en-ID" sz="1800" dirty="0" err="1">
                <a:solidFill>
                  <a:schemeClr val="tx2"/>
                </a:solidFill>
              </a:rPr>
              <a:t>pelaku</a:t>
            </a:r>
            <a:r>
              <a:rPr lang="en-ID" sz="1800" dirty="0">
                <a:solidFill>
                  <a:schemeClr val="tx2"/>
                </a:solidFill>
              </a:rPr>
              <a:t> pasar yang </a:t>
            </a:r>
            <a:r>
              <a:rPr lang="en-ID" sz="1800" dirty="0" err="1">
                <a:solidFill>
                  <a:schemeClr val="tx2"/>
                </a:solidFill>
              </a:rPr>
              <a:t>berguna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untuk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melakukan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perubahan</a:t>
            </a:r>
            <a:r>
              <a:rPr lang="en-ID" sz="1800" dirty="0">
                <a:solidFill>
                  <a:schemeClr val="tx2"/>
                </a:solidFill>
              </a:rPr>
              <a:t>/</a:t>
            </a:r>
            <a:r>
              <a:rPr lang="en-ID" sz="1800" dirty="0" err="1">
                <a:solidFill>
                  <a:schemeClr val="tx2"/>
                </a:solidFill>
              </a:rPr>
              <a:t>pergerakan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pasar, </a:t>
            </a:r>
            <a:r>
              <a:rPr lang="en-ID" sz="1800" dirty="0" err="1">
                <a:solidFill>
                  <a:schemeClr val="tx2"/>
                </a:solidFill>
              </a:rPr>
              <a:t>yaitu</a:t>
            </a:r>
            <a:r>
              <a:rPr lang="en-ID" sz="1800" dirty="0">
                <a:solidFill>
                  <a:schemeClr val="tx2"/>
                </a:solidFill>
              </a:rPr>
              <a:t>  </a:t>
            </a:r>
            <a:r>
              <a:rPr lang="en-ID" sz="1800" b="1" dirty="0">
                <a:solidFill>
                  <a:srgbClr val="00B0F0"/>
                </a:solidFill>
              </a:rPr>
              <a:t>Maker </a:t>
            </a:r>
            <a:r>
              <a:rPr lang="en-I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en-ID" sz="1800" b="1" dirty="0">
                <a:solidFill>
                  <a:srgbClr val="00B0F0"/>
                </a:solidFill>
              </a:rPr>
              <a:t> Taker</a:t>
            </a: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3A35BE89-95FA-4B58-A612-6BEB07AF8ABC}"/>
              </a:ext>
            </a:extLst>
          </p:cNvPr>
          <p:cNvSpPr txBox="1">
            <a:spLocks/>
          </p:cNvSpPr>
          <p:nvPr/>
        </p:nvSpPr>
        <p:spPr>
          <a:xfrm>
            <a:off x="294539" y="3302602"/>
            <a:ext cx="622662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b="1" dirty="0">
                <a:solidFill>
                  <a:srgbClr val="00B0F0"/>
                </a:solidFill>
              </a:rPr>
              <a:t>Maker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adalah</a:t>
            </a:r>
            <a:r>
              <a:rPr lang="en-ID" sz="1800" dirty="0">
                <a:solidFill>
                  <a:schemeClr val="tx2"/>
                </a:solidFill>
              </a:rPr>
              <a:t> orang/trader yang </a:t>
            </a:r>
            <a:r>
              <a:rPr lang="en-ID" sz="1800" dirty="0" err="1">
                <a:solidFill>
                  <a:schemeClr val="tx2"/>
                </a:solidFill>
              </a:rPr>
              <a:t>memiliki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tujuan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membuat</a:t>
            </a:r>
            <a:r>
              <a:rPr lang="en-ID" sz="1800" dirty="0">
                <a:solidFill>
                  <a:schemeClr val="tx2"/>
                </a:solidFill>
              </a:rPr>
              <a:t> 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pasar. Maker </a:t>
            </a:r>
            <a:r>
              <a:rPr lang="en-ID" sz="1800" dirty="0" err="1">
                <a:solidFill>
                  <a:schemeClr val="tx2"/>
                </a:solidFill>
              </a:rPr>
              <a:t>biasanya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hanya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sebatas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memasang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</a:t>
            </a:r>
            <a:r>
              <a:rPr lang="en-ID" sz="1800" dirty="0">
                <a:solidFill>
                  <a:schemeClr val="tx2"/>
                </a:solidFill>
              </a:rPr>
              <a:t> crypto yang </a:t>
            </a:r>
            <a:r>
              <a:rPr lang="en-ID" sz="1800" dirty="0" err="1">
                <a:solidFill>
                  <a:schemeClr val="tx2"/>
                </a:solidFill>
              </a:rPr>
              <a:t>ingin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dibeli</a:t>
            </a:r>
            <a:r>
              <a:rPr lang="en-ID" sz="1800" dirty="0">
                <a:solidFill>
                  <a:schemeClr val="tx2"/>
                </a:solidFill>
              </a:rPr>
              <a:t>/</a:t>
            </a:r>
            <a:r>
              <a:rPr lang="en-ID" sz="1800" dirty="0" err="1">
                <a:solidFill>
                  <a:schemeClr val="tx2"/>
                </a:solidFill>
              </a:rPr>
              <a:t>dijual</a:t>
            </a:r>
            <a:r>
              <a:rPr lang="en-ID" sz="1800" dirty="0">
                <a:solidFill>
                  <a:schemeClr val="tx2"/>
                </a:solidFill>
              </a:rPr>
              <a:t>.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27" name="Title 24">
            <a:extLst>
              <a:ext uri="{FF2B5EF4-FFF2-40B4-BE49-F238E27FC236}">
                <a16:creationId xmlns:a16="http://schemas.microsoft.com/office/drawing/2014/main" id="{9DEB2E6E-8E02-4D49-BA70-1180499D14C7}"/>
              </a:ext>
            </a:extLst>
          </p:cNvPr>
          <p:cNvSpPr txBox="1">
            <a:spLocks/>
          </p:cNvSpPr>
          <p:nvPr/>
        </p:nvSpPr>
        <p:spPr>
          <a:xfrm>
            <a:off x="294539" y="4366262"/>
            <a:ext cx="622662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chemeClr val="tx2"/>
                </a:solidFill>
              </a:rPr>
              <a:t>Sedangkan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b="1" dirty="0">
                <a:solidFill>
                  <a:srgbClr val="00B0F0"/>
                </a:solidFill>
              </a:rPr>
              <a:t>Taker </a:t>
            </a:r>
            <a:r>
              <a:rPr lang="en-ID" sz="1800" dirty="0" err="1">
                <a:solidFill>
                  <a:schemeClr val="tx2"/>
                </a:solidFill>
              </a:rPr>
              <a:t>adalah</a:t>
            </a:r>
            <a:r>
              <a:rPr lang="en-ID" sz="1800" dirty="0">
                <a:solidFill>
                  <a:schemeClr val="tx2"/>
                </a:solidFill>
              </a:rPr>
              <a:t> orang/trader yang </a:t>
            </a:r>
            <a:r>
              <a:rPr lang="en-ID" sz="1800" dirty="0" err="1">
                <a:solidFill>
                  <a:schemeClr val="tx2"/>
                </a:solidFill>
              </a:rPr>
              <a:t>mengambil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yang </a:t>
            </a:r>
            <a:r>
              <a:rPr lang="en-ID" sz="1800" dirty="0" err="1">
                <a:solidFill>
                  <a:schemeClr val="tx2"/>
                </a:solidFill>
              </a:rPr>
              <a:t>telah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ditentukan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sebelumnya</a:t>
            </a:r>
            <a:r>
              <a:rPr lang="en-ID" sz="1800" dirty="0">
                <a:solidFill>
                  <a:schemeClr val="tx2"/>
                </a:solidFill>
              </a:rPr>
              <a:t> oleh maker pada orderbook bid </a:t>
            </a:r>
            <a:r>
              <a:rPr lang="en-ID" sz="1800" dirty="0" err="1">
                <a:solidFill>
                  <a:schemeClr val="tx2"/>
                </a:solidFill>
              </a:rPr>
              <a:t>atau</a:t>
            </a:r>
            <a:r>
              <a:rPr lang="en-ID" sz="1800" dirty="0">
                <a:solidFill>
                  <a:schemeClr val="tx2"/>
                </a:solidFill>
              </a:rPr>
              <a:t> ask.</a:t>
            </a:r>
            <a:endParaRPr lang="en-ID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2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1417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00B0F0"/>
                          </a:solidFill>
                        </a:rPr>
                        <a:t>155.000.000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>
                <a:solidFill>
                  <a:srgbClr val="C00000"/>
                </a:solidFill>
              </a:rPr>
              <a:t>Jika </a:t>
            </a:r>
            <a:r>
              <a:rPr lang="en-ID" sz="1800" dirty="0" err="1">
                <a:solidFill>
                  <a:srgbClr val="C00000"/>
                </a:solidFill>
              </a:rPr>
              <a:t>harga</a:t>
            </a:r>
            <a:r>
              <a:rPr lang="en-ID" sz="1800" dirty="0">
                <a:solidFill>
                  <a:srgbClr val="C00000"/>
                </a:solidFill>
              </a:rPr>
              <a:t> orderbook ASK </a:t>
            </a:r>
            <a:r>
              <a:rPr lang="en-ID" sz="1800" dirty="0" err="1">
                <a:solidFill>
                  <a:srgbClr val="C00000"/>
                </a:solidFill>
              </a:rPr>
              <a:t>terbaru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lebih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rendah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dari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harga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sebelumnya</a:t>
            </a:r>
            <a:r>
              <a:rPr lang="en-ID" sz="1800" dirty="0">
                <a:solidFill>
                  <a:srgbClr val="C00000"/>
                </a:solidFill>
              </a:rPr>
              <a:t>, </a:t>
            </a:r>
            <a:r>
              <a:rPr lang="en-ID" sz="1800" dirty="0" err="1">
                <a:solidFill>
                  <a:srgbClr val="C00000"/>
                </a:solidFill>
              </a:rPr>
              <a:t>maka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ditempatkan</a:t>
            </a:r>
            <a:r>
              <a:rPr lang="en-ID" sz="1800" dirty="0">
                <a:solidFill>
                  <a:srgbClr val="C00000"/>
                </a:solidFill>
              </a:rPr>
              <a:t> di </a:t>
            </a:r>
            <a:r>
              <a:rPr lang="en-ID" sz="1800" dirty="0" err="1">
                <a:solidFill>
                  <a:srgbClr val="C00000"/>
                </a:solidFill>
              </a:rPr>
              <a:t>posisi</a:t>
            </a:r>
            <a:r>
              <a:rPr lang="en-ID" sz="1800" dirty="0">
                <a:solidFill>
                  <a:srgbClr val="C00000"/>
                </a:solidFill>
              </a:rPr>
              <a:t> </a:t>
            </a:r>
            <a:r>
              <a:rPr lang="en-ID" sz="1800" dirty="0" err="1">
                <a:solidFill>
                  <a:srgbClr val="C00000"/>
                </a:solidFill>
              </a:rPr>
              <a:t>atas</a:t>
            </a:r>
            <a:endParaRPr lang="en-ID" sz="1800" b="1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80C93A-CC47-4E3A-97BE-76B4852A35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4" y="2708024"/>
            <a:ext cx="1446417" cy="26792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D9BA2F-E7EF-4F4B-9E55-1F6AD6864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29" y="3018597"/>
            <a:ext cx="1446417" cy="2679296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575C842-8F3C-4CB2-81ED-019A90082C75}"/>
              </a:ext>
            </a:extLst>
          </p:cNvPr>
          <p:cNvSpPr/>
          <p:nvPr/>
        </p:nvSpPr>
        <p:spPr>
          <a:xfrm>
            <a:off x="9654146" y="2705581"/>
            <a:ext cx="1574638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menjual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155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7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39945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155.000.000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/>
              <a:t>Jika </a:t>
            </a:r>
            <a:r>
              <a:rPr lang="en-ID" sz="1800" dirty="0" err="1"/>
              <a:t>harga</a:t>
            </a:r>
            <a:r>
              <a:rPr lang="en-ID" sz="1800" dirty="0"/>
              <a:t> orderbook ASK </a:t>
            </a:r>
            <a:r>
              <a:rPr lang="en-ID" sz="1800" dirty="0" err="1"/>
              <a:t>terbaru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rendah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,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ditempatkan</a:t>
            </a:r>
            <a:r>
              <a:rPr lang="en-ID" sz="1800" dirty="0"/>
              <a:t> di </a:t>
            </a:r>
            <a:r>
              <a:rPr lang="en-ID" sz="1800" dirty="0" err="1"/>
              <a:t>posisi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endParaRPr lang="en-ID" sz="1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0C749-5876-4320-AE2E-E603C613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53" y="3354229"/>
            <a:ext cx="1156687" cy="2679296"/>
          </a:xfrm>
          <a:prstGeom prst="rect">
            <a:avLst/>
          </a:prstGeom>
        </p:spPr>
      </p:pic>
      <p:sp>
        <p:nvSpPr>
          <p:cNvPr id="16" name="Title 9">
            <a:extLst>
              <a:ext uri="{FF2B5EF4-FFF2-40B4-BE49-F238E27FC236}">
                <a16:creationId xmlns:a16="http://schemas.microsoft.com/office/drawing/2014/main" id="{B6446A38-3017-4F48-B671-7524278CD04E}"/>
              </a:ext>
            </a:extLst>
          </p:cNvPr>
          <p:cNvSpPr txBox="1">
            <a:spLocks/>
          </p:cNvSpPr>
          <p:nvPr/>
        </p:nvSpPr>
        <p:spPr>
          <a:xfrm>
            <a:off x="9111065" y="1661016"/>
            <a:ext cx="1955800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b="1" dirty="0">
                <a:solidFill>
                  <a:srgbClr val="FF0000"/>
                </a:solidFill>
              </a:rPr>
              <a:t>Maker ASK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59216B-D542-4254-AD29-6C1310CFBD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891" y="2517688"/>
            <a:ext cx="1446417" cy="2679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80C93A-CC47-4E3A-97BE-76B4852A35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4" y="2708024"/>
            <a:ext cx="1446417" cy="26792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D9BA2F-E7EF-4F4B-9E55-1F6AD6864E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29" y="3018597"/>
            <a:ext cx="1446417" cy="26792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89F613-30AE-4FB4-904C-1EEAC302F9BB}"/>
              </a:ext>
            </a:extLst>
          </p:cNvPr>
          <p:cNvCxnSpPr>
            <a:cxnSpLocks/>
          </p:cNvCxnSpPr>
          <p:nvPr/>
        </p:nvCxnSpPr>
        <p:spPr>
          <a:xfrm flipV="1">
            <a:off x="3674140" y="3075382"/>
            <a:ext cx="0" cy="8575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A39173-C6B3-446F-B7EE-C5F2096AA4AF}"/>
              </a:ext>
            </a:extLst>
          </p:cNvPr>
          <p:cNvCxnSpPr>
            <a:cxnSpLocks/>
          </p:cNvCxnSpPr>
          <p:nvPr/>
        </p:nvCxnSpPr>
        <p:spPr>
          <a:xfrm>
            <a:off x="8352239" y="3075382"/>
            <a:ext cx="0" cy="8575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/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155.000.000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472372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dari</a:t>
            </a:r>
            <a:r>
              <a:rPr lang="en-ID" sz="1800" b="1" dirty="0">
                <a:solidFill>
                  <a:srgbClr val="00B0F0"/>
                </a:solidFill>
              </a:rPr>
              <a:t> 1 maker ?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BE35534-898D-4C0D-A705-9947FBF72B29}"/>
              </a:ext>
            </a:extLst>
          </p:cNvPr>
          <p:cNvSpPr txBox="1">
            <a:spLocks/>
          </p:cNvSpPr>
          <p:nvPr/>
        </p:nvSpPr>
        <p:spPr>
          <a:xfrm>
            <a:off x="169670" y="3523596"/>
            <a:ext cx="514051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solidFill>
                  <a:schemeClr val="tx2"/>
                </a:solidFill>
              </a:rPr>
              <a:t>Kita </a:t>
            </a:r>
            <a:r>
              <a:rPr lang="en-ID" sz="1800" dirty="0" err="1">
                <a:solidFill>
                  <a:schemeClr val="tx2"/>
                </a:solidFill>
              </a:rPr>
              <a:t>asumsikan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bahwa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kondisi</a:t>
            </a:r>
            <a:r>
              <a:rPr lang="en-ID" sz="1800" dirty="0">
                <a:solidFill>
                  <a:schemeClr val="tx2"/>
                </a:solidFill>
              </a:rPr>
              <a:t> orderbook </a:t>
            </a:r>
            <a:r>
              <a:rPr lang="en-ID" sz="1800" dirty="0" err="1">
                <a:solidFill>
                  <a:schemeClr val="tx2"/>
                </a:solidFill>
              </a:rPr>
              <a:t>sekarang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adalah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terdiri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</a:t>
            </a:r>
            <a:r>
              <a:rPr lang="en-ID" sz="1800" dirty="0">
                <a:solidFill>
                  <a:schemeClr val="tx2"/>
                </a:solidFill>
              </a:rPr>
              <a:t> 1 maker </a:t>
            </a:r>
            <a:r>
              <a:rPr lang="en-ID" sz="1800" dirty="0" err="1">
                <a:solidFill>
                  <a:schemeClr val="tx2"/>
                </a:solidFill>
              </a:rPr>
              <a:t>untuk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setiap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05A711-64D8-41B8-8FBE-C1429B2884E1}"/>
              </a:ext>
            </a:extLst>
          </p:cNvPr>
          <p:cNvSpPr/>
          <p:nvPr/>
        </p:nvSpPr>
        <p:spPr>
          <a:xfrm>
            <a:off x="933712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77AB83-B455-41F7-A6D6-A412642CED17}"/>
              </a:ext>
            </a:extLst>
          </p:cNvPr>
          <p:cNvSpPr/>
          <p:nvPr/>
        </p:nvSpPr>
        <p:spPr>
          <a:xfrm>
            <a:off x="933712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A1B0F6-73F1-47A9-AD48-BEA8CE68AC9A}"/>
              </a:ext>
            </a:extLst>
          </p:cNvPr>
          <p:cNvSpPr/>
          <p:nvPr/>
        </p:nvSpPr>
        <p:spPr>
          <a:xfrm>
            <a:off x="933712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883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/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155.000.000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Apa</a:t>
            </a:r>
            <a:r>
              <a:rPr lang="en-ID" sz="1800" b="1" dirty="0">
                <a:solidFill>
                  <a:srgbClr val="00B0F0"/>
                </a:solidFill>
              </a:rPr>
              <a:t> yang </a:t>
            </a:r>
            <a:r>
              <a:rPr lang="en-ID" sz="1800" b="1" dirty="0" err="1">
                <a:solidFill>
                  <a:srgbClr val="00B0F0"/>
                </a:solidFill>
              </a:rPr>
              <a:t>terjadi</a:t>
            </a:r>
            <a:r>
              <a:rPr lang="en-ID" sz="1800" b="1" dirty="0">
                <a:solidFill>
                  <a:srgbClr val="00B0F0"/>
                </a:solidFill>
              </a:rPr>
              <a:t> pada orderbook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ada</a:t>
            </a:r>
            <a:r>
              <a:rPr lang="en-ID" sz="1800" b="1" dirty="0">
                <a:solidFill>
                  <a:srgbClr val="00B0F0"/>
                </a:solidFill>
              </a:rPr>
              <a:t> trader yang </a:t>
            </a:r>
            <a:r>
              <a:rPr lang="en-ID" sz="1800" b="1" dirty="0" err="1">
                <a:solidFill>
                  <a:srgbClr val="00B0F0"/>
                </a:solidFill>
              </a:rPr>
              <a:t>ingin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membeli</a:t>
            </a:r>
            <a:r>
              <a:rPr lang="en-ID" sz="1800" b="1" dirty="0">
                <a:solidFill>
                  <a:srgbClr val="00B0F0"/>
                </a:solidFill>
              </a:rPr>
              <a:t>/</a:t>
            </a:r>
            <a:r>
              <a:rPr lang="en-ID" sz="1800" b="1" dirty="0" err="1">
                <a:solidFill>
                  <a:srgbClr val="00B0F0"/>
                </a:solidFill>
              </a:rPr>
              <a:t>menjual</a:t>
            </a:r>
            <a:r>
              <a:rPr lang="en-ID" sz="1800" b="1" dirty="0">
                <a:solidFill>
                  <a:srgbClr val="00B0F0"/>
                </a:solidFill>
              </a:rPr>
              <a:t> di </a:t>
            </a:r>
            <a:r>
              <a:rPr lang="en-ID" sz="1800" b="1" dirty="0" err="1">
                <a:solidFill>
                  <a:srgbClr val="00B0F0"/>
                </a:solidFill>
              </a:rPr>
              <a:t>harga</a:t>
            </a:r>
            <a:r>
              <a:rPr lang="en-ID" sz="1800" b="1" dirty="0">
                <a:solidFill>
                  <a:srgbClr val="00B0F0"/>
                </a:solidFill>
              </a:rPr>
              <a:t> yang </a:t>
            </a:r>
            <a:r>
              <a:rPr lang="en-ID" sz="1800" b="1" dirty="0" err="1">
                <a:solidFill>
                  <a:srgbClr val="00B0F0"/>
                </a:solidFill>
              </a:rPr>
              <a:t>telah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ada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sebelumnya</a:t>
            </a:r>
            <a:r>
              <a:rPr lang="en-ID" sz="1800" b="1" dirty="0">
                <a:solidFill>
                  <a:srgbClr val="00B0F0"/>
                </a:solidFill>
              </a:rPr>
              <a:t> ?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BE35534-898D-4C0D-A705-9947FBF72B29}"/>
              </a:ext>
            </a:extLst>
          </p:cNvPr>
          <p:cNvSpPr txBox="1">
            <a:spLocks/>
          </p:cNvSpPr>
          <p:nvPr/>
        </p:nvSpPr>
        <p:spPr>
          <a:xfrm>
            <a:off x="169670" y="3523596"/>
            <a:ext cx="514051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solidFill>
                  <a:schemeClr val="tx2"/>
                </a:solidFill>
              </a:rPr>
              <a:t>Kita </a:t>
            </a:r>
            <a:r>
              <a:rPr lang="en-ID" sz="1800" dirty="0" err="1">
                <a:solidFill>
                  <a:schemeClr val="tx2"/>
                </a:solidFill>
              </a:rPr>
              <a:t>asumsikan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bahwa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ada</a:t>
            </a:r>
            <a:r>
              <a:rPr lang="en-ID" sz="1800" dirty="0">
                <a:solidFill>
                  <a:schemeClr val="tx2"/>
                </a:solidFill>
              </a:rPr>
              <a:t> trader yang </a:t>
            </a:r>
            <a:r>
              <a:rPr lang="en-ID" sz="1800" dirty="0" err="1">
                <a:solidFill>
                  <a:schemeClr val="tx2"/>
                </a:solidFill>
              </a:rPr>
              <a:t>ingin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membeli</a:t>
            </a:r>
            <a:r>
              <a:rPr lang="en-ID" sz="1800" dirty="0">
                <a:solidFill>
                  <a:schemeClr val="tx2"/>
                </a:solidFill>
              </a:rPr>
              <a:t> bitcoin </a:t>
            </a:r>
            <a:r>
              <a:rPr lang="en-ID" sz="1800" dirty="0" err="1">
                <a:solidFill>
                  <a:schemeClr val="tx2"/>
                </a:solidFill>
              </a:rPr>
              <a:t>dengan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memasang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pada orderbook BID yang </a:t>
            </a:r>
            <a:r>
              <a:rPr lang="en-ID" sz="1800" dirty="0" err="1">
                <a:solidFill>
                  <a:schemeClr val="tx2"/>
                </a:solidFill>
              </a:rPr>
              <a:t>sudah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ada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05A711-64D8-41B8-8FBE-C1429B2884E1}"/>
              </a:ext>
            </a:extLst>
          </p:cNvPr>
          <p:cNvSpPr/>
          <p:nvPr/>
        </p:nvSpPr>
        <p:spPr>
          <a:xfrm>
            <a:off x="933712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77AB83-B455-41F7-A6D6-A412642CED17}"/>
              </a:ext>
            </a:extLst>
          </p:cNvPr>
          <p:cNvSpPr/>
          <p:nvPr/>
        </p:nvSpPr>
        <p:spPr>
          <a:xfrm>
            <a:off x="933712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A1B0F6-73F1-47A9-AD48-BEA8CE68AC9A}"/>
              </a:ext>
            </a:extLst>
          </p:cNvPr>
          <p:cNvSpPr/>
          <p:nvPr/>
        </p:nvSpPr>
        <p:spPr>
          <a:xfrm>
            <a:off x="933712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0C97DA1-3D3B-4176-A4C3-E9C77677D23B}"/>
              </a:ext>
            </a:extLst>
          </p:cNvPr>
          <p:cNvSpPr/>
          <p:nvPr/>
        </p:nvSpPr>
        <p:spPr>
          <a:xfrm flipH="1">
            <a:off x="4533900" y="2745004"/>
            <a:ext cx="1582126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 err="1">
                <a:solidFill>
                  <a:schemeClr val="tx1"/>
                </a:solidFill>
              </a:rPr>
              <a:t>Hhhhmm</a:t>
            </a:r>
            <a:r>
              <a:rPr lang="en-ID" sz="1100" dirty="0">
                <a:solidFill>
                  <a:schemeClr val="tx1"/>
                </a:solidFill>
              </a:rPr>
              <a:t>….</a:t>
            </a:r>
            <a:r>
              <a:rPr lang="en-ID" sz="1100" dirty="0" err="1">
                <a:solidFill>
                  <a:schemeClr val="tx1"/>
                </a:solidFill>
              </a:rPr>
              <a:t>sepertinya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saya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membeli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dengan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harga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140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2109F0-DAF7-4092-9C15-2B1DE1E6E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67" y="2967151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7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94922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155.000.000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5" name="Title 24">
            <a:extLst>
              <a:ext uri="{FF2B5EF4-FFF2-40B4-BE49-F238E27FC236}">
                <a16:creationId xmlns:a16="http://schemas.microsoft.com/office/drawing/2014/main" id="{0BE35534-898D-4C0D-A705-9947FBF72B29}"/>
              </a:ext>
            </a:extLst>
          </p:cNvPr>
          <p:cNvSpPr txBox="1">
            <a:spLocks/>
          </p:cNvSpPr>
          <p:nvPr/>
        </p:nvSpPr>
        <p:spPr>
          <a:xfrm>
            <a:off x="169670" y="3523596"/>
            <a:ext cx="514051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chemeClr val="tx2"/>
                </a:solidFill>
              </a:rPr>
              <a:t>Dapat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dilihat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bahwa</a:t>
            </a:r>
            <a:r>
              <a:rPr lang="en-ID" sz="1800" dirty="0">
                <a:solidFill>
                  <a:schemeClr val="tx2"/>
                </a:solidFill>
              </a:rPr>
              <a:t> pada orderbook BID </a:t>
            </a:r>
            <a:r>
              <a:rPr lang="en-ID" sz="1800" dirty="0" err="1">
                <a:solidFill>
                  <a:schemeClr val="tx2"/>
                </a:solidFill>
              </a:rPr>
              <a:t>dengan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140 </a:t>
            </a:r>
            <a:r>
              <a:rPr lang="en-ID" sz="1800" dirty="0" err="1">
                <a:solidFill>
                  <a:schemeClr val="tx2"/>
                </a:solidFill>
              </a:rPr>
              <a:t>juta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bertambah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menjadi</a:t>
            </a:r>
            <a:r>
              <a:rPr lang="en-ID" sz="1800" dirty="0">
                <a:solidFill>
                  <a:schemeClr val="tx2"/>
                </a:solidFill>
              </a:rPr>
              <a:t> 2 maker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05A711-64D8-41B8-8FBE-C1429B2884E1}"/>
              </a:ext>
            </a:extLst>
          </p:cNvPr>
          <p:cNvSpPr/>
          <p:nvPr/>
        </p:nvSpPr>
        <p:spPr>
          <a:xfrm>
            <a:off x="933712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77AB83-B455-41F7-A6D6-A412642CED17}"/>
              </a:ext>
            </a:extLst>
          </p:cNvPr>
          <p:cNvSpPr/>
          <p:nvPr/>
        </p:nvSpPr>
        <p:spPr>
          <a:xfrm>
            <a:off x="933712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A1B0F6-73F1-47A9-AD48-BEA8CE68AC9A}"/>
              </a:ext>
            </a:extLst>
          </p:cNvPr>
          <p:cNvSpPr/>
          <p:nvPr/>
        </p:nvSpPr>
        <p:spPr>
          <a:xfrm>
            <a:off x="933712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0C97DA1-3D3B-4176-A4C3-E9C77677D23B}"/>
              </a:ext>
            </a:extLst>
          </p:cNvPr>
          <p:cNvSpPr/>
          <p:nvPr/>
        </p:nvSpPr>
        <p:spPr>
          <a:xfrm flipH="1">
            <a:off x="4533900" y="2745004"/>
            <a:ext cx="1582126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 err="1">
                <a:solidFill>
                  <a:schemeClr val="tx1"/>
                </a:solidFill>
              </a:rPr>
              <a:t>Hhhhmm</a:t>
            </a:r>
            <a:r>
              <a:rPr lang="en-ID" sz="1100" dirty="0">
                <a:solidFill>
                  <a:schemeClr val="tx1"/>
                </a:solidFill>
              </a:rPr>
              <a:t>….</a:t>
            </a:r>
            <a:r>
              <a:rPr lang="en-ID" sz="1100" dirty="0" err="1">
                <a:solidFill>
                  <a:schemeClr val="tx1"/>
                </a:solidFill>
              </a:rPr>
              <a:t>sepertinya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saya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membeli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dengan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harga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140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2109F0-DAF7-4092-9C15-2B1DE1E6E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67" y="2967151"/>
            <a:ext cx="1156687" cy="2679296"/>
          </a:xfrm>
          <a:prstGeom prst="rect">
            <a:avLst/>
          </a:prstGeom>
        </p:spPr>
      </p:pic>
      <p:sp>
        <p:nvSpPr>
          <p:cNvPr id="22" name="Title 24">
            <a:extLst>
              <a:ext uri="{FF2B5EF4-FFF2-40B4-BE49-F238E27FC236}">
                <a16:creationId xmlns:a16="http://schemas.microsoft.com/office/drawing/2014/main" id="{558685FB-A780-456B-9B5F-C9A4408058D3}"/>
              </a:ext>
            </a:extLst>
          </p:cNvPr>
          <p:cNvSpPr txBox="1">
            <a:spLocks/>
          </p:cNvSpPr>
          <p:nvPr/>
        </p:nvSpPr>
        <p:spPr>
          <a:xfrm>
            <a:off x="169670" y="4377952"/>
            <a:ext cx="514051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chemeClr val="tx2"/>
                </a:solidFill>
              </a:rPr>
              <a:t>Konsep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seperti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ini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sama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dengan</a:t>
            </a:r>
            <a:r>
              <a:rPr lang="en-ID" sz="1800" dirty="0">
                <a:solidFill>
                  <a:schemeClr val="tx2"/>
                </a:solidFill>
              </a:rPr>
              <a:t> orderbook ASK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23" name="Title 24">
            <a:extLst>
              <a:ext uri="{FF2B5EF4-FFF2-40B4-BE49-F238E27FC236}">
                <a16:creationId xmlns:a16="http://schemas.microsoft.com/office/drawing/2014/main" id="{D409C759-B2E6-4A00-A18B-FCA130D7300F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Apa</a:t>
            </a:r>
            <a:r>
              <a:rPr lang="en-ID" sz="1800" b="1" dirty="0">
                <a:solidFill>
                  <a:srgbClr val="00B0F0"/>
                </a:solidFill>
              </a:rPr>
              <a:t> yang </a:t>
            </a:r>
            <a:r>
              <a:rPr lang="en-ID" sz="1800" b="1" dirty="0" err="1">
                <a:solidFill>
                  <a:srgbClr val="00B0F0"/>
                </a:solidFill>
              </a:rPr>
              <a:t>terjadi</a:t>
            </a:r>
            <a:r>
              <a:rPr lang="en-ID" sz="1800" b="1" dirty="0">
                <a:solidFill>
                  <a:srgbClr val="00B0F0"/>
                </a:solidFill>
              </a:rPr>
              <a:t> pada orderbook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ada</a:t>
            </a:r>
            <a:r>
              <a:rPr lang="en-ID" sz="1800" b="1" dirty="0">
                <a:solidFill>
                  <a:srgbClr val="00B0F0"/>
                </a:solidFill>
              </a:rPr>
              <a:t> trader yang </a:t>
            </a:r>
            <a:r>
              <a:rPr lang="en-ID" sz="1800" b="1" dirty="0" err="1">
                <a:solidFill>
                  <a:srgbClr val="00B0F0"/>
                </a:solidFill>
              </a:rPr>
              <a:t>ingin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membeli</a:t>
            </a:r>
            <a:r>
              <a:rPr lang="en-ID" sz="1800" b="1" dirty="0">
                <a:solidFill>
                  <a:srgbClr val="00B0F0"/>
                </a:solidFill>
              </a:rPr>
              <a:t>/</a:t>
            </a:r>
            <a:r>
              <a:rPr lang="en-ID" sz="1800" b="1" dirty="0" err="1">
                <a:solidFill>
                  <a:srgbClr val="00B0F0"/>
                </a:solidFill>
              </a:rPr>
              <a:t>menjual</a:t>
            </a:r>
            <a:r>
              <a:rPr lang="en-ID" sz="1800" b="1" dirty="0">
                <a:solidFill>
                  <a:srgbClr val="00B0F0"/>
                </a:solidFill>
              </a:rPr>
              <a:t> di </a:t>
            </a:r>
            <a:r>
              <a:rPr lang="en-ID" sz="1800" b="1" dirty="0" err="1">
                <a:solidFill>
                  <a:srgbClr val="00B0F0"/>
                </a:solidFill>
              </a:rPr>
              <a:t>harga</a:t>
            </a:r>
            <a:r>
              <a:rPr lang="en-ID" sz="1800" b="1" dirty="0">
                <a:solidFill>
                  <a:srgbClr val="00B0F0"/>
                </a:solidFill>
              </a:rPr>
              <a:t> yang </a:t>
            </a:r>
            <a:r>
              <a:rPr lang="en-ID" sz="1800" b="1" dirty="0" err="1">
                <a:solidFill>
                  <a:srgbClr val="00B0F0"/>
                </a:solidFill>
              </a:rPr>
              <a:t>telah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ada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sebelumnya</a:t>
            </a:r>
            <a:r>
              <a:rPr lang="en-ID" sz="1800" b="1" dirty="0">
                <a:solidFill>
                  <a:srgbClr val="00B0F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5258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/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155.000.000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160.000.000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165.000.000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7452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BE35534-898D-4C0D-A705-9947FBF72B29}"/>
              </a:ext>
            </a:extLst>
          </p:cNvPr>
          <p:cNvSpPr txBox="1">
            <a:spLocks/>
          </p:cNvSpPr>
          <p:nvPr/>
        </p:nvSpPr>
        <p:spPr>
          <a:xfrm>
            <a:off x="169670" y="3398400"/>
            <a:ext cx="5140519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solidFill>
                  <a:schemeClr val="tx2"/>
                </a:solidFill>
              </a:rPr>
              <a:t>Pada </a:t>
            </a:r>
            <a:r>
              <a:rPr lang="en-ID" sz="1800" dirty="0" err="1">
                <a:solidFill>
                  <a:schemeClr val="tx2"/>
                </a:solidFill>
              </a:rPr>
              <a:t>pembahasan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tentang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ini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mari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kita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simulasikan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menggunakan</a:t>
            </a:r>
            <a:r>
              <a:rPr lang="en-ID" sz="1800" dirty="0">
                <a:solidFill>
                  <a:schemeClr val="tx2"/>
                </a:solidFill>
              </a:rPr>
              <a:t> salah </a:t>
            </a:r>
            <a:r>
              <a:rPr lang="en-ID" sz="1800" dirty="0" err="1">
                <a:solidFill>
                  <a:schemeClr val="tx2"/>
                </a:solidFill>
              </a:rPr>
              <a:t>satu</a:t>
            </a:r>
            <a:r>
              <a:rPr lang="en-ID" sz="1800" dirty="0">
                <a:solidFill>
                  <a:schemeClr val="tx2"/>
                </a:solidFill>
              </a:rPr>
              <a:t> orderbook, </a:t>
            </a:r>
            <a:r>
              <a:rPr lang="en-ID" sz="1800" dirty="0" err="1">
                <a:solidFill>
                  <a:schemeClr val="tx2"/>
                </a:solidFill>
              </a:rPr>
              <a:t>yaitu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b="1" dirty="0">
                <a:solidFill>
                  <a:srgbClr val="00B050"/>
                </a:solidFill>
              </a:rPr>
              <a:t>orderbook BID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05A711-64D8-41B8-8FBE-C1429B2884E1}"/>
              </a:ext>
            </a:extLst>
          </p:cNvPr>
          <p:cNvSpPr/>
          <p:nvPr/>
        </p:nvSpPr>
        <p:spPr>
          <a:xfrm>
            <a:off x="933712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77AB83-B455-41F7-A6D6-A412642CED17}"/>
              </a:ext>
            </a:extLst>
          </p:cNvPr>
          <p:cNvSpPr/>
          <p:nvPr/>
        </p:nvSpPr>
        <p:spPr>
          <a:xfrm>
            <a:off x="933712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A1B0F6-73F1-47A9-AD48-BEA8CE68AC9A}"/>
              </a:ext>
            </a:extLst>
          </p:cNvPr>
          <p:cNvSpPr/>
          <p:nvPr/>
        </p:nvSpPr>
        <p:spPr>
          <a:xfrm>
            <a:off x="933712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112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37068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7452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0BE35534-898D-4C0D-A705-9947FBF72B29}"/>
              </a:ext>
            </a:extLst>
          </p:cNvPr>
          <p:cNvSpPr txBox="1">
            <a:spLocks/>
          </p:cNvSpPr>
          <p:nvPr/>
        </p:nvSpPr>
        <p:spPr>
          <a:xfrm>
            <a:off x="169670" y="3409047"/>
            <a:ext cx="5140519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solidFill>
                  <a:schemeClr val="tx2"/>
                </a:solidFill>
              </a:rPr>
              <a:t>Kita </a:t>
            </a:r>
            <a:r>
              <a:rPr lang="en-ID" sz="1800" dirty="0" err="1">
                <a:solidFill>
                  <a:schemeClr val="tx2"/>
                </a:solidFill>
              </a:rPr>
              <a:t>asumsikan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bahwa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setiap</a:t>
            </a:r>
            <a:r>
              <a:rPr lang="en-ID" sz="1800" dirty="0">
                <a:solidFill>
                  <a:schemeClr val="tx2"/>
                </a:solidFill>
              </a:rPr>
              <a:t> orderbook BID </a:t>
            </a:r>
            <a:r>
              <a:rPr lang="en-ID" sz="1800" dirty="0" err="1">
                <a:solidFill>
                  <a:schemeClr val="tx2"/>
                </a:solidFill>
              </a:rPr>
              <a:t>memiliki</a:t>
            </a:r>
            <a:r>
              <a:rPr lang="en-ID" sz="1800" dirty="0">
                <a:solidFill>
                  <a:schemeClr val="tx2"/>
                </a:solidFill>
              </a:rPr>
              <a:t> order volume </a:t>
            </a:r>
            <a:r>
              <a:rPr lang="en-ID" sz="1800" dirty="0" err="1">
                <a:solidFill>
                  <a:schemeClr val="tx2"/>
                </a:solidFill>
              </a:rPr>
              <a:t>sebesar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b="1" dirty="0">
                <a:solidFill>
                  <a:srgbClr val="FF0000"/>
                </a:solidFill>
              </a:rPr>
              <a:t>0,05</a:t>
            </a:r>
            <a:r>
              <a:rPr lang="en-ID" sz="1800" dirty="0">
                <a:solidFill>
                  <a:schemeClr val="tx2"/>
                </a:solidFill>
              </a:rPr>
              <a:t> BTC yang </a:t>
            </a:r>
            <a:r>
              <a:rPr lang="en-ID" sz="1800" dirty="0" err="1">
                <a:solidFill>
                  <a:schemeClr val="tx2"/>
                </a:solidFill>
              </a:rPr>
              <a:t>telah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dibuat</a:t>
            </a:r>
            <a:r>
              <a:rPr lang="en-ID" sz="1800" dirty="0">
                <a:solidFill>
                  <a:schemeClr val="tx2"/>
                </a:solidFill>
              </a:rPr>
              <a:t> oleh maker BID </a:t>
            </a:r>
            <a:r>
              <a:rPr lang="en-ID" sz="1800" dirty="0" err="1">
                <a:solidFill>
                  <a:schemeClr val="tx2"/>
                </a:solidFill>
              </a:rPr>
              <a:t>sebelumnya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itle 24">
            <a:extLst>
              <a:ext uri="{FF2B5EF4-FFF2-40B4-BE49-F238E27FC236}">
                <a16:creationId xmlns:a16="http://schemas.microsoft.com/office/drawing/2014/main" id="{01729D9C-CCBE-40A7-8C19-EF8971AA956E}"/>
              </a:ext>
            </a:extLst>
          </p:cNvPr>
          <p:cNvSpPr txBox="1">
            <a:spLocks/>
          </p:cNvSpPr>
          <p:nvPr/>
        </p:nvSpPr>
        <p:spPr>
          <a:xfrm>
            <a:off x="169670" y="4266425"/>
            <a:ext cx="5140519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solidFill>
                  <a:schemeClr val="tx2"/>
                </a:solidFill>
              </a:rPr>
              <a:t>Pada </a:t>
            </a:r>
            <a:r>
              <a:rPr lang="en-ID" sz="1800" dirty="0" err="1">
                <a:solidFill>
                  <a:schemeClr val="tx2"/>
                </a:solidFill>
              </a:rPr>
              <a:t>simulasi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ini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diasumsikan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setiap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orderbook </a:t>
            </a:r>
            <a:r>
              <a:rPr lang="en-ID" sz="1800" dirty="0" err="1">
                <a:solidFill>
                  <a:schemeClr val="tx2"/>
                </a:solidFill>
              </a:rPr>
              <a:t>terdiri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</a:t>
            </a:r>
            <a:r>
              <a:rPr lang="en-ID" sz="1800" dirty="0">
                <a:solidFill>
                  <a:schemeClr val="tx2"/>
                </a:solidFill>
              </a:rPr>
              <a:t> 1 maker</a:t>
            </a:r>
            <a:endParaRPr lang="en-ID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4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51661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7325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8B86BA9-E99B-4F55-BCE0-4791E56F25BF}"/>
              </a:ext>
            </a:extLst>
          </p:cNvPr>
          <p:cNvSpPr/>
          <p:nvPr/>
        </p:nvSpPr>
        <p:spPr>
          <a:xfrm flipH="1">
            <a:off x="4438425" y="2870201"/>
            <a:ext cx="1582126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>
                <a:solidFill>
                  <a:schemeClr val="tx1"/>
                </a:solidFill>
              </a:rPr>
              <a:t>Harga yang </a:t>
            </a:r>
            <a:r>
              <a:rPr lang="en-ID" sz="1100" dirty="0" err="1">
                <a:solidFill>
                  <a:schemeClr val="tx1"/>
                </a:solidFill>
              </a:rPr>
              <a:t>menarik</a:t>
            </a:r>
            <a:r>
              <a:rPr lang="en-ID" sz="1100" dirty="0">
                <a:solidFill>
                  <a:schemeClr val="tx1"/>
                </a:solidFill>
              </a:rPr>
              <a:t>.! Saya </a:t>
            </a:r>
            <a:r>
              <a:rPr lang="en-ID" sz="1100" dirty="0" err="1">
                <a:solidFill>
                  <a:schemeClr val="tx1"/>
                </a:solidFill>
              </a:rPr>
              <a:t>mau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beli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0,04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dirty="0" err="1">
                <a:solidFill>
                  <a:schemeClr val="tx1"/>
                </a:solidFill>
              </a:rPr>
              <a:t>harga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145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455039"/>
            <a:ext cx="4107454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rgbClr val="FF0000"/>
                </a:solidFill>
              </a:rPr>
              <a:t>Contoh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disamping</a:t>
            </a:r>
            <a:r>
              <a:rPr lang="en-ID" sz="1800" dirty="0">
                <a:solidFill>
                  <a:srgbClr val="FF0000"/>
                </a:solidFill>
              </a:rPr>
              <a:t> trader </a:t>
            </a:r>
            <a:r>
              <a:rPr lang="en-ID" sz="1800" dirty="0" err="1">
                <a:solidFill>
                  <a:srgbClr val="FF0000"/>
                </a:solidFill>
              </a:rPr>
              <a:t>ingin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membeli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b="1" dirty="0">
                <a:solidFill>
                  <a:srgbClr val="FF0000"/>
                </a:solidFill>
              </a:rPr>
              <a:t>0,04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btc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dengan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b="1" dirty="0">
                <a:solidFill>
                  <a:srgbClr val="FF0000"/>
                </a:solidFill>
              </a:rPr>
              <a:t>145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juta</a:t>
            </a:r>
            <a:r>
              <a:rPr lang="en-ID" sz="1800" dirty="0">
                <a:solidFill>
                  <a:srgbClr val="FF0000"/>
                </a:solidFill>
              </a:rPr>
              <a:t>, </a:t>
            </a:r>
            <a:r>
              <a:rPr lang="en-ID" sz="1800" dirty="0" err="1">
                <a:solidFill>
                  <a:srgbClr val="FF0000"/>
                </a:solidFill>
              </a:rPr>
              <a:t>maka</a:t>
            </a:r>
            <a:r>
              <a:rPr lang="en-ID" sz="1800" dirty="0">
                <a:solidFill>
                  <a:srgbClr val="FF0000"/>
                </a:solidFill>
              </a:rPr>
              <a:t> volume order pada orderbook </a:t>
            </a:r>
            <a:r>
              <a:rPr lang="en-ID" sz="1800" dirty="0" err="1">
                <a:solidFill>
                  <a:srgbClr val="FF0000"/>
                </a:solidFill>
              </a:rPr>
              <a:t>akan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bertambah</a:t>
            </a:r>
            <a:r>
              <a:rPr lang="en-ID" sz="1800" dirty="0">
                <a:solidFill>
                  <a:srgbClr val="FF0000"/>
                </a:solidFill>
              </a:rPr>
              <a:t> pada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yang </a:t>
            </a:r>
            <a:r>
              <a:rPr lang="en-ID" sz="1800" dirty="0" err="1">
                <a:solidFill>
                  <a:srgbClr val="FF0000"/>
                </a:solidFill>
              </a:rPr>
              <a:t>sama</a:t>
            </a:r>
            <a:endParaRPr lang="en-ID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5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22675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0,09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6817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8B86BA9-E99B-4F55-BCE0-4791E56F25BF}"/>
              </a:ext>
            </a:extLst>
          </p:cNvPr>
          <p:cNvSpPr/>
          <p:nvPr/>
        </p:nvSpPr>
        <p:spPr>
          <a:xfrm flipH="1">
            <a:off x="4438425" y="2870201"/>
            <a:ext cx="1582126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>
                <a:solidFill>
                  <a:schemeClr val="tx1"/>
                </a:solidFill>
              </a:rPr>
              <a:t>Harga yang </a:t>
            </a:r>
            <a:r>
              <a:rPr lang="en-ID" sz="1100" dirty="0" err="1">
                <a:solidFill>
                  <a:schemeClr val="tx1"/>
                </a:solidFill>
              </a:rPr>
              <a:t>menarik</a:t>
            </a:r>
            <a:r>
              <a:rPr lang="en-ID" sz="1100" dirty="0">
                <a:solidFill>
                  <a:schemeClr val="tx1"/>
                </a:solidFill>
              </a:rPr>
              <a:t>.! Saya </a:t>
            </a:r>
            <a:r>
              <a:rPr lang="en-ID" sz="1100" dirty="0" err="1">
                <a:solidFill>
                  <a:schemeClr val="tx1"/>
                </a:solidFill>
              </a:rPr>
              <a:t>mau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beli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0,04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dirty="0" err="1">
                <a:solidFill>
                  <a:schemeClr val="tx1"/>
                </a:solidFill>
              </a:rPr>
              <a:t>harga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145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455039"/>
            <a:ext cx="4107454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disamping</a:t>
            </a:r>
            <a:r>
              <a:rPr lang="en-ID" sz="1800" dirty="0"/>
              <a:t> trader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membeli</a:t>
            </a:r>
            <a:r>
              <a:rPr lang="en-ID" sz="1800" dirty="0"/>
              <a:t> </a:t>
            </a:r>
            <a:r>
              <a:rPr lang="en-ID" sz="1800" b="1" dirty="0">
                <a:solidFill>
                  <a:srgbClr val="FF0000"/>
                </a:solidFill>
              </a:rPr>
              <a:t>0,04</a:t>
            </a:r>
            <a:r>
              <a:rPr lang="en-ID" sz="1800" dirty="0"/>
              <a:t> </a:t>
            </a:r>
            <a:r>
              <a:rPr lang="en-ID" sz="1800" dirty="0" err="1"/>
              <a:t>btc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b="1" dirty="0">
                <a:solidFill>
                  <a:srgbClr val="FF0000"/>
                </a:solidFill>
              </a:rPr>
              <a:t>145</a:t>
            </a:r>
            <a:r>
              <a:rPr lang="en-ID" sz="1800" dirty="0"/>
              <a:t> </a:t>
            </a:r>
            <a:r>
              <a:rPr lang="en-ID" sz="1800" dirty="0" err="1"/>
              <a:t>juta</a:t>
            </a:r>
            <a:r>
              <a:rPr lang="en-ID" sz="1800" dirty="0"/>
              <a:t>, </a:t>
            </a:r>
            <a:r>
              <a:rPr lang="en-ID" sz="1800" dirty="0" err="1"/>
              <a:t>maka</a:t>
            </a:r>
            <a:r>
              <a:rPr lang="en-ID" sz="1800" dirty="0"/>
              <a:t> volume order pada orderbook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bertambah</a:t>
            </a:r>
            <a:r>
              <a:rPr lang="en-ID" sz="1800" dirty="0"/>
              <a:t> pada </a:t>
            </a:r>
            <a:r>
              <a:rPr lang="en-ID" sz="1800" dirty="0" err="1"/>
              <a:t>harga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endParaRPr lang="en-ID" sz="1800" b="1" dirty="0"/>
          </a:p>
        </p:txBody>
      </p:sp>
    </p:spTree>
    <p:extLst>
      <p:ext uri="{BB962C8B-B14F-4D97-AF65-F5344CB8AC3E}">
        <p14:creationId xmlns:p14="http://schemas.microsoft.com/office/powerpoint/2010/main" val="23490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6393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7198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455039"/>
            <a:ext cx="4107454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rgbClr val="FF0000"/>
                </a:solidFill>
              </a:rPr>
              <a:t>Disimulasikan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lagi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dengan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keadaan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dimana</a:t>
            </a:r>
            <a:r>
              <a:rPr lang="en-ID" sz="1800" dirty="0">
                <a:solidFill>
                  <a:srgbClr val="FF0000"/>
                </a:solidFill>
              </a:rPr>
              <a:t> maker </a:t>
            </a:r>
            <a:r>
              <a:rPr lang="en-ID" sz="1800" dirty="0" err="1">
                <a:solidFill>
                  <a:srgbClr val="FF0000"/>
                </a:solidFill>
              </a:rPr>
              <a:t>baru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ingin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membeli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dengan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dan volume </a:t>
            </a:r>
            <a:r>
              <a:rPr lang="en-ID" sz="1800" dirty="0" err="1">
                <a:solidFill>
                  <a:srgbClr val="FF0000"/>
                </a:solidFill>
              </a:rPr>
              <a:t>secara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acak</a:t>
            </a:r>
            <a:endParaRPr lang="en-ID" sz="1800" b="1" dirty="0">
              <a:solidFill>
                <a:srgbClr val="FF0000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789DCC3-529C-4CE5-B362-CE0F5D929527}"/>
              </a:ext>
            </a:extLst>
          </p:cNvPr>
          <p:cNvSpPr/>
          <p:nvPr/>
        </p:nvSpPr>
        <p:spPr>
          <a:xfrm flipH="1">
            <a:off x="4741933" y="3170341"/>
            <a:ext cx="1582126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>
                <a:solidFill>
                  <a:schemeClr val="tx1"/>
                </a:solidFill>
              </a:rPr>
              <a:t>Harga yang </a:t>
            </a:r>
            <a:r>
              <a:rPr lang="en-ID" sz="1100" dirty="0" err="1">
                <a:solidFill>
                  <a:schemeClr val="tx1"/>
                </a:solidFill>
              </a:rPr>
              <a:t>menarik</a:t>
            </a:r>
            <a:r>
              <a:rPr lang="en-ID" sz="1100" dirty="0">
                <a:solidFill>
                  <a:schemeClr val="tx1"/>
                </a:solidFill>
              </a:rPr>
              <a:t>.! Saya </a:t>
            </a:r>
            <a:r>
              <a:rPr lang="en-ID" sz="1100" dirty="0" err="1">
                <a:solidFill>
                  <a:schemeClr val="tx1"/>
                </a:solidFill>
              </a:rPr>
              <a:t>mau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beli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2,004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dirty="0" err="1">
                <a:solidFill>
                  <a:schemeClr val="tx1"/>
                </a:solidFill>
              </a:rPr>
              <a:t>harga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150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21AC90-E2D7-4743-B6E5-06BC6784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0" y="3392488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BASIC INFO ABOUT TRADING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E14E5E-DD33-4BCD-B306-FB0FBD449F17}"/>
              </a:ext>
            </a:extLst>
          </p:cNvPr>
          <p:cNvGrpSpPr/>
          <p:nvPr/>
        </p:nvGrpSpPr>
        <p:grpSpPr>
          <a:xfrm>
            <a:off x="6663058" y="2021228"/>
            <a:ext cx="6000406" cy="4178299"/>
            <a:chOff x="6521168" y="1923632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168" y="1923632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8543471" y="5603456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sp>
        <p:nvSpPr>
          <p:cNvPr id="22" name="Title 24">
            <a:extLst>
              <a:ext uri="{FF2B5EF4-FFF2-40B4-BE49-F238E27FC236}">
                <a16:creationId xmlns:a16="http://schemas.microsoft.com/office/drawing/2014/main" id="{2035C108-817D-459C-95FC-9C341C0273D2}"/>
              </a:ext>
            </a:extLst>
          </p:cNvPr>
          <p:cNvSpPr txBox="1">
            <a:spLocks/>
          </p:cNvSpPr>
          <p:nvPr/>
        </p:nvSpPr>
        <p:spPr>
          <a:xfrm>
            <a:off x="294539" y="2819997"/>
            <a:ext cx="622662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chemeClr val="tx2"/>
                </a:solidFill>
              </a:rPr>
              <a:t>Penjelasan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mengenai</a:t>
            </a:r>
            <a:r>
              <a:rPr lang="en-ID" sz="1800" dirty="0">
                <a:solidFill>
                  <a:schemeClr val="tx2"/>
                </a:solidFill>
              </a:rPr>
              <a:t> Maker dan Taker </a:t>
            </a:r>
            <a:r>
              <a:rPr lang="en-ID" sz="1800" dirty="0" err="1">
                <a:solidFill>
                  <a:schemeClr val="tx2"/>
                </a:solidFill>
              </a:rPr>
              <a:t>akan</a:t>
            </a:r>
            <a:r>
              <a:rPr lang="en-ID" sz="1800" dirty="0">
                <a:solidFill>
                  <a:schemeClr val="tx2"/>
                </a:solidFill>
              </a:rPr>
              <a:t> di </a:t>
            </a:r>
            <a:r>
              <a:rPr lang="en-ID" sz="1800" dirty="0" err="1">
                <a:solidFill>
                  <a:schemeClr val="tx2"/>
                </a:solidFill>
              </a:rPr>
              <a:t>jelaskan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secara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satu-persatu</a:t>
            </a:r>
            <a:r>
              <a:rPr lang="en-ID" sz="1800" dirty="0">
                <a:solidFill>
                  <a:schemeClr val="tx2"/>
                </a:solidFill>
              </a:rPr>
              <a:t>.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10" name="Title 24">
            <a:extLst>
              <a:ext uri="{FF2B5EF4-FFF2-40B4-BE49-F238E27FC236}">
                <a16:creationId xmlns:a16="http://schemas.microsoft.com/office/drawing/2014/main" id="{972A1F40-D5A4-4FFB-98EF-F6E3F5979225}"/>
              </a:ext>
            </a:extLst>
          </p:cNvPr>
          <p:cNvSpPr txBox="1">
            <a:spLocks/>
          </p:cNvSpPr>
          <p:nvPr/>
        </p:nvSpPr>
        <p:spPr>
          <a:xfrm>
            <a:off x="294539" y="3655570"/>
            <a:ext cx="6226629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chemeClr val="tx2"/>
                </a:solidFill>
              </a:rPr>
              <a:t>Penjelasan</a:t>
            </a:r>
            <a:r>
              <a:rPr lang="en-ID" sz="1800" dirty="0">
                <a:solidFill>
                  <a:schemeClr val="tx2"/>
                </a:solidFill>
              </a:rPr>
              <a:t> yang </a:t>
            </a:r>
            <a:r>
              <a:rPr lang="en-ID" sz="1800" dirty="0" err="1">
                <a:solidFill>
                  <a:schemeClr val="tx2"/>
                </a:solidFill>
              </a:rPr>
              <a:t>akan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dibahas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berikut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ini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adalah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mengenai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b="1" dirty="0">
                <a:solidFill>
                  <a:schemeClr val="tx2"/>
                </a:solidFill>
              </a:rPr>
              <a:t>Maker pada BID dan ASK.</a:t>
            </a:r>
            <a:endParaRPr lang="en-ID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1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85926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F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00B0F0"/>
                          </a:solidFill>
                        </a:rPr>
                        <a:t>2,009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7325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455039"/>
            <a:ext cx="4107454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/>
              <a:t>Disimulasikan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keadaan</a:t>
            </a:r>
            <a:r>
              <a:rPr lang="en-ID" sz="1800" dirty="0"/>
              <a:t> </a:t>
            </a:r>
            <a:r>
              <a:rPr lang="en-ID" sz="1800" dirty="0" err="1"/>
              <a:t>dimana</a:t>
            </a:r>
            <a:r>
              <a:rPr lang="en-ID" sz="1800" dirty="0"/>
              <a:t> maker </a:t>
            </a:r>
            <a:r>
              <a:rPr lang="en-ID" sz="1800" dirty="0" err="1"/>
              <a:t>baru</a:t>
            </a:r>
            <a:r>
              <a:rPr lang="en-ID" sz="1800" dirty="0"/>
              <a:t>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membeli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dan volume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acak</a:t>
            </a:r>
            <a:endParaRPr lang="en-ID" sz="1800" b="1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789DCC3-529C-4CE5-B362-CE0F5D929527}"/>
              </a:ext>
            </a:extLst>
          </p:cNvPr>
          <p:cNvSpPr/>
          <p:nvPr/>
        </p:nvSpPr>
        <p:spPr>
          <a:xfrm flipH="1">
            <a:off x="4741933" y="3170341"/>
            <a:ext cx="1582126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>
                <a:solidFill>
                  <a:schemeClr val="tx1"/>
                </a:solidFill>
              </a:rPr>
              <a:t>Harga yang </a:t>
            </a:r>
            <a:r>
              <a:rPr lang="en-ID" sz="1100" dirty="0" err="1">
                <a:solidFill>
                  <a:schemeClr val="tx1"/>
                </a:solidFill>
              </a:rPr>
              <a:t>menarik</a:t>
            </a:r>
            <a:r>
              <a:rPr lang="en-ID" sz="1100" dirty="0">
                <a:solidFill>
                  <a:schemeClr val="tx1"/>
                </a:solidFill>
              </a:rPr>
              <a:t>.! Saya </a:t>
            </a:r>
            <a:r>
              <a:rPr lang="en-ID" sz="1100" dirty="0" err="1">
                <a:solidFill>
                  <a:schemeClr val="tx1"/>
                </a:solidFill>
              </a:rPr>
              <a:t>mau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beli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2,004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dirty="0" err="1">
                <a:solidFill>
                  <a:schemeClr val="tx1"/>
                </a:solidFill>
              </a:rPr>
              <a:t>harga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150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21AC90-E2D7-4743-B6E5-06BC6784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0" y="3392488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1909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2,009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0,05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6944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455039"/>
            <a:ext cx="4107454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>
                <a:solidFill>
                  <a:srgbClr val="FF0000"/>
                </a:solidFill>
              </a:rPr>
              <a:t>Seorang</a:t>
            </a:r>
            <a:r>
              <a:rPr lang="en-ID" sz="1800" dirty="0">
                <a:solidFill>
                  <a:srgbClr val="FF0000"/>
                </a:solidFill>
              </a:rPr>
              <a:t> maker </a:t>
            </a:r>
            <a:r>
              <a:rPr lang="en-ID" sz="1800" dirty="0" err="1">
                <a:solidFill>
                  <a:srgbClr val="FF0000"/>
                </a:solidFill>
              </a:rPr>
              <a:t>dapat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membuat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lebih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</a:t>
            </a:r>
            <a:r>
              <a:rPr lang="en-ID" sz="1800" dirty="0">
                <a:solidFill>
                  <a:srgbClr val="FF0000"/>
                </a:solidFill>
              </a:rPr>
              <a:t> 1 orderbook </a:t>
            </a:r>
            <a:r>
              <a:rPr lang="en-ID" sz="1800" dirty="0" err="1">
                <a:solidFill>
                  <a:srgbClr val="FF0000"/>
                </a:solidFill>
              </a:rPr>
              <a:t>dengan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dan volume order yang </a:t>
            </a:r>
            <a:r>
              <a:rPr lang="en-ID" sz="1800" dirty="0" err="1">
                <a:solidFill>
                  <a:srgbClr val="FF0000"/>
                </a:solidFill>
              </a:rPr>
              <a:t>diinginkan</a:t>
            </a:r>
            <a:endParaRPr lang="en-ID" sz="1800" b="1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21AC90-E2D7-4743-B6E5-06BC6784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0" y="3392488"/>
            <a:ext cx="1156687" cy="2679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DD058E-4CC8-443C-AD19-51A86799C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30" y="3644282"/>
            <a:ext cx="1156687" cy="2679296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789DCC3-529C-4CE5-B362-CE0F5D929527}"/>
              </a:ext>
            </a:extLst>
          </p:cNvPr>
          <p:cNvSpPr/>
          <p:nvPr/>
        </p:nvSpPr>
        <p:spPr>
          <a:xfrm flipH="1">
            <a:off x="4956679" y="3233128"/>
            <a:ext cx="1582126" cy="783203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 err="1">
                <a:solidFill>
                  <a:schemeClr val="tx1"/>
                </a:solidFill>
              </a:rPr>
              <a:t>Sepertinya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turun</a:t>
            </a:r>
            <a:r>
              <a:rPr lang="en-ID" sz="1100" dirty="0">
                <a:solidFill>
                  <a:schemeClr val="tx1"/>
                </a:solidFill>
              </a:rPr>
              <a:t>, </a:t>
            </a:r>
            <a:r>
              <a:rPr lang="en-ID" sz="1100" dirty="0" err="1">
                <a:solidFill>
                  <a:schemeClr val="tx1"/>
                </a:solidFill>
              </a:rPr>
              <a:t>saya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pasang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0,13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b="1" dirty="0">
                <a:solidFill>
                  <a:srgbClr val="FF0000"/>
                </a:solidFill>
              </a:rPr>
              <a:t>135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r>
              <a:rPr lang="en-ID" sz="1100" dirty="0">
                <a:solidFill>
                  <a:schemeClr val="tx1"/>
                </a:solidFill>
              </a:rPr>
              <a:t> dan </a:t>
            </a:r>
            <a:r>
              <a:rPr lang="en-ID" sz="1100" b="1" dirty="0">
                <a:solidFill>
                  <a:srgbClr val="FF0000"/>
                </a:solidFill>
              </a:rPr>
              <a:t>3,4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b="1" dirty="0">
                <a:solidFill>
                  <a:srgbClr val="FF0000"/>
                </a:solidFill>
              </a:rPr>
              <a:t>145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2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48301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2,009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3,49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0,18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6944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 err="1">
                <a:solidFill>
                  <a:srgbClr val="00B0F0"/>
                </a:solidFill>
              </a:rPr>
              <a:t>Lantas</a:t>
            </a:r>
            <a:r>
              <a:rPr lang="en-ID" sz="1800" b="1" dirty="0">
                <a:solidFill>
                  <a:srgbClr val="00B0F0"/>
                </a:solidFill>
              </a:rPr>
              <a:t>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 volume </a:t>
            </a:r>
            <a:r>
              <a:rPr lang="en-ID" sz="1800" b="1" dirty="0" err="1">
                <a:solidFill>
                  <a:srgbClr val="00B0F0"/>
                </a:solidFill>
              </a:rPr>
              <a:t>jika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terdapat</a:t>
            </a:r>
            <a:r>
              <a:rPr lang="en-ID" sz="1800" b="1" dirty="0">
                <a:solidFill>
                  <a:srgbClr val="00B0F0"/>
                </a:solidFill>
              </a:rPr>
              <a:t> 2 </a:t>
            </a:r>
            <a:r>
              <a:rPr lang="en-ID" sz="1800" b="1" dirty="0" err="1">
                <a:solidFill>
                  <a:srgbClr val="00B0F0"/>
                </a:solidFill>
              </a:rPr>
              <a:t>atau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lebih</a:t>
            </a:r>
            <a:r>
              <a:rPr lang="en-ID" sz="1800" b="1" dirty="0">
                <a:solidFill>
                  <a:srgbClr val="00B0F0"/>
                </a:solidFill>
              </a:rPr>
              <a:t> maker pada </a:t>
            </a:r>
            <a:r>
              <a:rPr lang="en-ID" sz="1800" b="1" dirty="0" err="1">
                <a:solidFill>
                  <a:srgbClr val="00B0F0"/>
                </a:solidFill>
              </a:rPr>
              <a:t>setiap</a:t>
            </a:r>
            <a:r>
              <a:rPr lang="en-ID" sz="1800" b="1" dirty="0">
                <a:solidFill>
                  <a:srgbClr val="00B0F0"/>
                </a:solidFill>
              </a:rPr>
              <a:t> orderbook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0F7BB-FEC4-4EFE-A33A-3F089FA0B8BC}"/>
              </a:ext>
            </a:extLst>
          </p:cNvPr>
          <p:cNvSpPr/>
          <p:nvPr/>
        </p:nvSpPr>
        <p:spPr>
          <a:xfrm>
            <a:off x="8887040" y="2745004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7196D-67F1-48FF-81B7-BEB066EA2EE8}"/>
              </a:ext>
            </a:extLst>
          </p:cNvPr>
          <p:cNvSpPr/>
          <p:nvPr/>
        </p:nvSpPr>
        <p:spPr>
          <a:xfrm>
            <a:off x="8887040" y="318747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023DD5-784A-4144-995F-8F28B7A5D0A8}"/>
              </a:ext>
            </a:extLst>
          </p:cNvPr>
          <p:cNvSpPr/>
          <p:nvPr/>
        </p:nvSpPr>
        <p:spPr>
          <a:xfrm>
            <a:off x="8887040" y="3612639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E70CE8-0AFB-4980-A21A-05E528E74866}"/>
              </a:ext>
            </a:extLst>
          </p:cNvPr>
          <p:cNvSpPr/>
          <p:nvPr/>
        </p:nvSpPr>
        <p:spPr>
          <a:xfrm>
            <a:off x="8887040" y="4032378"/>
            <a:ext cx="274421" cy="2744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455039"/>
            <a:ext cx="4107454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 err="1"/>
              <a:t>Seorang</a:t>
            </a:r>
            <a:r>
              <a:rPr lang="en-ID" sz="1800" dirty="0"/>
              <a:t> maker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1 orderbook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harga</a:t>
            </a:r>
            <a:r>
              <a:rPr lang="en-ID" sz="1800" dirty="0"/>
              <a:t> dan volume order yang </a:t>
            </a:r>
            <a:r>
              <a:rPr lang="en-ID" sz="1800" dirty="0" err="1"/>
              <a:t>diinginkan</a:t>
            </a:r>
            <a:endParaRPr lang="en-ID" sz="18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21AC90-E2D7-4743-B6E5-06BC6784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0" y="3392488"/>
            <a:ext cx="1156687" cy="2679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DD058E-4CC8-443C-AD19-51A86799C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30" y="3644282"/>
            <a:ext cx="1156687" cy="2679296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789DCC3-529C-4CE5-B362-CE0F5D929527}"/>
              </a:ext>
            </a:extLst>
          </p:cNvPr>
          <p:cNvSpPr/>
          <p:nvPr/>
        </p:nvSpPr>
        <p:spPr>
          <a:xfrm flipH="1">
            <a:off x="4956679" y="3233128"/>
            <a:ext cx="1582126" cy="783203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100" dirty="0" err="1">
                <a:solidFill>
                  <a:schemeClr val="tx1"/>
                </a:solidFill>
              </a:rPr>
              <a:t>Sepertinya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turun</a:t>
            </a:r>
            <a:r>
              <a:rPr lang="en-ID" sz="1100" dirty="0">
                <a:solidFill>
                  <a:schemeClr val="tx1"/>
                </a:solidFill>
              </a:rPr>
              <a:t>, </a:t>
            </a:r>
            <a:r>
              <a:rPr lang="en-ID" sz="1100" dirty="0" err="1">
                <a:solidFill>
                  <a:schemeClr val="tx1"/>
                </a:solidFill>
              </a:rPr>
              <a:t>saya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pasang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b="1" dirty="0">
                <a:solidFill>
                  <a:srgbClr val="FF0000"/>
                </a:solidFill>
              </a:rPr>
              <a:t>0,13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btc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b="1" dirty="0">
                <a:solidFill>
                  <a:srgbClr val="FF0000"/>
                </a:solidFill>
              </a:rPr>
              <a:t>135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r>
              <a:rPr lang="en-ID" sz="1100" dirty="0">
                <a:solidFill>
                  <a:schemeClr val="tx1"/>
                </a:solidFill>
              </a:rPr>
              <a:t> dan </a:t>
            </a:r>
            <a:r>
              <a:rPr lang="en-ID" sz="1100" b="1" dirty="0">
                <a:solidFill>
                  <a:srgbClr val="FF0000"/>
                </a:solidFill>
              </a:rPr>
              <a:t>3,4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b="1" dirty="0">
                <a:solidFill>
                  <a:srgbClr val="FF0000"/>
                </a:solidFill>
              </a:rPr>
              <a:t>145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juta</a:t>
            </a:r>
            <a:endParaRPr lang="en-ID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3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63469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01842"/>
              </p:ext>
            </p:extLst>
          </p:nvPr>
        </p:nvGraphicFramePr>
        <p:xfrm>
          <a:off x="73215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150.000.000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2,009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145.000.000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3,49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0,05 BTC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0,18 BTC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24" name="Title 24">
            <a:extLst>
              <a:ext uri="{FF2B5EF4-FFF2-40B4-BE49-F238E27FC236}">
                <a16:creationId xmlns:a16="http://schemas.microsoft.com/office/drawing/2014/main" id="{9AA410AA-3ABF-4429-BA84-58923EA97E26}"/>
              </a:ext>
            </a:extLst>
          </p:cNvPr>
          <p:cNvSpPr txBox="1">
            <a:spLocks/>
          </p:cNvSpPr>
          <p:nvPr/>
        </p:nvSpPr>
        <p:spPr>
          <a:xfrm>
            <a:off x="169670" y="2220206"/>
            <a:ext cx="4694430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D" sz="1800" b="1" dirty="0">
                <a:solidFill>
                  <a:srgbClr val="00B0F0"/>
                </a:solidFill>
              </a:rPr>
              <a:t>Jika yang </a:t>
            </a:r>
            <a:r>
              <a:rPr lang="en-ID" sz="1800" b="1" dirty="0" err="1">
                <a:solidFill>
                  <a:srgbClr val="00B0F0"/>
                </a:solidFill>
              </a:rPr>
              <a:t>disimulasikan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menggunakan</a:t>
            </a:r>
            <a:r>
              <a:rPr lang="en-ID" sz="1800" b="1" dirty="0">
                <a:solidFill>
                  <a:srgbClr val="00B0F0"/>
                </a:solidFill>
              </a:rPr>
              <a:t> orderbook BID, </a:t>
            </a:r>
            <a:r>
              <a:rPr lang="en-ID" sz="1800" b="1" dirty="0" err="1">
                <a:solidFill>
                  <a:srgbClr val="00B0F0"/>
                </a:solidFill>
              </a:rPr>
              <a:t>bagaimana</a:t>
            </a:r>
            <a:r>
              <a:rPr lang="en-ID" sz="1800" b="1" dirty="0">
                <a:solidFill>
                  <a:srgbClr val="00B0F0"/>
                </a:solidFill>
              </a:rPr>
              <a:t> </a:t>
            </a:r>
            <a:r>
              <a:rPr lang="en-ID" sz="1800" b="1" dirty="0" err="1">
                <a:solidFill>
                  <a:srgbClr val="00B0F0"/>
                </a:solidFill>
              </a:rPr>
              <a:t>dengan</a:t>
            </a:r>
            <a:r>
              <a:rPr lang="en-ID" sz="1800" b="1" dirty="0">
                <a:solidFill>
                  <a:srgbClr val="00B0F0"/>
                </a:solidFill>
              </a:rPr>
              <a:t> orderbook ASK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6B79F-E079-4BFC-832C-9D6B113E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2" y="3092348"/>
            <a:ext cx="1156687" cy="2679296"/>
          </a:xfrm>
          <a:prstGeom prst="rect">
            <a:avLst/>
          </a:prstGeom>
        </p:spPr>
      </p:pic>
      <p:sp>
        <p:nvSpPr>
          <p:cNvPr id="16" name="Title 24">
            <a:extLst>
              <a:ext uri="{FF2B5EF4-FFF2-40B4-BE49-F238E27FC236}">
                <a16:creationId xmlns:a16="http://schemas.microsoft.com/office/drawing/2014/main" id="{7FB58CAD-756F-437A-B5E3-D7816898E77B}"/>
              </a:ext>
            </a:extLst>
          </p:cNvPr>
          <p:cNvSpPr txBox="1">
            <a:spLocks/>
          </p:cNvSpPr>
          <p:nvPr/>
        </p:nvSpPr>
        <p:spPr>
          <a:xfrm>
            <a:off x="169670" y="3599939"/>
            <a:ext cx="4694430" cy="78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/>
              <a:t>Pada </a:t>
            </a:r>
            <a:r>
              <a:rPr lang="en-ID" sz="1800" dirty="0" err="1"/>
              <a:t>dasarnya</a:t>
            </a:r>
            <a:r>
              <a:rPr lang="en-ID" sz="1800" dirty="0"/>
              <a:t> </a:t>
            </a:r>
            <a:r>
              <a:rPr lang="en-ID" sz="1800" dirty="0" err="1"/>
              <a:t>konsep</a:t>
            </a:r>
            <a:r>
              <a:rPr lang="en-ID" sz="1800" dirty="0"/>
              <a:t> </a:t>
            </a:r>
            <a:r>
              <a:rPr lang="en-ID" sz="1800" dirty="0" err="1"/>
              <a:t>kerja</a:t>
            </a:r>
            <a:r>
              <a:rPr lang="en-ID" sz="1800" dirty="0"/>
              <a:t> maker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r>
              <a:rPr lang="en-ID" sz="1800" dirty="0"/>
              <a:t>,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orderbook BID </a:t>
            </a:r>
            <a:r>
              <a:rPr lang="en-ID" sz="1800" dirty="0" err="1"/>
              <a:t>ataupun</a:t>
            </a:r>
            <a:r>
              <a:rPr lang="en-ID" sz="1800" dirty="0"/>
              <a:t> ASK, yang </a:t>
            </a:r>
            <a:r>
              <a:rPr lang="en-ID" sz="1800" dirty="0" err="1"/>
              <a:t>membedakan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kedua</a:t>
            </a:r>
            <a:r>
              <a:rPr lang="en-ID" sz="1800" dirty="0"/>
              <a:t> orderbook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pengurutan</a:t>
            </a:r>
            <a:r>
              <a:rPr lang="en-ID" sz="1800" dirty="0"/>
              <a:t> daftar </a:t>
            </a:r>
            <a:r>
              <a:rPr lang="en-ID" sz="1800" dirty="0" err="1"/>
              <a:t>harga</a:t>
            </a:r>
            <a:endParaRPr lang="en-ID" sz="18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21AC90-E2D7-4743-B6E5-06BC6784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0" y="3392488"/>
            <a:ext cx="1156687" cy="2679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DD058E-4CC8-443C-AD19-51A86799CE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30" y="3644282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894970" y="2491850"/>
            <a:ext cx="9656916" cy="2312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b="1" dirty="0">
                <a:solidFill>
                  <a:srgbClr val="00B0F0"/>
                </a:solidFill>
                <a:latin typeface="Arial Black" panose="020B0A04020102020204" pitchFamily="34" charset="0"/>
              </a:rPr>
              <a:t>Progress Status :</a:t>
            </a:r>
          </a:p>
          <a:p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ID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Maker illustration  		: 100 %</a:t>
            </a:r>
          </a:p>
          <a:p>
            <a:pPr marL="342900" indent="-342900">
              <a:buFontTx/>
              <a:buChar char="-"/>
            </a:pPr>
            <a:r>
              <a:rPr lang="en-ID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Taker illustration		: </a:t>
            </a:r>
            <a:r>
              <a:rPr lang="en-ID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Reconcept</a:t>
            </a:r>
            <a:endParaRPr lang="en-ID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ID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Send/Receive Crypto	: waiting list (another ppt)</a:t>
            </a:r>
          </a:p>
        </p:txBody>
      </p:sp>
    </p:spTree>
    <p:extLst>
      <p:ext uri="{BB962C8B-B14F-4D97-AF65-F5344CB8AC3E}">
        <p14:creationId xmlns:p14="http://schemas.microsoft.com/office/powerpoint/2010/main" val="83789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2079273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43676"/>
              </p:ext>
            </p:extLst>
          </p:nvPr>
        </p:nvGraphicFramePr>
        <p:xfrm>
          <a:off x="4070350" y="3050222"/>
          <a:ext cx="3851272" cy="18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1855455"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ORDERBOOK</a:t>
                      </a:r>
                    </a:p>
                    <a:p>
                      <a:pPr algn="ctr"/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BID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ORDERBOOK</a:t>
                      </a:r>
                    </a:p>
                    <a:p>
                      <a:pPr algn="ct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ASK</a:t>
                      </a:r>
                      <a:endParaRPr kumimoji="0" lang="en-ID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1A2E90B6-2C36-4C1F-AD84-6A1EE1FFA227}"/>
              </a:ext>
            </a:extLst>
          </p:cNvPr>
          <p:cNvSpPr txBox="1">
            <a:spLocks/>
          </p:cNvSpPr>
          <p:nvPr/>
        </p:nvSpPr>
        <p:spPr>
          <a:xfrm>
            <a:off x="1436914" y="1456698"/>
            <a:ext cx="9318172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dirty="0">
                <a:solidFill>
                  <a:schemeClr val="tx2"/>
                </a:solidFill>
              </a:rPr>
              <a:t>Pada </a:t>
            </a:r>
            <a:r>
              <a:rPr lang="en-ID" sz="2000" dirty="0" err="1">
                <a:solidFill>
                  <a:schemeClr val="tx2"/>
                </a:solidFill>
              </a:rPr>
              <a:t>sebuah</a:t>
            </a:r>
            <a:r>
              <a:rPr lang="en-ID" sz="2000" dirty="0">
                <a:solidFill>
                  <a:schemeClr val="tx2"/>
                </a:solidFill>
              </a:rPr>
              <a:t> exchange, </a:t>
            </a:r>
            <a:r>
              <a:rPr lang="en-ID" sz="2000" dirty="0" err="1">
                <a:solidFill>
                  <a:schemeClr val="tx2"/>
                </a:solidFill>
              </a:rPr>
              <a:t>terdapat</a:t>
            </a:r>
            <a:r>
              <a:rPr lang="en-ID" sz="2000" dirty="0">
                <a:solidFill>
                  <a:schemeClr val="tx2"/>
                </a:solidFill>
              </a:rPr>
              <a:t> 2 orderbook </a:t>
            </a:r>
            <a:r>
              <a:rPr lang="en-ID" sz="2000" dirty="0" err="1">
                <a:solidFill>
                  <a:schemeClr val="tx2"/>
                </a:solidFill>
              </a:rPr>
              <a:t>yaitu</a:t>
            </a:r>
            <a:r>
              <a:rPr lang="en-ID" sz="2000" dirty="0">
                <a:solidFill>
                  <a:schemeClr val="tx2"/>
                </a:solidFill>
              </a:rPr>
              <a:t> orderbook </a:t>
            </a:r>
            <a:r>
              <a:rPr lang="en-ID" sz="2000" b="1" dirty="0">
                <a:solidFill>
                  <a:srgbClr val="00B050"/>
                </a:solidFill>
              </a:rPr>
              <a:t>BID</a:t>
            </a:r>
            <a:r>
              <a:rPr lang="en-ID" sz="2000" dirty="0">
                <a:solidFill>
                  <a:schemeClr val="tx2"/>
                </a:solidFill>
              </a:rPr>
              <a:t> dan </a:t>
            </a:r>
            <a:r>
              <a:rPr lang="en-ID" sz="2000" b="1" dirty="0">
                <a:solidFill>
                  <a:srgbClr val="C00000"/>
                </a:solidFill>
              </a:rPr>
              <a:t>ASK</a:t>
            </a:r>
          </a:p>
        </p:txBody>
      </p:sp>
      <p:sp>
        <p:nvSpPr>
          <p:cNvPr id="14" name="Title 24">
            <a:extLst>
              <a:ext uri="{FF2B5EF4-FFF2-40B4-BE49-F238E27FC236}">
                <a16:creationId xmlns:a16="http://schemas.microsoft.com/office/drawing/2014/main" id="{18481F63-0652-4B21-89AF-499292C077E0}"/>
              </a:ext>
            </a:extLst>
          </p:cNvPr>
          <p:cNvSpPr txBox="1">
            <a:spLocks/>
          </p:cNvSpPr>
          <p:nvPr/>
        </p:nvSpPr>
        <p:spPr>
          <a:xfrm>
            <a:off x="192574" y="2967645"/>
            <a:ext cx="3532488" cy="2020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1800" dirty="0">
                <a:solidFill>
                  <a:schemeClr val="tx2"/>
                </a:solidFill>
              </a:rPr>
              <a:t>Jika trader </a:t>
            </a:r>
            <a:r>
              <a:rPr lang="en-ID" sz="1800" dirty="0" err="1">
                <a:solidFill>
                  <a:schemeClr val="tx2"/>
                </a:solidFill>
              </a:rPr>
              <a:t>ingin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membeli</a:t>
            </a:r>
            <a:r>
              <a:rPr lang="en-ID" sz="1800" dirty="0">
                <a:solidFill>
                  <a:schemeClr val="tx2"/>
                </a:solidFill>
              </a:rPr>
              <a:t> bitcoin </a:t>
            </a:r>
            <a:r>
              <a:rPr lang="en-ID" sz="1800" dirty="0" err="1">
                <a:solidFill>
                  <a:schemeClr val="tx2"/>
                </a:solidFill>
              </a:rPr>
              <a:t>dengan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tertentu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akan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tetapi</a:t>
            </a:r>
            <a:r>
              <a:rPr lang="en-ID" sz="1800" dirty="0">
                <a:solidFill>
                  <a:schemeClr val="tx2"/>
                </a:solidFill>
              </a:rPr>
              <a:t> pada orderbook </a:t>
            </a:r>
            <a:r>
              <a:rPr lang="en-ID" sz="1800" b="1" dirty="0">
                <a:solidFill>
                  <a:srgbClr val="C00000"/>
                </a:solidFill>
              </a:rPr>
              <a:t>ASK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belum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tersedia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yang </a:t>
            </a:r>
            <a:r>
              <a:rPr lang="en-ID" sz="1800" dirty="0" err="1">
                <a:solidFill>
                  <a:schemeClr val="tx2"/>
                </a:solidFill>
              </a:rPr>
              <a:t>diminta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maka</a:t>
            </a:r>
            <a:r>
              <a:rPr lang="en-ID" sz="1800" dirty="0">
                <a:solidFill>
                  <a:schemeClr val="tx2"/>
                </a:solidFill>
              </a:rPr>
              <a:t> trader </a:t>
            </a:r>
            <a:r>
              <a:rPr lang="en-ID" sz="1800" dirty="0" err="1">
                <a:solidFill>
                  <a:schemeClr val="tx2"/>
                </a:solidFill>
              </a:rPr>
              <a:t>tersebut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menjadi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5" name="Title 24">
            <a:extLst>
              <a:ext uri="{FF2B5EF4-FFF2-40B4-BE49-F238E27FC236}">
                <a16:creationId xmlns:a16="http://schemas.microsoft.com/office/drawing/2014/main" id="{41D6F290-43C8-4C07-8743-2C943919310D}"/>
              </a:ext>
            </a:extLst>
          </p:cNvPr>
          <p:cNvSpPr txBox="1">
            <a:spLocks/>
          </p:cNvSpPr>
          <p:nvPr/>
        </p:nvSpPr>
        <p:spPr>
          <a:xfrm>
            <a:off x="8266910" y="2967645"/>
            <a:ext cx="3532488" cy="2020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solidFill>
                  <a:schemeClr val="tx2"/>
                </a:solidFill>
              </a:rPr>
              <a:t>Jika trader </a:t>
            </a:r>
            <a:r>
              <a:rPr lang="en-ID" sz="1800" dirty="0" err="1">
                <a:solidFill>
                  <a:schemeClr val="tx2"/>
                </a:solidFill>
              </a:rPr>
              <a:t>ingin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menjual</a:t>
            </a:r>
            <a:r>
              <a:rPr lang="en-ID" sz="1800" dirty="0">
                <a:solidFill>
                  <a:schemeClr val="tx2"/>
                </a:solidFill>
              </a:rPr>
              <a:t> bitcoin </a:t>
            </a:r>
            <a:r>
              <a:rPr lang="en-ID" sz="1800" dirty="0" err="1">
                <a:solidFill>
                  <a:schemeClr val="tx2"/>
                </a:solidFill>
              </a:rPr>
              <a:t>dengan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tertentu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akan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tetapi</a:t>
            </a:r>
            <a:r>
              <a:rPr lang="en-ID" sz="1800" dirty="0">
                <a:solidFill>
                  <a:schemeClr val="tx2"/>
                </a:solidFill>
              </a:rPr>
              <a:t> pada orderbook </a:t>
            </a:r>
            <a:r>
              <a:rPr lang="en-ID" sz="1800" b="1" dirty="0">
                <a:solidFill>
                  <a:srgbClr val="00B050"/>
                </a:solidFill>
              </a:rPr>
              <a:t>BID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belum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tersedia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yang </a:t>
            </a:r>
            <a:r>
              <a:rPr lang="en-ID" sz="1800" dirty="0" err="1">
                <a:solidFill>
                  <a:schemeClr val="tx2"/>
                </a:solidFill>
              </a:rPr>
              <a:t>diminta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maka</a:t>
            </a:r>
            <a:r>
              <a:rPr lang="en-ID" sz="1800" dirty="0">
                <a:solidFill>
                  <a:schemeClr val="tx2"/>
                </a:solidFill>
              </a:rPr>
              <a:t> trader </a:t>
            </a:r>
            <a:r>
              <a:rPr lang="en-ID" sz="1800" dirty="0" err="1">
                <a:solidFill>
                  <a:schemeClr val="tx2"/>
                </a:solidFill>
              </a:rPr>
              <a:t>tersebut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menjadi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b="1" dirty="0">
                <a:solidFill>
                  <a:srgbClr val="C00000"/>
                </a:solidFill>
              </a:rPr>
              <a:t>Maker ASK</a:t>
            </a:r>
          </a:p>
        </p:txBody>
      </p:sp>
    </p:spTree>
    <p:extLst>
      <p:ext uri="{BB962C8B-B14F-4D97-AF65-F5344CB8AC3E}">
        <p14:creationId xmlns:p14="http://schemas.microsoft.com/office/powerpoint/2010/main" val="186678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38662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261801" y="2191822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140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3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45837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F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261801" y="2191822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140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>
                <a:solidFill>
                  <a:srgbClr val="FF0000"/>
                </a:solidFill>
              </a:rPr>
              <a:t>Jika pada orderbook </a:t>
            </a:r>
            <a:r>
              <a:rPr lang="en-ID" sz="1800" dirty="0" err="1">
                <a:solidFill>
                  <a:srgbClr val="FF0000"/>
                </a:solidFill>
              </a:rPr>
              <a:t>masih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kosong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atau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belum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memiliki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, </a:t>
            </a:r>
            <a:r>
              <a:rPr lang="en-ID" sz="1800" dirty="0" err="1">
                <a:solidFill>
                  <a:srgbClr val="FF0000"/>
                </a:solidFill>
              </a:rPr>
              <a:t>maka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permintaan</a:t>
            </a:r>
            <a:r>
              <a:rPr lang="en-ID" sz="1800" dirty="0">
                <a:solidFill>
                  <a:srgbClr val="FF0000"/>
                </a:solidFill>
              </a:rPr>
              <a:t> Maker BID </a:t>
            </a:r>
            <a:r>
              <a:rPr lang="en-ID" sz="1800" dirty="0" err="1">
                <a:solidFill>
                  <a:srgbClr val="FF0000"/>
                </a:solidFill>
              </a:rPr>
              <a:t>akan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ditempatkan</a:t>
            </a:r>
            <a:r>
              <a:rPr lang="en-ID" sz="1800" dirty="0">
                <a:solidFill>
                  <a:srgbClr val="FF0000"/>
                </a:solidFill>
              </a:rPr>
              <a:t> pada </a:t>
            </a:r>
            <a:r>
              <a:rPr lang="en-ID" sz="1800" dirty="0" err="1">
                <a:solidFill>
                  <a:srgbClr val="FF0000"/>
                </a:solidFill>
              </a:rPr>
              <a:t>posisi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pertama</a:t>
            </a:r>
            <a:r>
              <a:rPr lang="en-ID" sz="1800" dirty="0">
                <a:solidFill>
                  <a:srgbClr val="FF0000"/>
                </a:solidFill>
              </a:rPr>
              <a:t> pada orderbook BID</a:t>
            </a:r>
            <a:endParaRPr lang="en-ID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95836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663944" y="2470669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135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 err="1">
                <a:solidFill>
                  <a:srgbClr val="FF0000"/>
                </a:solidFill>
              </a:rPr>
              <a:t>Apabila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terdapat</a:t>
            </a:r>
            <a:r>
              <a:rPr lang="en-ID" sz="1800" dirty="0">
                <a:solidFill>
                  <a:srgbClr val="FF0000"/>
                </a:solidFill>
              </a:rPr>
              <a:t> orderbook BID </a:t>
            </a:r>
            <a:r>
              <a:rPr lang="en-ID" sz="1800" dirty="0" err="1">
                <a:solidFill>
                  <a:srgbClr val="FF0000"/>
                </a:solidFill>
              </a:rPr>
              <a:t>baru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akan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tetapi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lebih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rendah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daripada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sebelumnya</a:t>
            </a:r>
            <a:r>
              <a:rPr lang="en-ID" sz="1800" dirty="0">
                <a:solidFill>
                  <a:srgbClr val="FF0000"/>
                </a:solidFill>
              </a:rPr>
              <a:t>, </a:t>
            </a:r>
            <a:r>
              <a:rPr lang="en-ID" sz="1800" dirty="0" err="1">
                <a:solidFill>
                  <a:srgbClr val="FF0000"/>
                </a:solidFill>
              </a:rPr>
              <a:t>maka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ditempatkan</a:t>
            </a:r>
            <a:r>
              <a:rPr lang="en-ID" sz="1800" dirty="0">
                <a:solidFill>
                  <a:srgbClr val="FF0000"/>
                </a:solidFill>
              </a:rPr>
              <a:t> pada </a:t>
            </a:r>
            <a:r>
              <a:rPr lang="en-ID" sz="1800" dirty="0" err="1">
                <a:solidFill>
                  <a:srgbClr val="FF0000"/>
                </a:solidFill>
              </a:rPr>
              <a:t>posisi</a:t>
            </a:r>
            <a:r>
              <a:rPr lang="en-ID" sz="1800" dirty="0">
                <a:solidFill>
                  <a:srgbClr val="FF0000"/>
                </a:solidFill>
              </a:rPr>
              <a:t> paling </a:t>
            </a:r>
            <a:r>
              <a:rPr lang="en-ID" sz="1800" dirty="0" err="1">
                <a:solidFill>
                  <a:srgbClr val="FF0000"/>
                </a:solidFill>
              </a:rPr>
              <a:t>bawah</a:t>
            </a:r>
            <a:endParaRPr lang="en-ID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82815"/>
              </p:ext>
            </p:extLst>
          </p:nvPr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F0"/>
                          </a:solidFill>
                        </a:rPr>
                        <a:t>135.000.000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663944" y="2470669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135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 err="1">
                <a:solidFill>
                  <a:schemeClr val="tx2"/>
                </a:solidFill>
              </a:rPr>
              <a:t>Apabila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terdapat</a:t>
            </a:r>
            <a:r>
              <a:rPr lang="en-ID" sz="1800" dirty="0">
                <a:solidFill>
                  <a:schemeClr val="tx2"/>
                </a:solidFill>
              </a:rPr>
              <a:t> orderbook BID </a:t>
            </a:r>
            <a:r>
              <a:rPr lang="en-ID" sz="1800" dirty="0" err="1">
                <a:solidFill>
                  <a:schemeClr val="tx2"/>
                </a:solidFill>
              </a:rPr>
              <a:t>baru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akan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tetapi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lebih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rendah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daripada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harga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sebelumnya</a:t>
            </a:r>
            <a:r>
              <a:rPr lang="en-ID" sz="1800" dirty="0">
                <a:solidFill>
                  <a:schemeClr val="tx2"/>
                </a:solidFill>
              </a:rPr>
              <a:t>, </a:t>
            </a:r>
            <a:r>
              <a:rPr lang="en-ID" sz="1800" dirty="0" err="1">
                <a:solidFill>
                  <a:schemeClr val="tx2"/>
                </a:solidFill>
              </a:rPr>
              <a:t>maka</a:t>
            </a:r>
            <a:r>
              <a:rPr lang="en-ID" sz="1800" dirty="0">
                <a:solidFill>
                  <a:schemeClr val="tx2"/>
                </a:solidFill>
              </a:rPr>
              <a:t> </a:t>
            </a:r>
            <a:r>
              <a:rPr lang="en-ID" sz="1800" dirty="0" err="1">
                <a:solidFill>
                  <a:schemeClr val="tx2"/>
                </a:solidFill>
              </a:rPr>
              <a:t>ditempatkan</a:t>
            </a:r>
            <a:r>
              <a:rPr lang="en-ID" sz="1800" dirty="0">
                <a:solidFill>
                  <a:schemeClr val="tx2"/>
                </a:solidFill>
              </a:rPr>
              <a:t> pada </a:t>
            </a:r>
            <a:r>
              <a:rPr lang="en-ID" sz="1800" dirty="0" err="1">
                <a:solidFill>
                  <a:schemeClr val="tx2"/>
                </a:solidFill>
              </a:rPr>
              <a:t>posisi</a:t>
            </a:r>
            <a:r>
              <a:rPr lang="en-ID" sz="1800" dirty="0">
                <a:solidFill>
                  <a:schemeClr val="tx2"/>
                </a:solidFill>
              </a:rPr>
              <a:t> paling </a:t>
            </a:r>
            <a:r>
              <a:rPr lang="en-ID" sz="1800" dirty="0" err="1">
                <a:solidFill>
                  <a:schemeClr val="tx2"/>
                </a:solidFill>
              </a:rPr>
              <a:t>bawah</a:t>
            </a:r>
            <a:endParaRPr lang="en-ID" sz="1800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84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144CD-EA22-4ABE-AD46-632573A4B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2" y="2517688"/>
            <a:ext cx="1156687" cy="267929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325D1BA-8358-4DED-8DC8-DA32E7B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35" y="1661016"/>
            <a:ext cx="1955800" cy="498475"/>
          </a:xfrm>
        </p:spPr>
        <p:txBody>
          <a:bodyPr>
            <a:normAutofit/>
          </a:bodyPr>
          <a:lstStyle/>
          <a:p>
            <a:pPr algn="ctr"/>
            <a:r>
              <a:rPr lang="en-ID" sz="1800" b="1" dirty="0">
                <a:solidFill>
                  <a:srgbClr val="00B050"/>
                </a:solidFill>
              </a:rPr>
              <a:t>Maker BID</a:t>
            </a:r>
          </a:p>
        </p:txBody>
      </p:sp>
      <p:sp>
        <p:nvSpPr>
          <p:cNvPr id="12" name="Title 24">
            <a:extLst>
              <a:ext uri="{FF2B5EF4-FFF2-40B4-BE49-F238E27FC236}">
                <a16:creationId xmlns:a16="http://schemas.microsoft.com/office/drawing/2014/main" id="{09DEBE49-04E5-44B2-BFE2-BE96614F04FA}"/>
              </a:ext>
            </a:extLst>
          </p:cNvPr>
          <p:cNvSpPr txBox="1">
            <a:spLocks/>
          </p:cNvSpPr>
          <p:nvPr/>
        </p:nvSpPr>
        <p:spPr>
          <a:xfrm>
            <a:off x="3652684" y="445337"/>
            <a:ext cx="4886632" cy="6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MAKER TRADING ILLUSTRATION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9466D-9310-4ABF-B8E4-96EDCB1916A6}"/>
              </a:ext>
            </a:extLst>
          </p:cNvPr>
          <p:cNvGrpSpPr/>
          <p:nvPr/>
        </p:nvGrpSpPr>
        <p:grpSpPr>
          <a:xfrm>
            <a:off x="3095797" y="1707496"/>
            <a:ext cx="6000406" cy="4178299"/>
            <a:chOff x="3095797" y="1612900"/>
            <a:chExt cx="6000406" cy="41782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C092C-FE52-40B0-951E-0DAF21CB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797" y="1612900"/>
              <a:ext cx="6000406" cy="3632200"/>
            </a:xfrm>
            <a:prstGeom prst="rect">
              <a:avLst/>
            </a:prstGeom>
          </p:spPr>
        </p:pic>
        <p:sp>
          <p:nvSpPr>
            <p:cNvPr id="18" name="Title 9">
              <a:extLst>
                <a:ext uri="{FF2B5EF4-FFF2-40B4-BE49-F238E27FC236}">
                  <a16:creationId xmlns:a16="http://schemas.microsoft.com/office/drawing/2014/main" id="{D3479551-B409-4837-AA20-7A3278F86C8B}"/>
                </a:ext>
              </a:extLst>
            </p:cNvPr>
            <p:cNvSpPr txBox="1">
              <a:spLocks/>
            </p:cNvSpPr>
            <p:nvPr/>
          </p:nvSpPr>
          <p:spPr>
            <a:xfrm>
              <a:off x="5118100" y="5292724"/>
              <a:ext cx="1955800" cy="498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D" sz="1800" b="1" dirty="0">
                  <a:solidFill>
                    <a:schemeClr val="accent2"/>
                  </a:solidFill>
                </a:rPr>
                <a:t>EXCHANGE</a:t>
              </a:r>
            </a:p>
          </p:txBody>
        </p:sp>
      </p:grp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4F5D0A9A-798F-4B6D-BF9C-F595CAA2C3B3}"/>
              </a:ext>
            </a:extLst>
          </p:cNvPr>
          <p:cNvGraphicFramePr>
            <a:graphicFrameLocks noGrp="1"/>
          </p:cNvGraphicFramePr>
          <p:nvPr/>
        </p:nvGraphicFramePr>
        <p:xfrm>
          <a:off x="4070350" y="2678445"/>
          <a:ext cx="3851272" cy="18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636">
                  <a:extLst>
                    <a:ext uri="{9D8B030D-6E8A-4147-A177-3AD203B41FA5}">
                      <a16:colId xmlns:a16="http://schemas.microsoft.com/office/drawing/2014/main" val="3956910275"/>
                    </a:ext>
                  </a:extLst>
                </a:gridCol>
                <a:gridCol w="1925636">
                  <a:extLst>
                    <a:ext uri="{9D8B030D-6E8A-4147-A177-3AD203B41FA5}">
                      <a16:colId xmlns:a16="http://schemas.microsoft.com/office/drawing/2014/main" val="4072135648"/>
                    </a:ext>
                  </a:extLst>
                </a:gridCol>
              </a:tblGrid>
              <a:tr h="429756">
                <a:tc>
                  <a:txBody>
                    <a:bodyPr/>
                    <a:lstStyle/>
                    <a:p>
                      <a:r>
                        <a:rPr lang="en-ID" sz="1800" dirty="0">
                          <a:solidFill>
                            <a:srgbClr val="00B050"/>
                          </a:solidFill>
                        </a:rPr>
                        <a:t>140.000.000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91887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00B050"/>
                          </a:solidFill>
                        </a:rPr>
                        <a:t>135.000.000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69801"/>
                  </a:ext>
                </a:extLst>
              </a:tr>
              <a:tr h="429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7018"/>
                  </a:ext>
                </a:extLst>
              </a:tr>
              <a:tr h="56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endParaRPr lang="en-ID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7901"/>
                  </a:ext>
                </a:extLst>
              </a:tr>
            </a:tbl>
          </a:graphicData>
        </a:graphic>
      </p:graphicFrame>
      <p:sp>
        <p:nvSpPr>
          <p:cNvPr id="11" name="Title 24">
            <a:extLst>
              <a:ext uri="{FF2B5EF4-FFF2-40B4-BE49-F238E27FC236}">
                <a16:creationId xmlns:a16="http://schemas.microsoft.com/office/drawing/2014/main" id="{4110CD25-B807-4B95-AB7D-04A6CE4ADDC1}"/>
              </a:ext>
            </a:extLst>
          </p:cNvPr>
          <p:cNvSpPr txBox="1">
            <a:spLocks/>
          </p:cNvSpPr>
          <p:nvPr/>
        </p:nvSpPr>
        <p:spPr>
          <a:xfrm>
            <a:off x="809470" y="5834028"/>
            <a:ext cx="10573060" cy="95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dirty="0" err="1">
                <a:solidFill>
                  <a:srgbClr val="FF0000"/>
                </a:solidFill>
              </a:rPr>
              <a:t>Apabila</a:t>
            </a:r>
            <a:r>
              <a:rPr lang="en-ID" sz="1800" dirty="0">
                <a:solidFill>
                  <a:srgbClr val="FF0000"/>
                </a:solidFill>
              </a:rPr>
              <a:t> orderbook BID </a:t>
            </a:r>
            <a:r>
              <a:rPr lang="en-ID" sz="1800" dirty="0" err="1">
                <a:solidFill>
                  <a:srgbClr val="FF0000"/>
                </a:solidFill>
              </a:rPr>
              <a:t>baru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memiliki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harga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tinggi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dari</a:t>
            </a:r>
            <a:r>
              <a:rPr lang="en-ID" sz="1800" dirty="0">
                <a:solidFill>
                  <a:srgbClr val="FF0000"/>
                </a:solidFill>
              </a:rPr>
              <a:t> orderbook </a:t>
            </a:r>
            <a:r>
              <a:rPr lang="en-ID" sz="1800" dirty="0" err="1">
                <a:solidFill>
                  <a:srgbClr val="FF0000"/>
                </a:solidFill>
              </a:rPr>
              <a:t>lainnya</a:t>
            </a:r>
            <a:r>
              <a:rPr lang="en-ID" sz="1800" dirty="0">
                <a:solidFill>
                  <a:srgbClr val="FF0000"/>
                </a:solidFill>
              </a:rPr>
              <a:t>, </a:t>
            </a:r>
            <a:r>
              <a:rPr lang="en-ID" sz="1800" dirty="0" err="1">
                <a:solidFill>
                  <a:srgbClr val="FF0000"/>
                </a:solidFill>
              </a:rPr>
              <a:t>maka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ditempatkan</a:t>
            </a:r>
            <a:r>
              <a:rPr lang="en-ID" sz="1800" dirty="0">
                <a:solidFill>
                  <a:srgbClr val="FF0000"/>
                </a:solidFill>
              </a:rPr>
              <a:t> pada </a:t>
            </a:r>
            <a:r>
              <a:rPr lang="en-ID" sz="1800" dirty="0" err="1">
                <a:solidFill>
                  <a:srgbClr val="FF0000"/>
                </a:solidFill>
              </a:rPr>
              <a:t>posisi</a:t>
            </a:r>
            <a:r>
              <a:rPr lang="en-ID" sz="1800" dirty="0">
                <a:solidFill>
                  <a:srgbClr val="FF0000"/>
                </a:solidFill>
              </a:rPr>
              <a:t> </a:t>
            </a:r>
            <a:r>
              <a:rPr lang="en-ID" sz="1800" dirty="0" err="1">
                <a:solidFill>
                  <a:srgbClr val="FF0000"/>
                </a:solidFill>
              </a:rPr>
              <a:t>teratas</a:t>
            </a:r>
            <a:endParaRPr lang="en-ID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25D13-7474-4482-AC4C-49CD5139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5" y="2796535"/>
            <a:ext cx="1156687" cy="267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6B09A-1474-4921-A762-AFDF6A0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0" y="3075382"/>
            <a:ext cx="1156687" cy="2679296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E52A2B8-15CD-45D1-A814-5EDA2AAB6D62}"/>
              </a:ext>
            </a:extLst>
          </p:cNvPr>
          <p:cNvSpPr/>
          <p:nvPr/>
        </p:nvSpPr>
        <p:spPr>
          <a:xfrm flipH="1">
            <a:off x="999870" y="2754619"/>
            <a:ext cx="1476140" cy="651731"/>
          </a:xfrm>
          <a:prstGeom prst="wedgeRoundRectCallout">
            <a:avLst>
              <a:gd name="adj1" fmla="val -57530"/>
              <a:gd name="adj2" fmla="val 3495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dirty="0">
                <a:solidFill>
                  <a:schemeClr val="tx1"/>
                </a:solidFill>
              </a:rPr>
              <a:t>Saya </a:t>
            </a:r>
            <a:r>
              <a:rPr lang="en-ID" sz="1200" dirty="0" err="1">
                <a:solidFill>
                  <a:schemeClr val="tx1"/>
                </a:solidFill>
              </a:rPr>
              <a:t>ingin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membeli</a:t>
            </a:r>
            <a:r>
              <a:rPr lang="en-ID" sz="1200" dirty="0">
                <a:solidFill>
                  <a:schemeClr val="tx1"/>
                </a:solidFill>
              </a:rPr>
              <a:t> bitcoin </a:t>
            </a:r>
            <a:r>
              <a:rPr lang="en-ID" sz="1200" dirty="0" err="1">
                <a:solidFill>
                  <a:schemeClr val="tx1"/>
                </a:solidFill>
              </a:rPr>
              <a:t>seharga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rgbClr val="FF0000"/>
                </a:solidFill>
              </a:rPr>
              <a:t>150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juta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1606</Words>
  <Application>Microsoft Office PowerPoint</Application>
  <PresentationFormat>Widescreen</PresentationFormat>
  <Paragraphs>458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1_Office Theme</vt:lpstr>
      <vt:lpstr>TRADING ILLUSTRATION</vt:lpstr>
      <vt:lpstr>PowerPoint Presentation</vt:lpstr>
      <vt:lpstr>PowerPoint Presentation</vt:lpstr>
      <vt:lpstr>PowerPoint Presentation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Maker BID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ILLUSTRATION</dc:title>
  <dc:creator>chrysta agung</dc:creator>
  <cp:lastModifiedBy>chrysta agung</cp:lastModifiedBy>
  <cp:revision>38</cp:revision>
  <dcterms:created xsi:type="dcterms:W3CDTF">2020-04-26T07:05:08Z</dcterms:created>
  <dcterms:modified xsi:type="dcterms:W3CDTF">2020-04-29T08:33:43Z</dcterms:modified>
</cp:coreProperties>
</file>