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309" r:id="rId3"/>
    <p:sldId id="312" r:id="rId4"/>
    <p:sldId id="310" r:id="rId5"/>
    <p:sldId id="313" r:id="rId6"/>
    <p:sldId id="315" r:id="rId7"/>
    <p:sldId id="316" r:id="rId8"/>
    <p:sldId id="317" r:id="rId9"/>
    <p:sldId id="318" r:id="rId10"/>
    <p:sldId id="319" r:id="rId11"/>
    <p:sldId id="320" r:id="rId12"/>
    <p:sldId id="321" r:id="rId13"/>
    <p:sldId id="322" r:id="rId14"/>
    <p:sldId id="323" r:id="rId15"/>
    <p:sldId id="324" r:id="rId16"/>
    <p:sldId id="325" r:id="rId17"/>
    <p:sldId id="330" r:id="rId18"/>
    <p:sldId id="326" r:id="rId19"/>
    <p:sldId id="329" r:id="rId20"/>
    <p:sldId id="331" r:id="rId21"/>
    <p:sldId id="332" r:id="rId22"/>
    <p:sldId id="335" r:id="rId23"/>
    <p:sldId id="336" r:id="rId24"/>
    <p:sldId id="337" r:id="rId25"/>
    <p:sldId id="338" r:id="rId26"/>
    <p:sldId id="339" r:id="rId27"/>
    <p:sldId id="341" r:id="rId28"/>
    <p:sldId id="342" r:id="rId29"/>
    <p:sldId id="343" r:id="rId30"/>
    <p:sldId id="344" r:id="rId31"/>
    <p:sldId id="345" r:id="rId32"/>
    <p:sldId id="346" r:id="rId33"/>
    <p:sldId id="347" r:id="rId34"/>
    <p:sldId id="348" r:id="rId35"/>
    <p:sldId id="349" r:id="rId36"/>
    <p:sldId id="351" r:id="rId37"/>
    <p:sldId id="353" r:id="rId38"/>
    <p:sldId id="354" r:id="rId39"/>
    <p:sldId id="355" r:id="rId40"/>
    <p:sldId id="356" r:id="rId41"/>
    <p:sldId id="357" r:id="rId42"/>
    <p:sldId id="358" r:id="rId43"/>
    <p:sldId id="361" r:id="rId44"/>
    <p:sldId id="362" r:id="rId45"/>
    <p:sldId id="363" r:id="rId46"/>
    <p:sldId id="365" r:id="rId47"/>
    <p:sldId id="364" r:id="rId48"/>
    <p:sldId id="34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E87"/>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1" autoAdjust="0"/>
    <p:restoredTop sz="94660"/>
  </p:normalViewPr>
  <p:slideViewPr>
    <p:cSldViewPr snapToGrid="0" showGuides="1">
      <p:cViewPr>
        <p:scale>
          <a:sx n="66" d="100"/>
          <a:sy n="66" d="100"/>
        </p:scale>
        <p:origin x="228" y="3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C0A-394B-4BB6-8DC0-E36FC21DF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1F4CB-9940-4253-BDAA-140081387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147E4-49F1-41B2-A8ED-0BC3C62CFEB6}"/>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A8922A55-4D8D-41C6-A8AA-F3608BC147A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EF61D79-3BA5-4D38-80A1-7DC85879E365}"/>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377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8A8-1B08-4CBB-9181-56B2642D09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7F94C-EF30-4904-8454-C5BF658F7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21794-8C4D-4871-A143-00B2E147C94F}"/>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6732E6C-86BF-4EF5-9D81-0D4D65EB85C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9B9F8F3-66EE-4325-82CF-0E49CCE074E3}"/>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287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52023C-0524-4B0C-A2AB-F9DB8F6E45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47567-3CEC-4730-BFA6-94C063142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BF56E-CD9C-4F42-B26B-9F5BE11A9205}"/>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EA9E61F-148A-484B-9483-E5A6C8BDB4F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6173C5AB-2CA7-4813-860F-53D194A3DE0A}"/>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505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5DC2-BA82-4187-941A-B3E4C31AD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7DC3E-3785-4470-87E4-0AE08FA74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4721-9546-4B4E-B348-9E8AE05F0908}"/>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DA9C63A-D2A0-4D07-8036-C59A53A9B5E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013DE19-C222-4013-8A0E-A9C37919FC22}"/>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05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A2F3-43AB-4912-9DF2-21945B752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07A099-F7AC-4803-80CE-33E03E4B8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6B730D-1E8F-4CFA-A4D8-32117AF30B60}"/>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7843546-8EE5-47ED-AC2F-ED17FF026C8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D4B9181-C379-438B-AE4E-EED11EA3305C}"/>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3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8C3D-6D15-450F-84AF-3617AAFB5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200AF-7FCC-4F68-99E5-A09AD12C1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AC8049-0076-4838-9A01-0ECFB9CF9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8CB5E-A396-452E-823E-B9EAA019815D}"/>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ECB3D44-1F51-4349-A6C3-A651C7BEBE4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89F14DFD-A36C-44EE-B4F0-89B1B877393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92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BE6C-11B7-4139-A5AB-02B672520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E25480-1F72-4C81-B035-C5011746C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722BE-2F12-46DC-A5A6-3C8CE497C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B7C39-90D8-4A80-B45B-CB2983C3F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66A61-8294-4B34-AE68-FBEB4E500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E9A6F-1351-4FCA-820E-2293F8D40912}"/>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4EC85589-E318-486C-AFF5-3DDAC1B66D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DB2D08AF-55BC-460A-A895-AD4649CC2D7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189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95F0-980C-4496-97E5-C8CFA35C66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36F0E-BA42-46B1-9148-E390131A0891}"/>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EE478E22-A057-4E72-A918-A33C3E18BC2E}"/>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699266A7-CDA1-4B1A-A8C1-9B98C28F616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50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244AB-3E32-407B-A47E-7C6A0FA72236}"/>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32A07EFF-2D92-4DF2-B649-7D9EB4C611A9}"/>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D22BBF1D-7E68-4871-A97B-2EF5B255ABC7}"/>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950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3FD1-2E05-4CF1-B3A7-5C6452B8A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A0518-3B92-46CF-B122-DBC9418FA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C602B-BBF3-4F62-B826-58AB2548D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927D7-4113-4D06-994B-877FD18EF354}"/>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5504F899-C779-47A6-939A-8D26E0EEA900}"/>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92683894-CC2A-4219-B30F-CBD5C8B1CE96}"/>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93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B495-2192-4DB3-8AE6-298964153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3CA0E-83AA-41D8-ACDE-44FD24506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30FA25-AADB-40BD-954C-DD2B2EE3D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BD15E-01CC-4F0F-8FEA-41775028F61B}"/>
              </a:ext>
            </a:extLst>
          </p:cNvPr>
          <p:cNvSpPr>
            <a:spLocks noGrp="1"/>
          </p:cNvSpPr>
          <p:nvPr>
            <p:ph type="dt" sz="half" idx="10"/>
          </p:nvPr>
        </p:nvSpPr>
        <p:spPr/>
        <p:txBody>
          <a:body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1D58AB0-9141-47A6-9E5A-BBF0AE12D31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70D0FD36-8B68-4DBC-A680-1C9C29912768}"/>
              </a:ext>
            </a:extLst>
          </p:cNvPr>
          <p:cNvSpPr>
            <a:spLocks noGrp="1"/>
          </p:cNvSpPr>
          <p:nvPr>
            <p:ph type="sldNum" sz="quarter" idx="12"/>
          </p:nvPr>
        </p:nvSpPr>
        <p:spPr/>
        <p:txBody>
          <a:body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268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D8C3E-CE2F-4861-960C-110ADB498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82EF8-30EE-4A6B-AA61-FC9E0CBE3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0D280-0BF2-42AD-898F-209F6B7A0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5BE7C-9AC5-4AD5-AC94-9F2C53C7280B}" type="datetimeFigureOut">
              <a:rPr lang="en-US" smtClean="0">
                <a:solidFill>
                  <a:prstClr val="black">
                    <a:tint val="75000"/>
                  </a:prstClr>
                </a:solidFill>
              </a:rPr>
              <a:pPr/>
              <a:t>5/3/2020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6D61C3D-9661-4F34-ABFD-4FF9F80FC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AAE3674-0E24-4B3B-8934-16C0D1345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5FAAB-5C01-4797-9345-72AF89A15C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851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E9AB5B82-F82F-4450-A54A-77980B203F60}"/>
              </a:ext>
            </a:extLst>
          </p:cNvPr>
          <p:cNvSpPr>
            <a:spLocks noGrp="1"/>
          </p:cNvSpPr>
          <p:nvPr>
            <p:ph type="title"/>
          </p:nvPr>
        </p:nvSpPr>
        <p:spPr>
          <a:xfrm>
            <a:off x="838200" y="2766218"/>
            <a:ext cx="10515600" cy="1325563"/>
          </a:xfrm>
        </p:spPr>
        <p:txBody>
          <a:bodyPr/>
          <a:lstStyle/>
          <a:p>
            <a:pPr algn="ctr"/>
            <a:r>
              <a:rPr lang="en-ID" b="1" dirty="0">
                <a:solidFill>
                  <a:srgbClr val="00B0F0"/>
                </a:solidFill>
                <a:latin typeface="Arial Black" panose="020B0A04020102020204" pitchFamily="34" charset="0"/>
              </a:rPr>
              <a:t>TRADING ILLUSTRATION</a:t>
            </a:r>
          </a:p>
        </p:txBody>
      </p:sp>
    </p:spTree>
    <p:extLst>
      <p:ext uri="{BB962C8B-B14F-4D97-AF65-F5344CB8AC3E}">
        <p14:creationId xmlns:p14="http://schemas.microsoft.com/office/powerpoint/2010/main" val="62391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162201624"/>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chemeClr val="tx2"/>
                </a:solidFill>
              </a:rPr>
              <a:t>Apabila</a:t>
            </a:r>
            <a:r>
              <a:rPr lang="en-ID" sz="1800" dirty="0">
                <a:solidFill>
                  <a:schemeClr val="tx2"/>
                </a:solidFill>
              </a:rPr>
              <a:t> orderbook BID </a:t>
            </a:r>
            <a:r>
              <a:rPr lang="en-ID" sz="1800" dirty="0" err="1">
                <a:solidFill>
                  <a:schemeClr val="tx2"/>
                </a:solidFill>
              </a:rPr>
              <a:t>baru</a:t>
            </a:r>
            <a:r>
              <a:rPr lang="en-ID" sz="1800" dirty="0">
                <a:solidFill>
                  <a:schemeClr val="tx2"/>
                </a:solidFill>
              </a:rPr>
              <a:t> </a:t>
            </a:r>
            <a:r>
              <a:rPr lang="en-ID" sz="1800" dirty="0" err="1">
                <a:solidFill>
                  <a:schemeClr val="tx2"/>
                </a:solidFill>
              </a:rPr>
              <a:t>memiliki</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tinggi</a:t>
            </a:r>
            <a:r>
              <a:rPr lang="en-ID" sz="1800" dirty="0">
                <a:solidFill>
                  <a:schemeClr val="tx2"/>
                </a:solidFill>
              </a:rPr>
              <a:t> </a:t>
            </a:r>
            <a:r>
              <a:rPr lang="en-ID" sz="1800" dirty="0" err="1">
                <a:solidFill>
                  <a:schemeClr val="tx2"/>
                </a:solidFill>
              </a:rPr>
              <a:t>dari</a:t>
            </a:r>
            <a:r>
              <a:rPr lang="en-ID" sz="1800" dirty="0">
                <a:solidFill>
                  <a:schemeClr val="tx2"/>
                </a:solidFill>
              </a:rPr>
              <a:t> orderbook </a:t>
            </a:r>
            <a:r>
              <a:rPr lang="en-ID" sz="1800" dirty="0" err="1">
                <a:solidFill>
                  <a:schemeClr val="tx2"/>
                </a:solidFill>
              </a:rPr>
              <a:t>lainnya</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ditempatkan</a:t>
            </a:r>
            <a:r>
              <a:rPr lang="en-ID" sz="1800" dirty="0">
                <a:solidFill>
                  <a:schemeClr val="tx2"/>
                </a:solidFill>
              </a:rPr>
              <a:t> pada </a:t>
            </a:r>
            <a:r>
              <a:rPr lang="en-ID" sz="1800" dirty="0" err="1">
                <a:solidFill>
                  <a:schemeClr val="tx2"/>
                </a:solidFill>
              </a:rPr>
              <a:t>posisi</a:t>
            </a:r>
            <a:r>
              <a:rPr lang="en-ID" sz="1800" dirty="0">
                <a:solidFill>
                  <a:schemeClr val="tx2"/>
                </a:solidFill>
              </a:rPr>
              <a:t> </a:t>
            </a:r>
            <a:r>
              <a:rPr lang="en-ID" sz="1800" dirty="0" err="1">
                <a:solidFill>
                  <a:schemeClr val="tx2"/>
                </a:solidFill>
              </a:rPr>
              <a:t>teratas</a:t>
            </a:r>
            <a:endParaRPr lang="en-ID" sz="1800" b="1" dirty="0">
              <a:solidFill>
                <a:srgbClr val="00B05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999870" y="275461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901488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628790257"/>
              </p:ext>
            </p:extLst>
          </p:nvPr>
        </p:nvGraphicFramePr>
        <p:xfrm>
          <a:off x="4070350" y="2678445"/>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diantara</a:t>
            </a:r>
            <a:r>
              <a:rPr lang="en-ID" sz="1800" dirty="0">
                <a:solidFill>
                  <a:srgbClr val="FF0000"/>
                </a:solidFill>
              </a:rPr>
              <a:t> </a:t>
            </a:r>
            <a:r>
              <a:rPr lang="en-ID" sz="1800" dirty="0" err="1">
                <a:solidFill>
                  <a:srgbClr val="FF0000"/>
                </a:solidFill>
              </a:rPr>
              <a:t>dua</a:t>
            </a:r>
            <a:r>
              <a:rPr lang="en-ID" sz="1800" dirty="0">
                <a:solidFill>
                  <a:srgbClr val="FF0000"/>
                </a:solidFill>
              </a:rPr>
              <a:t> orderbook,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a:t>
            </a:r>
            <a:r>
              <a:rPr lang="en-ID" sz="1800" dirty="0" err="1">
                <a:solidFill>
                  <a:srgbClr val="FF0000"/>
                </a:solidFill>
              </a:rPr>
              <a:t>diantara</a:t>
            </a:r>
            <a:r>
              <a:rPr lang="en-ID" sz="1800" dirty="0">
                <a:solidFill>
                  <a:srgbClr val="FF0000"/>
                </a:solidFill>
              </a:rPr>
              <a:t> </a:t>
            </a:r>
            <a:r>
              <a:rPr lang="en-ID" sz="1800" dirty="0" err="1">
                <a:solidFill>
                  <a:srgbClr val="FF0000"/>
                </a:solidFill>
              </a:rPr>
              <a:t>kedua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tersebut</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1264636" y="3028363"/>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3944112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935804729"/>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t>Apabila</a:t>
            </a:r>
            <a:r>
              <a:rPr lang="en-ID" sz="1800" dirty="0"/>
              <a:t> orderbook BID </a:t>
            </a:r>
            <a:r>
              <a:rPr lang="en-ID" sz="1800" dirty="0" err="1"/>
              <a:t>baru</a:t>
            </a:r>
            <a:r>
              <a:rPr lang="en-ID" sz="1800" dirty="0"/>
              <a:t> </a:t>
            </a:r>
            <a:r>
              <a:rPr lang="en-ID" sz="1800" dirty="0" err="1"/>
              <a:t>memiliki</a:t>
            </a:r>
            <a:r>
              <a:rPr lang="en-ID" sz="1800" dirty="0"/>
              <a:t> </a:t>
            </a:r>
            <a:r>
              <a:rPr lang="en-ID" sz="1800" dirty="0" err="1"/>
              <a:t>diantara</a:t>
            </a:r>
            <a:r>
              <a:rPr lang="en-ID" sz="1800" dirty="0"/>
              <a:t> </a:t>
            </a:r>
            <a:r>
              <a:rPr lang="en-ID" sz="1800" dirty="0" err="1"/>
              <a:t>dua</a:t>
            </a:r>
            <a:r>
              <a:rPr lang="en-ID" sz="1800" dirty="0"/>
              <a:t> orderbook, </a:t>
            </a:r>
            <a:r>
              <a:rPr lang="en-ID" sz="1800" dirty="0" err="1"/>
              <a:t>maka</a:t>
            </a:r>
            <a:r>
              <a:rPr lang="en-ID" sz="1800" dirty="0"/>
              <a:t> </a:t>
            </a:r>
            <a:r>
              <a:rPr lang="en-ID" sz="1800" dirty="0" err="1"/>
              <a:t>ditempatkan</a:t>
            </a:r>
            <a:r>
              <a:rPr lang="en-ID" sz="1800" dirty="0"/>
              <a:t> </a:t>
            </a:r>
            <a:r>
              <a:rPr lang="en-ID" sz="1800" dirty="0" err="1"/>
              <a:t>diantara</a:t>
            </a:r>
            <a:r>
              <a:rPr lang="en-ID" sz="1800" dirty="0"/>
              <a:t> </a:t>
            </a:r>
            <a:r>
              <a:rPr lang="en-ID" sz="1800" dirty="0" err="1"/>
              <a:t>kedua</a:t>
            </a:r>
            <a:r>
              <a:rPr lang="en-ID" sz="1800" dirty="0"/>
              <a:t> </a:t>
            </a:r>
            <a:r>
              <a:rPr lang="en-ID" sz="1800" dirty="0" err="1"/>
              <a:t>harga</a:t>
            </a:r>
            <a:r>
              <a:rPr lang="en-ID" sz="1800" dirty="0"/>
              <a:t> </a:t>
            </a:r>
            <a:r>
              <a:rPr lang="en-ID" sz="1800" dirty="0" err="1"/>
              <a:t>tersebut</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1264636" y="3028363"/>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42645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089679730"/>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Pada orderbook BID </a:t>
            </a:r>
            <a:r>
              <a:rPr lang="en-ID" sz="1800" dirty="0" err="1">
                <a:solidFill>
                  <a:srgbClr val="FF0000"/>
                </a:solidFill>
              </a:rPr>
              <a:t>diurutkan</a:t>
            </a:r>
            <a:r>
              <a:rPr lang="en-ID" sz="1800" dirty="0">
                <a:solidFill>
                  <a:srgbClr val="FF0000"/>
                </a:solidFill>
              </a:rPr>
              <a:t> </a:t>
            </a:r>
            <a:r>
              <a:rPr lang="en-ID" sz="1800" dirty="0" err="1">
                <a:solidFill>
                  <a:srgbClr val="FF0000"/>
                </a:solidFill>
              </a:rPr>
              <a:t>berdasarkan</a:t>
            </a:r>
            <a:r>
              <a:rPr lang="en-ID" sz="1800" dirty="0">
                <a:solidFill>
                  <a:srgbClr val="FF0000"/>
                </a:solidFill>
              </a:rPr>
              <a:t> </a:t>
            </a:r>
            <a:r>
              <a:rPr lang="en-ID" sz="1800" dirty="0" err="1">
                <a:solidFill>
                  <a:srgbClr val="FF0000"/>
                </a:solidFill>
              </a:rPr>
              <a:t>dari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tertinggi</a:t>
            </a:r>
            <a:r>
              <a:rPr lang="en-ID" sz="1800" dirty="0">
                <a:solidFill>
                  <a:srgbClr val="FF0000"/>
                </a:solidFill>
              </a:rPr>
              <a:t> </a:t>
            </a:r>
            <a:r>
              <a:rPr lang="en-ID" sz="1800" dirty="0" err="1">
                <a:solidFill>
                  <a:srgbClr val="FF0000"/>
                </a:solidFill>
              </a:rPr>
              <a:t>ke</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terendah</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99369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Akan </a:t>
            </a:r>
            <a:r>
              <a:rPr lang="en-ID" sz="1800" dirty="0" err="1">
                <a:solidFill>
                  <a:srgbClr val="FF0000"/>
                </a:solidFill>
              </a:rPr>
              <a:t>tetapi</a:t>
            </a:r>
            <a:r>
              <a:rPr lang="en-ID" sz="1800" dirty="0">
                <a:solidFill>
                  <a:srgbClr val="FF0000"/>
                </a:solidFill>
              </a:rPr>
              <a:t> </a:t>
            </a:r>
            <a:r>
              <a:rPr lang="en-ID" sz="1800" dirty="0" err="1">
                <a:solidFill>
                  <a:srgbClr val="FF0000"/>
                </a:solidFill>
              </a:rPr>
              <a:t>pengurutan</a:t>
            </a:r>
            <a:r>
              <a:rPr lang="en-ID" sz="1800" dirty="0">
                <a:solidFill>
                  <a:srgbClr val="FF0000"/>
                </a:solidFill>
              </a:rPr>
              <a:t> </a:t>
            </a:r>
            <a:r>
              <a:rPr lang="en-ID" sz="1800" dirty="0" err="1">
                <a:solidFill>
                  <a:srgbClr val="FF0000"/>
                </a:solidFill>
              </a:rPr>
              <a:t>harga</a:t>
            </a:r>
            <a:r>
              <a:rPr lang="en-ID" sz="1800" dirty="0">
                <a:solidFill>
                  <a:srgbClr val="FF0000"/>
                </a:solidFill>
              </a:rPr>
              <a:t> pada orderbook BID </a:t>
            </a:r>
            <a:r>
              <a:rPr lang="en-ID" sz="1800" dirty="0" err="1">
                <a:solidFill>
                  <a:srgbClr val="FF0000"/>
                </a:solidFill>
              </a:rPr>
              <a:t>berbanding</a:t>
            </a:r>
            <a:r>
              <a:rPr lang="en-ID" sz="1800" dirty="0">
                <a:solidFill>
                  <a:srgbClr val="FF0000"/>
                </a:solidFill>
              </a:rPr>
              <a:t> </a:t>
            </a:r>
            <a:r>
              <a:rPr lang="en-ID" sz="1800" dirty="0" err="1">
                <a:solidFill>
                  <a:srgbClr val="FF0000"/>
                </a:solidFill>
              </a:rPr>
              <a:t>terbalik</a:t>
            </a:r>
            <a:r>
              <a:rPr lang="en-ID" sz="1800" dirty="0">
                <a:solidFill>
                  <a:srgbClr val="FF0000"/>
                </a:solidFill>
              </a:rPr>
              <a:t> </a:t>
            </a:r>
            <a:r>
              <a:rPr lang="en-ID" sz="1800" dirty="0" err="1">
                <a:solidFill>
                  <a:srgbClr val="FF0000"/>
                </a:solidFill>
              </a:rPr>
              <a:t>dari</a:t>
            </a:r>
            <a:r>
              <a:rPr lang="en-ID" sz="1800" dirty="0">
                <a:solidFill>
                  <a:srgbClr val="FF0000"/>
                </a:solidFill>
              </a:rPr>
              <a:t> orderbook ASK </a:t>
            </a:r>
            <a:r>
              <a:rPr lang="en-ID" sz="1800" dirty="0" err="1">
                <a:solidFill>
                  <a:srgbClr val="FF0000"/>
                </a:solidFill>
              </a:rPr>
              <a:t>yaitu</a:t>
            </a:r>
            <a:r>
              <a:rPr lang="en-ID" sz="1800" dirty="0">
                <a:solidFill>
                  <a:srgbClr val="FF0000"/>
                </a:solidFill>
              </a:rPr>
              <a:t> </a:t>
            </a:r>
            <a:r>
              <a:rPr lang="en-ID" sz="1800" dirty="0" err="1">
                <a:solidFill>
                  <a:srgbClr val="FF0000"/>
                </a:solidFill>
              </a:rPr>
              <a:t>dari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rendah</a:t>
            </a:r>
            <a:r>
              <a:rPr lang="en-ID" sz="1800" dirty="0">
                <a:solidFill>
                  <a:srgbClr val="FF0000"/>
                </a:solidFill>
              </a:rPr>
              <a:t> </a:t>
            </a:r>
            <a:r>
              <a:rPr lang="en-ID" sz="1800" dirty="0" err="1">
                <a:solidFill>
                  <a:srgbClr val="FF0000"/>
                </a:solidFill>
              </a:rPr>
              <a:t>ke</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tertinggi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ketentuan</a:t>
            </a:r>
            <a:r>
              <a:rPr lang="en-ID" sz="1800" dirty="0">
                <a:solidFill>
                  <a:srgbClr val="FF0000"/>
                </a:solidFill>
              </a:rPr>
              <a:t> </a:t>
            </a:r>
            <a:r>
              <a:rPr lang="en-ID" sz="1800" dirty="0" err="1">
                <a:solidFill>
                  <a:srgbClr val="FF0000"/>
                </a:solidFill>
              </a:rPr>
              <a:t>harga</a:t>
            </a:r>
            <a:r>
              <a:rPr lang="en-ID" sz="1800" dirty="0">
                <a:solidFill>
                  <a:srgbClr val="FF0000"/>
                </a:solidFill>
              </a:rPr>
              <a:t> orderbook ASK </a:t>
            </a:r>
            <a:r>
              <a:rPr lang="en-ID" sz="1800" dirty="0" err="1">
                <a:solidFill>
                  <a:srgbClr val="FF0000"/>
                </a:solidFill>
              </a:rPr>
              <a:t>selalu</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tinggi</a:t>
            </a:r>
            <a:r>
              <a:rPr lang="en-ID" sz="1800" dirty="0">
                <a:solidFill>
                  <a:srgbClr val="FF0000"/>
                </a:solidFill>
              </a:rPr>
              <a:t> </a:t>
            </a:r>
            <a:r>
              <a:rPr lang="en-ID" sz="1800" dirty="0" err="1">
                <a:solidFill>
                  <a:srgbClr val="FF0000"/>
                </a:solidFill>
              </a:rPr>
              <a:t>dari</a:t>
            </a:r>
            <a:r>
              <a:rPr lang="en-ID" sz="1800" dirty="0">
                <a:solidFill>
                  <a:srgbClr val="FF0000"/>
                </a:solidFill>
              </a:rPr>
              <a:t> orderbook BID</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Tree>
    <p:extLst>
      <p:ext uri="{BB962C8B-B14F-4D97-AF65-F5344CB8AC3E}">
        <p14:creationId xmlns:p14="http://schemas.microsoft.com/office/powerpoint/2010/main" val="179887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10532021" y="215949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160 </a:t>
            </a:r>
            <a:r>
              <a:rPr lang="en-ID" sz="1200" dirty="0" err="1">
                <a:solidFill>
                  <a:schemeClr val="tx1"/>
                </a:solidFill>
              </a:rPr>
              <a:t>juta</a:t>
            </a:r>
            <a:endParaRPr lang="en-ID" sz="1200" dirty="0">
              <a:solidFill>
                <a:schemeClr val="tx1"/>
              </a:solidFill>
            </a:endParaRPr>
          </a:p>
        </p:txBody>
      </p:sp>
      <p:sp>
        <p:nvSpPr>
          <p:cNvPr id="22" name="Title 24">
            <a:extLst>
              <a:ext uri="{FF2B5EF4-FFF2-40B4-BE49-F238E27FC236}">
                <a16:creationId xmlns:a16="http://schemas.microsoft.com/office/drawing/2014/main" id="{6BDFEA4D-B806-406E-8BC4-B5B236A703CE}"/>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Akan </a:t>
            </a:r>
            <a:r>
              <a:rPr lang="en-ID" sz="1800" dirty="0" err="1"/>
              <a:t>tetapi</a:t>
            </a:r>
            <a:r>
              <a:rPr lang="en-ID" sz="1800" dirty="0"/>
              <a:t> </a:t>
            </a:r>
            <a:r>
              <a:rPr lang="en-ID" sz="1800" dirty="0" err="1"/>
              <a:t>pengurutan</a:t>
            </a:r>
            <a:r>
              <a:rPr lang="en-ID" sz="1800" dirty="0"/>
              <a:t> </a:t>
            </a:r>
            <a:r>
              <a:rPr lang="en-ID" sz="1800" dirty="0" err="1"/>
              <a:t>harga</a:t>
            </a:r>
            <a:r>
              <a:rPr lang="en-ID" sz="1800" dirty="0"/>
              <a:t> pada orderbook BID </a:t>
            </a:r>
            <a:r>
              <a:rPr lang="en-ID" sz="1800" dirty="0" err="1"/>
              <a:t>berbanding</a:t>
            </a:r>
            <a:r>
              <a:rPr lang="en-ID" sz="1800" dirty="0"/>
              <a:t> </a:t>
            </a:r>
            <a:r>
              <a:rPr lang="en-ID" sz="1800" dirty="0" err="1"/>
              <a:t>terbalik</a:t>
            </a:r>
            <a:r>
              <a:rPr lang="en-ID" sz="1800" dirty="0"/>
              <a:t> </a:t>
            </a:r>
            <a:r>
              <a:rPr lang="en-ID" sz="1800" dirty="0" err="1"/>
              <a:t>dari</a:t>
            </a:r>
            <a:r>
              <a:rPr lang="en-ID" sz="1800" dirty="0"/>
              <a:t> orderbook ASK </a:t>
            </a:r>
            <a:r>
              <a:rPr lang="en-ID" sz="1800" dirty="0" err="1"/>
              <a:t>yaitu</a:t>
            </a:r>
            <a:r>
              <a:rPr lang="en-ID" sz="1800" dirty="0"/>
              <a:t> </a:t>
            </a:r>
            <a:r>
              <a:rPr lang="en-ID" sz="1800" dirty="0" err="1"/>
              <a:t>dari</a:t>
            </a:r>
            <a:r>
              <a:rPr lang="en-ID" sz="1800" dirty="0"/>
              <a:t> </a:t>
            </a:r>
            <a:r>
              <a:rPr lang="en-ID" sz="1800" dirty="0" err="1"/>
              <a:t>harga</a:t>
            </a:r>
            <a:r>
              <a:rPr lang="en-ID" sz="1800" dirty="0"/>
              <a:t> </a:t>
            </a:r>
            <a:r>
              <a:rPr lang="en-ID" sz="1800" dirty="0" err="1"/>
              <a:t>rendah</a:t>
            </a:r>
            <a:r>
              <a:rPr lang="en-ID" sz="1800" dirty="0"/>
              <a:t> </a:t>
            </a:r>
            <a:r>
              <a:rPr lang="en-ID" sz="1800" dirty="0" err="1"/>
              <a:t>ke</a:t>
            </a:r>
            <a:r>
              <a:rPr lang="en-ID" sz="1800" dirty="0"/>
              <a:t> </a:t>
            </a:r>
            <a:r>
              <a:rPr lang="en-ID" sz="1800" dirty="0" err="1"/>
              <a:t>harga</a:t>
            </a:r>
            <a:r>
              <a:rPr lang="en-ID" sz="1800" dirty="0"/>
              <a:t> </a:t>
            </a:r>
            <a:r>
              <a:rPr lang="en-ID" sz="1800" dirty="0" err="1"/>
              <a:t>tertinggi</a:t>
            </a:r>
            <a:r>
              <a:rPr lang="en-ID" sz="1800" dirty="0"/>
              <a:t> </a:t>
            </a:r>
            <a:r>
              <a:rPr lang="en-ID" sz="1800" dirty="0" err="1"/>
              <a:t>dengan</a:t>
            </a:r>
            <a:r>
              <a:rPr lang="en-ID" sz="1800" dirty="0"/>
              <a:t> </a:t>
            </a:r>
            <a:r>
              <a:rPr lang="en-ID" sz="1800" dirty="0" err="1"/>
              <a:t>ketentuan</a:t>
            </a:r>
            <a:r>
              <a:rPr lang="en-ID" sz="1800" dirty="0"/>
              <a:t> </a:t>
            </a:r>
            <a:r>
              <a:rPr lang="en-ID" sz="1800" dirty="0" err="1"/>
              <a:t>harga</a:t>
            </a:r>
            <a:r>
              <a:rPr lang="en-ID" sz="1800" dirty="0"/>
              <a:t> orderbook ASK </a:t>
            </a:r>
            <a:r>
              <a:rPr lang="en-ID" sz="1800" dirty="0" err="1"/>
              <a:t>selalu</a:t>
            </a:r>
            <a:r>
              <a:rPr lang="en-ID" sz="1800" dirty="0"/>
              <a:t> </a:t>
            </a:r>
            <a:r>
              <a:rPr lang="en-ID" sz="1800" dirty="0" err="1"/>
              <a:t>lebih</a:t>
            </a:r>
            <a:r>
              <a:rPr lang="en-ID" sz="1800" dirty="0"/>
              <a:t> </a:t>
            </a:r>
            <a:r>
              <a:rPr lang="en-ID" sz="1800" dirty="0" err="1"/>
              <a:t>tinggi</a:t>
            </a:r>
            <a:r>
              <a:rPr lang="en-ID" sz="1800" dirty="0"/>
              <a:t> </a:t>
            </a:r>
            <a:r>
              <a:rPr lang="en-ID" sz="1800" dirty="0" err="1"/>
              <a:t>dari</a:t>
            </a:r>
            <a:r>
              <a:rPr lang="en-ID" sz="1800" dirty="0"/>
              <a:t> orderbook BID</a:t>
            </a:r>
            <a:endParaRPr lang="en-ID" sz="1800" b="1" dirty="0"/>
          </a:p>
        </p:txBody>
      </p:sp>
    </p:spTree>
    <p:extLst>
      <p:ext uri="{BB962C8B-B14F-4D97-AF65-F5344CB8AC3E}">
        <p14:creationId xmlns:p14="http://schemas.microsoft.com/office/powerpoint/2010/main" val="2833919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435027814"/>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Harga </a:t>
            </a:r>
            <a:r>
              <a:rPr lang="en-ID" sz="1800" dirty="0" err="1">
                <a:solidFill>
                  <a:srgbClr val="C00000"/>
                </a:solidFill>
              </a:rPr>
              <a:t>terendah</a:t>
            </a:r>
            <a:r>
              <a:rPr lang="en-ID" sz="1800" dirty="0">
                <a:solidFill>
                  <a:srgbClr val="C00000"/>
                </a:solidFill>
              </a:rPr>
              <a:t> pada orderbook ASK </a:t>
            </a:r>
            <a:r>
              <a:rPr lang="en-ID" sz="1800" dirty="0" err="1">
                <a:solidFill>
                  <a:srgbClr val="C00000"/>
                </a:solidFill>
              </a:rPr>
              <a:t>akan</a:t>
            </a:r>
            <a:r>
              <a:rPr lang="en-ID" sz="1800" dirty="0">
                <a:solidFill>
                  <a:srgbClr val="C00000"/>
                </a:solidFill>
              </a:rPr>
              <a:t> </a:t>
            </a:r>
            <a:r>
              <a:rPr lang="en-ID" sz="1800" dirty="0" err="1">
                <a:solidFill>
                  <a:srgbClr val="C00000"/>
                </a:solidFill>
              </a:rPr>
              <a:t>ditempatkan</a:t>
            </a:r>
            <a:r>
              <a:rPr lang="en-ID" sz="1800" dirty="0">
                <a:solidFill>
                  <a:srgbClr val="C00000"/>
                </a:solidFill>
              </a:rPr>
              <a:t> pada </a:t>
            </a:r>
            <a:r>
              <a:rPr lang="en-ID" sz="1800" dirty="0" err="1">
                <a:solidFill>
                  <a:srgbClr val="C00000"/>
                </a:solidFill>
              </a:rPr>
              <a:t>posisi</a:t>
            </a:r>
            <a:r>
              <a:rPr lang="en-ID" sz="1800" dirty="0">
                <a:solidFill>
                  <a:srgbClr val="C00000"/>
                </a:solidFill>
              </a:rPr>
              <a:t> </a:t>
            </a:r>
            <a:r>
              <a:rPr lang="en-ID" sz="1800" dirty="0" err="1">
                <a:solidFill>
                  <a:srgbClr val="C00000"/>
                </a:solidFill>
              </a:rPr>
              <a:t>teratas</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10532021" y="215949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855756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16901772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Harga </a:t>
            </a:r>
            <a:r>
              <a:rPr lang="en-ID" sz="1800" dirty="0" err="1"/>
              <a:t>terendah</a:t>
            </a:r>
            <a:r>
              <a:rPr lang="en-ID" sz="1800" dirty="0"/>
              <a:t> pada orderbook ASK </a:t>
            </a:r>
            <a:r>
              <a:rPr lang="en-ID" sz="1800" dirty="0" err="1"/>
              <a:t>akan</a:t>
            </a:r>
            <a:r>
              <a:rPr lang="en-ID" sz="1800" dirty="0"/>
              <a:t> </a:t>
            </a:r>
            <a:r>
              <a:rPr lang="en-ID" sz="1800" dirty="0" err="1"/>
              <a:t>ditempatkan</a:t>
            </a:r>
            <a:r>
              <a:rPr lang="en-ID" sz="1800" dirty="0"/>
              <a:t> pada </a:t>
            </a:r>
            <a:r>
              <a:rPr lang="en-ID" sz="1800" dirty="0" err="1"/>
              <a:t>posisi</a:t>
            </a:r>
            <a:r>
              <a:rPr lang="en-ID" sz="1800" dirty="0"/>
              <a:t> </a:t>
            </a:r>
            <a:r>
              <a:rPr lang="en-ID" sz="1800" dirty="0" err="1"/>
              <a:t>teratas</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1" name="Speech Bubble: Rectangle with Corners Rounded 20">
            <a:extLst>
              <a:ext uri="{FF2B5EF4-FFF2-40B4-BE49-F238E27FC236}">
                <a16:creationId xmlns:a16="http://schemas.microsoft.com/office/drawing/2014/main" id="{B1C7642F-2CE9-4035-9B59-DF2BBCA9314D}"/>
              </a:ext>
            </a:extLst>
          </p:cNvPr>
          <p:cNvSpPr/>
          <p:nvPr/>
        </p:nvSpPr>
        <p:spPr>
          <a:xfrm>
            <a:off x="10070756" y="2521009"/>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22" name="Picture 21">
            <a:extLst>
              <a:ext uri="{FF2B5EF4-FFF2-40B4-BE49-F238E27FC236}">
                <a16:creationId xmlns:a16="http://schemas.microsoft.com/office/drawing/2014/main" id="{1A1EDEE1-6354-4A97-B4EC-60E8AD2A8F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spTree>
    <p:extLst>
      <p:ext uri="{BB962C8B-B14F-4D97-AF65-F5344CB8AC3E}">
        <p14:creationId xmlns:p14="http://schemas.microsoft.com/office/powerpoint/2010/main" val="379843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00733312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Jika </a:t>
            </a:r>
            <a:r>
              <a:rPr lang="en-ID" sz="1800" dirty="0" err="1">
                <a:solidFill>
                  <a:srgbClr val="C00000"/>
                </a:solidFill>
              </a:rPr>
              <a:t>harga</a:t>
            </a:r>
            <a:r>
              <a:rPr lang="en-ID" sz="1800" dirty="0">
                <a:solidFill>
                  <a:srgbClr val="C00000"/>
                </a:solidFill>
              </a:rPr>
              <a:t> orderbook ASK </a:t>
            </a:r>
            <a:r>
              <a:rPr lang="en-ID" sz="1800" dirty="0" err="1">
                <a:solidFill>
                  <a:srgbClr val="C00000"/>
                </a:solidFill>
              </a:rPr>
              <a:t>terbaru</a:t>
            </a:r>
            <a:r>
              <a:rPr lang="en-ID" sz="1800" dirty="0">
                <a:solidFill>
                  <a:srgbClr val="C00000"/>
                </a:solidFill>
              </a:rPr>
              <a:t> </a:t>
            </a:r>
            <a:r>
              <a:rPr lang="en-ID" sz="1800" dirty="0" err="1">
                <a:solidFill>
                  <a:srgbClr val="C00000"/>
                </a:solidFill>
              </a:rPr>
              <a:t>lebih</a:t>
            </a:r>
            <a:r>
              <a:rPr lang="en-ID" sz="1800" dirty="0">
                <a:solidFill>
                  <a:srgbClr val="C00000"/>
                </a:solidFill>
              </a:rPr>
              <a:t> </a:t>
            </a:r>
            <a:r>
              <a:rPr lang="en-ID" sz="1800" dirty="0" err="1">
                <a:solidFill>
                  <a:srgbClr val="C00000"/>
                </a:solidFill>
              </a:rPr>
              <a:t>tinggi</a:t>
            </a:r>
            <a:r>
              <a:rPr lang="en-ID" sz="1800" dirty="0">
                <a:solidFill>
                  <a:srgbClr val="C00000"/>
                </a:solidFill>
              </a:rPr>
              <a:t> </a:t>
            </a:r>
            <a:r>
              <a:rPr lang="en-ID" sz="1800" dirty="0" err="1">
                <a:solidFill>
                  <a:srgbClr val="C00000"/>
                </a:solidFill>
              </a:rPr>
              <a:t>dari</a:t>
            </a:r>
            <a:r>
              <a:rPr lang="en-ID" sz="1800" dirty="0">
                <a:solidFill>
                  <a:srgbClr val="C00000"/>
                </a:solidFill>
              </a:rPr>
              <a:t> </a:t>
            </a:r>
            <a:r>
              <a:rPr lang="en-ID" sz="1800" dirty="0" err="1">
                <a:solidFill>
                  <a:srgbClr val="C00000"/>
                </a:solidFill>
              </a:rPr>
              <a:t>harga</a:t>
            </a:r>
            <a:r>
              <a:rPr lang="en-ID" sz="1800" dirty="0">
                <a:solidFill>
                  <a:srgbClr val="C00000"/>
                </a:solidFill>
              </a:rPr>
              <a:t> </a:t>
            </a:r>
            <a:r>
              <a:rPr lang="en-ID" sz="1800" dirty="0" err="1">
                <a:solidFill>
                  <a:srgbClr val="C00000"/>
                </a:solidFill>
              </a:rPr>
              <a:t>sebelumnya</a:t>
            </a:r>
            <a:r>
              <a:rPr lang="en-ID" sz="1800" dirty="0">
                <a:solidFill>
                  <a:srgbClr val="C00000"/>
                </a:solidFill>
              </a:rPr>
              <a:t>, </a:t>
            </a:r>
            <a:r>
              <a:rPr lang="en-ID" sz="1800" dirty="0" err="1">
                <a:solidFill>
                  <a:srgbClr val="C00000"/>
                </a:solidFill>
              </a:rPr>
              <a:t>maka</a:t>
            </a:r>
            <a:r>
              <a:rPr lang="en-ID" sz="1800" dirty="0">
                <a:solidFill>
                  <a:srgbClr val="C00000"/>
                </a:solidFill>
              </a:rPr>
              <a:t> </a:t>
            </a:r>
            <a:r>
              <a:rPr lang="en-ID" sz="1800" dirty="0" err="1">
                <a:solidFill>
                  <a:srgbClr val="C00000"/>
                </a:solidFill>
              </a:rPr>
              <a:t>ditempatkan</a:t>
            </a:r>
            <a:r>
              <a:rPr lang="en-ID" sz="1800" dirty="0">
                <a:solidFill>
                  <a:srgbClr val="C00000"/>
                </a:solidFill>
              </a:rPr>
              <a:t> di </a:t>
            </a:r>
            <a:r>
              <a:rPr lang="en-ID" sz="1800" dirty="0" err="1">
                <a:solidFill>
                  <a:srgbClr val="C00000"/>
                </a:solidFill>
              </a:rPr>
              <a:t>posisi</a:t>
            </a:r>
            <a:r>
              <a:rPr lang="en-ID" sz="1800" dirty="0">
                <a:solidFill>
                  <a:srgbClr val="C00000"/>
                </a:solidFill>
              </a:rPr>
              <a:t> </a:t>
            </a:r>
            <a:r>
              <a:rPr lang="en-ID" sz="1800" dirty="0" err="1">
                <a:solidFill>
                  <a:srgbClr val="C00000"/>
                </a:solidFill>
              </a:rPr>
              <a:t>bawah</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sp>
        <p:nvSpPr>
          <p:cNvPr id="22" name="Speech Bubble: Rectangle with Corners Rounded 21">
            <a:extLst>
              <a:ext uri="{FF2B5EF4-FFF2-40B4-BE49-F238E27FC236}">
                <a16:creationId xmlns:a16="http://schemas.microsoft.com/office/drawing/2014/main" id="{F1599BA2-C05A-4149-AE3D-25AE186CF49E}"/>
              </a:ext>
            </a:extLst>
          </p:cNvPr>
          <p:cNvSpPr/>
          <p:nvPr/>
        </p:nvSpPr>
        <p:spPr>
          <a:xfrm>
            <a:off x="10070756" y="2521009"/>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165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pic>
        <p:nvPicPr>
          <p:cNvPr id="23" name="Picture 22">
            <a:extLst>
              <a:ext uri="{FF2B5EF4-FFF2-40B4-BE49-F238E27FC236}">
                <a16:creationId xmlns:a16="http://schemas.microsoft.com/office/drawing/2014/main" id="{8F81556E-DC0F-4DD7-95EA-90BC09A31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spTree>
    <p:extLst>
      <p:ext uri="{BB962C8B-B14F-4D97-AF65-F5344CB8AC3E}">
        <p14:creationId xmlns:p14="http://schemas.microsoft.com/office/powerpoint/2010/main" val="176156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704352971"/>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160.000.000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Jika </a:t>
            </a:r>
            <a:r>
              <a:rPr lang="en-ID" sz="1800" dirty="0" err="1"/>
              <a:t>harga</a:t>
            </a:r>
            <a:r>
              <a:rPr lang="en-ID" sz="1800" dirty="0"/>
              <a:t> orderbook ASK </a:t>
            </a:r>
            <a:r>
              <a:rPr lang="en-ID" sz="1800" dirty="0" err="1"/>
              <a:t>terbaru</a:t>
            </a:r>
            <a:r>
              <a:rPr lang="en-ID" sz="1800" dirty="0"/>
              <a:t> </a:t>
            </a:r>
            <a:r>
              <a:rPr lang="en-ID" sz="1800" dirty="0" err="1"/>
              <a:t>lebih</a:t>
            </a:r>
            <a:r>
              <a:rPr lang="en-ID" sz="1800" dirty="0"/>
              <a:t> </a:t>
            </a:r>
            <a:r>
              <a:rPr lang="en-ID" sz="1800" dirty="0" err="1"/>
              <a:t>tinggi</a:t>
            </a:r>
            <a:r>
              <a:rPr lang="en-ID" sz="1800" dirty="0"/>
              <a:t> </a:t>
            </a:r>
            <a:r>
              <a:rPr lang="en-ID" sz="1800" dirty="0" err="1"/>
              <a:t>dari</a:t>
            </a:r>
            <a:r>
              <a:rPr lang="en-ID" sz="1800" dirty="0"/>
              <a:t> </a:t>
            </a:r>
            <a:r>
              <a:rPr lang="en-ID" sz="1800" dirty="0" err="1"/>
              <a:t>harga</a:t>
            </a:r>
            <a:r>
              <a:rPr lang="en-ID" sz="1800" dirty="0"/>
              <a:t> </a:t>
            </a:r>
            <a:r>
              <a:rPr lang="en-ID" sz="1800" dirty="0" err="1"/>
              <a:t>sebelumnya</a:t>
            </a:r>
            <a:r>
              <a:rPr lang="en-ID" sz="1800" dirty="0"/>
              <a:t>, </a:t>
            </a:r>
            <a:r>
              <a:rPr lang="en-ID" sz="1800" dirty="0" err="1"/>
              <a:t>maka</a:t>
            </a:r>
            <a:r>
              <a:rPr lang="en-ID" sz="1800" dirty="0"/>
              <a:t> </a:t>
            </a:r>
            <a:r>
              <a:rPr lang="en-ID" sz="1800" dirty="0" err="1"/>
              <a:t>ditempatkan</a:t>
            </a:r>
            <a:r>
              <a:rPr lang="en-ID" sz="1800" dirty="0"/>
              <a:t> di </a:t>
            </a:r>
            <a:r>
              <a:rPr lang="en-ID" sz="1800" dirty="0" err="1"/>
              <a:t>posisi</a:t>
            </a:r>
            <a:r>
              <a:rPr lang="en-ID" sz="1800" dirty="0"/>
              <a:t> </a:t>
            </a:r>
            <a:r>
              <a:rPr lang="en-ID" sz="1800" dirty="0" err="1"/>
              <a:t>bawah</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9654146" y="270558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4255313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BASIC INFO ABOUT TRADING</a:t>
            </a:r>
          </a:p>
        </p:txBody>
      </p:sp>
      <p:grpSp>
        <p:nvGrpSpPr>
          <p:cNvPr id="24" name="Group 23">
            <a:extLst>
              <a:ext uri="{FF2B5EF4-FFF2-40B4-BE49-F238E27FC236}">
                <a16:creationId xmlns:a16="http://schemas.microsoft.com/office/drawing/2014/main" id="{38E14E5E-DD33-4BCD-B306-FB0FBD449F17}"/>
              </a:ext>
            </a:extLst>
          </p:cNvPr>
          <p:cNvGrpSpPr/>
          <p:nvPr/>
        </p:nvGrpSpPr>
        <p:grpSpPr>
          <a:xfrm>
            <a:off x="6663058" y="2021228"/>
            <a:ext cx="6000406" cy="4178299"/>
            <a:chOff x="6521168" y="1923632"/>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68" y="1923632"/>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8543471" y="560345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2" name="Title 24">
            <a:extLst>
              <a:ext uri="{FF2B5EF4-FFF2-40B4-BE49-F238E27FC236}">
                <a16:creationId xmlns:a16="http://schemas.microsoft.com/office/drawing/2014/main" id="{2035C108-817D-459C-95FC-9C341C0273D2}"/>
              </a:ext>
            </a:extLst>
          </p:cNvPr>
          <p:cNvSpPr txBox="1">
            <a:spLocks/>
          </p:cNvSpPr>
          <p:nvPr/>
        </p:nvSpPr>
        <p:spPr>
          <a:xfrm>
            <a:off x="294539" y="223894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Dalam</a:t>
            </a:r>
            <a:r>
              <a:rPr lang="en-ID" sz="1800" dirty="0">
                <a:solidFill>
                  <a:schemeClr val="tx2"/>
                </a:solidFill>
              </a:rPr>
              <a:t> </a:t>
            </a:r>
            <a:r>
              <a:rPr lang="en-ID" sz="1800" dirty="0" err="1">
                <a:solidFill>
                  <a:schemeClr val="tx2"/>
                </a:solidFill>
              </a:rPr>
              <a:t>sebuah</a:t>
            </a:r>
            <a:r>
              <a:rPr lang="en-ID" sz="1800" dirty="0">
                <a:solidFill>
                  <a:schemeClr val="tx2"/>
                </a:solidFill>
              </a:rPr>
              <a:t> exchange, </a:t>
            </a:r>
            <a:r>
              <a:rPr lang="en-ID" sz="1800" dirty="0" err="1">
                <a:solidFill>
                  <a:schemeClr val="tx2"/>
                </a:solidFill>
              </a:rPr>
              <a:t>terdapat</a:t>
            </a:r>
            <a:r>
              <a:rPr lang="en-ID" sz="1800" dirty="0">
                <a:solidFill>
                  <a:schemeClr val="tx2"/>
                </a:solidFill>
              </a:rPr>
              <a:t> 2 </a:t>
            </a:r>
            <a:r>
              <a:rPr lang="en-ID" sz="1800" dirty="0" err="1">
                <a:solidFill>
                  <a:schemeClr val="tx2"/>
                </a:solidFill>
              </a:rPr>
              <a:t>pelaku</a:t>
            </a:r>
            <a:r>
              <a:rPr lang="en-ID" sz="1800" dirty="0">
                <a:solidFill>
                  <a:schemeClr val="tx2"/>
                </a:solidFill>
              </a:rPr>
              <a:t> pasar yang </a:t>
            </a:r>
            <a:r>
              <a:rPr lang="en-ID" sz="1800" dirty="0" err="1">
                <a:solidFill>
                  <a:schemeClr val="tx2"/>
                </a:solidFill>
              </a:rPr>
              <a:t>berguna</a:t>
            </a:r>
            <a:r>
              <a:rPr lang="en-ID" sz="1800" dirty="0">
                <a:solidFill>
                  <a:schemeClr val="tx2"/>
                </a:solidFill>
              </a:rPr>
              <a:t> </a:t>
            </a:r>
            <a:r>
              <a:rPr lang="en-ID" sz="1800" dirty="0" err="1">
                <a:solidFill>
                  <a:schemeClr val="tx2"/>
                </a:solidFill>
              </a:rPr>
              <a:t>untuk</a:t>
            </a:r>
            <a:r>
              <a:rPr lang="en-ID" sz="1800" dirty="0">
                <a:solidFill>
                  <a:schemeClr val="tx2"/>
                </a:solidFill>
              </a:rPr>
              <a:t> </a:t>
            </a:r>
            <a:r>
              <a:rPr lang="en-ID" sz="1800" dirty="0" err="1">
                <a:solidFill>
                  <a:schemeClr val="tx2"/>
                </a:solidFill>
              </a:rPr>
              <a:t>melakukan</a:t>
            </a:r>
            <a:r>
              <a:rPr lang="en-ID" sz="1800" dirty="0">
                <a:solidFill>
                  <a:schemeClr val="tx2"/>
                </a:solidFill>
              </a:rPr>
              <a:t> </a:t>
            </a:r>
            <a:r>
              <a:rPr lang="en-ID" sz="1800" dirty="0" err="1">
                <a:solidFill>
                  <a:schemeClr val="tx2"/>
                </a:solidFill>
              </a:rPr>
              <a:t>perubahan</a:t>
            </a:r>
            <a:r>
              <a:rPr lang="en-ID" sz="1800" dirty="0">
                <a:solidFill>
                  <a:schemeClr val="tx2"/>
                </a:solidFill>
              </a:rPr>
              <a:t>/</a:t>
            </a:r>
            <a:r>
              <a:rPr lang="en-ID" sz="1800" dirty="0" err="1">
                <a:solidFill>
                  <a:schemeClr val="tx2"/>
                </a:solidFill>
              </a:rPr>
              <a:t>pergerakan</a:t>
            </a:r>
            <a:r>
              <a:rPr lang="en-ID" sz="1800" dirty="0">
                <a:solidFill>
                  <a:schemeClr val="tx2"/>
                </a:solidFill>
              </a:rPr>
              <a:t> </a:t>
            </a:r>
            <a:r>
              <a:rPr lang="en-ID" sz="1800" dirty="0" err="1">
                <a:solidFill>
                  <a:schemeClr val="tx2"/>
                </a:solidFill>
              </a:rPr>
              <a:t>harga</a:t>
            </a:r>
            <a:r>
              <a:rPr lang="en-ID" sz="1800" dirty="0">
                <a:solidFill>
                  <a:schemeClr val="tx2"/>
                </a:solidFill>
              </a:rPr>
              <a:t> pasar, </a:t>
            </a:r>
            <a:r>
              <a:rPr lang="en-ID" sz="1800" dirty="0" err="1">
                <a:solidFill>
                  <a:schemeClr val="tx2"/>
                </a:solidFill>
              </a:rPr>
              <a:t>yaitu</a:t>
            </a:r>
            <a:r>
              <a:rPr lang="en-ID" sz="1800" dirty="0">
                <a:solidFill>
                  <a:schemeClr val="tx2"/>
                </a:solidFill>
              </a:rPr>
              <a:t>  </a:t>
            </a:r>
            <a:r>
              <a:rPr lang="en-ID" sz="1800" b="1" dirty="0">
                <a:solidFill>
                  <a:srgbClr val="00B0F0"/>
                </a:solidFill>
              </a:rPr>
              <a:t>Maker </a:t>
            </a:r>
            <a:r>
              <a:rPr lang="en-ID" sz="1800" dirty="0">
                <a:solidFill>
                  <a:schemeClr val="tx1">
                    <a:lumMod val="50000"/>
                    <a:lumOff val="50000"/>
                  </a:schemeClr>
                </a:solidFill>
              </a:rPr>
              <a:t>&amp;</a:t>
            </a:r>
            <a:r>
              <a:rPr lang="en-ID" sz="1800" b="1" dirty="0">
                <a:solidFill>
                  <a:srgbClr val="00B0F0"/>
                </a:solidFill>
              </a:rPr>
              <a:t> Taker</a:t>
            </a:r>
          </a:p>
        </p:txBody>
      </p:sp>
      <p:sp>
        <p:nvSpPr>
          <p:cNvPr id="26" name="Title 24">
            <a:extLst>
              <a:ext uri="{FF2B5EF4-FFF2-40B4-BE49-F238E27FC236}">
                <a16:creationId xmlns:a16="http://schemas.microsoft.com/office/drawing/2014/main" id="{3A35BE89-95FA-4B58-A612-6BEB07AF8ABC}"/>
              </a:ext>
            </a:extLst>
          </p:cNvPr>
          <p:cNvSpPr txBox="1">
            <a:spLocks/>
          </p:cNvSpPr>
          <p:nvPr/>
        </p:nvSpPr>
        <p:spPr>
          <a:xfrm>
            <a:off x="294539" y="330260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b="1" dirty="0">
                <a:solidFill>
                  <a:srgbClr val="00B0F0"/>
                </a:solidFill>
              </a:rPr>
              <a:t>Maker</a:t>
            </a:r>
            <a:r>
              <a:rPr lang="en-ID" sz="1800" dirty="0">
                <a:solidFill>
                  <a:schemeClr val="tx2"/>
                </a:solidFill>
              </a:rPr>
              <a:t>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memiliki</a:t>
            </a:r>
            <a:r>
              <a:rPr lang="en-ID" sz="1800" dirty="0">
                <a:solidFill>
                  <a:schemeClr val="tx2"/>
                </a:solidFill>
              </a:rPr>
              <a:t> </a:t>
            </a:r>
            <a:r>
              <a:rPr lang="en-ID" sz="1800" dirty="0" err="1">
                <a:solidFill>
                  <a:schemeClr val="tx2"/>
                </a:solidFill>
              </a:rPr>
              <a:t>tujuan</a:t>
            </a:r>
            <a:r>
              <a:rPr lang="en-ID" sz="1800" dirty="0">
                <a:solidFill>
                  <a:schemeClr val="tx2"/>
                </a:solidFill>
              </a:rPr>
              <a:t> </a:t>
            </a:r>
            <a:r>
              <a:rPr lang="en-ID" sz="1800" dirty="0" err="1">
                <a:solidFill>
                  <a:schemeClr val="tx2"/>
                </a:solidFill>
              </a:rPr>
              <a:t>membuat</a:t>
            </a:r>
            <a:r>
              <a:rPr lang="en-ID" sz="1800" dirty="0">
                <a:solidFill>
                  <a:schemeClr val="tx2"/>
                </a:solidFill>
              </a:rPr>
              <a:t> </a:t>
            </a:r>
            <a:r>
              <a:rPr lang="en-ID" sz="1800" dirty="0" err="1">
                <a:solidFill>
                  <a:schemeClr val="tx2"/>
                </a:solidFill>
              </a:rPr>
              <a:t>harga</a:t>
            </a:r>
            <a:r>
              <a:rPr lang="en-ID" sz="1800" dirty="0">
                <a:solidFill>
                  <a:schemeClr val="tx2"/>
                </a:solidFill>
              </a:rPr>
              <a:t> pasar. Maker </a:t>
            </a:r>
            <a:r>
              <a:rPr lang="en-ID" sz="1800" dirty="0" err="1">
                <a:solidFill>
                  <a:schemeClr val="tx2"/>
                </a:solidFill>
              </a:rPr>
              <a:t>biasanya</a:t>
            </a:r>
            <a:r>
              <a:rPr lang="en-ID" sz="1800" dirty="0">
                <a:solidFill>
                  <a:schemeClr val="tx2"/>
                </a:solidFill>
              </a:rPr>
              <a:t> </a:t>
            </a:r>
            <a:r>
              <a:rPr lang="en-ID" sz="1800" dirty="0" err="1">
                <a:solidFill>
                  <a:schemeClr val="tx2"/>
                </a:solidFill>
              </a:rPr>
              <a:t>hanya</a:t>
            </a:r>
            <a:r>
              <a:rPr lang="en-ID" sz="1800" dirty="0">
                <a:solidFill>
                  <a:schemeClr val="tx2"/>
                </a:solidFill>
              </a:rPr>
              <a:t> </a:t>
            </a:r>
            <a:r>
              <a:rPr lang="en-ID" sz="1800" dirty="0" err="1">
                <a:solidFill>
                  <a:schemeClr val="tx2"/>
                </a:solidFill>
              </a:rPr>
              <a:t>sebatas</a:t>
            </a:r>
            <a:r>
              <a:rPr lang="en-ID" sz="1800" dirty="0">
                <a:solidFill>
                  <a:schemeClr val="tx2"/>
                </a:solidFill>
              </a:rPr>
              <a:t> </a:t>
            </a:r>
            <a:r>
              <a:rPr lang="en-ID" sz="1800" dirty="0" err="1">
                <a:solidFill>
                  <a:schemeClr val="tx2"/>
                </a:solidFill>
              </a:rPr>
              <a:t>memasang</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dari</a:t>
            </a:r>
            <a:r>
              <a:rPr lang="en-ID" sz="1800" dirty="0">
                <a:solidFill>
                  <a:schemeClr val="tx2"/>
                </a:solidFill>
              </a:rPr>
              <a:t> crypto yang </a:t>
            </a:r>
            <a:r>
              <a:rPr lang="en-ID" sz="1800" dirty="0" err="1">
                <a:solidFill>
                  <a:schemeClr val="tx2"/>
                </a:solidFill>
              </a:rPr>
              <a:t>ingin</a:t>
            </a:r>
            <a:r>
              <a:rPr lang="en-ID" sz="1800" dirty="0">
                <a:solidFill>
                  <a:schemeClr val="tx2"/>
                </a:solidFill>
              </a:rPr>
              <a:t> </a:t>
            </a:r>
            <a:r>
              <a:rPr lang="en-ID" sz="1800" dirty="0" err="1">
                <a:solidFill>
                  <a:schemeClr val="tx2"/>
                </a:solidFill>
              </a:rPr>
              <a:t>dibeli</a:t>
            </a:r>
            <a:r>
              <a:rPr lang="en-ID" sz="1800" dirty="0">
                <a:solidFill>
                  <a:schemeClr val="tx2"/>
                </a:solidFill>
              </a:rPr>
              <a:t>/</a:t>
            </a:r>
            <a:r>
              <a:rPr lang="en-ID" sz="1800" dirty="0" err="1">
                <a:solidFill>
                  <a:schemeClr val="tx2"/>
                </a:solidFill>
              </a:rPr>
              <a:t>dijual</a:t>
            </a:r>
            <a:r>
              <a:rPr lang="en-ID" sz="1800" dirty="0">
                <a:solidFill>
                  <a:schemeClr val="tx2"/>
                </a:solidFill>
              </a:rPr>
              <a:t>.</a:t>
            </a:r>
            <a:endParaRPr lang="en-ID" sz="1800" b="1" dirty="0">
              <a:solidFill>
                <a:srgbClr val="00B0F0"/>
              </a:solidFill>
            </a:endParaRPr>
          </a:p>
        </p:txBody>
      </p:sp>
      <p:sp>
        <p:nvSpPr>
          <p:cNvPr id="27" name="Title 24">
            <a:extLst>
              <a:ext uri="{FF2B5EF4-FFF2-40B4-BE49-F238E27FC236}">
                <a16:creationId xmlns:a16="http://schemas.microsoft.com/office/drawing/2014/main" id="{9DEB2E6E-8E02-4D49-BA70-1180499D14C7}"/>
              </a:ext>
            </a:extLst>
          </p:cNvPr>
          <p:cNvSpPr txBox="1">
            <a:spLocks/>
          </p:cNvSpPr>
          <p:nvPr/>
        </p:nvSpPr>
        <p:spPr>
          <a:xfrm>
            <a:off x="294539" y="4366262"/>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Sedangkan</a:t>
            </a:r>
            <a:r>
              <a:rPr lang="en-ID" sz="1800" dirty="0">
                <a:solidFill>
                  <a:schemeClr val="tx2"/>
                </a:solidFill>
              </a:rPr>
              <a:t> </a:t>
            </a:r>
            <a:r>
              <a:rPr lang="en-ID" sz="1800" b="1" dirty="0">
                <a:solidFill>
                  <a:srgbClr val="00B0F0"/>
                </a:solidFill>
              </a:rPr>
              <a:t>Taker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mengambil</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telah</a:t>
            </a:r>
            <a:r>
              <a:rPr lang="en-ID" sz="1800" dirty="0">
                <a:solidFill>
                  <a:schemeClr val="tx2"/>
                </a:solidFill>
              </a:rPr>
              <a:t> </a:t>
            </a:r>
            <a:r>
              <a:rPr lang="en-ID" sz="1800" dirty="0" err="1">
                <a:solidFill>
                  <a:schemeClr val="tx2"/>
                </a:solidFill>
              </a:rPr>
              <a:t>ditentukan</a:t>
            </a:r>
            <a:r>
              <a:rPr lang="en-ID" sz="1800" dirty="0">
                <a:solidFill>
                  <a:schemeClr val="tx2"/>
                </a:solidFill>
              </a:rPr>
              <a:t> </a:t>
            </a:r>
            <a:r>
              <a:rPr lang="en-ID" sz="1800" dirty="0" err="1">
                <a:solidFill>
                  <a:schemeClr val="tx2"/>
                </a:solidFill>
              </a:rPr>
              <a:t>sebelumnya</a:t>
            </a:r>
            <a:r>
              <a:rPr lang="en-ID" sz="1800" dirty="0">
                <a:solidFill>
                  <a:schemeClr val="tx2"/>
                </a:solidFill>
              </a:rPr>
              <a:t> oleh maker pada orderbook bid </a:t>
            </a:r>
            <a:r>
              <a:rPr lang="en-ID" sz="1800" dirty="0" err="1">
                <a:solidFill>
                  <a:schemeClr val="tx2"/>
                </a:solidFill>
              </a:rPr>
              <a:t>atau</a:t>
            </a:r>
            <a:r>
              <a:rPr lang="en-ID" sz="1800" dirty="0">
                <a:solidFill>
                  <a:schemeClr val="tx2"/>
                </a:solidFill>
              </a:rPr>
              <a:t> ask.</a:t>
            </a:r>
            <a:endParaRPr lang="en-ID" sz="1800" b="1" dirty="0">
              <a:solidFill>
                <a:srgbClr val="00B0F0"/>
              </a:solidFill>
            </a:endParaRPr>
          </a:p>
        </p:txBody>
      </p:sp>
    </p:spTree>
    <p:extLst>
      <p:ext uri="{BB962C8B-B14F-4D97-AF65-F5344CB8AC3E}">
        <p14:creationId xmlns:p14="http://schemas.microsoft.com/office/powerpoint/2010/main" val="164742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100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726401417"/>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C00000"/>
                </a:solidFill>
              </a:rPr>
              <a:t>Jika </a:t>
            </a:r>
            <a:r>
              <a:rPr lang="en-ID" sz="1800" dirty="0" err="1">
                <a:solidFill>
                  <a:srgbClr val="C00000"/>
                </a:solidFill>
              </a:rPr>
              <a:t>harga</a:t>
            </a:r>
            <a:r>
              <a:rPr lang="en-ID" sz="1800" dirty="0">
                <a:solidFill>
                  <a:srgbClr val="C00000"/>
                </a:solidFill>
              </a:rPr>
              <a:t> orderbook ASK </a:t>
            </a:r>
            <a:r>
              <a:rPr lang="en-ID" sz="1800" dirty="0" err="1">
                <a:solidFill>
                  <a:srgbClr val="C00000"/>
                </a:solidFill>
              </a:rPr>
              <a:t>terbaru</a:t>
            </a:r>
            <a:r>
              <a:rPr lang="en-ID" sz="1800" dirty="0">
                <a:solidFill>
                  <a:srgbClr val="C00000"/>
                </a:solidFill>
              </a:rPr>
              <a:t> </a:t>
            </a:r>
            <a:r>
              <a:rPr lang="en-ID" sz="1800" dirty="0" err="1">
                <a:solidFill>
                  <a:srgbClr val="C00000"/>
                </a:solidFill>
              </a:rPr>
              <a:t>lebih</a:t>
            </a:r>
            <a:r>
              <a:rPr lang="en-ID" sz="1800" dirty="0">
                <a:solidFill>
                  <a:srgbClr val="C00000"/>
                </a:solidFill>
              </a:rPr>
              <a:t> </a:t>
            </a:r>
            <a:r>
              <a:rPr lang="en-ID" sz="1800" dirty="0" err="1">
                <a:solidFill>
                  <a:srgbClr val="C00000"/>
                </a:solidFill>
              </a:rPr>
              <a:t>rendah</a:t>
            </a:r>
            <a:r>
              <a:rPr lang="en-ID" sz="1800" dirty="0">
                <a:solidFill>
                  <a:srgbClr val="C00000"/>
                </a:solidFill>
              </a:rPr>
              <a:t> </a:t>
            </a:r>
            <a:r>
              <a:rPr lang="en-ID" sz="1800" dirty="0" err="1">
                <a:solidFill>
                  <a:srgbClr val="C00000"/>
                </a:solidFill>
              </a:rPr>
              <a:t>dari</a:t>
            </a:r>
            <a:r>
              <a:rPr lang="en-ID" sz="1800" dirty="0">
                <a:solidFill>
                  <a:srgbClr val="C00000"/>
                </a:solidFill>
              </a:rPr>
              <a:t> </a:t>
            </a:r>
            <a:r>
              <a:rPr lang="en-ID" sz="1800" dirty="0" err="1">
                <a:solidFill>
                  <a:srgbClr val="C00000"/>
                </a:solidFill>
              </a:rPr>
              <a:t>harga</a:t>
            </a:r>
            <a:r>
              <a:rPr lang="en-ID" sz="1800" dirty="0">
                <a:solidFill>
                  <a:srgbClr val="C00000"/>
                </a:solidFill>
              </a:rPr>
              <a:t> </a:t>
            </a:r>
            <a:r>
              <a:rPr lang="en-ID" sz="1800" dirty="0" err="1">
                <a:solidFill>
                  <a:srgbClr val="C00000"/>
                </a:solidFill>
              </a:rPr>
              <a:t>sebelumnya</a:t>
            </a:r>
            <a:r>
              <a:rPr lang="en-ID" sz="1800" dirty="0">
                <a:solidFill>
                  <a:srgbClr val="C00000"/>
                </a:solidFill>
              </a:rPr>
              <a:t>, </a:t>
            </a:r>
            <a:r>
              <a:rPr lang="en-ID" sz="1800" dirty="0" err="1">
                <a:solidFill>
                  <a:srgbClr val="C00000"/>
                </a:solidFill>
              </a:rPr>
              <a:t>maka</a:t>
            </a:r>
            <a:r>
              <a:rPr lang="en-ID" sz="1800" dirty="0">
                <a:solidFill>
                  <a:srgbClr val="C00000"/>
                </a:solidFill>
              </a:rPr>
              <a:t> </a:t>
            </a:r>
            <a:r>
              <a:rPr lang="en-ID" sz="1800" dirty="0" err="1">
                <a:solidFill>
                  <a:srgbClr val="C00000"/>
                </a:solidFill>
              </a:rPr>
              <a:t>ditempatkan</a:t>
            </a:r>
            <a:r>
              <a:rPr lang="en-ID" sz="1800" dirty="0">
                <a:solidFill>
                  <a:srgbClr val="C00000"/>
                </a:solidFill>
              </a:rPr>
              <a:t> di </a:t>
            </a:r>
            <a:r>
              <a:rPr lang="en-ID" sz="1800" dirty="0" err="1">
                <a:solidFill>
                  <a:srgbClr val="C00000"/>
                </a:solidFill>
              </a:rPr>
              <a:t>posisi</a:t>
            </a:r>
            <a:r>
              <a:rPr lang="en-ID" sz="1800" dirty="0">
                <a:solidFill>
                  <a:srgbClr val="C00000"/>
                </a:solidFill>
              </a:rPr>
              <a:t> </a:t>
            </a:r>
            <a:r>
              <a:rPr lang="en-ID" sz="1800" dirty="0" err="1">
                <a:solidFill>
                  <a:srgbClr val="C00000"/>
                </a:solidFill>
              </a:rPr>
              <a:t>atas</a:t>
            </a:r>
            <a:endParaRPr lang="en-ID" sz="1800" b="1" dirty="0">
              <a:solidFill>
                <a:srgbClr val="C0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sp>
        <p:nvSpPr>
          <p:cNvPr id="20" name="Speech Bubble: Rectangle with Corners Rounded 19">
            <a:extLst>
              <a:ext uri="{FF2B5EF4-FFF2-40B4-BE49-F238E27FC236}">
                <a16:creationId xmlns:a16="http://schemas.microsoft.com/office/drawing/2014/main" id="{7575C842-8F3C-4CB2-81ED-019A90082C75}"/>
              </a:ext>
            </a:extLst>
          </p:cNvPr>
          <p:cNvSpPr/>
          <p:nvPr/>
        </p:nvSpPr>
        <p:spPr>
          <a:xfrm>
            <a:off x="9654146" y="2705581"/>
            <a:ext cx="1574638"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3828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51233994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t>Jika </a:t>
            </a:r>
            <a:r>
              <a:rPr lang="en-ID" sz="1800" dirty="0" err="1"/>
              <a:t>harga</a:t>
            </a:r>
            <a:r>
              <a:rPr lang="en-ID" sz="1800" dirty="0"/>
              <a:t> orderbook ASK </a:t>
            </a:r>
            <a:r>
              <a:rPr lang="en-ID" sz="1800" dirty="0" err="1"/>
              <a:t>terbaru</a:t>
            </a:r>
            <a:r>
              <a:rPr lang="en-ID" sz="1800" dirty="0"/>
              <a:t> </a:t>
            </a:r>
            <a:r>
              <a:rPr lang="en-ID" sz="1800" dirty="0" err="1"/>
              <a:t>lebih</a:t>
            </a:r>
            <a:r>
              <a:rPr lang="en-ID" sz="1800" dirty="0"/>
              <a:t> </a:t>
            </a:r>
            <a:r>
              <a:rPr lang="en-ID" sz="1800" dirty="0" err="1"/>
              <a:t>rendah</a:t>
            </a:r>
            <a:r>
              <a:rPr lang="en-ID" sz="1800" dirty="0"/>
              <a:t> </a:t>
            </a:r>
            <a:r>
              <a:rPr lang="en-ID" sz="1800" dirty="0" err="1"/>
              <a:t>dari</a:t>
            </a:r>
            <a:r>
              <a:rPr lang="en-ID" sz="1800" dirty="0"/>
              <a:t> </a:t>
            </a:r>
            <a:r>
              <a:rPr lang="en-ID" sz="1800" dirty="0" err="1"/>
              <a:t>harga</a:t>
            </a:r>
            <a:r>
              <a:rPr lang="en-ID" sz="1800" dirty="0"/>
              <a:t> </a:t>
            </a:r>
            <a:r>
              <a:rPr lang="en-ID" sz="1800" dirty="0" err="1"/>
              <a:t>sebelumnya</a:t>
            </a:r>
            <a:r>
              <a:rPr lang="en-ID" sz="1800" dirty="0"/>
              <a:t>, </a:t>
            </a:r>
            <a:r>
              <a:rPr lang="en-ID" sz="1800" dirty="0" err="1"/>
              <a:t>maka</a:t>
            </a:r>
            <a:r>
              <a:rPr lang="en-ID" sz="1800" dirty="0"/>
              <a:t> </a:t>
            </a:r>
            <a:r>
              <a:rPr lang="en-ID" sz="1800" dirty="0" err="1"/>
              <a:t>ditempatkan</a:t>
            </a:r>
            <a:r>
              <a:rPr lang="en-ID" sz="1800" dirty="0"/>
              <a:t> di </a:t>
            </a:r>
            <a:r>
              <a:rPr lang="en-ID" sz="1800" dirty="0" err="1"/>
              <a:t>posisi</a:t>
            </a:r>
            <a:r>
              <a:rPr lang="en-ID" sz="1800" dirty="0"/>
              <a:t> </a:t>
            </a:r>
            <a:r>
              <a:rPr lang="en-ID" sz="1800" dirty="0" err="1"/>
              <a:t>atas</a:t>
            </a:r>
            <a:endParaRPr lang="en-ID" sz="1800" b="1" dirty="0"/>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pic>
        <p:nvPicPr>
          <p:cNvPr id="15" name="Picture 14">
            <a:extLst>
              <a:ext uri="{FF2B5EF4-FFF2-40B4-BE49-F238E27FC236}">
                <a16:creationId xmlns:a16="http://schemas.microsoft.com/office/drawing/2014/main" id="{9930C749-5876-4320-AE2E-E603C613C9D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17453" y="3354229"/>
            <a:ext cx="1156687" cy="2679296"/>
          </a:xfrm>
          <a:prstGeom prst="rect">
            <a:avLst/>
          </a:prstGeom>
        </p:spPr>
      </p:pic>
      <p:sp>
        <p:nvSpPr>
          <p:cNvPr id="16" name="Title 9">
            <a:extLst>
              <a:ext uri="{FF2B5EF4-FFF2-40B4-BE49-F238E27FC236}">
                <a16:creationId xmlns:a16="http://schemas.microsoft.com/office/drawing/2014/main" id="{B6446A38-3017-4F48-B671-7524278CD04E}"/>
              </a:ext>
            </a:extLst>
          </p:cNvPr>
          <p:cNvSpPr txBox="1">
            <a:spLocks/>
          </p:cNvSpPr>
          <p:nvPr/>
        </p:nvSpPr>
        <p:spPr>
          <a:xfrm>
            <a:off x="9111065" y="166101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rgbClr val="FF0000"/>
                </a:solidFill>
              </a:rPr>
              <a:t>Maker ASK</a:t>
            </a:r>
          </a:p>
        </p:txBody>
      </p:sp>
      <p:pic>
        <p:nvPicPr>
          <p:cNvPr id="19" name="Picture 18">
            <a:extLst>
              <a:ext uri="{FF2B5EF4-FFF2-40B4-BE49-F238E27FC236}">
                <a16:creationId xmlns:a16="http://schemas.microsoft.com/office/drawing/2014/main" id="{4059216B-D542-4254-AD29-6C1310CFBD51}"/>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0891" y="2517688"/>
            <a:ext cx="1446417" cy="2679296"/>
          </a:xfrm>
          <a:prstGeom prst="rect">
            <a:avLst/>
          </a:prstGeom>
        </p:spPr>
      </p:pic>
      <p:pic>
        <p:nvPicPr>
          <p:cNvPr id="21" name="Picture 20">
            <a:extLst>
              <a:ext uri="{FF2B5EF4-FFF2-40B4-BE49-F238E27FC236}">
                <a16:creationId xmlns:a16="http://schemas.microsoft.com/office/drawing/2014/main" id="{B580C93A-CC47-4E3A-97BE-76B4852A35ED}"/>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69204" y="2708024"/>
            <a:ext cx="1446417" cy="2679296"/>
          </a:xfrm>
          <a:prstGeom prst="rect">
            <a:avLst/>
          </a:prstGeom>
        </p:spPr>
      </p:pic>
      <p:pic>
        <p:nvPicPr>
          <p:cNvPr id="22" name="Picture 21">
            <a:extLst>
              <a:ext uri="{FF2B5EF4-FFF2-40B4-BE49-F238E27FC236}">
                <a16:creationId xmlns:a16="http://schemas.microsoft.com/office/drawing/2014/main" id="{9DD9BA2F-E7EF-4F4B-9E55-1F6AD6864E5B}"/>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59829" y="3018597"/>
            <a:ext cx="1446417" cy="2679296"/>
          </a:xfrm>
          <a:prstGeom prst="rect">
            <a:avLst/>
          </a:prstGeom>
        </p:spPr>
      </p:pic>
      <p:cxnSp>
        <p:nvCxnSpPr>
          <p:cNvPr id="23" name="Straight Arrow Connector 22">
            <a:extLst>
              <a:ext uri="{FF2B5EF4-FFF2-40B4-BE49-F238E27FC236}">
                <a16:creationId xmlns:a16="http://schemas.microsoft.com/office/drawing/2014/main" id="{C489F613-30AE-4FB4-904C-1EEAC302F9BB}"/>
              </a:ext>
            </a:extLst>
          </p:cNvPr>
          <p:cNvCxnSpPr>
            <a:cxnSpLocks/>
          </p:cNvCxnSpPr>
          <p:nvPr/>
        </p:nvCxnSpPr>
        <p:spPr>
          <a:xfrm flipV="1">
            <a:off x="3674140" y="3075382"/>
            <a:ext cx="0" cy="8575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A39173-C6B3-446F-B7EE-C5F2096AA4AF}"/>
              </a:ext>
            </a:extLst>
          </p:cNvPr>
          <p:cNvCxnSpPr>
            <a:cxnSpLocks/>
          </p:cNvCxnSpPr>
          <p:nvPr/>
        </p:nvCxnSpPr>
        <p:spPr>
          <a:xfrm>
            <a:off x="8352239" y="3075382"/>
            <a:ext cx="0" cy="8575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472372"/>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jika</a:t>
            </a:r>
            <a:r>
              <a:rPr lang="en-ID" sz="1800" b="1" dirty="0">
                <a:solidFill>
                  <a:srgbClr val="00B0F0"/>
                </a:solidFill>
              </a:rPr>
              <a:t> pada </a:t>
            </a:r>
            <a:r>
              <a:rPr lang="en-ID" sz="1800" b="1" dirty="0" err="1">
                <a:solidFill>
                  <a:srgbClr val="00B0F0"/>
                </a:solidFill>
              </a:rPr>
              <a:t>setiap</a:t>
            </a:r>
            <a:r>
              <a:rPr lang="en-ID" sz="1800" b="1" dirty="0">
                <a:solidFill>
                  <a:srgbClr val="00B0F0"/>
                </a:solidFill>
              </a:rPr>
              <a:t>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1" y="352359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kondisi</a:t>
            </a:r>
            <a:r>
              <a:rPr lang="en-ID" sz="1800" dirty="0">
                <a:solidFill>
                  <a:schemeClr val="tx2"/>
                </a:solidFill>
              </a:rPr>
              <a:t> orderbook </a:t>
            </a:r>
            <a:r>
              <a:rPr lang="en-ID" sz="1800" dirty="0" err="1">
                <a:solidFill>
                  <a:schemeClr val="tx2"/>
                </a:solidFill>
              </a:rPr>
              <a:t>sekarang</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terdiri</a:t>
            </a:r>
            <a:r>
              <a:rPr lang="en-ID" sz="1800" dirty="0">
                <a:solidFill>
                  <a:schemeClr val="tx2"/>
                </a:solidFill>
              </a:rPr>
              <a:t> </a:t>
            </a:r>
            <a:r>
              <a:rPr lang="en-ID" sz="1800" dirty="0" err="1">
                <a:solidFill>
                  <a:schemeClr val="tx2"/>
                </a:solidFill>
              </a:rPr>
              <a:t>dari</a:t>
            </a:r>
            <a:r>
              <a:rPr lang="en-ID" sz="1800" dirty="0">
                <a:solidFill>
                  <a:schemeClr val="tx2"/>
                </a:solidFill>
              </a:rPr>
              <a:t> 1 maker </a:t>
            </a:r>
            <a:r>
              <a:rPr lang="en-ID" sz="1800" dirty="0" err="1">
                <a:solidFill>
                  <a:schemeClr val="tx2"/>
                </a:solidFill>
              </a:rPr>
              <a:t>untuk</a:t>
            </a:r>
            <a:r>
              <a:rPr lang="en-ID" sz="1800" dirty="0">
                <a:solidFill>
                  <a:schemeClr val="tx2"/>
                </a:solidFill>
              </a:rPr>
              <a:t> </a:t>
            </a:r>
            <a:r>
              <a:rPr lang="en-ID" sz="1800" dirty="0" err="1">
                <a:solidFill>
                  <a:schemeClr val="tx2"/>
                </a:solidFill>
              </a:rPr>
              <a:t>setiap</a:t>
            </a:r>
            <a:r>
              <a:rPr lang="en-ID" sz="1800" dirty="0">
                <a:solidFill>
                  <a:schemeClr val="tx2"/>
                </a:solidFill>
              </a:rPr>
              <a:t> </a:t>
            </a:r>
            <a:r>
              <a:rPr lang="en-ID" sz="1800" dirty="0" err="1">
                <a:solidFill>
                  <a:schemeClr val="tx2"/>
                </a:solidFill>
              </a:rPr>
              <a:t>harga</a:t>
            </a:r>
            <a:r>
              <a:rPr lang="en-ID" sz="1800" dirty="0">
                <a:solidFill>
                  <a:schemeClr val="tx2"/>
                </a:solidFill>
              </a:rPr>
              <a:t>.</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Tree>
    <p:extLst>
      <p:ext uri="{BB962C8B-B14F-4D97-AF65-F5344CB8AC3E}">
        <p14:creationId xmlns:p14="http://schemas.microsoft.com/office/powerpoint/2010/main" val="330883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4" grpId="0" animBg="1"/>
      <p:bldP spid="10" grpId="0" animBg="1"/>
      <p:bldP spid="11" grpId="0" animBg="1"/>
      <p:bldP spid="13" grpId="0" animBg="1"/>
      <p:bldP spid="15" grpId="0" animBg="1"/>
      <p:bldP spid="16"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ID" sz="1800" b="1" dirty="0" err="1">
                <a:solidFill>
                  <a:srgbClr val="00B0F0"/>
                </a:solidFill>
              </a:rPr>
              <a:t>Apa</a:t>
            </a:r>
            <a:r>
              <a:rPr lang="en-ID" sz="1800" b="1" dirty="0">
                <a:solidFill>
                  <a:srgbClr val="00B0F0"/>
                </a:solidFill>
              </a:rPr>
              <a:t> yang </a:t>
            </a:r>
            <a:r>
              <a:rPr lang="en-ID" sz="1800" b="1" dirty="0" err="1">
                <a:solidFill>
                  <a:srgbClr val="00B0F0"/>
                </a:solidFill>
              </a:rPr>
              <a:t>terjadi</a:t>
            </a:r>
            <a:r>
              <a:rPr lang="en-ID" sz="1800" b="1" dirty="0">
                <a:solidFill>
                  <a:srgbClr val="00B0F0"/>
                </a:solidFill>
              </a:rPr>
              <a:t> pada orderbook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ada</a:t>
            </a:r>
            <a:r>
              <a:rPr lang="en-ID" sz="1800" b="1" dirty="0">
                <a:solidFill>
                  <a:srgbClr val="00B0F0"/>
                </a:solidFill>
              </a:rPr>
              <a:t> trader yang </a:t>
            </a:r>
            <a:r>
              <a:rPr lang="en-ID" sz="1800" b="1" dirty="0" err="1">
                <a:solidFill>
                  <a:srgbClr val="00B0F0"/>
                </a:solidFill>
              </a:rPr>
              <a:t>ingin</a:t>
            </a:r>
            <a:r>
              <a:rPr lang="en-ID" sz="1800" b="1" dirty="0">
                <a:solidFill>
                  <a:srgbClr val="00B0F0"/>
                </a:solidFill>
              </a:rPr>
              <a:t> </a:t>
            </a:r>
            <a:r>
              <a:rPr lang="en-ID" sz="1800" b="1" dirty="0" err="1">
                <a:solidFill>
                  <a:srgbClr val="00B0F0"/>
                </a:solidFill>
              </a:rPr>
              <a:t>membeli</a:t>
            </a:r>
            <a:r>
              <a:rPr lang="en-ID" sz="1800" b="1" dirty="0">
                <a:solidFill>
                  <a:srgbClr val="00B0F0"/>
                </a:solidFill>
              </a:rPr>
              <a:t>/</a:t>
            </a:r>
            <a:r>
              <a:rPr lang="en-ID" sz="1800" b="1" dirty="0" err="1">
                <a:solidFill>
                  <a:srgbClr val="00B0F0"/>
                </a:solidFill>
              </a:rPr>
              <a:t>menjual</a:t>
            </a:r>
            <a:r>
              <a:rPr lang="en-ID" sz="1800" b="1" dirty="0">
                <a:solidFill>
                  <a:srgbClr val="00B0F0"/>
                </a:solidFill>
              </a:rPr>
              <a:t> di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telah</a:t>
            </a:r>
            <a:r>
              <a:rPr lang="en-ID" sz="1800" b="1" dirty="0">
                <a:solidFill>
                  <a:srgbClr val="00B0F0"/>
                </a:solidFill>
              </a:rPr>
              <a:t> </a:t>
            </a:r>
            <a:r>
              <a:rPr lang="en-ID" sz="1800" b="1" dirty="0" err="1">
                <a:solidFill>
                  <a:srgbClr val="00B0F0"/>
                </a:solidFill>
              </a:rPr>
              <a:t>ada</a:t>
            </a:r>
            <a:r>
              <a:rPr lang="en-ID" sz="1800" b="1" dirty="0">
                <a:solidFill>
                  <a:srgbClr val="00B0F0"/>
                </a:solidFill>
              </a:rPr>
              <a:t> </a:t>
            </a:r>
            <a:r>
              <a:rPr lang="en-ID" sz="1800" b="1" dirty="0" err="1">
                <a:solidFill>
                  <a:srgbClr val="00B0F0"/>
                </a:solidFill>
              </a:rPr>
              <a:t>sebelumnya</a:t>
            </a:r>
            <a:r>
              <a:rPr lang="en-ID" sz="1800" b="1" dirty="0">
                <a:solidFill>
                  <a:srgbClr val="00B0F0"/>
                </a:solidFill>
              </a:rPr>
              <a:t>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1" y="352359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ada</a:t>
            </a:r>
            <a:r>
              <a:rPr lang="en-ID" sz="1800" dirty="0">
                <a:solidFill>
                  <a:schemeClr val="tx2"/>
                </a:solidFill>
              </a:rPr>
              <a:t> trader yang </a:t>
            </a:r>
            <a:r>
              <a:rPr lang="en-ID" sz="1800" dirty="0" err="1">
                <a:solidFill>
                  <a:schemeClr val="tx2"/>
                </a:solidFill>
              </a:rPr>
              <a:t>ingin</a:t>
            </a:r>
            <a:r>
              <a:rPr lang="en-ID" sz="1800" dirty="0">
                <a:solidFill>
                  <a:schemeClr val="tx2"/>
                </a:solidFill>
              </a:rPr>
              <a:t> </a:t>
            </a:r>
            <a:r>
              <a:rPr lang="en-ID" sz="1800" dirty="0" err="1">
                <a:solidFill>
                  <a:schemeClr val="tx2"/>
                </a:solidFill>
              </a:rPr>
              <a:t>membeli</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memasang</a:t>
            </a:r>
            <a:r>
              <a:rPr lang="en-ID" sz="1800" dirty="0">
                <a:solidFill>
                  <a:schemeClr val="tx2"/>
                </a:solidFill>
              </a:rPr>
              <a:t> </a:t>
            </a:r>
            <a:r>
              <a:rPr lang="en-ID" sz="1800" dirty="0" err="1">
                <a:solidFill>
                  <a:schemeClr val="tx2"/>
                </a:solidFill>
              </a:rPr>
              <a:t>harga</a:t>
            </a:r>
            <a:r>
              <a:rPr lang="en-ID" sz="1800" dirty="0">
                <a:solidFill>
                  <a:schemeClr val="tx2"/>
                </a:solidFill>
              </a:rPr>
              <a:t> pada orderbook BID yang </a:t>
            </a:r>
            <a:r>
              <a:rPr lang="en-ID" sz="1800" dirty="0" err="1">
                <a:solidFill>
                  <a:schemeClr val="tx2"/>
                </a:solidFill>
              </a:rPr>
              <a:t>sudah</a:t>
            </a:r>
            <a:r>
              <a:rPr lang="en-ID" sz="1800" dirty="0">
                <a:solidFill>
                  <a:schemeClr val="tx2"/>
                </a:solidFill>
              </a:rPr>
              <a:t> </a:t>
            </a:r>
            <a:r>
              <a:rPr lang="en-ID" sz="1800" dirty="0" err="1">
                <a:solidFill>
                  <a:schemeClr val="tx2"/>
                </a:solidFill>
              </a:rPr>
              <a:t>ada</a:t>
            </a:r>
            <a:r>
              <a:rPr lang="en-ID" sz="1800" dirty="0">
                <a:solidFill>
                  <a:schemeClr val="tx2"/>
                </a:solidFill>
              </a:rPr>
              <a:t>.</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Speech Bubble: Rectangle with Corners Rounded 19">
            <a:extLst>
              <a:ext uri="{FF2B5EF4-FFF2-40B4-BE49-F238E27FC236}">
                <a16:creationId xmlns:a16="http://schemas.microsoft.com/office/drawing/2014/main" id="{50C97DA1-3D3B-4176-A4C3-E9C77677D23B}"/>
              </a:ext>
            </a:extLst>
          </p:cNvPr>
          <p:cNvSpPr/>
          <p:nvPr/>
        </p:nvSpPr>
        <p:spPr>
          <a:xfrm flipH="1">
            <a:off x="4533900" y="2745004"/>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Hhhhmm</a:t>
            </a:r>
            <a:r>
              <a:rPr lang="en-ID" sz="1100" dirty="0">
                <a:solidFill>
                  <a:schemeClr val="tx1"/>
                </a:solidFill>
              </a:rPr>
              <a:t>….</a:t>
            </a:r>
            <a:r>
              <a:rPr lang="en-ID" sz="1100" dirty="0" err="1">
                <a:solidFill>
                  <a:schemeClr val="tx1"/>
                </a:solidFill>
              </a:rPr>
              <a:t>sepertinya</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membeli</a:t>
            </a:r>
            <a:r>
              <a:rPr lang="en-ID" sz="1100" dirty="0">
                <a:solidFill>
                  <a:schemeClr val="tx1"/>
                </a:solidFill>
              </a:rPr>
              <a:t> </a:t>
            </a:r>
            <a:r>
              <a:rPr lang="en-ID" sz="1100" dirty="0" err="1">
                <a:solidFill>
                  <a:schemeClr val="tx1"/>
                </a:solidFill>
              </a:rPr>
              <a:t>dengan</a:t>
            </a:r>
            <a:r>
              <a:rPr lang="en-ID" sz="1100" dirty="0">
                <a:solidFill>
                  <a:schemeClr val="tx1"/>
                </a:solidFill>
              </a:rPr>
              <a:t> </a:t>
            </a:r>
            <a:r>
              <a:rPr lang="en-ID" sz="1100" dirty="0" err="1">
                <a:solidFill>
                  <a:schemeClr val="tx1"/>
                </a:solidFill>
              </a:rPr>
              <a:t>harga</a:t>
            </a:r>
            <a:r>
              <a:rPr lang="en-ID" sz="1100" dirty="0">
                <a:solidFill>
                  <a:schemeClr val="tx1"/>
                </a:solidFill>
              </a:rPr>
              <a:t> </a:t>
            </a:r>
            <a:r>
              <a:rPr lang="en-ID" sz="1100" b="1" dirty="0">
                <a:solidFill>
                  <a:srgbClr val="FF0000"/>
                </a:solidFill>
              </a:rPr>
              <a:t>140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1" name="Picture 20">
            <a:extLst>
              <a:ext uri="{FF2B5EF4-FFF2-40B4-BE49-F238E27FC236}">
                <a16:creationId xmlns:a16="http://schemas.microsoft.com/office/drawing/2014/main" id="{B12109F0-DAF7-4092-9C15-2B1DE1E6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467" y="2967151"/>
            <a:ext cx="1156687" cy="2679296"/>
          </a:xfrm>
          <a:prstGeom prst="rect">
            <a:avLst/>
          </a:prstGeom>
        </p:spPr>
      </p:pic>
    </p:spTree>
    <p:extLst>
      <p:ext uri="{BB962C8B-B14F-4D97-AF65-F5344CB8AC3E}">
        <p14:creationId xmlns:p14="http://schemas.microsoft.com/office/powerpoint/2010/main" val="2555274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597094922"/>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1" y="352359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Dapat</a:t>
            </a:r>
            <a:r>
              <a:rPr lang="en-ID" sz="1800" dirty="0">
                <a:solidFill>
                  <a:schemeClr val="tx2"/>
                </a:solidFill>
              </a:rPr>
              <a:t> </a:t>
            </a:r>
            <a:r>
              <a:rPr lang="en-ID" sz="1800" dirty="0" err="1">
                <a:solidFill>
                  <a:schemeClr val="tx2"/>
                </a:solidFill>
              </a:rPr>
              <a:t>dilihat</a:t>
            </a:r>
            <a:r>
              <a:rPr lang="en-ID" sz="1800" dirty="0">
                <a:solidFill>
                  <a:schemeClr val="tx2"/>
                </a:solidFill>
              </a:rPr>
              <a:t> </a:t>
            </a:r>
            <a:r>
              <a:rPr lang="en-ID" sz="1800" dirty="0" err="1">
                <a:solidFill>
                  <a:schemeClr val="tx2"/>
                </a:solidFill>
              </a:rPr>
              <a:t>bahwa</a:t>
            </a:r>
            <a:r>
              <a:rPr lang="en-ID" sz="1800" dirty="0">
                <a:solidFill>
                  <a:schemeClr val="tx2"/>
                </a:solidFill>
              </a:rPr>
              <a:t> pada orderbook BID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140 </a:t>
            </a:r>
            <a:r>
              <a:rPr lang="en-ID" sz="1800" dirty="0" err="1">
                <a:solidFill>
                  <a:schemeClr val="tx2"/>
                </a:solidFill>
              </a:rPr>
              <a:t>juta</a:t>
            </a:r>
            <a:r>
              <a:rPr lang="en-ID" sz="1800" dirty="0">
                <a:solidFill>
                  <a:schemeClr val="tx2"/>
                </a:solidFill>
              </a:rPr>
              <a:t> </a:t>
            </a:r>
            <a:r>
              <a:rPr lang="en-ID" sz="1800" dirty="0" err="1">
                <a:solidFill>
                  <a:schemeClr val="tx2"/>
                </a:solidFill>
              </a:rPr>
              <a:t>bertambah</a:t>
            </a:r>
            <a:r>
              <a:rPr lang="en-ID" sz="1800" dirty="0">
                <a:solidFill>
                  <a:schemeClr val="tx2"/>
                </a:solidFill>
              </a:rPr>
              <a:t> </a:t>
            </a:r>
            <a:r>
              <a:rPr lang="en-ID" sz="1800" dirty="0" err="1">
                <a:solidFill>
                  <a:schemeClr val="tx2"/>
                </a:solidFill>
              </a:rPr>
              <a:t>menjadi</a:t>
            </a:r>
            <a:r>
              <a:rPr lang="en-ID" sz="1800" dirty="0">
                <a:solidFill>
                  <a:schemeClr val="tx2"/>
                </a:solidFill>
              </a:rPr>
              <a:t> 2 maker.</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rgbClr val="00B0F0"/>
                </a:solidFill>
              </a:rPr>
              <a:t>2</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Speech Bubble: Rectangle with Corners Rounded 19">
            <a:extLst>
              <a:ext uri="{FF2B5EF4-FFF2-40B4-BE49-F238E27FC236}">
                <a16:creationId xmlns:a16="http://schemas.microsoft.com/office/drawing/2014/main" id="{50C97DA1-3D3B-4176-A4C3-E9C77677D23B}"/>
              </a:ext>
            </a:extLst>
          </p:cNvPr>
          <p:cNvSpPr/>
          <p:nvPr/>
        </p:nvSpPr>
        <p:spPr>
          <a:xfrm flipH="1">
            <a:off x="4533900" y="2745004"/>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Hhhhmm</a:t>
            </a:r>
            <a:r>
              <a:rPr lang="en-ID" sz="1100" dirty="0">
                <a:solidFill>
                  <a:schemeClr val="tx1"/>
                </a:solidFill>
              </a:rPr>
              <a:t>….</a:t>
            </a:r>
            <a:r>
              <a:rPr lang="en-ID" sz="1100" dirty="0" err="1">
                <a:solidFill>
                  <a:schemeClr val="tx1"/>
                </a:solidFill>
              </a:rPr>
              <a:t>sepertinya</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membeli</a:t>
            </a:r>
            <a:r>
              <a:rPr lang="en-ID" sz="1100" dirty="0">
                <a:solidFill>
                  <a:schemeClr val="tx1"/>
                </a:solidFill>
              </a:rPr>
              <a:t> </a:t>
            </a:r>
            <a:r>
              <a:rPr lang="en-ID" sz="1100" dirty="0" err="1">
                <a:solidFill>
                  <a:schemeClr val="tx1"/>
                </a:solidFill>
              </a:rPr>
              <a:t>dengan</a:t>
            </a:r>
            <a:r>
              <a:rPr lang="en-ID" sz="1100" dirty="0">
                <a:solidFill>
                  <a:schemeClr val="tx1"/>
                </a:solidFill>
              </a:rPr>
              <a:t> </a:t>
            </a:r>
            <a:r>
              <a:rPr lang="en-ID" sz="1100" dirty="0" err="1">
                <a:solidFill>
                  <a:schemeClr val="tx1"/>
                </a:solidFill>
              </a:rPr>
              <a:t>harga</a:t>
            </a:r>
            <a:r>
              <a:rPr lang="en-ID" sz="1100" dirty="0">
                <a:solidFill>
                  <a:schemeClr val="tx1"/>
                </a:solidFill>
              </a:rPr>
              <a:t> </a:t>
            </a:r>
            <a:r>
              <a:rPr lang="en-ID" sz="1100" b="1" dirty="0">
                <a:solidFill>
                  <a:srgbClr val="FF0000"/>
                </a:solidFill>
              </a:rPr>
              <a:t>140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1" name="Picture 20">
            <a:extLst>
              <a:ext uri="{FF2B5EF4-FFF2-40B4-BE49-F238E27FC236}">
                <a16:creationId xmlns:a16="http://schemas.microsoft.com/office/drawing/2014/main" id="{B12109F0-DAF7-4092-9C15-2B1DE1E6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467" y="2967151"/>
            <a:ext cx="1156687" cy="2679296"/>
          </a:xfrm>
          <a:prstGeom prst="rect">
            <a:avLst/>
          </a:prstGeom>
        </p:spPr>
      </p:pic>
      <p:sp>
        <p:nvSpPr>
          <p:cNvPr id="22" name="Title 24">
            <a:extLst>
              <a:ext uri="{FF2B5EF4-FFF2-40B4-BE49-F238E27FC236}">
                <a16:creationId xmlns:a16="http://schemas.microsoft.com/office/drawing/2014/main" id="{558685FB-A780-456B-9B5F-C9A4408058D3}"/>
              </a:ext>
            </a:extLst>
          </p:cNvPr>
          <p:cNvSpPr txBox="1">
            <a:spLocks/>
          </p:cNvSpPr>
          <p:nvPr/>
        </p:nvSpPr>
        <p:spPr>
          <a:xfrm>
            <a:off x="169671" y="4377952"/>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Konsep</a:t>
            </a:r>
            <a:r>
              <a:rPr lang="en-ID" sz="1800" dirty="0">
                <a:solidFill>
                  <a:schemeClr val="tx2"/>
                </a:solidFill>
              </a:rPr>
              <a:t> </a:t>
            </a:r>
            <a:r>
              <a:rPr lang="en-ID" sz="1800" dirty="0" err="1">
                <a:solidFill>
                  <a:schemeClr val="tx2"/>
                </a:solidFill>
              </a:rPr>
              <a:t>seperti</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sama</a:t>
            </a:r>
            <a:r>
              <a:rPr lang="en-ID" sz="1800" dirty="0">
                <a:solidFill>
                  <a:schemeClr val="tx2"/>
                </a:solidFill>
              </a:rPr>
              <a:t> </a:t>
            </a:r>
            <a:r>
              <a:rPr lang="en-ID" sz="1800" dirty="0" err="1">
                <a:solidFill>
                  <a:schemeClr val="tx2"/>
                </a:solidFill>
              </a:rPr>
              <a:t>dengan</a:t>
            </a:r>
            <a:r>
              <a:rPr lang="en-ID" sz="1800" dirty="0">
                <a:solidFill>
                  <a:schemeClr val="tx2"/>
                </a:solidFill>
              </a:rPr>
              <a:t> orderbook ASK.</a:t>
            </a:r>
            <a:endParaRPr lang="en-ID" sz="1800" b="1" dirty="0">
              <a:solidFill>
                <a:srgbClr val="00B0F0"/>
              </a:solidFill>
            </a:endParaRPr>
          </a:p>
        </p:txBody>
      </p:sp>
      <p:sp>
        <p:nvSpPr>
          <p:cNvPr id="23" name="Title 24">
            <a:extLst>
              <a:ext uri="{FF2B5EF4-FFF2-40B4-BE49-F238E27FC236}">
                <a16:creationId xmlns:a16="http://schemas.microsoft.com/office/drawing/2014/main" id="{D409C759-B2E6-4A00-A18B-FCA130D7300F}"/>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ID" sz="1800" b="1" dirty="0" err="1">
                <a:solidFill>
                  <a:srgbClr val="00B0F0"/>
                </a:solidFill>
              </a:rPr>
              <a:t>Apa</a:t>
            </a:r>
            <a:r>
              <a:rPr lang="en-ID" sz="1800" b="1" dirty="0">
                <a:solidFill>
                  <a:srgbClr val="00B0F0"/>
                </a:solidFill>
              </a:rPr>
              <a:t> yang </a:t>
            </a:r>
            <a:r>
              <a:rPr lang="en-ID" sz="1800" b="1" dirty="0" err="1">
                <a:solidFill>
                  <a:srgbClr val="00B0F0"/>
                </a:solidFill>
              </a:rPr>
              <a:t>terjadi</a:t>
            </a:r>
            <a:r>
              <a:rPr lang="en-ID" sz="1800" b="1" dirty="0">
                <a:solidFill>
                  <a:srgbClr val="00B0F0"/>
                </a:solidFill>
              </a:rPr>
              <a:t> pada orderbook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ada</a:t>
            </a:r>
            <a:r>
              <a:rPr lang="en-ID" sz="1800" b="1" dirty="0">
                <a:solidFill>
                  <a:srgbClr val="00B0F0"/>
                </a:solidFill>
              </a:rPr>
              <a:t> trader yang </a:t>
            </a:r>
            <a:r>
              <a:rPr lang="en-ID" sz="1800" b="1" dirty="0" err="1">
                <a:solidFill>
                  <a:srgbClr val="00B0F0"/>
                </a:solidFill>
              </a:rPr>
              <a:t>ingin</a:t>
            </a:r>
            <a:r>
              <a:rPr lang="en-ID" sz="1800" b="1" dirty="0">
                <a:solidFill>
                  <a:srgbClr val="00B0F0"/>
                </a:solidFill>
              </a:rPr>
              <a:t> </a:t>
            </a:r>
            <a:r>
              <a:rPr lang="en-ID" sz="1800" b="1" dirty="0" err="1">
                <a:solidFill>
                  <a:srgbClr val="00B0F0"/>
                </a:solidFill>
              </a:rPr>
              <a:t>membeli</a:t>
            </a:r>
            <a:r>
              <a:rPr lang="en-ID" sz="1800" b="1" dirty="0">
                <a:solidFill>
                  <a:srgbClr val="00B0F0"/>
                </a:solidFill>
              </a:rPr>
              <a:t>/</a:t>
            </a:r>
            <a:r>
              <a:rPr lang="en-ID" sz="1800" b="1" dirty="0" err="1">
                <a:solidFill>
                  <a:srgbClr val="00B0F0"/>
                </a:solidFill>
              </a:rPr>
              <a:t>menjual</a:t>
            </a:r>
            <a:r>
              <a:rPr lang="en-ID" sz="1800" b="1" dirty="0">
                <a:solidFill>
                  <a:srgbClr val="00B0F0"/>
                </a:solidFill>
              </a:rPr>
              <a:t> di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telah</a:t>
            </a:r>
            <a:r>
              <a:rPr lang="en-ID" sz="1800" b="1" dirty="0">
                <a:solidFill>
                  <a:srgbClr val="00B0F0"/>
                </a:solidFill>
              </a:rPr>
              <a:t> </a:t>
            </a:r>
            <a:r>
              <a:rPr lang="en-ID" sz="1800" b="1" dirty="0" err="1">
                <a:solidFill>
                  <a:srgbClr val="00B0F0"/>
                </a:solidFill>
              </a:rPr>
              <a:t>ada</a:t>
            </a:r>
            <a:r>
              <a:rPr lang="en-ID" sz="1800" b="1" dirty="0">
                <a:solidFill>
                  <a:srgbClr val="00B0F0"/>
                </a:solidFill>
              </a:rPr>
              <a:t> </a:t>
            </a:r>
            <a:r>
              <a:rPr lang="en-ID" sz="1800" b="1" dirty="0" err="1">
                <a:solidFill>
                  <a:srgbClr val="00B0F0"/>
                </a:solidFill>
              </a:rPr>
              <a:t>sebelumnya</a:t>
            </a:r>
            <a:r>
              <a:rPr lang="en-ID" sz="1800" b="1" dirty="0">
                <a:solidFill>
                  <a:srgbClr val="00B0F0"/>
                </a:solidFill>
              </a:rPr>
              <a:t> ?</a:t>
            </a:r>
          </a:p>
        </p:txBody>
      </p:sp>
    </p:spTree>
    <p:extLst>
      <p:ext uri="{BB962C8B-B14F-4D97-AF65-F5344CB8AC3E}">
        <p14:creationId xmlns:p14="http://schemas.microsoft.com/office/powerpoint/2010/main" val="1452583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1" presetClass="emph" presetSubtype="0" repeatCount="indefinite" fill="hold" grpId="0" nodeType="withEffect">
                                  <p:stCondLst>
                                    <p:cond delay="0"/>
                                  </p:stCondLst>
                                  <p:childTnLst>
                                    <p:animClr clrSpc="hsl" dir="cw">
                                      <p:cBhvr override="childStyle">
                                        <p:cTn id="9" dur="500" fill="hold"/>
                                        <p:tgtEl>
                                          <p:spTgt spid="11"/>
                                        </p:tgtEl>
                                        <p:attrNameLst>
                                          <p:attrName>style.color</p:attrName>
                                        </p:attrNameLst>
                                      </p:cBhvr>
                                      <p:by>
                                        <p:hsl h="7200000" s="0" l="0"/>
                                      </p:by>
                                    </p:animClr>
                                    <p:animClr clrSpc="hsl" dir="cw">
                                      <p:cBhvr>
                                        <p:cTn id="10" dur="500" fill="hold"/>
                                        <p:tgtEl>
                                          <p:spTgt spid="11"/>
                                        </p:tgtEl>
                                        <p:attrNameLst>
                                          <p:attrName>fillcolor</p:attrName>
                                        </p:attrNameLst>
                                      </p:cBhvr>
                                      <p:by>
                                        <p:hsl h="7200000" s="0" l="0"/>
                                      </p:by>
                                    </p:animClr>
                                    <p:animClr clrSpc="hsl" dir="cw">
                                      <p:cBhvr>
                                        <p:cTn id="11" dur="500" fill="hold"/>
                                        <p:tgtEl>
                                          <p:spTgt spid="11"/>
                                        </p:tgtEl>
                                        <p:attrNameLst>
                                          <p:attrName>stroke.color</p:attrName>
                                        </p:attrNameLst>
                                      </p:cBhvr>
                                      <p:by>
                                        <p:hsl h="7200000" s="0" l="0"/>
                                      </p:by>
                                    </p:animClr>
                                    <p:set>
                                      <p:cBhvr>
                                        <p:cTn id="12" dur="500" fill="hold"/>
                                        <p:tgtEl>
                                          <p:spTgt spid="11"/>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155.000.000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C00000"/>
                          </a:solidFill>
                        </a:rPr>
                        <a:t>160.000.000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140.000.000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165.000.000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452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1" y="3398400"/>
            <a:ext cx="4745230" cy="908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Pada </a:t>
            </a:r>
            <a:r>
              <a:rPr lang="en-ID" sz="1800" dirty="0" err="1">
                <a:solidFill>
                  <a:schemeClr val="tx2"/>
                </a:solidFill>
              </a:rPr>
              <a:t>pembahasan</a:t>
            </a:r>
            <a:r>
              <a:rPr lang="en-ID" sz="1800" dirty="0">
                <a:solidFill>
                  <a:schemeClr val="tx2"/>
                </a:solidFill>
              </a:rPr>
              <a:t> </a:t>
            </a:r>
            <a:r>
              <a:rPr lang="en-ID" sz="1800" dirty="0" err="1">
                <a:solidFill>
                  <a:schemeClr val="tx2"/>
                </a:solidFill>
              </a:rPr>
              <a:t>tentang</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mari</a:t>
            </a:r>
            <a:r>
              <a:rPr lang="en-ID" sz="1800" dirty="0">
                <a:solidFill>
                  <a:schemeClr val="tx2"/>
                </a:solidFill>
              </a:rPr>
              <a:t> </a:t>
            </a:r>
            <a:r>
              <a:rPr lang="en-ID" sz="1800" dirty="0" err="1">
                <a:solidFill>
                  <a:schemeClr val="tx2"/>
                </a:solidFill>
              </a:rPr>
              <a:t>kita</a:t>
            </a:r>
            <a:r>
              <a:rPr lang="en-ID" sz="1800" dirty="0">
                <a:solidFill>
                  <a:schemeClr val="tx2"/>
                </a:solidFill>
              </a:rPr>
              <a:t> </a:t>
            </a:r>
            <a:r>
              <a:rPr lang="en-ID" sz="1800" dirty="0" err="1">
                <a:solidFill>
                  <a:schemeClr val="tx2"/>
                </a:solidFill>
              </a:rPr>
              <a:t>simulasikan</a:t>
            </a:r>
            <a:r>
              <a:rPr lang="en-ID" sz="1800" dirty="0">
                <a:solidFill>
                  <a:schemeClr val="tx2"/>
                </a:solidFill>
              </a:rPr>
              <a:t> </a:t>
            </a:r>
            <a:r>
              <a:rPr lang="en-ID" sz="1800" dirty="0" err="1">
                <a:solidFill>
                  <a:schemeClr val="tx2"/>
                </a:solidFill>
              </a:rPr>
              <a:t>menggunakan</a:t>
            </a:r>
            <a:r>
              <a:rPr lang="en-ID" sz="1800" dirty="0">
                <a:solidFill>
                  <a:schemeClr val="tx2"/>
                </a:solidFill>
              </a:rPr>
              <a:t> salah </a:t>
            </a:r>
            <a:r>
              <a:rPr lang="en-ID" sz="1800" dirty="0" err="1">
                <a:solidFill>
                  <a:schemeClr val="tx2"/>
                </a:solidFill>
              </a:rPr>
              <a:t>satu</a:t>
            </a:r>
            <a:r>
              <a:rPr lang="en-ID" sz="1800" dirty="0">
                <a:solidFill>
                  <a:schemeClr val="tx2"/>
                </a:solidFill>
              </a:rPr>
              <a:t> orderbook, </a:t>
            </a:r>
            <a:r>
              <a:rPr lang="en-ID" sz="1800" dirty="0" err="1">
                <a:solidFill>
                  <a:schemeClr val="tx2"/>
                </a:solidFill>
              </a:rPr>
              <a:t>yaitu</a:t>
            </a:r>
            <a:r>
              <a:rPr lang="en-ID" sz="1800" dirty="0">
                <a:solidFill>
                  <a:schemeClr val="tx2"/>
                </a:solidFill>
              </a:rPr>
              <a:t> </a:t>
            </a:r>
            <a:r>
              <a:rPr lang="en-ID" sz="1800" b="1" dirty="0">
                <a:solidFill>
                  <a:srgbClr val="00B050"/>
                </a:solidFill>
              </a:rPr>
              <a:t>orderbook BID.</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rgbClr val="00B0F0"/>
                </a:solidFill>
              </a:rPr>
              <a:t>2</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5" name="Oval 14">
            <a:extLst>
              <a:ext uri="{FF2B5EF4-FFF2-40B4-BE49-F238E27FC236}">
                <a16:creationId xmlns:a16="http://schemas.microsoft.com/office/drawing/2014/main" id="{1B05A711-64D8-41B8-8FBE-C1429B2884E1}"/>
              </a:ext>
            </a:extLst>
          </p:cNvPr>
          <p:cNvSpPr/>
          <p:nvPr/>
        </p:nvSpPr>
        <p:spPr>
          <a:xfrm>
            <a:off x="933712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6" name="Oval 15">
            <a:extLst>
              <a:ext uri="{FF2B5EF4-FFF2-40B4-BE49-F238E27FC236}">
                <a16:creationId xmlns:a16="http://schemas.microsoft.com/office/drawing/2014/main" id="{8977AB83-B455-41F7-A6D6-A412642CED17}"/>
              </a:ext>
            </a:extLst>
          </p:cNvPr>
          <p:cNvSpPr/>
          <p:nvPr/>
        </p:nvSpPr>
        <p:spPr>
          <a:xfrm>
            <a:off x="933712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9" name="Oval 18">
            <a:extLst>
              <a:ext uri="{FF2B5EF4-FFF2-40B4-BE49-F238E27FC236}">
                <a16:creationId xmlns:a16="http://schemas.microsoft.com/office/drawing/2014/main" id="{92A1B0F6-73F1-47A9-AD48-BEA8CE68AC9A}"/>
              </a:ext>
            </a:extLst>
          </p:cNvPr>
          <p:cNvSpPr/>
          <p:nvPr/>
        </p:nvSpPr>
        <p:spPr>
          <a:xfrm>
            <a:off x="933712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Tree>
    <p:extLst>
      <p:ext uri="{BB962C8B-B14F-4D97-AF65-F5344CB8AC3E}">
        <p14:creationId xmlns:p14="http://schemas.microsoft.com/office/powerpoint/2010/main" val="380112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11"/>
                                        </p:tgtEl>
                                        <p:attrNameLst>
                                          <p:attrName>style.color</p:attrName>
                                        </p:attrNameLst>
                                      </p:cBhvr>
                                      <p:by>
                                        <p:hsl h="7200000" s="0" l="0"/>
                                      </p:by>
                                    </p:animClr>
                                    <p:animClr clrSpc="hsl" dir="cw">
                                      <p:cBhvr>
                                        <p:cTn id="7" dur="500" fill="hold"/>
                                        <p:tgtEl>
                                          <p:spTgt spid="11"/>
                                        </p:tgtEl>
                                        <p:attrNameLst>
                                          <p:attrName>fillcolor</p:attrName>
                                        </p:attrNameLst>
                                      </p:cBhvr>
                                      <p:by>
                                        <p:hsl h="7200000" s="0" l="0"/>
                                      </p:by>
                                    </p:animClr>
                                    <p:animClr clrSpc="hsl" dir="cw">
                                      <p:cBhvr>
                                        <p:cTn id="8" dur="500" fill="hold"/>
                                        <p:tgtEl>
                                          <p:spTgt spid="11"/>
                                        </p:tgtEl>
                                        <p:attrNameLst>
                                          <p:attrName>stroke.color</p:attrName>
                                        </p:attrNameLst>
                                      </p:cBhvr>
                                      <p:by>
                                        <p:hsl h="7200000" s="0" l="0"/>
                                      </p:by>
                                    </p:animClr>
                                    <p:set>
                                      <p:cBhvr>
                                        <p:cTn id="9" dur="500" fill="hold"/>
                                        <p:tgtEl>
                                          <p:spTgt spid="1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896537068"/>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452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25" name="Title 24">
            <a:extLst>
              <a:ext uri="{FF2B5EF4-FFF2-40B4-BE49-F238E27FC236}">
                <a16:creationId xmlns:a16="http://schemas.microsoft.com/office/drawing/2014/main" id="{0BE35534-898D-4C0D-A705-9947FBF72B29}"/>
              </a:ext>
            </a:extLst>
          </p:cNvPr>
          <p:cNvSpPr txBox="1">
            <a:spLocks/>
          </p:cNvSpPr>
          <p:nvPr/>
        </p:nvSpPr>
        <p:spPr>
          <a:xfrm>
            <a:off x="169671" y="3409047"/>
            <a:ext cx="47452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Kita </a:t>
            </a:r>
            <a:r>
              <a:rPr lang="en-ID" sz="1800" dirty="0" err="1">
                <a:solidFill>
                  <a:schemeClr val="tx2"/>
                </a:solidFill>
              </a:rPr>
              <a:t>asumsikan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setiap</a:t>
            </a:r>
            <a:r>
              <a:rPr lang="en-ID" sz="1800" dirty="0">
                <a:solidFill>
                  <a:schemeClr val="tx2"/>
                </a:solidFill>
              </a:rPr>
              <a:t> orderbook BID </a:t>
            </a:r>
            <a:r>
              <a:rPr lang="en-ID" sz="1800" dirty="0" err="1">
                <a:solidFill>
                  <a:schemeClr val="tx2"/>
                </a:solidFill>
              </a:rPr>
              <a:t>memiliki</a:t>
            </a:r>
            <a:r>
              <a:rPr lang="en-ID" sz="1800" dirty="0">
                <a:solidFill>
                  <a:schemeClr val="tx2"/>
                </a:solidFill>
              </a:rPr>
              <a:t> order volume </a:t>
            </a:r>
            <a:r>
              <a:rPr lang="en-ID" sz="1800" dirty="0" err="1">
                <a:solidFill>
                  <a:schemeClr val="tx2"/>
                </a:solidFill>
              </a:rPr>
              <a:t>sebesar</a:t>
            </a:r>
            <a:r>
              <a:rPr lang="en-ID" sz="1800" dirty="0">
                <a:solidFill>
                  <a:schemeClr val="tx2"/>
                </a:solidFill>
              </a:rPr>
              <a:t> </a:t>
            </a:r>
            <a:r>
              <a:rPr lang="en-ID" sz="1800" b="1" dirty="0">
                <a:solidFill>
                  <a:srgbClr val="FF0000"/>
                </a:solidFill>
              </a:rPr>
              <a:t>0,05</a:t>
            </a:r>
            <a:r>
              <a:rPr lang="en-ID" sz="1800" dirty="0">
                <a:solidFill>
                  <a:schemeClr val="tx2"/>
                </a:solidFill>
              </a:rPr>
              <a:t> BTC yang </a:t>
            </a:r>
            <a:r>
              <a:rPr lang="en-ID" sz="1800" dirty="0" err="1">
                <a:solidFill>
                  <a:schemeClr val="tx2"/>
                </a:solidFill>
              </a:rPr>
              <a:t>telah</a:t>
            </a:r>
            <a:r>
              <a:rPr lang="en-ID" sz="1800" dirty="0">
                <a:solidFill>
                  <a:schemeClr val="tx2"/>
                </a:solidFill>
              </a:rPr>
              <a:t> </a:t>
            </a:r>
            <a:r>
              <a:rPr lang="en-ID" sz="1800" dirty="0" err="1">
                <a:solidFill>
                  <a:schemeClr val="tx2"/>
                </a:solidFill>
              </a:rPr>
              <a:t>dibuat</a:t>
            </a:r>
            <a:r>
              <a:rPr lang="en-ID" sz="1800" dirty="0">
                <a:solidFill>
                  <a:schemeClr val="tx2"/>
                </a:solidFill>
              </a:rPr>
              <a:t> oleh maker BID </a:t>
            </a:r>
            <a:r>
              <a:rPr lang="en-ID" sz="1800" dirty="0" err="1">
                <a:solidFill>
                  <a:schemeClr val="tx2"/>
                </a:solidFill>
              </a:rPr>
              <a:t>sebelumnya</a:t>
            </a:r>
            <a:r>
              <a:rPr lang="en-ID" sz="1800" dirty="0">
                <a:solidFill>
                  <a:schemeClr val="tx2"/>
                </a:solidFill>
              </a:rPr>
              <a:t>.</a:t>
            </a:r>
            <a:endParaRPr lang="en-ID" sz="1800" b="1" dirty="0">
              <a:solidFill>
                <a:srgbClr val="00B0F0"/>
              </a:solidFill>
            </a:endParaRP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20" name="Title 24">
            <a:extLst>
              <a:ext uri="{FF2B5EF4-FFF2-40B4-BE49-F238E27FC236}">
                <a16:creationId xmlns:a16="http://schemas.microsoft.com/office/drawing/2014/main" id="{01729D9C-CCBE-40A7-8C19-EF8971AA956E}"/>
              </a:ext>
            </a:extLst>
          </p:cNvPr>
          <p:cNvSpPr txBox="1">
            <a:spLocks/>
          </p:cNvSpPr>
          <p:nvPr/>
        </p:nvSpPr>
        <p:spPr>
          <a:xfrm>
            <a:off x="169671" y="4266425"/>
            <a:ext cx="47452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Pada </a:t>
            </a:r>
            <a:r>
              <a:rPr lang="en-ID" sz="1800" dirty="0" err="1">
                <a:solidFill>
                  <a:schemeClr val="tx2"/>
                </a:solidFill>
              </a:rPr>
              <a:t>simulasi</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diasumsikan</a:t>
            </a:r>
            <a:r>
              <a:rPr lang="en-ID" sz="1800" dirty="0">
                <a:solidFill>
                  <a:schemeClr val="tx2"/>
                </a:solidFill>
              </a:rPr>
              <a:t> </a:t>
            </a:r>
            <a:r>
              <a:rPr lang="en-ID" sz="1800" dirty="0" err="1">
                <a:solidFill>
                  <a:schemeClr val="tx2"/>
                </a:solidFill>
              </a:rPr>
              <a:t>setiap</a:t>
            </a:r>
            <a:r>
              <a:rPr lang="en-ID" sz="1800" dirty="0">
                <a:solidFill>
                  <a:schemeClr val="tx2"/>
                </a:solidFill>
              </a:rPr>
              <a:t> </a:t>
            </a:r>
            <a:r>
              <a:rPr lang="en-ID" sz="1800" dirty="0" err="1">
                <a:solidFill>
                  <a:schemeClr val="tx2"/>
                </a:solidFill>
              </a:rPr>
              <a:t>harga</a:t>
            </a:r>
            <a:r>
              <a:rPr lang="en-ID" sz="1800" dirty="0">
                <a:solidFill>
                  <a:schemeClr val="tx2"/>
                </a:solidFill>
              </a:rPr>
              <a:t> orderbook </a:t>
            </a:r>
            <a:r>
              <a:rPr lang="en-ID" sz="1800" dirty="0" err="1">
                <a:solidFill>
                  <a:schemeClr val="tx2"/>
                </a:solidFill>
              </a:rPr>
              <a:t>terdiri</a:t>
            </a:r>
            <a:r>
              <a:rPr lang="en-ID" sz="1800" dirty="0">
                <a:solidFill>
                  <a:schemeClr val="tx2"/>
                </a:solidFill>
              </a:rPr>
              <a:t> </a:t>
            </a:r>
            <a:r>
              <a:rPr lang="en-ID" sz="1800" dirty="0" err="1">
                <a:solidFill>
                  <a:schemeClr val="tx2"/>
                </a:solidFill>
              </a:rPr>
              <a:t>dari</a:t>
            </a:r>
            <a:r>
              <a:rPr lang="en-ID" sz="1800" dirty="0">
                <a:solidFill>
                  <a:schemeClr val="tx2"/>
                </a:solidFill>
              </a:rPr>
              <a:t> 1 maker.</a:t>
            </a:r>
            <a:endParaRPr lang="en-ID" sz="1800" b="1" dirty="0">
              <a:solidFill>
                <a:srgbClr val="00B0F0"/>
              </a:solidFill>
            </a:endParaRPr>
          </a:p>
        </p:txBody>
      </p:sp>
    </p:spTree>
    <p:extLst>
      <p:ext uri="{BB962C8B-B14F-4D97-AF65-F5344CB8AC3E}">
        <p14:creationId xmlns:p14="http://schemas.microsoft.com/office/powerpoint/2010/main" val="3598347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665151661"/>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4" name="Speech Bubble: Rectangle with Corners Rounded 13">
            <a:extLst>
              <a:ext uri="{FF2B5EF4-FFF2-40B4-BE49-F238E27FC236}">
                <a16:creationId xmlns:a16="http://schemas.microsoft.com/office/drawing/2014/main" id="{C8B86BA9-E99B-4F55-BCE0-4791E56F25BF}"/>
              </a:ext>
            </a:extLst>
          </p:cNvPr>
          <p:cNvSpPr/>
          <p:nvPr/>
        </p:nvSpPr>
        <p:spPr>
          <a:xfrm flipH="1">
            <a:off x="4438425" y="287020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890689"/>
            <a:ext cx="47325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rgbClr val="FF0000"/>
                </a:solidFill>
              </a:rPr>
              <a:t>Contoh</a:t>
            </a:r>
            <a:r>
              <a:rPr lang="en-ID" sz="1800" dirty="0">
                <a:solidFill>
                  <a:srgbClr val="FF0000"/>
                </a:solidFill>
              </a:rPr>
              <a:t> </a:t>
            </a:r>
            <a:r>
              <a:rPr lang="en-ID" sz="1800" dirty="0" err="1">
                <a:solidFill>
                  <a:srgbClr val="FF0000"/>
                </a:solidFill>
              </a:rPr>
              <a:t>disamping</a:t>
            </a:r>
            <a:r>
              <a:rPr lang="en-ID" sz="1800" dirty="0">
                <a:solidFill>
                  <a:srgbClr val="FF0000"/>
                </a:solidFill>
              </a:rPr>
              <a:t> trader </a:t>
            </a:r>
            <a:r>
              <a:rPr lang="en-ID" sz="1800" dirty="0" err="1">
                <a:solidFill>
                  <a:srgbClr val="FF0000"/>
                </a:solidFill>
              </a:rPr>
              <a:t>ingin</a:t>
            </a:r>
            <a:r>
              <a:rPr lang="en-ID" sz="1800" dirty="0">
                <a:solidFill>
                  <a:srgbClr val="FF0000"/>
                </a:solidFill>
              </a:rPr>
              <a:t> </a:t>
            </a:r>
            <a:r>
              <a:rPr lang="en-ID" sz="1800" dirty="0" err="1">
                <a:solidFill>
                  <a:srgbClr val="FF0000"/>
                </a:solidFill>
              </a:rPr>
              <a:t>membeli</a:t>
            </a:r>
            <a:r>
              <a:rPr lang="en-ID" sz="1800" dirty="0">
                <a:solidFill>
                  <a:srgbClr val="FF0000"/>
                </a:solidFill>
              </a:rPr>
              <a:t> </a:t>
            </a:r>
            <a:r>
              <a:rPr lang="en-ID" sz="1800" b="1" dirty="0">
                <a:solidFill>
                  <a:srgbClr val="FF0000"/>
                </a:solidFill>
              </a:rPr>
              <a:t>0,04</a:t>
            </a:r>
            <a:r>
              <a:rPr lang="en-ID" sz="1800" dirty="0">
                <a:solidFill>
                  <a:srgbClr val="FF0000"/>
                </a:solidFill>
              </a:rPr>
              <a:t> </a:t>
            </a:r>
            <a:r>
              <a:rPr lang="en-ID" sz="1800" dirty="0" err="1">
                <a:solidFill>
                  <a:srgbClr val="FF0000"/>
                </a:solidFill>
              </a:rPr>
              <a:t>btc</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b="1" dirty="0">
                <a:solidFill>
                  <a:srgbClr val="FF0000"/>
                </a:solidFill>
              </a:rPr>
              <a:t>145</a:t>
            </a:r>
            <a:r>
              <a:rPr lang="en-ID" sz="1800" dirty="0">
                <a:solidFill>
                  <a:srgbClr val="FF0000"/>
                </a:solidFill>
              </a:rPr>
              <a:t> </a:t>
            </a:r>
            <a:r>
              <a:rPr lang="en-ID" sz="1800" dirty="0" err="1">
                <a:solidFill>
                  <a:srgbClr val="FF0000"/>
                </a:solidFill>
              </a:rPr>
              <a:t>juta</a:t>
            </a:r>
            <a:r>
              <a:rPr lang="en-ID" sz="1800" dirty="0">
                <a:solidFill>
                  <a:srgbClr val="FF0000"/>
                </a:solidFill>
              </a:rPr>
              <a:t>, </a:t>
            </a:r>
            <a:r>
              <a:rPr lang="en-ID" sz="1800" dirty="0" err="1">
                <a:solidFill>
                  <a:srgbClr val="FF0000"/>
                </a:solidFill>
              </a:rPr>
              <a:t>maka</a:t>
            </a:r>
            <a:r>
              <a:rPr lang="en-ID" sz="1800" dirty="0">
                <a:solidFill>
                  <a:srgbClr val="FF0000"/>
                </a:solidFill>
              </a:rPr>
              <a:t> volume order pada orderbook </a:t>
            </a:r>
            <a:r>
              <a:rPr lang="en-ID" sz="1800" dirty="0" err="1">
                <a:solidFill>
                  <a:srgbClr val="FF0000"/>
                </a:solidFill>
              </a:rPr>
              <a:t>akan</a:t>
            </a:r>
            <a:r>
              <a:rPr lang="en-ID" sz="1800" dirty="0">
                <a:solidFill>
                  <a:srgbClr val="FF0000"/>
                </a:solidFill>
              </a:rPr>
              <a:t> </a:t>
            </a:r>
            <a:r>
              <a:rPr lang="en-ID" sz="1800" dirty="0" err="1">
                <a:solidFill>
                  <a:srgbClr val="FF0000"/>
                </a:solidFill>
              </a:rPr>
              <a:t>bertambah</a:t>
            </a:r>
            <a:r>
              <a:rPr lang="en-ID" sz="1800" dirty="0">
                <a:solidFill>
                  <a:srgbClr val="FF0000"/>
                </a:solidFill>
              </a:rPr>
              <a:t> pada </a:t>
            </a:r>
            <a:r>
              <a:rPr lang="en-ID" sz="1800" dirty="0" err="1">
                <a:solidFill>
                  <a:srgbClr val="FF0000"/>
                </a:solidFill>
              </a:rPr>
              <a:t>harga</a:t>
            </a:r>
            <a:r>
              <a:rPr lang="en-ID" sz="1800" dirty="0">
                <a:solidFill>
                  <a:srgbClr val="FF0000"/>
                </a:solidFill>
              </a:rPr>
              <a:t> yang </a:t>
            </a:r>
            <a:r>
              <a:rPr lang="en-ID" sz="1800" dirty="0" err="1">
                <a:solidFill>
                  <a:srgbClr val="FF0000"/>
                </a:solidFill>
              </a:rPr>
              <a:t>sama</a:t>
            </a:r>
            <a:r>
              <a:rPr lang="en-ID" sz="1800" dirty="0">
                <a:solidFill>
                  <a:srgbClr val="FF0000"/>
                </a:solidFill>
              </a:rPr>
              <a:t>.</a:t>
            </a:r>
            <a:endParaRPr lang="en-ID" sz="1800" b="1" dirty="0">
              <a:solidFill>
                <a:srgbClr val="FF0000"/>
              </a:solidFill>
            </a:endParaRPr>
          </a:p>
        </p:txBody>
      </p:sp>
    </p:spTree>
    <p:extLst>
      <p:ext uri="{BB962C8B-B14F-4D97-AF65-F5344CB8AC3E}">
        <p14:creationId xmlns:p14="http://schemas.microsoft.com/office/powerpoint/2010/main" val="235935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099422675"/>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00B0F0"/>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4" name="Speech Bubble: Rectangle with Corners Rounded 13">
            <a:extLst>
              <a:ext uri="{FF2B5EF4-FFF2-40B4-BE49-F238E27FC236}">
                <a16:creationId xmlns:a16="http://schemas.microsoft.com/office/drawing/2014/main" id="{C8B86BA9-E99B-4F55-BCE0-4791E56F25BF}"/>
              </a:ext>
            </a:extLst>
          </p:cNvPr>
          <p:cNvSpPr/>
          <p:nvPr/>
        </p:nvSpPr>
        <p:spPr>
          <a:xfrm flipH="1">
            <a:off x="4438425" y="287020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9" name="Title 24">
            <a:extLst>
              <a:ext uri="{FF2B5EF4-FFF2-40B4-BE49-F238E27FC236}">
                <a16:creationId xmlns:a16="http://schemas.microsoft.com/office/drawing/2014/main" id="{FD883A5C-F2CB-43C3-A844-83A04B10A2FA}"/>
              </a:ext>
            </a:extLst>
          </p:cNvPr>
          <p:cNvSpPr txBox="1">
            <a:spLocks/>
          </p:cNvSpPr>
          <p:nvPr/>
        </p:nvSpPr>
        <p:spPr>
          <a:xfrm>
            <a:off x="11316196" y="3151514"/>
            <a:ext cx="831179"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00B050"/>
                </a:solidFill>
                <a:latin typeface="Arial Rounded MT Bold" panose="020F0704030504030204" pitchFamily="34" charset="0"/>
              </a:rPr>
              <a:t>+ 0,04</a:t>
            </a:r>
          </a:p>
        </p:txBody>
      </p:sp>
      <p:sp>
        <p:nvSpPr>
          <p:cNvPr id="20" name="Title 24">
            <a:extLst>
              <a:ext uri="{FF2B5EF4-FFF2-40B4-BE49-F238E27FC236}">
                <a16:creationId xmlns:a16="http://schemas.microsoft.com/office/drawing/2014/main" id="{6BE129D3-95A9-4455-BEEC-C44A34BB8716}"/>
              </a:ext>
            </a:extLst>
          </p:cNvPr>
          <p:cNvSpPr txBox="1">
            <a:spLocks/>
          </p:cNvSpPr>
          <p:nvPr/>
        </p:nvSpPr>
        <p:spPr>
          <a:xfrm>
            <a:off x="169670" y="3890689"/>
            <a:ext cx="47325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t>Contoh</a:t>
            </a:r>
            <a:r>
              <a:rPr lang="en-ID" sz="1800" dirty="0"/>
              <a:t> </a:t>
            </a:r>
            <a:r>
              <a:rPr lang="en-ID" sz="1800" dirty="0" err="1"/>
              <a:t>disamping</a:t>
            </a:r>
            <a:r>
              <a:rPr lang="en-ID" sz="1800" dirty="0"/>
              <a:t> trader </a:t>
            </a:r>
            <a:r>
              <a:rPr lang="en-ID" sz="1800" dirty="0" err="1"/>
              <a:t>ingin</a:t>
            </a:r>
            <a:r>
              <a:rPr lang="en-ID" sz="1800" dirty="0"/>
              <a:t> </a:t>
            </a:r>
            <a:r>
              <a:rPr lang="en-ID" sz="1800" dirty="0" err="1"/>
              <a:t>membeli</a:t>
            </a:r>
            <a:r>
              <a:rPr lang="en-ID" sz="1800" dirty="0"/>
              <a:t> </a:t>
            </a:r>
            <a:r>
              <a:rPr lang="en-ID" sz="1800" b="1" dirty="0">
                <a:solidFill>
                  <a:srgbClr val="FF0000"/>
                </a:solidFill>
              </a:rPr>
              <a:t>0,04</a:t>
            </a:r>
            <a:r>
              <a:rPr lang="en-ID" sz="1800" dirty="0"/>
              <a:t> </a:t>
            </a:r>
            <a:r>
              <a:rPr lang="en-ID" sz="1800" dirty="0" err="1"/>
              <a:t>btc</a:t>
            </a:r>
            <a:r>
              <a:rPr lang="en-ID" sz="1800" dirty="0"/>
              <a:t> </a:t>
            </a:r>
            <a:r>
              <a:rPr lang="en-ID" sz="1800" dirty="0" err="1"/>
              <a:t>dengan</a:t>
            </a:r>
            <a:r>
              <a:rPr lang="en-ID" sz="1800" dirty="0"/>
              <a:t> </a:t>
            </a:r>
            <a:r>
              <a:rPr lang="en-ID" sz="1800" dirty="0" err="1"/>
              <a:t>harga</a:t>
            </a:r>
            <a:r>
              <a:rPr lang="en-ID" sz="1800" dirty="0"/>
              <a:t> </a:t>
            </a:r>
            <a:r>
              <a:rPr lang="en-ID" sz="1800" b="1" dirty="0">
                <a:solidFill>
                  <a:srgbClr val="FF0000"/>
                </a:solidFill>
              </a:rPr>
              <a:t>145</a:t>
            </a:r>
            <a:r>
              <a:rPr lang="en-ID" sz="1800" dirty="0"/>
              <a:t> </a:t>
            </a:r>
            <a:r>
              <a:rPr lang="en-ID" sz="1800" dirty="0" err="1"/>
              <a:t>juta</a:t>
            </a:r>
            <a:r>
              <a:rPr lang="en-ID" sz="1800" dirty="0"/>
              <a:t>, </a:t>
            </a:r>
            <a:r>
              <a:rPr lang="en-ID" sz="1800" dirty="0" err="1"/>
              <a:t>maka</a:t>
            </a:r>
            <a:r>
              <a:rPr lang="en-ID" sz="1800" dirty="0"/>
              <a:t> volume order pada orderbook </a:t>
            </a:r>
            <a:r>
              <a:rPr lang="en-ID" sz="1800" dirty="0" err="1"/>
              <a:t>akan</a:t>
            </a:r>
            <a:r>
              <a:rPr lang="en-ID" sz="1800" dirty="0"/>
              <a:t> </a:t>
            </a:r>
            <a:r>
              <a:rPr lang="en-ID" sz="1800" dirty="0" err="1"/>
              <a:t>bertambah</a:t>
            </a:r>
            <a:r>
              <a:rPr lang="en-ID" sz="1800" dirty="0"/>
              <a:t> pada </a:t>
            </a:r>
            <a:r>
              <a:rPr lang="en-ID" sz="1800" dirty="0" err="1"/>
              <a:t>harga</a:t>
            </a:r>
            <a:r>
              <a:rPr lang="en-ID" sz="1800" dirty="0"/>
              <a:t> yang </a:t>
            </a:r>
            <a:r>
              <a:rPr lang="en-ID" sz="1800" dirty="0" err="1"/>
              <a:t>sama</a:t>
            </a:r>
            <a:r>
              <a:rPr lang="en-ID" sz="1800" dirty="0"/>
              <a:t>.</a:t>
            </a:r>
            <a:endParaRPr lang="en-ID" sz="1800" b="1" dirty="0"/>
          </a:p>
        </p:txBody>
      </p:sp>
    </p:spTree>
    <p:extLst>
      <p:ext uri="{BB962C8B-B14F-4D97-AF65-F5344CB8AC3E}">
        <p14:creationId xmlns:p14="http://schemas.microsoft.com/office/powerpoint/2010/main" val="234908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10"/>
                                        </p:tgtEl>
                                        <p:attrNameLst>
                                          <p:attrName>style.color</p:attrName>
                                        </p:attrNameLst>
                                      </p:cBhvr>
                                      <p:by>
                                        <p:hsl h="7200000" s="0" l="0"/>
                                      </p:by>
                                    </p:animClr>
                                    <p:animClr clrSpc="hsl" dir="cw">
                                      <p:cBhvr>
                                        <p:cTn id="7" dur="500" fill="hold"/>
                                        <p:tgtEl>
                                          <p:spTgt spid="10"/>
                                        </p:tgtEl>
                                        <p:attrNameLst>
                                          <p:attrName>fillcolor</p:attrName>
                                        </p:attrNameLst>
                                      </p:cBhvr>
                                      <p:by>
                                        <p:hsl h="7200000" s="0" l="0"/>
                                      </p:by>
                                    </p:animClr>
                                    <p:animClr clrSpc="hsl" dir="cw">
                                      <p:cBhvr>
                                        <p:cTn id="8" dur="500" fill="hold"/>
                                        <p:tgtEl>
                                          <p:spTgt spid="10"/>
                                        </p:tgtEl>
                                        <p:attrNameLst>
                                          <p:attrName>stroke.color</p:attrName>
                                        </p:attrNameLst>
                                      </p:cBhvr>
                                      <p:by>
                                        <p:hsl h="7200000" s="0" l="0"/>
                                      </p:by>
                                    </p:animClr>
                                    <p:set>
                                      <p:cBhvr>
                                        <p:cTn id="9" dur="500" fill="hold"/>
                                        <p:tgtEl>
                                          <p:spTgt spid="10"/>
                                        </p:tgtEl>
                                        <p:attrNameLst>
                                          <p:attrName>fill.type</p:attrName>
                                        </p:attrNameLst>
                                      </p:cBhvr>
                                      <p:to>
                                        <p:strVal val="solid"/>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1000"/>
                            </p:stCondLst>
                            <p:childTnLst>
                              <p:par>
                                <p:cTn id="15" presetID="27" presetClass="emph" presetSubtype="0" repeatCount="indefinite" fill="remove" nodeType="afterEffect">
                                  <p:stCondLst>
                                    <p:cond delay="0"/>
                                  </p:stCondLst>
                                  <p:childTnLst>
                                    <p:animClr clrSpc="rgb" dir="cw">
                                      <p:cBhvr override="childStyle">
                                        <p:cTn id="16" dur="250" autoRev="1" fill="remove"/>
                                        <p:tgtEl>
                                          <p:spTgt spid="19">
                                            <p:txEl>
                                              <p:pRg st="0" end="0"/>
                                            </p:txEl>
                                          </p:spTgt>
                                        </p:tgtEl>
                                        <p:attrNameLst>
                                          <p:attrName>style.color</p:attrName>
                                        </p:attrNameLst>
                                      </p:cBhvr>
                                      <p:to>
                                        <a:schemeClr val="bg1"/>
                                      </p:to>
                                    </p:animClr>
                                    <p:animClr clrSpc="rgb" dir="cw">
                                      <p:cBhvr>
                                        <p:cTn id="17" dur="250" autoRev="1" fill="remove"/>
                                        <p:tgtEl>
                                          <p:spTgt spid="19">
                                            <p:txEl>
                                              <p:pRg st="0" end="0"/>
                                            </p:txEl>
                                          </p:spTgt>
                                        </p:tgtEl>
                                        <p:attrNameLst>
                                          <p:attrName>fillcolor</p:attrName>
                                        </p:attrNameLst>
                                      </p:cBhvr>
                                      <p:to>
                                        <a:schemeClr val="bg1"/>
                                      </p:to>
                                    </p:animClr>
                                    <p:set>
                                      <p:cBhvr>
                                        <p:cTn id="18" dur="250" autoRev="1" fill="remove"/>
                                        <p:tgtEl>
                                          <p:spTgt spid="19">
                                            <p:txEl>
                                              <p:pRg st="0" end="0"/>
                                            </p:txEl>
                                          </p:spTgt>
                                        </p:tgtEl>
                                        <p:attrNameLst>
                                          <p:attrName>fill.type</p:attrName>
                                        </p:attrNameLst>
                                      </p:cBhvr>
                                      <p:to>
                                        <p:strVal val="solid"/>
                                      </p:to>
                                    </p:set>
                                    <p:set>
                                      <p:cBhvr>
                                        <p:cTn id="19" dur="250" autoRev="1" fill="remove"/>
                                        <p:tgtEl>
                                          <p:spTgt spid="1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47936393"/>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0,05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915197"/>
            <a:ext cx="47325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rgbClr val="FF0000"/>
                </a:solidFill>
              </a:rPr>
              <a:t>Disimulasikan</a:t>
            </a:r>
            <a:r>
              <a:rPr lang="en-ID" sz="1800" dirty="0">
                <a:solidFill>
                  <a:srgbClr val="FF0000"/>
                </a:solidFill>
              </a:rPr>
              <a:t> </a:t>
            </a:r>
            <a:r>
              <a:rPr lang="en-ID" sz="1800" dirty="0" err="1">
                <a:solidFill>
                  <a:srgbClr val="FF0000"/>
                </a:solidFill>
              </a:rPr>
              <a:t>lagi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keadaan</a:t>
            </a:r>
            <a:r>
              <a:rPr lang="en-ID" sz="1800" dirty="0">
                <a:solidFill>
                  <a:srgbClr val="FF0000"/>
                </a:solidFill>
              </a:rPr>
              <a:t> </a:t>
            </a:r>
            <a:r>
              <a:rPr lang="en-ID" sz="1800" dirty="0" err="1">
                <a:solidFill>
                  <a:srgbClr val="FF0000"/>
                </a:solidFill>
              </a:rPr>
              <a:t>dimana</a:t>
            </a:r>
            <a:r>
              <a:rPr lang="en-ID" sz="1800" dirty="0">
                <a:solidFill>
                  <a:srgbClr val="FF0000"/>
                </a:solidFill>
              </a:rPr>
              <a:t> maker </a:t>
            </a:r>
            <a:r>
              <a:rPr lang="en-ID" sz="1800" dirty="0" err="1">
                <a:solidFill>
                  <a:srgbClr val="FF0000"/>
                </a:solidFill>
              </a:rPr>
              <a:t>baru</a:t>
            </a:r>
            <a:r>
              <a:rPr lang="en-ID" sz="1800" dirty="0">
                <a:solidFill>
                  <a:srgbClr val="FF0000"/>
                </a:solidFill>
              </a:rPr>
              <a:t> </a:t>
            </a:r>
            <a:r>
              <a:rPr lang="en-ID" sz="1800" dirty="0" err="1">
                <a:solidFill>
                  <a:srgbClr val="FF0000"/>
                </a:solidFill>
              </a:rPr>
              <a:t>ingin</a:t>
            </a:r>
            <a:r>
              <a:rPr lang="en-ID" sz="1800" dirty="0">
                <a:solidFill>
                  <a:srgbClr val="FF0000"/>
                </a:solidFill>
              </a:rPr>
              <a:t> </a:t>
            </a:r>
            <a:r>
              <a:rPr lang="en-ID" sz="1800" dirty="0" err="1">
                <a:solidFill>
                  <a:srgbClr val="FF0000"/>
                </a:solidFill>
              </a:rPr>
              <a:t>membeli</a:t>
            </a:r>
            <a:r>
              <a:rPr lang="en-ID" sz="1800" dirty="0">
                <a:solidFill>
                  <a:srgbClr val="FF0000"/>
                </a:solidFill>
              </a:rPr>
              <a:t>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dan volume </a:t>
            </a:r>
            <a:r>
              <a:rPr lang="en-ID" sz="1800" dirty="0" err="1">
                <a:solidFill>
                  <a:srgbClr val="FF0000"/>
                </a:solidFill>
              </a:rPr>
              <a:t>secara</a:t>
            </a:r>
            <a:r>
              <a:rPr lang="en-ID" sz="1800" dirty="0">
                <a:solidFill>
                  <a:srgbClr val="FF0000"/>
                </a:solidFill>
              </a:rPr>
              <a:t> </a:t>
            </a:r>
            <a:r>
              <a:rPr lang="en-ID" sz="1800" dirty="0" err="1">
                <a:solidFill>
                  <a:srgbClr val="FF0000"/>
                </a:solidFill>
              </a:rPr>
              <a:t>acak</a:t>
            </a:r>
            <a:r>
              <a:rPr lang="en-ID" sz="1800" dirty="0">
                <a:solidFill>
                  <a:srgbClr val="FF0000"/>
                </a:solidFill>
              </a:rPr>
              <a:t>.</a:t>
            </a:r>
            <a:endParaRPr lang="en-ID" sz="1800" b="1" dirty="0">
              <a:solidFill>
                <a:srgbClr val="FF0000"/>
              </a:solidFill>
            </a:endParaRPr>
          </a:p>
        </p:txBody>
      </p:sp>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741933" y="317034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2,004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150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sp>
        <p:nvSpPr>
          <p:cNvPr id="21" name="Title 24">
            <a:extLst>
              <a:ext uri="{FF2B5EF4-FFF2-40B4-BE49-F238E27FC236}">
                <a16:creationId xmlns:a16="http://schemas.microsoft.com/office/drawing/2014/main" id="{B67F91CC-D0AC-4BBE-A954-D86065D11BE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Tree>
    <p:extLst>
      <p:ext uri="{BB962C8B-B14F-4D97-AF65-F5344CB8AC3E}">
        <p14:creationId xmlns:p14="http://schemas.microsoft.com/office/powerpoint/2010/main" val="3858262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BASIC INFO ABOUT TRADING</a:t>
            </a:r>
          </a:p>
        </p:txBody>
      </p:sp>
      <p:grpSp>
        <p:nvGrpSpPr>
          <p:cNvPr id="24" name="Group 23">
            <a:extLst>
              <a:ext uri="{FF2B5EF4-FFF2-40B4-BE49-F238E27FC236}">
                <a16:creationId xmlns:a16="http://schemas.microsoft.com/office/drawing/2014/main" id="{38E14E5E-DD33-4BCD-B306-FB0FBD449F17}"/>
              </a:ext>
            </a:extLst>
          </p:cNvPr>
          <p:cNvGrpSpPr/>
          <p:nvPr/>
        </p:nvGrpSpPr>
        <p:grpSpPr>
          <a:xfrm>
            <a:off x="6663058" y="2021228"/>
            <a:ext cx="6000406" cy="4178299"/>
            <a:chOff x="6521168" y="1923632"/>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68" y="1923632"/>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8543471" y="5603456"/>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2" name="Title 24">
            <a:extLst>
              <a:ext uri="{FF2B5EF4-FFF2-40B4-BE49-F238E27FC236}">
                <a16:creationId xmlns:a16="http://schemas.microsoft.com/office/drawing/2014/main" id="{2035C108-817D-459C-95FC-9C341C0273D2}"/>
              </a:ext>
            </a:extLst>
          </p:cNvPr>
          <p:cNvSpPr txBox="1">
            <a:spLocks/>
          </p:cNvSpPr>
          <p:nvPr/>
        </p:nvSpPr>
        <p:spPr>
          <a:xfrm>
            <a:off x="294539" y="2819997"/>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Penjelasan</a:t>
            </a:r>
            <a:r>
              <a:rPr lang="en-ID" sz="1800" dirty="0">
                <a:solidFill>
                  <a:schemeClr val="tx2"/>
                </a:solidFill>
              </a:rPr>
              <a:t> </a:t>
            </a:r>
            <a:r>
              <a:rPr lang="en-ID" sz="1800" dirty="0" err="1">
                <a:solidFill>
                  <a:schemeClr val="tx2"/>
                </a:solidFill>
              </a:rPr>
              <a:t>mengenai</a:t>
            </a:r>
            <a:r>
              <a:rPr lang="en-ID" sz="1800" dirty="0">
                <a:solidFill>
                  <a:schemeClr val="tx2"/>
                </a:solidFill>
              </a:rPr>
              <a:t> Maker dan Taker </a:t>
            </a:r>
            <a:r>
              <a:rPr lang="en-ID" sz="1800" dirty="0" err="1">
                <a:solidFill>
                  <a:schemeClr val="tx2"/>
                </a:solidFill>
              </a:rPr>
              <a:t>akan</a:t>
            </a:r>
            <a:r>
              <a:rPr lang="en-ID" sz="1800" dirty="0">
                <a:solidFill>
                  <a:schemeClr val="tx2"/>
                </a:solidFill>
              </a:rPr>
              <a:t> di </a:t>
            </a:r>
            <a:r>
              <a:rPr lang="en-ID" sz="1800" dirty="0" err="1">
                <a:solidFill>
                  <a:schemeClr val="tx2"/>
                </a:solidFill>
              </a:rPr>
              <a:t>jelaskan</a:t>
            </a:r>
            <a:r>
              <a:rPr lang="en-ID" sz="1800" dirty="0">
                <a:solidFill>
                  <a:schemeClr val="tx2"/>
                </a:solidFill>
              </a:rPr>
              <a:t> </a:t>
            </a:r>
            <a:r>
              <a:rPr lang="en-ID" sz="1800" dirty="0" err="1">
                <a:solidFill>
                  <a:schemeClr val="tx2"/>
                </a:solidFill>
              </a:rPr>
              <a:t>secara</a:t>
            </a:r>
            <a:r>
              <a:rPr lang="en-ID" sz="1800" dirty="0">
                <a:solidFill>
                  <a:schemeClr val="tx2"/>
                </a:solidFill>
              </a:rPr>
              <a:t> </a:t>
            </a:r>
            <a:r>
              <a:rPr lang="en-ID" sz="1800" dirty="0" err="1">
                <a:solidFill>
                  <a:schemeClr val="tx2"/>
                </a:solidFill>
              </a:rPr>
              <a:t>satu-persatu</a:t>
            </a:r>
            <a:r>
              <a:rPr lang="en-ID" sz="1800" dirty="0">
                <a:solidFill>
                  <a:schemeClr val="tx2"/>
                </a:solidFill>
              </a:rPr>
              <a:t>.</a:t>
            </a:r>
            <a:endParaRPr lang="en-ID" sz="1800" b="1" dirty="0">
              <a:solidFill>
                <a:srgbClr val="00B0F0"/>
              </a:solidFill>
            </a:endParaRPr>
          </a:p>
        </p:txBody>
      </p:sp>
      <p:sp>
        <p:nvSpPr>
          <p:cNvPr id="10" name="Title 24">
            <a:extLst>
              <a:ext uri="{FF2B5EF4-FFF2-40B4-BE49-F238E27FC236}">
                <a16:creationId xmlns:a16="http://schemas.microsoft.com/office/drawing/2014/main" id="{972A1F40-D5A4-4FFB-98EF-F6E3F5979225}"/>
              </a:ext>
            </a:extLst>
          </p:cNvPr>
          <p:cNvSpPr txBox="1">
            <a:spLocks/>
          </p:cNvSpPr>
          <p:nvPr/>
        </p:nvSpPr>
        <p:spPr>
          <a:xfrm>
            <a:off x="294539" y="3655570"/>
            <a:ext cx="62266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err="1">
                <a:solidFill>
                  <a:schemeClr val="tx2"/>
                </a:solidFill>
              </a:rPr>
              <a:t>Penjelasan</a:t>
            </a:r>
            <a:r>
              <a:rPr lang="en-ID" sz="1800" dirty="0">
                <a:solidFill>
                  <a:schemeClr val="tx2"/>
                </a:solidFill>
              </a:rPr>
              <a:t> yang </a:t>
            </a:r>
            <a:r>
              <a:rPr lang="en-ID" sz="1800" dirty="0" err="1">
                <a:solidFill>
                  <a:schemeClr val="tx2"/>
                </a:solidFill>
              </a:rPr>
              <a:t>akan</a:t>
            </a:r>
            <a:r>
              <a:rPr lang="en-ID" sz="1800" dirty="0">
                <a:solidFill>
                  <a:schemeClr val="tx2"/>
                </a:solidFill>
              </a:rPr>
              <a:t> </a:t>
            </a:r>
            <a:r>
              <a:rPr lang="en-ID" sz="1800" dirty="0" err="1">
                <a:solidFill>
                  <a:schemeClr val="tx2"/>
                </a:solidFill>
              </a:rPr>
              <a:t>dibahas</a:t>
            </a:r>
            <a:r>
              <a:rPr lang="en-ID" sz="1800" dirty="0">
                <a:solidFill>
                  <a:schemeClr val="tx2"/>
                </a:solidFill>
              </a:rPr>
              <a:t> </a:t>
            </a:r>
            <a:r>
              <a:rPr lang="en-ID" sz="1800" dirty="0" err="1">
                <a:solidFill>
                  <a:schemeClr val="tx2"/>
                </a:solidFill>
              </a:rPr>
              <a:t>berikut</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mengenai</a:t>
            </a:r>
            <a:r>
              <a:rPr lang="en-ID" sz="1800" dirty="0">
                <a:solidFill>
                  <a:schemeClr val="tx2"/>
                </a:solidFill>
              </a:rPr>
              <a:t> </a:t>
            </a:r>
            <a:r>
              <a:rPr lang="en-ID" sz="1800" b="1" dirty="0">
                <a:solidFill>
                  <a:schemeClr val="tx2"/>
                </a:solidFill>
              </a:rPr>
              <a:t>Maker pada BID dan ASK.</a:t>
            </a:r>
            <a:endParaRPr lang="en-ID" sz="1800" b="1" dirty="0">
              <a:solidFill>
                <a:srgbClr val="00B0F0"/>
              </a:solidFill>
            </a:endParaRPr>
          </a:p>
        </p:txBody>
      </p:sp>
    </p:spTree>
    <p:extLst>
      <p:ext uri="{BB962C8B-B14F-4D97-AF65-F5344CB8AC3E}">
        <p14:creationId xmlns:p14="http://schemas.microsoft.com/office/powerpoint/2010/main" val="141291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164485926"/>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741933" y="3170341"/>
            <a:ext cx="1582126"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a:solidFill>
                  <a:schemeClr val="tx1"/>
                </a:solidFill>
              </a:rPr>
              <a:t>Harga yang </a:t>
            </a:r>
            <a:r>
              <a:rPr lang="en-ID" sz="1100" dirty="0" err="1">
                <a:solidFill>
                  <a:schemeClr val="tx1"/>
                </a:solidFill>
              </a:rPr>
              <a:t>menarik</a:t>
            </a:r>
            <a:r>
              <a:rPr lang="en-ID" sz="1100" dirty="0">
                <a:solidFill>
                  <a:schemeClr val="tx1"/>
                </a:solidFill>
              </a:rPr>
              <a:t>.! Saya </a:t>
            </a:r>
            <a:r>
              <a:rPr lang="en-ID" sz="1100" dirty="0" err="1">
                <a:solidFill>
                  <a:schemeClr val="tx1"/>
                </a:solidFill>
              </a:rPr>
              <a:t>mau</a:t>
            </a:r>
            <a:r>
              <a:rPr lang="en-ID" sz="1100" dirty="0">
                <a:solidFill>
                  <a:schemeClr val="tx1"/>
                </a:solidFill>
              </a:rPr>
              <a:t> </a:t>
            </a:r>
            <a:r>
              <a:rPr lang="en-ID" sz="1100" dirty="0" err="1">
                <a:solidFill>
                  <a:schemeClr val="tx1"/>
                </a:solidFill>
              </a:rPr>
              <a:t>beli</a:t>
            </a:r>
            <a:r>
              <a:rPr lang="en-ID" sz="1100" dirty="0">
                <a:solidFill>
                  <a:schemeClr val="tx1"/>
                </a:solidFill>
              </a:rPr>
              <a:t> </a:t>
            </a:r>
            <a:r>
              <a:rPr lang="en-ID" sz="1100" b="1" dirty="0">
                <a:solidFill>
                  <a:srgbClr val="FF0000"/>
                </a:solidFill>
              </a:rPr>
              <a:t>2,004</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dirty="0" err="1">
                <a:solidFill>
                  <a:schemeClr val="tx1"/>
                </a:solidFill>
              </a:rPr>
              <a:t>harga</a:t>
            </a:r>
            <a:r>
              <a:rPr lang="en-ID" sz="1100" dirty="0">
                <a:solidFill>
                  <a:schemeClr val="tx1"/>
                </a:solidFill>
              </a:rPr>
              <a:t> </a:t>
            </a:r>
            <a:r>
              <a:rPr lang="en-ID" sz="1100" b="1" dirty="0">
                <a:solidFill>
                  <a:srgbClr val="FF0000"/>
                </a:solidFill>
              </a:rPr>
              <a:t>150</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sp>
        <p:nvSpPr>
          <p:cNvPr id="21" name="Title 24">
            <a:extLst>
              <a:ext uri="{FF2B5EF4-FFF2-40B4-BE49-F238E27FC236}">
                <a16:creationId xmlns:a16="http://schemas.microsoft.com/office/drawing/2014/main" id="{FC403D90-92C9-491E-9C88-B239B6BBA683}"/>
              </a:ext>
            </a:extLst>
          </p:cNvPr>
          <p:cNvSpPr txBox="1">
            <a:spLocks/>
          </p:cNvSpPr>
          <p:nvPr/>
        </p:nvSpPr>
        <p:spPr>
          <a:xfrm>
            <a:off x="11296464" y="2715581"/>
            <a:ext cx="1031207"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00B050"/>
                </a:solidFill>
                <a:latin typeface="Arial Rounded MT Bold" panose="020F0704030504030204" pitchFamily="34" charset="0"/>
              </a:rPr>
              <a:t>+ 2,004</a:t>
            </a:r>
          </a:p>
        </p:txBody>
      </p:sp>
      <p:sp>
        <p:nvSpPr>
          <p:cNvPr id="22" name="Title 24">
            <a:extLst>
              <a:ext uri="{FF2B5EF4-FFF2-40B4-BE49-F238E27FC236}">
                <a16:creationId xmlns:a16="http://schemas.microsoft.com/office/drawing/2014/main" id="{2495FD24-743A-4011-A0B0-2E9E60D3C27F}"/>
              </a:ext>
            </a:extLst>
          </p:cNvPr>
          <p:cNvSpPr txBox="1">
            <a:spLocks/>
          </p:cNvSpPr>
          <p:nvPr/>
        </p:nvSpPr>
        <p:spPr>
          <a:xfrm>
            <a:off x="169670" y="3915197"/>
            <a:ext cx="47325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t>Disimulasikan</a:t>
            </a:r>
            <a:r>
              <a:rPr lang="en-ID" sz="1800" dirty="0"/>
              <a:t> </a:t>
            </a:r>
            <a:r>
              <a:rPr lang="en-ID" sz="1800" dirty="0" err="1"/>
              <a:t>lagi</a:t>
            </a:r>
            <a:r>
              <a:rPr lang="en-ID" sz="1800" dirty="0"/>
              <a:t> </a:t>
            </a:r>
            <a:r>
              <a:rPr lang="en-ID" sz="1800" dirty="0" err="1"/>
              <a:t>dengan</a:t>
            </a:r>
            <a:r>
              <a:rPr lang="en-ID" sz="1800" dirty="0"/>
              <a:t> </a:t>
            </a:r>
            <a:r>
              <a:rPr lang="en-ID" sz="1800" dirty="0" err="1"/>
              <a:t>keadaan</a:t>
            </a:r>
            <a:r>
              <a:rPr lang="en-ID" sz="1800" dirty="0"/>
              <a:t> </a:t>
            </a:r>
            <a:r>
              <a:rPr lang="en-ID" sz="1800" dirty="0" err="1"/>
              <a:t>dimana</a:t>
            </a:r>
            <a:r>
              <a:rPr lang="en-ID" sz="1800" dirty="0"/>
              <a:t> maker </a:t>
            </a:r>
            <a:r>
              <a:rPr lang="en-ID" sz="1800" dirty="0" err="1"/>
              <a:t>baru</a:t>
            </a:r>
            <a:r>
              <a:rPr lang="en-ID" sz="1800" dirty="0"/>
              <a:t> </a:t>
            </a:r>
            <a:r>
              <a:rPr lang="en-ID" sz="1800" dirty="0" err="1"/>
              <a:t>ingin</a:t>
            </a:r>
            <a:r>
              <a:rPr lang="en-ID" sz="1800" dirty="0"/>
              <a:t> </a:t>
            </a:r>
            <a:r>
              <a:rPr lang="en-ID" sz="1800" dirty="0" err="1"/>
              <a:t>membeli</a:t>
            </a:r>
            <a:r>
              <a:rPr lang="en-ID" sz="1800" dirty="0"/>
              <a:t> </a:t>
            </a:r>
            <a:r>
              <a:rPr lang="en-ID" sz="1800" dirty="0" err="1"/>
              <a:t>dengan</a:t>
            </a:r>
            <a:r>
              <a:rPr lang="en-ID" sz="1800" dirty="0"/>
              <a:t> </a:t>
            </a:r>
            <a:r>
              <a:rPr lang="en-ID" sz="1800" dirty="0" err="1"/>
              <a:t>harga</a:t>
            </a:r>
            <a:r>
              <a:rPr lang="en-ID" sz="1800" dirty="0"/>
              <a:t> dan volume </a:t>
            </a:r>
            <a:r>
              <a:rPr lang="en-ID" sz="1800" dirty="0" err="1"/>
              <a:t>secara</a:t>
            </a:r>
            <a:r>
              <a:rPr lang="en-ID" sz="1800" dirty="0"/>
              <a:t> </a:t>
            </a:r>
            <a:r>
              <a:rPr lang="en-ID" sz="1800" dirty="0" err="1"/>
              <a:t>acak</a:t>
            </a:r>
            <a:r>
              <a:rPr lang="en-ID" sz="1800" dirty="0"/>
              <a:t>.</a:t>
            </a:r>
            <a:endParaRPr lang="en-ID" sz="1800" b="1" dirty="0"/>
          </a:p>
        </p:txBody>
      </p:sp>
    </p:spTree>
    <p:extLst>
      <p:ext uri="{BB962C8B-B14F-4D97-AF65-F5344CB8AC3E}">
        <p14:creationId xmlns:p14="http://schemas.microsoft.com/office/powerpoint/2010/main" val="367370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7" presetClass="emph" presetSubtype="0" repeatCount="indefinite" fill="remove" nodeType="afterEffect">
                                  <p:stCondLst>
                                    <p:cond delay="0"/>
                                  </p:stCondLst>
                                  <p:childTnLst>
                                    <p:animClr clrSpc="rgb" dir="cw">
                                      <p:cBhvr override="childStyle">
                                        <p:cTn id="16" dur="250" autoRev="1" fill="remove"/>
                                        <p:tgtEl>
                                          <p:spTgt spid="21">
                                            <p:txEl>
                                              <p:pRg st="0" end="0"/>
                                            </p:txEl>
                                          </p:spTgt>
                                        </p:tgtEl>
                                        <p:attrNameLst>
                                          <p:attrName>style.color</p:attrName>
                                        </p:attrNameLst>
                                      </p:cBhvr>
                                      <p:to>
                                        <a:schemeClr val="bg1"/>
                                      </p:to>
                                    </p:animClr>
                                    <p:animClr clrSpc="rgb" dir="cw">
                                      <p:cBhvr>
                                        <p:cTn id="17" dur="250" autoRev="1" fill="remove"/>
                                        <p:tgtEl>
                                          <p:spTgt spid="21">
                                            <p:txEl>
                                              <p:pRg st="0" end="0"/>
                                            </p:txEl>
                                          </p:spTgt>
                                        </p:tgtEl>
                                        <p:attrNameLst>
                                          <p:attrName>fillcolor</p:attrName>
                                        </p:attrNameLst>
                                      </p:cBhvr>
                                      <p:to>
                                        <a:schemeClr val="bg1"/>
                                      </p:to>
                                    </p:animClr>
                                    <p:set>
                                      <p:cBhvr>
                                        <p:cTn id="18" dur="250" autoRev="1" fill="remove"/>
                                        <p:tgtEl>
                                          <p:spTgt spid="21">
                                            <p:txEl>
                                              <p:pRg st="0" end="0"/>
                                            </p:txEl>
                                          </p:spTgt>
                                        </p:tgtEl>
                                        <p:attrNameLst>
                                          <p:attrName>fill.type</p:attrName>
                                        </p:attrNameLst>
                                      </p:cBhvr>
                                      <p:to>
                                        <p:strVal val="solid"/>
                                      </p:to>
                                    </p:set>
                                    <p:set>
                                      <p:cBhvr>
                                        <p:cTn id="19" dur="250" autoRev="1" fill="remove"/>
                                        <p:tgtEl>
                                          <p:spTgt spid="2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654111909"/>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69" y="3649432"/>
            <a:ext cx="4732529"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rgbClr val="FF0000"/>
                </a:solidFill>
              </a:rPr>
              <a:t>Seorang</a:t>
            </a:r>
            <a:r>
              <a:rPr lang="en-ID" sz="1800" dirty="0">
                <a:solidFill>
                  <a:srgbClr val="FF0000"/>
                </a:solidFill>
              </a:rPr>
              <a:t> maker </a:t>
            </a:r>
            <a:r>
              <a:rPr lang="en-ID" sz="1800" dirty="0" err="1">
                <a:solidFill>
                  <a:srgbClr val="FF0000"/>
                </a:solidFill>
              </a:rPr>
              <a:t>dapat</a:t>
            </a:r>
            <a:r>
              <a:rPr lang="en-ID" sz="1800" dirty="0">
                <a:solidFill>
                  <a:srgbClr val="FF0000"/>
                </a:solidFill>
              </a:rPr>
              <a:t> </a:t>
            </a:r>
            <a:r>
              <a:rPr lang="en-ID" sz="1800" dirty="0" err="1">
                <a:solidFill>
                  <a:srgbClr val="FF0000"/>
                </a:solidFill>
              </a:rPr>
              <a:t>membuat</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dari</a:t>
            </a:r>
            <a:r>
              <a:rPr lang="en-ID" sz="1800" dirty="0">
                <a:solidFill>
                  <a:srgbClr val="FF0000"/>
                </a:solidFill>
              </a:rPr>
              <a:t> 1 orderbook </a:t>
            </a:r>
            <a:r>
              <a:rPr lang="en-ID" sz="1800" dirty="0" err="1">
                <a:solidFill>
                  <a:srgbClr val="FF0000"/>
                </a:solidFill>
              </a:rPr>
              <a:t>dengan</a:t>
            </a:r>
            <a:r>
              <a:rPr lang="en-ID" sz="1800" dirty="0">
                <a:solidFill>
                  <a:srgbClr val="FF0000"/>
                </a:solidFill>
              </a:rPr>
              <a:t> </a:t>
            </a:r>
            <a:r>
              <a:rPr lang="en-ID" sz="1800" dirty="0" err="1">
                <a:solidFill>
                  <a:srgbClr val="FF0000"/>
                </a:solidFill>
              </a:rPr>
              <a:t>harga</a:t>
            </a:r>
            <a:r>
              <a:rPr lang="en-ID" sz="1800" dirty="0">
                <a:solidFill>
                  <a:srgbClr val="FF0000"/>
                </a:solidFill>
              </a:rPr>
              <a:t> dan volume order yang </a:t>
            </a:r>
            <a:r>
              <a:rPr lang="en-ID" sz="1800" dirty="0" err="1">
                <a:solidFill>
                  <a:srgbClr val="FF0000"/>
                </a:solidFill>
              </a:rPr>
              <a:t>diinginkan</a:t>
            </a:r>
            <a:r>
              <a:rPr lang="en-ID" sz="1800" dirty="0">
                <a:solidFill>
                  <a:srgbClr val="FF0000"/>
                </a:solidFill>
              </a:rPr>
              <a:t>.</a:t>
            </a:r>
            <a:endParaRPr lang="en-ID" sz="1800" b="1" dirty="0">
              <a:solidFill>
                <a:srgbClr val="FF0000"/>
              </a:solidFill>
            </a:endParaRPr>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956679" y="3233128"/>
            <a:ext cx="1582126" cy="783203"/>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Sepertinya</a:t>
            </a:r>
            <a:r>
              <a:rPr lang="en-ID" sz="1100" dirty="0">
                <a:solidFill>
                  <a:schemeClr val="tx1"/>
                </a:solidFill>
              </a:rPr>
              <a:t> </a:t>
            </a:r>
            <a:r>
              <a:rPr lang="en-ID" sz="1100" dirty="0" err="1">
                <a:solidFill>
                  <a:schemeClr val="tx1"/>
                </a:solidFill>
              </a:rPr>
              <a:t>btc</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turun</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mau</a:t>
            </a:r>
            <a:r>
              <a:rPr lang="en-ID" sz="1100" dirty="0">
                <a:solidFill>
                  <a:schemeClr val="tx1"/>
                </a:solidFill>
              </a:rPr>
              <a:t> </a:t>
            </a:r>
            <a:r>
              <a:rPr lang="en-ID" sz="1100" dirty="0" err="1">
                <a:solidFill>
                  <a:schemeClr val="tx1"/>
                </a:solidFill>
              </a:rPr>
              <a:t>pasang</a:t>
            </a:r>
            <a:r>
              <a:rPr lang="en-ID" sz="1100" dirty="0">
                <a:solidFill>
                  <a:schemeClr val="tx1"/>
                </a:solidFill>
              </a:rPr>
              <a:t> </a:t>
            </a:r>
            <a:r>
              <a:rPr lang="en-ID" sz="1100" b="1" dirty="0">
                <a:solidFill>
                  <a:srgbClr val="FF0000"/>
                </a:solidFill>
              </a:rPr>
              <a:t>0,13</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b="1" dirty="0">
                <a:solidFill>
                  <a:srgbClr val="FF0000"/>
                </a:solidFill>
              </a:rPr>
              <a:t>135</a:t>
            </a:r>
            <a:r>
              <a:rPr lang="en-ID" sz="1100" dirty="0">
                <a:solidFill>
                  <a:schemeClr val="tx1"/>
                </a:solidFill>
              </a:rPr>
              <a:t> </a:t>
            </a:r>
            <a:r>
              <a:rPr lang="en-ID" sz="1100" dirty="0" err="1">
                <a:solidFill>
                  <a:schemeClr val="tx1"/>
                </a:solidFill>
              </a:rPr>
              <a:t>juta</a:t>
            </a:r>
            <a:r>
              <a:rPr lang="en-ID" sz="1100" dirty="0">
                <a:solidFill>
                  <a:schemeClr val="tx1"/>
                </a:solidFill>
              </a:rPr>
              <a:t> dan </a:t>
            </a:r>
            <a:r>
              <a:rPr lang="en-ID" sz="1100" b="1" dirty="0">
                <a:solidFill>
                  <a:srgbClr val="FF0000"/>
                </a:solidFill>
              </a:rPr>
              <a:t>3,4</a:t>
            </a:r>
            <a:r>
              <a:rPr lang="en-ID" sz="1100" dirty="0">
                <a:solidFill>
                  <a:schemeClr val="tx1"/>
                </a:solidFill>
              </a:rPr>
              <a:t> di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sp>
        <p:nvSpPr>
          <p:cNvPr id="22" name="Title 24">
            <a:extLst>
              <a:ext uri="{FF2B5EF4-FFF2-40B4-BE49-F238E27FC236}">
                <a16:creationId xmlns:a16="http://schemas.microsoft.com/office/drawing/2014/main" id="{4C8F3A99-9CCA-4EE3-8CA6-79D83D96D720}"/>
              </a:ext>
            </a:extLst>
          </p:cNvPr>
          <p:cNvSpPr txBox="1">
            <a:spLocks/>
          </p:cNvSpPr>
          <p:nvPr/>
        </p:nvSpPr>
        <p:spPr>
          <a:xfrm>
            <a:off x="169670" y="2220206"/>
            <a:ext cx="47325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Tree>
    <p:extLst>
      <p:ext uri="{BB962C8B-B14F-4D97-AF65-F5344CB8AC3E}">
        <p14:creationId xmlns:p14="http://schemas.microsoft.com/office/powerpoint/2010/main" val="159882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584948301"/>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rgbClr val="00B0F0"/>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F0"/>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732528"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Lantas</a:t>
            </a:r>
            <a:r>
              <a:rPr lang="en-ID" sz="1800" b="1" dirty="0">
                <a:solidFill>
                  <a:srgbClr val="00B0F0"/>
                </a:solidFill>
              </a:rPr>
              <a:t>,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 volume </a:t>
            </a:r>
            <a:r>
              <a:rPr lang="en-ID" sz="1800" b="1" dirty="0" err="1">
                <a:solidFill>
                  <a:srgbClr val="00B0F0"/>
                </a:solidFill>
              </a:rPr>
              <a:t>jika</a:t>
            </a:r>
            <a:r>
              <a:rPr lang="en-ID" sz="1800" b="1" dirty="0">
                <a:solidFill>
                  <a:srgbClr val="00B0F0"/>
                </a:solidFill>
              </a:rPr>
              <a:t> </a:t>
            </a:r>
            <a:r>
              <a:rPr lang="en-ID" sz="1800" b="1" dirty="0" err="1">
                <a:solidFill>
                  <a:srgbClr val="00B0F0"/>
                </a:solidFill>
              </a:rPr>
              <a:t>terdapat</a:t>
            </a:r>
            <a:r>
              <a:rPr lang="en-ID" sz="1800" b="1" dirty="0">
                <a:solidFill>
                  <a:srgbClr val="00B0F0"/>
                </a:solidFill>
              </a:rPr>
              <a:t> 2 </a:t>
            </a:r>
            <a:r>
              <a:rPr lang="en-ID" sz="1800" b="1" dirty="0" err="1">
                <a:solidFill>
                  <a:srgbClr val="00B0F0"/>
                </a:solidFill>
              </a:rPr>
              <a:t>atau</a:t>
            </a:r>
            <a:r>
              <a:rPr lang="en-ID" sz="1800" b="1" dirty="0">
                <a:solidFill>
                  <a:srgbClr val="00B0F0"/>
                </a:solidFill>
              </a:rPr>
              <a:t> </a:t>
            </a:r>
            <a:r>
              <a:rPr lang="en-ID" sz="1800" b="1" dirty="0" err="1">
                <a:solidFill>
                  <a:srgbClr val="00B0F0"/>
                </a:solidFill>
              </a:rPr>
              <a:t>lebih</a:t>
            </a:r>
            <a:r>
              <a:rPr lang="en-ID" sz="1800" b="1" dirty="0">
                <a:solidFill>
                  <a:srgbClr val="00B0F0"/>
                </a:solidFill>
              </a:rPr>
              <a:t> maker pada </a:t>
            </a:r>
            <a:r>
              <a:rPr lang="en-ID" sz="1800" b="1" dirty="0" err="1">
                <a:solidFill>
                  <a:srgbClr val="00B0F0"/>
                </a:solidFill>
              </a:rPr>
              <a:t>setiap</a:t>
            </a:r>
            <a:r>
              <a:rPr lang="en-ID" sz="1800" b="1" dirty="0">
                <a:solidFill>
                  <a:srgbClr val="00B0F0"/>
                </a:solidFill>
              </a:rPr>
              <a:t> orderbook ?</a:t>
            </a:r>
          </a:p>
        </p:txBody>
      </p:sp>
      <p:sp>
        <p:nvSpPr>
          <p:cNvPr id="4" name="Oval 3">
            <a:extLst>
              <a:ext uri="{FF2B5EF4-FFF2-40B4-BE49-F238E27FC236}">
                <a16:creationId xmlns:a16="http://schemas.microsoft.com/office/drawing/2014/main" id="{2870F7BB-FEC4-4EFE-A33A-3F089FA0B8BC}"/>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10" name="Oval 9">
            <a:extLst>
              <a:ext uri="{FF2B5EF4-FFF2-40B4-BE49-F238E27FC236}">
                <a16:creationId xmlns:a16="http://schemas.microsoft.com/office/drawing/2014/main" id="{08F7196D-67F1-48FF-81B7-BEB066EA2EE8}"/>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3</a:t>
            </a:r>
          </a:p>
        </p:txBody>
      </p:sp>
      <p:sp>
        <p:nvSpPr>
          <p:cNvPr id="11" name="Oval 10">
            <a:extLst>
              <a:ext uri="{FF2B5EF4-FFF2-40B4-BE49-F238E27FC236}">
                <a16:creationId xmlns:a16="http://schemas.microsoft.com/office/drawing/2014/main" id="{61023DD5-784A-4144-995F-8F28B7A5D0A8}"/>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1</a:t>
            </a:r>
          </a:p>
        </p:txBody>
      </p:sp>
      <p:sp>
        <p:nvSpPr>
          <p:cNvPr id="13" name="Oval 12">
            <a:extLst>
              <a:ext uri="{FF2B5EF4-FFF2-40B4-BE49-F238E27FC236}">
                <a16:creationId xmlns:a16="http://schemas.microsoft.com/office/drawing/2014/main" id="{F4E70CE8-0AFB-4980-A21A-05E528E74866}"/>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b="1" dirty="0">
                <a:solidFill>
                  <a:schemeClr val="tx1">
                    <a:lumMod val="50000"/>
                    <a:lumOff val="50000"/>
                  </a:schemeClr>
                </a:solidFill>
              </a:rPr>
              <a:t>2</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
        <p:nvSpPr>
          <p:cNvPr id="19" name="Speech Bubble: Rectangle with Corners Rounded 18">
            <a:extLst>
              <a:ext uri="{FF2B5EF4-FFF2-40B4-BE49-F238E27FC236}">
                <a16:creationId xmlns:a16="http://schemas.microsoft.com/office/drawing/2014/main" id="{C789DCC3-529C-4CE5-B362-CE0F5D929527}"/>
              </a:ext>
            </a:extLst>
          </p:cNvPr>
          <p:cNvSpPr/>
          <p:nvPr/>
        </p:nvSpPr>
        <p:spPr>
          <a:xfrm flipH="1">
            <a:off x="4956679" y="3233128"/>
            <a:ext cx="1582126" cy="783203"/>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100" dirty="0" err="1">
                <a:solidFill>
                  <a:schemeClr val="tx1"/>
                </a:solidFill>
              </a:rPr>
              <a:t>Sepertinya</a:t>
            </a:r>
            <a:r>
              <a:rPr lang="en-ID" sz="1100" dirty="0">
                <a:solidFill>
                  <a:schemeClr val="tx1"/>
                </a:solidFill>
              </a:rPr>
              <a:t> </a:t>
            </a:r>
            <a:r>
              <a:rPr lang="en-ID" sz="1100" dirty="0" err="1">
                <a:solidFill>
                  <a:schemeClr val="tx1"/>
                </a:solidFill>
              </a:rPr>
              <a:t>btc</a:t>
            </a:r>
            <a:r>
              <a:rPr lang="en-ID" sz="1100" dirty="0">
                <a:solidFill>
                  <a:schemeClr val="tx1"/>
                </a:solidFill>
              </a:rPr>
              <a:t> </a:t>
            </a:r>
            <a:r>
              <a:rPr lang="en-ID" sz="1100" dirty="0" err="1">
                <a:solidFill>
                  <a:schemeClr val="tx1"/>
                </a:solidFill>
              </a:rPr>
              <a:t>akan</a:t>
            </a:r>
            <a:r>
              <a:rPr lang="en-ID" sz="1100" dirty="0">
                <a:solidFill>
                  <a:schemeClr val="tx1"/>
                </a:solidFill>
              </a:rPr>
              <a:t> </a:t>
            </a:r>
            <a:r>
              <a:rPr lang="en-ID" sz="1100" dirty="0" err="1">
                <a:solidFill>
                  <a:schemeClr val="tx1"/>
                </a:solidFill>
              </a:rPr>
              <a:t>turun</a:t>
            </a:r>
            <a:r>
              <a:rPr lang="en-ID" sz="1100" dirty="0">
                <a:solidFill>
                  <a:schemeClr val="tx1"/>
                </a:solidFill>
              </a:rPr>
              <a:t>, </a:t>
            </a:r>
            <a:r>
              <a:rPr lang="en-ID" sz="1100" dirty="0" err="1">
                <a:solidFill>
                  <a:schemeClr val="tx1"/>
                </a:solidFill>
              </a:rPr>
              <a:t>saya</a:t>
            </a:r>
            <a:r>
              <a:rPr lang="en-ID" sz="1100" dirty="0">
                <a:solidFill>
                  <a:schemeClr val="tx1"/>
                </a:solidFill>
              </a:rPr>
              <a:t> </a:t>
            </a:r>
            <a:r>
              <a:rPr lang="en-ID" sz="1100" dirty="0" err="1">
                <a:solidFill>
                  <a:schemeClr val="tx1"/>
                </a:solidFill>
              </a:rPr>
              <a:t>mau</a:t>
            </a:r>
            <a:r>
              <a:rPr lang="en-ID" sz="1100" dirty="0">
                <a:solidFill>
                  <a:schemeClr val="tx1"/>
                </a:solidFill>
              </a:rPr>
              <a:t> </a:t>
            </a:r>
            <a:r>
              <a:rPr lang="en-ID" sz="1100" dirty="0" err="1">
                <a:solidFill>
                  <a:schemeClr val="tx1"/>
                </a:solidFill>
              </a:rPr>
              <a:t>pasang</a:t>
            </a:r>
            <a:r>
              <a:rPr lang="en-ID" sz="1100" dirty="0">
                <a:solidFill>
                  <a:schemeClr val="tx1"/>
                </a:solidFill>
              </a:rPr>
              <a:t> </a:t>
            </a:r>
            <a:r>
              <a:rPr lang="en-ID" sz="1100" b="1" dirty="0">
                <a:solidFill>
                  <a:srgbClr val="FF0000"/>
                </a:solidFill>
              </a:rPr>
              <a:t>0,13</a:t>
            </a:r>
            <a:r>
              <a:rPr lang="en-ID" sz="1100" dirty="0">
                <a:solidFill>
                  <a:schemeClr val="tx1"/>
                </a:solidFill>
              </a:rPr>
              <a:t> </a:t>
            </a:r>
            <a:r>
              <a:rPr lang="en-ID" sz="1100" dirty="0" err="1">
                <a:solidFill>
                  <a:schemeClr val="tx1"/>
                </a:solidFill>
              </a:rPr>
              <a:t>btc</a:t>
            </a:r>
            <a:r>
              <a:rPr lang="en-ID" sz="1100" dirty="0">
                <a:solidFill>
                  <a:schemeClr val="tx1"/>
                </a:solidFill>
              </a:rPr>
              <a:t> di </a:t>
            </a:r>
            <a:r>
              <a:rPr lang="en-ID" sz="1100" b="1" dirty="0">
                <a:solidFill>
                  <a:srgbClr val="FF0000"/>
                </a:solidFill>
              </a:rPr>
              <a:t>135</a:t>
            </a:r>
            <a:r>
              <a:rPr lang="en-ID" sz="1100" dirty="0">
                <a:solidFill>
                  <a:schemeClr val="tx1"/>
                </a:solidFill>
              </a:rPr>
              <a:t> </a:t>
            </a:r>
            <a:r>
              <a:rPr lang="en-ID" sz="1100" dirty="0" err="1">
                <a:solidFill>
                  <a:schemeClr val="tx1"/>
                </a:solidFill>
              </a:rPr>
              <a:t>juta</a:t>
            </a:r>
            <a:r>
              <a:rPr lang="en-ID" sz="1100" dirty="0">
                <a:solidFill>
                  <a:schemeClr val="tx1"/>
                </a:solidFill>
              </a:rPr>
              <a:t> dan </a:t>
            </a:r>
            <a:r>
              <a:rPr lang="en-ID" sz="1100" b="1" dirty="0">
                <a:solidFill>
                  <a:srgbClr val="FF0000"/>
                </a:solidFill>
              </a:rPr>
              <a:t>3,4</a:t>
            </a:r>
            <a:r>
              <a:rPr lang="en-ID" sz="1100" dirty="0">
                <a:solidFill>
                  <a:schemeClr val="tx1"/>
                </a:solidFill>
              </a:rPr>
              <a:t> di </a:t>
            </a:r>
            <a:r>
              <a:rPr lang="en-ID" sz="1100" b="1" dirty="0">
                <a:solidFill>
                  <a:srgbClr val="FF0000"/>
                </a:solidFill>
              </a:rPr>
              <a:t>145</a:t>
            </a:r>
            <a:r>
              <a:rPr lang="en-ID" sz="1100" dirty="0">
                <a:solidFill>
                  <a:schemeClr val="tx1"/>
                </a:solidFill>
              </a:rPr>
              <a:t> </a:t>
            </a:r>
            <a:r>
              <a:rPr lang="en-ID" sz="1100" dirty="0" err="1">
                <a:solidFill>
                  <a:schemeClr val="tx1"/>
                </a:solidFill>
              </a:rPr>
              <a:t>juta</a:t>
            </a:r>
            <a:endParaRPr lang="en-ID" sz="1100" dirty="0">
              <a:solidFill>
                <a:schemeClr val="tx1"/>
              </a:solidFill>
            </a:endParaRPr>
          </a:p>
        </p:txBody>
      </p:sp>
      <p:sp>
        <p:nvSpPr>
          <p:cNvPr id="22" name="Title 24">
            <a:extLst>
              <a:ext uri="{FF2B5EF4-FFF2-40B4-BE49-F238E27FC236}">
                <a16:creationId xmlns:a16="http://schemas.microsoft.com/office/drawing/2014/main" id="{C45C4AAE-6740-40DD-947E-967D35C8E4F9}"/>
              </a:ext>
            </a:extLst>
          </p:cNvPr>
          <p:cNvSpPr txBox="1">
            <a:spLocks/>
          </p:cNvSpPr>
          <p:nvPr/>
        </p:nvSpPr>
        <p:spPr>
          <a:xfrm>
            <a:off x="11316196" y="3151514"/>
            <a:ext cx="831179"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00B050"/>
                </a:solidFill>
                <a:latin typeface="Arial Rounded MT Bold" panose="020F0704030504030204" pitchFamily="34" charset="0"/>
              </a:rPr>
              <a:t>+ 3,4</a:t>
            </a:r>
          </a:p>
        </p:txBody>
      </p:sp>
      <p:sp>
        <p:nvSpPr>
          <p:cNvPr id="23" name="Title 24">
            <a:extLst>
              <a:ext uri="{FF2B5EF4-FFF2-40B4-BE49-F238E27FC236}">
                <a16:creationId xmlns:a16="http://schemas.microsoft.com/office/drawing/2014/main" id="{78425401-DF70-481A-BCCF-9AFBF183A57C}"/>
              </a:ext>
            </a:extLst>
          </p:cNvPr>
          <p:cNvSpPr txBox="1">
            <a:spLocks/>
          </p:cNvSpPr>
          <p:nvPr/>
        </p:nvSpPr>
        <p:spPr>
          <a:xfrm>
            <a:off x="11316196" y="3964855"/>
            <a:ext cx="831179"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00B050"/>
                </a:solidFill>
                <a:latin typeface="Arial Rounded MT Bold" panose="020F0704030504030204" pitchFamily="34" charset="0"/>
              </a:rPr>
              <a:t>+ 0,13</a:t>
            </a:r>
          </a:p>
        </p:txBody>
      </p:sp>
      <p:sp>
        <p:nvSpPr>
          <p:cNvPr id="25" name="Title 24">
            <a:extLst>
              <a:ext uri="{FF2B5EF4-FFF2-40B4-BE49-F238E27FC236}">
                <a16:creationId xmlns:a16="http://schemas.microsoft.com/office/drawing/2014/main" id="{EFDF03BD-75D1-4E83-AA19-7F3B59ECD03D}"/>
              </a:ext>
            </a:extLst>
          </p:cNvPr>
          <p:cNvSpPr txBox="1">
            <a:spLocks/>
          </p:cNvSpPr>
          <p:nvPr/>
        </p:nvSpPr>
        <p:spPr>
          <a:xfrm>
            <a:off x="169669" y="3649432"/>
            <a:ext cx="4732529"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t>Seorang</a:t>
            </a:r>
            <a:r>
              <a:rPr lang="en-ID" sz="1800" dirty="0"/>
              <a:t> maker </a:t>
            </a:r>
            <a:r>
              <a:rPr lang="en-ID" sz="1800" dirty="0" err="1"/>
              <a:t>dapat</a:t>
            </a:r>
            <a:r>
              <a:rPr lang="en-ID" sz="1800" dirty="0"/>
              <a:t> </a:t>
            </a:r>
            <a:r>
              <a:rPr lang="en-ID" sz="1800" dirty="0" err="1"/>
              <a:t>membuat</a:t>
            </a:r>
            <a:r>
              <a:rPr lang="en-ID" sz="1800" dirty="0"/>
              <a:t> </a:t>
            </a:r>
            <a:r>
              <a:rPr lang="en-ID" sz="1800" dirty="0" err="1"/>
              <a:t>harga</a:t>
            </a:r>
            <a:r>
              <a:rPr lang="en-ID" sz="1800" dirty="0"/>
              <a:t> </a:t>
            </a:r>
            <a:r>
              <a:rPr lang="en-ID" sz="1800" dirty="0" err="1"/>
              <a:t>lebih</a:t>
            </a:r>
            <a:r>
              <a:rPr lang="en-ID" sz="1800" dirty="0"/>
              <a:t> </a:t>
            </a:r>
            <a:r>
              <a:rPr lang="en-ID" sz="1800" dirty="0" err="1"/>
              <a:t>dari</a:t>
            </a:r>
            <a:r>
              <a:rPr lang="en-ID" sz="1800" dirty="0"/>
              <a:t> 1 orderbook </a:t>
            </a:r>
            <a:r>
              <a:rPr lang="en-ID" sz="1800" dirty="0" err="1"/>
              <a:t>dengan</a:t>
            </a:r>
            <a:r>
              <a:rPr lang="en-ID" sz="1800" dirty="0"/>
              <a:t> </a:t>
            </a:r>
            <a:r>
              <a:rPr lang="en-ID" sz="1800" dirty="0" err="1"/>
              <a:t>harga</a:t>
            </a:r>
            <a:r>
              <a:rPr lang="en-ID" sz="1800" dirty="0"/>
              <a:t> dan volume order yang </a:t>
            </a:r>
            <a:r>
              <a:rPr lang="en-ID" sz="1800" dirty="0" err="1"/>
              <a:t>diinginkan</a:t>
            </a:r>
            <a:r>
              <a:rPr lang="en-ID" sz="1800" dirty="0"/>
              <a:t>.</a:t>
            </a:r>
            <a:endParaRPr lang="en-ID" sz="1800" b="1" dirty="0"/>
          </a:p>
        </p:txBody>
      </p:sp>
    </p:spTree>
    <p:extLst>
      <p:ext uri="{BB962C8B-B14F-4D97-AF65-F5344CB8AC3E}">
        <p14:creationId xmlns:p14="http://schemas.microsoft.com/office/powerpoint/2010/main" val="425233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10"/>
                                        </p:tgtEl>
                                        <p:attrNameLst>
                                          <p:attrName>style.color</p:attrName>
                                        </p:attrNameLst>
                                      </p:cBhvr>
                                      <p:by>
                                        <p:hsl h="7200000" s="0" l="0"/>
                                      </p:by>
                                    </p:animClr>
                                    <p:animClr clrSpc="hsl" dir="cw">
                                      <p:cBhvr>
                                        <p:cTn id="7" dur="500" fill="hold"/>
                                        <p:tgtEl>
                                          <p:spTgt spid="10"/>
                                        </p:tgtEl>
                                        <p:attrNameLst>
                                          <p:attrName>fillcolor</p:attrName>
                                        </p:attrNameLst>
                                      </p:cBhvr>
                                      <p:by>
                                        <p:hsl h="7200000" s="0" l="0"/>
                                      </p:by>
                                    </p:animClr>
                                    <p:animClr clrSpc="hsl" dir="cw">
                                      <p:cBhvr>
                                        <p:cTn id="8" dur="500" fill="hold"/>
                                        <p:tgtEl>
                                          <p:spTgt spid="10"/>
                                        </p:tgtEl>
                                        <p:attrNameLst>
                                          <p:attrName>stroke.color</p:attrName>
                                        </p:attrNameLst>
                                      </p:cBhvr>
                                      <p:by>
                                        <p:hsl h="7200000" s="0" l="0"/>
                                      </p:by>
                                    </p:animClr>
                                    <p:set>
                                      <p:cBhvr>
                                        <p:cTn id="9" dur="500" fill="hold"/>
                                        <p:tgtEl>
                                          <p:spTgt spid="10"/>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13"/>
                                        </p:tgtEl>
                                        <p:attrNameLst>
                                          <p:attrName>style.color</p:attrName>
                                        </p:attrNameLst>
                                      </p:cBhvr>
                                      <p:by>
                                        <p:hsl h="7200000" s="0" l="0"/>
                                      </p:by>
                                    </p:animClr>
                                    <p:animClr clrSpc="hsl" dir="cw">
                                      <p:cBhvr>
                                        <p:cTn id="12" dur="500" fill="hold"/>
                                        <p:tgtEl>
                                          <p:spTgt spid="13"/>
                                        </p:tgtEl>
                                        <p:attrNameLst>
                                          <p:attrName>fillcolor</p:attrName>
                                        </p:attrNameLst>
                                      </p:cBhvr>
                                      <p:by>
                                        <p:hsl h="7200000" s="0" l="0"/>
                                      </p:by>
                                    </p:animClr>
                                    <p:animClr clrSpc="hsl" dir="cw">
                                      <p:cBhvr>
                                        <p:cTn id="13" dur="500" fill="hold"/>
                                        <p:tgtEl>
                                          <p:spTgt spid="13"/>
                                        </p:tgtEl>
                                        <p:attrNameLst>
                                          <p:attrName>stroke.color</p:attrName>
                                        </p:attrNameLst>
                                      </p:cBhvr>
                                      <p:by>
                                        <p:hsl h="7200000" s="0" l="0"/>
                                      </p:by>
                                    </p:animClr>
                                    <p:set>
                                      <p:cBhvr>
                                        <p:cTn id="14" dur="500" fill="hold"/>
                                        <p:tgtEl>
                                          <p:spTgt spid="13"/>
                                        </p:tgtEl>
                                        <p:attrNameLst>
                                          <p:attrName>fill.type</p:attrName>
                                        </p:attrNameLst>
                                      </p:cBhvr>
                                      <p:to>
                                        <p:strVal val="solid"/>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000"/>
                            </p:stCondLst>
                            <p:childTnLst>
                              <p:par>
                                <p:cTn id="23" presetID="27" presetClass="emph" presetSubtype="0" repeatCount="indefinite" fill="remove" nodeType="afterEffect">
                                  <p:stCondLst>
                                    <p:cond delay="0"/>
                                  </p:stCondLst>
                                  <p:childTnLst>
                                    <p:animClr clrSpc="rgb" dir="cw">
                                      <p:cBhvr override="childStyle">
                                        <p:cTn id="24" dur="250" autoRev="1" fill="remove"/>
                                        <p:tgtEl>
                                          <p:spTgt spid="22">
                                            <p:txEl>
                                              <p:pRg st="0" end="0"/>
                                            </p:txEl>
                                          </p:spTgt>
                                        </p:tgtEl>
                                        <p:attrNameLst>
                                          <p:attrName>style.color</p:attrName>
                                        </p:attrNameLst>
                                      </p:cBhvr>
                                      <p:to>
                                        <a:schemeClr val="bg1"/>
                                      </p:to>
                                    </p:animClr>
                                    <p:animClr clrSpc="rgb" dir="cw">
                                      <p:cBhvr>
                                        <p:cTn id="25" dur="250" autoRev="1" fill="remove"/>
                                        <p:tgtEl>
                                          <p:spTgt spid="22">
                                            <p:txEl>
                                              <p:pRg st="0" end="0"/>
                                            </p:txEl>
                                          </p:spTgt>
                                        </p:tgtEl>
                                        <p:attrNameLst>
                                          <p:attrName>fillcolor</p:attrName>
                                        </p:attrNameLst>
                                      </p:cBhvr>
                                      <p:to>
                                        <a:schemeClr val="bg1"/>
                                      </p:to>
                                    </p:animClr>
                                    <p:set>
                                      <p:cBhvr>
                                        <p:cTn id="26" dur="250" autoRev="1" fill="remove"/>
                                        <p:tgtEl>
                                          <p:spTgt spid="22">
                                            <p:txEl>
                                              <p:pRg st="0" end="0"/>
                                            </p:txEl>
                                          </p:spTgt>
                                        </p:tgtEl>
                                        <p:attrNameLst>
                                          <p:attrName>fill.type</p:attrName>
                                        </p:attrNameLst>
                                      </p:cBhvr>
                                      <p:to>
                                        <p:strVal val="solid"/>
                                      </p:to>
                                    </p:set>
                                    <p:set>
                                      <p:cBhvr>
                                        <p:cTn id="27" dur="250" autoRev="1" fill="remove"/>
                                        <p:tgtEl>
                                          <p:spTgt spid="22">
                                            <p:txEl>
                                              <p:pRg st="0" end="0"/>
                                            </p:txEl>
                                          </p:spTgt>
                                        </p:tgtEl>
                                        <p:attrNameLst>
                                          <p:attrName>fill.on</p:attrName>
                                        </p:attrNameLst>
                                      </p:cBhvr>
                                      <p:to>
                                        <p:strVal val="true"/>
                                      </p:to>
                                    </p:set>
                                  </p:childTnLst>
                                </p:cTn>
                              </p:par>
                              <p:par>
                                <p:cTn id="28" presetID="27" presetClass="emph" presetSubtype="0" repeatCount="indefinite" fill="remove" nodeType="withEffect">
                                  <p:stCondLst>
                                    <p:cond delay="0"/>
                                  </p:stCondLst>
                                  <p:childTnLst>
                                    <p:animClr clrSpc="rgb" dir="cw">
                                      <p:cBhvr override="childStyle">
                                        <p:cTn id="29" dur="250" autoRev="1" fill="remove"/>
                                        <p:tgtEl>
                                          <p:spTgt spid="23">
                                            <p:txEl>
                                              <p:pRg st="0" end="0"/>
                                            </p:txEl>
                                          </p:spTgt>
                                        </p:tgtEl>
                                        <p:attrNameLst>
                                          <p:attrName>style.color</p:attrName>
                                        </p:attrNameLst>
                                      </p:cBhvr>
                                      <p:to>
                                        <a:schemeClr val="bg1"/>
                                      </p:to>
                                    </p:animClr>
                                    <p:animClr clrSpc="rgb" dir="cw">
                                      <p:cBhvr>
                                        <p:cTn id="30" dur="250" autoRev="1" fill="remove"/>
                                        <p:tgtEl>
                                          <p:spTgt spid="23">
                                            <p:txEl>
                                              <p:pRg st="0" end="0"/>
                                            </p:txEl>
                                          </p:spTgt>
                                        </p:tgtEl>
                                        <p:attrNameLst>
                                          <p:attrName>fillcolor</p:attrName>
                                        </p:attrNameLst>
                                      </p:cBhvr>
                                      <p:to>
                                        <a:schemeClr val="bg1"/>
                                      </p:to>
                                    </p:animClr>
                                    <p:set>
                                      <p:cBhvr>
                                        <p:cTn id="31" dur="250" autoRev="1" fill="remove"/>
                                        <p:tgtEl>
                                          <p:spTgt spid="23">
                                            <p:txEl>
                                              <p:pRg st="0" end="0"/>
                                            </p:txEl>
                                          </p:spTgt>
                                        </p:tgtEl>
                                        <p:attrNameLst>
                                          <p:attrName>fill.type</p:attrName>
                                        </p:attrNameLst>
                                      </p:cBhvr>
                                      <p:to>
                                        <p:strVal val="solid"/>
                                      </p:to>
                                    </p:set>
                                    <p:set>
                                      <p:cBhvr>
                                        <p:cTn id="32" dur="250" autoRev="1" fill="remove"/>
                                        <p:tgtEl>
                                          <p:spTgt spid="2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773101842"/>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yang </a:t>
            </a:r>
            <a:r>
              <a:rPr lang="en-ID" sz="1800" b="1" dirty="0" err="1">
                <a:solidFill>
                  <a:srgbClr val="00B0F0"/>
                </a:solidFill>
              </a:rPr>
              <a:t>disimulasikan</a:t>
            </a:r>
            <a:r>
              <a:rPr lang="en-ID" sz="1800" b="1" dirty="0">
                <a:solidFill>
                  <a:srgbClr val="00B0F0"/>
                </a:solidFill>
              </a:rPr>
              <a:t> </a:t>
            </a:r>
            <a:r>
              <a:rPr lang="en-ID" sz="1800" b="1" dirty="0" err="1">
                <a:solidFill>
                  <a:srgbClr val="00B0F0"/>
                </a:solidFill>
              </a:rPr>
              <a:t>menggunakan</a:t>
            </a:r>
            <a:r>
              <a:rPr lang="en-ID" sz="1800" b="1" dirty="0">
                <a:solidFill>
                  <a:srgbClr val="00B0F0"/>
                </a:solidFill>
              </a:rPr>
              <a:t> orderbook BID, </a:t>
            </a:r>
            <a:r>
              <a:rPr lang="en-ID" sz="1800" b="1" dirty="0" err="1">
                <a:solidFill>
                  <a:srgbClr val="00B0F0"/>
                </a:solidFill>
              </a:rPr>
              <a:t>bagaimana</a:t>
            </a:r>
            <a:r>
              <a:rPr lang="en-ID" sz="1800" b="1" dirty="0">
                <a:solidFill>
                  <a:srgbClr val="00B0F0"/>
                </a:solidFill>
              </a:rPr>
              <a:t> </a:t>
            </a:r>
            <a:r>
              <a:rPr lang="en-ID" sz="1800" b="1" dirty="0" err="1">
                <a:solidFill>
                  <a:srgbClr val="00B0F0"/>
                </a:solidFill>
              </a:rPr>
              <a:t>dengan</a:t>
            </a:r>
            <a:r>
              <a:rPr lang="en-ID" sz="1800" b="1" dirty="0">
                <a:solidFill>
                  <a:srgbClr val="00B0F0"/>
                </a:solidFill>
              </a:rPr>
              <a:t> orderbook ASK ?</a:t>
            </a:r>
          </a:p>
        </p:txBody>
      </p:sp>
      <p:pic>
        <p:nvPicPr>
          <p:cNvPr id="15" name="Picture 14">
            <a:extLst>
              <a:ext uri="{FF2B5EF4-FFF2-40B4-BE49-F238E27FC236}">
                <a16:creationId xmlns:a16="http://schemas.microsoft.com/office/drawing/2014/main" id="{F1B6B79F-E079-4BFC-832C-9D6B113E316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18992" y="3092348"/>
            <a:ext cx="1156687" cy="2679296"/>
          </a:xfrm>
          <a:prstGeom prst="rect">
            <a:avLst/>
          </a:prstGeom>
        </p:spPr>
      </p:pic>
      <p:sp>
        <p:nvSpPr>
          <p:cNvPr id="16" name="Title 24">
            <a:extLst>
              <a:ext uri="{FF2B5EF4-FFF2-40B4-BE49-F238E27FC236}">
                <a16:creationId xmlns:a16="http://schemas.microsoft.com/office/drawing/2014/main" id="{7FB58CAD-756F-437A-B5E3-D7816898E77B}"/>
              </a:ext>
            </a:extLst>
          </p:cNvPr>
          <p:cNvSpPr txBox="1">
            <a:spLocks/>
          </p:cNvSpPr>
          <p:nvPr/>
        </p:nvSpPr>
        <p:spPr>
          <a:xfrm>
            <a:off x="169670" y="3700921"/>
            <a:ext cx="4694430" cy="783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t>Pada </a:t>
            </a:r>
            <a:r>
              <a:rPr lang="en-ID" sz="1800" dirty="0" err="1"/>
              <a:t>dasarnya</a:t>
            </a:r>
            <a:r>
              <a:rPr lang="en-ID" sz="1800" dirty="0"/>
              <a:t> </a:t>
            </a:r>
            <a:r>
              <a:rPr lang="en-ID" sz="1800" dirty="0" err="1"/>
              <a:t>konsep</a:t>
            </a:r>
            <a:r>
              <a:rPr lang="en-ID" sz="1800" dirty="0"/>
              <a:t> </a:t>
            </a:r>
            <a:r>
              <a:rPr lang="en-ID" sz="1800" dirty="0" err="1"/>
              <a:t>kerja</a:t>
            </a:r>
            <a:r>
              <a:rPr lang="en-ID" sz="1800" dirty="0"/>
              <a:t> maker </a:t>
            </a:r>
            <a:r>
              <a:rPr lang="en-ID" sz="1800" dirty="0" err="1"/>
              <a:t>seperti</a:t>
            </a:r>
            <a:r>
              <a:rPr lang="en-ID" sz="1800" dirty="0"/>
              <a:t> </a:t>
            </a:r>
            <a:r>
              <a:rPr lang="en-ID" sz="1800" dirty="0" err="1"/>
              <a:t>ini</a:t>
            </a:r>
            <a:r>
              <a:rPr lang="en-ID" sz="1800" dirty="0"/>
              <a:t> </a:t>
            </a:r>
            <a:r>
              <a:rPr lang="en-ID" sz="1800" dirty="0" err="1"/>
              <a:t>adalah</a:t>
            </a:r>
            <a:r>
              <a:rPr lang="en-ID" sz="1800" dirty="0"/>
              <a:t> </a:t>
            </a:r>
            <a:r>
              <a:rPr lang="en-ID" sz="1800" dirty="0" err="1"/>
              <a:t>sama</a:t>
            </a:r>
            <a:r>
              <a:rPr lang="en-ID" sz="1800" dirty="0"/>
              <a:t>, </a:t>
            </a:r>
            <a:r>
              <a:rPr lang="en-ID" sz="1800" dirty="0" err="1"/>
              <a:t>baik</a:t>
            </a:r>
            <a:r>
              <a:rPr lang="en-ID" sz="1800" dirty="0"/>
              <a:t> </a:t>
            </a:r>
            <a:r>
              <a:rPr lang="en-ID" sz="1800" dirty="0" err="1"/>
              <a:t>itu</a:t>
            </a:r>
            <a:r>
              <a:rPr lang="en-ID" sz="1800" dirty="0"/>
              <a:t> </a:t>
            </a:r>
            <a:r>
              <a:rPr lang="en-ID" sz="1800" dirty="0" err="1"/>
              <a:t>dalam</a:t>
            </a:r>
            <a:r>
              <a:rPr lang="en-ID" sz="1800" dirty="0"/>
              <a:t> orderbook BID </a:t>
            </a:r>
            <a:r>
              <a:rPr lang="en-ID" sz="1800" dirty="0" err="1"/>
              <a:t>ataupun</a:t>
            </a:r>
            <a:r>
              <a:rPr lang="en-ID" sz="1800" dirty="0"/>
              <a:t> ASK, yang </a:t>
            </a:r>
            <a:r>
              <a:rPr lang="en-ID" sz="1800" dirty="0" err="1"/>
              <a:t>membedakan</a:t>
            </a:r>
            <a:r>
              <a:rPr lang="en-ID" sz="1800" dirty="0"/>
              <a:t> </a:t>
            </a:r>
            <a:r>
              <a:rPr lang="en-ID" sz="1800" dirty="0" err="1"/>
              <a:t>antar</a:t>
            </a:r>
            <a:r>
              <a:rPr lang="en-ID" sz="1800" dirty="0"/>
              <a:t> </a:t>
            </a:r>
            <a:r>
              <a:rPr lang="en-ID" sz="1800" dirty="0" err="1"/>
              <a:t>kedua</a:t>
            </a:r>
            <a:r>
              <a:rPr lang="en-ID" sz="1800" dirty="0"/>
              <a:t> orderbook </a:t>
            </a:r>
            <a:r>
              <a:rPr lang="en-ID" sz="1800" dirty="0" err="1"/>
              <a:t>tersebut</a:t>
            </a:r>
            <a:r>
              <a:rPr lang="en-ID" sz="1800" dirty="0"/>
              <a:t> </a:t>
            </a:r>
            <a:r>
              <a:rPr lang="en-ID" sz="1800" dirty="0" err="1"/>
              <a:t>adalah</a:t>
            </a:r>
            <a:r>
              <a:rPr lang="en-ID" sz="1800" dirty="0"/>
              <a:t> </a:t>
            </a:r>
            <a:r>
              <a:rPr lang="en-ID" sz="1800" dirty="0" err="1"/>
              <a:t>berupa</a:t>
            </a:r>
            <a:r>
              <a:rPr lang="en-ID" sz="1800" dirty="0"/>
              <a:t> </a:t>
            </a:r>
            <a:r>
              <a:rPr lang="en-ID" sz="1800" dirty="0" err="1"/>
              <a:t>pengurutan</a:t>
            </a:r>
            <a:r>
              <a:rPr lang="en-ID" sz="1800" dirty="0"/>
              <a:t> daftar </a:t>
            </a:r>
            <a:r>
              <a:rPr lang="en-ID" sz="1800" dirty="0" err="1"/>
              <a:t>harga</a:t>
            </a:r>
            <a:r>
              <a:rPr lang="en-ID" sz="1800" dirty="0"/>
              <a:t>.</a:t>
            </a:r>
            <a:endParaRPr lang="en-ID" sz="1800" b="1" dirty="0"/>
          </a:p>
        </p:txBody>
      </p:sp>
      <p:pic>
        <p:nvPicPr>
          <p:cNvPr id="20" name="Picture 19">
            <a:extLst>
              <a:ext uri="{FF2B5EF4-FFF2-40B4-BE49-F238E27FC236}">
                <a16:creationId xmlns:a16="http://schemas.microsoft.com/office/drawing/2014/main" id="{A321AC90-E2D7-4743-B6E5-06BC6784C87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22500" y="3392488"/>
            <a:ext cx="1156687" cy="2679296"/>
          </a:xfrm>
          <a:prstGeom prst="rect">
            <a:avLst/>
          </a:prstGeom>
        </p:spPr>
      </p:pic>
      <p:pic>
        <p:nvPicPr>
          <p:cNvPr id="21" name="Picture 20">
            <a:extLst>
              <a:ext uri="{FF2B5EF4-FFF2-40B4-BE49-F238E27FC236}">
                <a16:creationId xmlns:a16="http://schemas.microsoft.com/office/drawing/2014/main" id="{6ADD058E-4CC8-443C-AD19-51A86799CE34}"/>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55930" y="3644282"/>
            <a:ext cx="1156687" cy="2679296"/>
          </a:xfrm>
          <a:prstGeom prst="rect">
            <a:avLst/>
          </a:prstGeom>
        </p:spPr>
      </p:pic>
    </p:spTree>
    <p:extLst>
      <p:ext uri="{BB962C8B-B14F-4D97-AF65-F5344CB8AC3E}">
        <p14:creationId xmlns:p14="http://schemas.microsoft.com/office/powerpoint/2010/main" val="12241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539081" y="2467817"/>
            <a:ext cx="4395776" cy="1203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2400" dirty="0" err="1">
                <a:solidFill>
                  <a:srgbClr val="00B0F0"/>
                </a:solidFill>
                <a:latin typeface="Arial Black" panose="020B0A04020102020204" pitchFamily="34" charset="0"/>
              </a:rPr>
              <a:t>Sejauh</a:t>
            </a:r>
            <a:r>
              <a:rPr lang="en-ID" sz="2400" dirty="0">
                <a:solidFill>
                  <a:srgbClr val="00B0F0"/>
                </a:solidFill>
                <a:latin typeface="Arial Black" panose="020B0A04020102020204" pitchFamily="34" charset="0"/>
              </a:rPr>
              <a:t> </a:t>
            </a:r>
            <a:r>
              <a:rPr lang="en-ID" sz="2400" dirty="0" err="1">
                <a:solidFill>
                  <a:srgbClr val="00B0F0"/>
                </a:solidFill>
                <a:latin typeface="Arial Black" panose="020B0A04020102020204" pitchFamily="34" charset="0"/>
              </a:rPr>
              <a:t>ini</a:t>
            </a:r>
            <a:r>
              <a:rPr lang="en-ID" sz="2400" dirty="0">
                <a:solidFill>
                  <a:srgbClr val="00B0F0"/>
                </a:solidFill>
                <a:latin typeface="Arial Black" panose="020B0A04020102020204" pitchFamily="34" charset="0"/>
              </a:rPr>
              <a:t>, </a:t>
            </a:r>
            <a:r>
              <a:rPr lang="en-ID" sz="2400" dirty="0" err="1">
                <a:solidFill>
                  <a:srgbClr val="00B0F0"/>
                </a:solidFill>
                <a:latin typeface="Arial Black" panose="020B0A04020102020204" pitchFamily="34" charset="0"/>
              </a:rPr>
              <a:t>apakah</a:t>
            </a:r>
            <a:r>
              <a:rPr lang="en-ID" sz="2400" dirty="0">
                <a:solidFill>
                  <a:srgbClr val="00B0F0"/>
                </a:solidFill>
                <a:latin typeface="Arial Black" panose="020B0A04020102020204" pitchFamily="34" charset="0"/>
              </a:rPr>
              <a:t> </a:t>
            </a:r>
            <a:r>
              <a:rPr lang="en-ID" sz="2400" dirty="0" err="1">
                <a:solidFill>
                  <a:srgbClr val="00B0F0"/>
                </a:solidFill>
                <a:latin typeface="Arial Black" panose="020B0A04020102020204" pitchFamily="34" charset="0"/>
              </a:rPr>
              <a:t>sudah</a:t>
            </a:r>
            <a:r>
              <a:rPr lang="en-ID" sz="2400" dirty="0">
                <a:solidFill>
                  <a:srgbClr val="00B0F0"/>
                </a:solidFill>
                <a:latin typeface="Arial Black" panose="020B0A04020102020204" pitchFamily="34" charset="0"/>
              </a:rPr>
              <a:t> </a:t>
            </a:r>
            <a:r>
              <a:rPr lang="en-ID" sz="2400" dirty="0" err="1">
                <a:solidFill>
                  <a:srgbClr val="00B0F0"/>
                </a:solidFill>
                <a:latin typeface="Arial Black" panose="020B0A04020102020204" pitchFamily="34" charset="0"/>
              </a:rPr>
              <a:t>paham</a:t>
            </a:r>
            <a:r>
              <a:rPr lang="en-ID" sz="2400" dirty="0">
                <a:solidFill>
                  <a:srgbClr val="00B0F0"/>
                </a:solidFill>
                <a:latin typeface="Arial Black" panose="020B0A04020102020204" pitchFamily="34" charset="0"/>
              </a:rPr>
              <a:t> </a:t>
            </a:r>
            <a:r>
              <a:rPr lang="en-ID" sz="2400" dirty="0" err="1">
                <a:solidFill>
                  <a:srgbClr val="00B0F0"/>
                </a:solidFill>
                <a:latin typeface="Arial Black" panose="020B0A04020102020204" pitchFamily="34" charset="0"/>
              </a:rPr>
              <a:t>tentang</a:t>
            </a:r>
            <a:r>
              <a:rPr lang="en-ID" sz="2400" dirty="0">
                <a:solidFill>
                  <a:srgbClr val="00B0F0"/>
                </a:solidFill>
                <a:latin typeface="Arial Black" panose="020B0A04020102020204" pitchFamily="34" charset="0"/>
              </a:rPr>
              <a:t> Maker ?</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5" name="Arrow: Chevron 24">
            <a:extLst>
              <a:ext uri="{FF2B5EF4-FFF2-40B4-BE49-F238E27FC236}">
                <a16:creationId xmlns:a16="http://schemas.microsoft.com/office/drawing/2014/main" id="{F49D9B40-A365-4F5A-8A16-D0625CF2D3D7}"/>
              </a:ext>
            </a:extLst>
          </p:cNvPr>
          <p:cNvSpPr/>
          <p:nvPr/>
        </p:nvSpPr>
        <p:spPr>
          <a:xfrm>
            <a:off x="3726645" y="4253866"/>
            <a:ext cx="153900" cy="23644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nvGrpSpPr>
          <p:cNvPr id="26" name="Group 25">
            <a:extLst>
              <a:ext uri="{FF2B5EF4-FFF2-40B4-BE49-F238E27FC236}">
                <a16:creationId xmlns:a16="http://schemas.microsoft.com/office/drawing/2014/main" id="{F535CF27-8D08-4A3E-BD8C-9F35DCAE0099}"/>
              </a:ext>
            </a:extLst>
          </p:cNvPr>
          <p:cNvGrpSpPr/>
          <p:nvPr/>
        </p:nvGrpSpPr>
        <p:grpSpPr>
          <a:xfrm>
            <a:off x="919570" y="4055682"/>
            <a:ext cx="1064348" cy="396368"/>
            <a:chOff x="1262927" y="4712538"/>
            <a:chExt cx="1064348" cy="396368"/>
          </a:xfrm>
        </p:grpSpPr>
        <p:sp>
          <p:nvSpPr>
            <p:cNvPr id="5" name="Arrow: Chevron 4">
              <a:extLst>
                <a:ext uri="{FF2B5EF4-FFF2-40B4-BE49-F238E27FC236}">
                  <a16:creationId xmlns:a16="http://schemas.microsoft.com/office/drawing/2014/main" id="{3CDC205B-17B8-4FF9-A778-C6A5E608D4E7}"/>
                </a:ext>
              </a:extLst>
            </p:cNvPr>
            <p:cNvSpPr/>
            <p:nvPr/>
          </p:nvSpPr>
          <p:spPr>
            <a:xfrm flipH="1">
              <a:off x="1262927" y="4821234"/>
              <a:ext cx="153900" cy="23644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 name="Action Button: Blank 10">
              <a:hlinkClick r:id="rId4" action="ppaction://hlinksldjump" highlightClick="1"/>
              <a:extLst>
                <a:ext uri="{FF2B5EF4-FFF2-40B4-BE49-F238E27FC236}">
                  <a16:creationId xmlns:a16="http://schemas.microsoft.com/office/drawing/2014/main" id="{22EF24D0-4F48-4B86-9B7A-2E23BBDFE79E}"/>
                </a:ext>
              </a:extLst>
            </p:cNvPr>
            <p:cNvSpPr/>
            <p:nvPr/>
          </p:nvSpPr>
          <p:spPr>
            <a:xfrm>
              <a:off x="1323339" y="4712538"/>
              <a:ext cx="1003936" cy="396368"/>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2000" b="1" dirty="0">
                  <a:ln w="0"/>
                  <a:solidFill>
                    <a:srgbClr val="C00000"/>
                  </a:solidFill>
                </a:rPr>
                <a:t>Ulangi</a:t>
              </a:r>
              <a:endParaRPr lang="en-ID" sz="2000" b="1" dirty="0">
                <a:ln w="0"/>
                <a:solidFill>
                  <a:srgbClr val="C00000"/>
                </a:solidFill>
              </a:endParaRPr>
            </a:p>
          </p:txBody>
        </p:sp>
      </p:grpSp>
      <p:grpSp>
        <p:nvGrpSpPr>
          <p:cNvPr id="27" name="Group 26">
            <a:extLst>
              <a:ext uri="{FF2B5EF4-FFF2-40B4-BE49-F238E27FC236}">
                <a16:creationId xmlns:a16="http://schemas.microsoft.com/office/drawing/2014/main" id="{78784E4D-6272-4088-9C6C-0EDA0DA594DD}"/>
              </a:ext>
            </a:extLst>
          </p:cNvPr>
          <p:cNvGrpSpPr/>
          <p:nvPr/>
        </p:nvGrpSpPr>
        <p:grpSpPr>
          <a:xfrm>
            <a:off x="3103632" y="4055682"/>
            <a:ext cx="1064348" cy="396368"/>
            <a:chOff x="1323339" y="4712538"/>
            <a:chExt cx="1064348" cy="396368"/>
          </a:xfrm>
        </p:grpSpPr>
        <p:sp>
          <p:nvSpPr>
            <p:cNvPr id="28" name="Arrow: Chevron 27">
              <a:extLst>
                <a:ext uri="{FF2B5EF4-FFF2-40B4-BE49-F238E27FC236}">
                  <a16:creationId xmlns:a16="http://schemas.microsoft.com/office/drawing/2014/main" id="{34905CBF-D0E7-482C-81DF-B8F3F01E3254}"/>
                </a:ext>
              </a:extLst>
            </p:cNvPr>
            <p:cNvSpPr/>
            <p:nvPr/>
          </p:nvSpPr>
          <p:spPr>
            <a:xfrm>
              <a:off x="2230382" y="4821234"/>
              <a:ext cx="157305" cy="236444"/>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B050"/>
                </a:solidFill>
              </a:endParaRPr>
            </a:p>
          </p:txBody>
        </p:sp>
        <p:sp>
          <p:nvSpPr>
            <p:cNvPr id="29" name="Action Button: Blank 28">
              <a:hlinkClick r:id="" action="ppaction://hlinkshowjump?jump=nextslide" highlightClick="1"/>
              <a:extLst>
                <a:ext uri="{FF2B5EF4-FFF2-40B4-BE49-F238E27FC236}">
                  <a16:creationId xmlns:a16="http://schemas.microsoft.com/office/drawing/2014/main" id="{93926B87-4B82-4434-822D-87B96F55C2EA}"/>
                </a:ext>
              </a:extLst>
            </p:cNvPr>
            <p:cNvSpPr/>
            <p:nvPr/>
          </p:nvSpPr>
          <p:spPr>
            <a:xfrm>
              <a:off x="1323339" y="4712538"/>
              <a:ext cx="1003936" cy="396368"/>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2000" b="1" dirty="0">
                  <a:ln w="0"/>
                  <a:solidFill>
                    <a:srgbClr val="00B050"/>
                  </a:solidFill>
                </a:rPr>
                <a:t>Paham</a:t>
              </a:r>
              <a:endParaRPr lang="en-ID" sz="2000" b="1" dirty="0">
                <a:ln w="0"/>
                <a:solidFill>
                  <a:srgbClr val="00B050"/>
                </a:solidFill>
              </a:endParaRPr>
            </a:p>
          </p:txBody>
        </p:sp>
      </p:grpSp>
    </p:spTree>
    <p:extLst>
      <p:ext uri="{BB962C8B-B14F-4D97-AF65-F5344CB8AC3E}">
        <p14:creationId xmlns:p14="http://schemas.microsoft.com/office/powerpoint/2010/main" val="2105570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3782647491"/>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3851272">
                  <a:extLst>
                    <a:ext uri="{9D8B030D-6E8A-4147-A177-3AD203B41FA5}">
                      <a16:colId xmlns:a16="http://schemas.microsoft.com/office/drawing/2014/main" val="3956910275"/>
                    </a:ext>
                  </a:extLst>
                </a:gridCol>
              </a:tblGrid>
              <a:tr h="1855455">
                <a:tc>
                  <a:txBody>
                    <a:bodyPr/>
                    <a:lstStyle/>
                    <a:p>
                      <a:pPr algn="ctr"/>
                      <a:r>
                        <a:rPr lang="id-ID" sz="3200" dirty="0">
                          <a:solidFill>
                            <a:schemeClr val="accent2"/>
                          </a:solidFill>
                        </a:rPr>
                        <a:t>APA ITU TAKER ?</a:t>
                      </a:r>
                      <a:endParaRPr lang="en-ID" sz="3200" dirty="0">
                        <a:solidFill>
                          <a:schemeClr val="accent2"/>
                        </a:solidFill>
                      </a:endParaRPr>
                    </a:p>
                  </a:txBody>
                  <a:tcPr anchor="ctr">
                    <a:solidFill>
                      <a:schemeClr val="bg1"/>
                    </a:solidFill>
                  </a:tcPr>
                </a:tc>
                <a:extLst>
                  <a:ext uri="{0D108BD9-81ED-4DB2-BD59-A6C34878D82A}">
                    <a16:rowId xmlns:a16="http://schemas.microsoft.com/office/drawing/2014/main" val="912091887"/>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err="1">
                <a:solidFill>
                  <a:srgbClr val="00B0F0"/>
                </a:solidFill>
              </a:rPr>
              <a:t>Sepertinya</a:t>
            </a:r>
            <a:r>
              <a:rPr lang="en-ID" sz="1800" b="1" dirty="0">
                <a:solidFill>
                  <a:srgbClr val="00B0F0"/>
                </a:solidFill>
              </a:rPr>
              <a:t> </a:t>
            </a:r>
            <a:r>
              <a:rPr lang="en-ID" sz="1800" b="1" dirty="0" err="1">
                <a:solidFill>
                  <a:srgbClr val="00B0F0"/>
                </a:solidFill>
              </a:rPr>
              <a:t>kamu</a:t>
            </a:r>
            <a:r>
              <a:rPr lang="en-ID" sz="1800" b="1" dirty="0">
                <a:solidFill>
                  <a:srgbClr val="00B0F0"/>
                </a:solidFill>
              </a:rPr>
              <a:t> malas scroll </a:t>
            </a:r>
            <a:r>
              <a:rPr lang="en-ID" sz="1800" b="1" dirty="0" err="1">
                <a:solidFill>
                  <a:srgbClr val="00B0F0"/>
                </a:solidFill>
              </a:rPr>
              <a:t>ke</a:t>
            </a:r>
            <a:r>
              <a:rPr lang="en-ID" sz="1800" b="1" dirty="0">
                <a:solidFill>
                  <a:srgbClr val="00B0F0"/>
                </a:solidFill>
              </a:rPr>
              <a:t> </a:t>
            </a:r>
            <a:r>
              <a:rPr lang="en-ID" sz="1800" b="1" dirty="0" err="1">
                <a:solidFill>
                  <a:srgbClr val="00B0F0"/>
                </a:solidFill>
              </a:rPr>
              <a:t>atas</a:t>
            </a:r>
            <a:r>
              <a:rPr lang="en-ID" sz="1800" b="1" dirty="0">
                <a:solidFill>
                  <a:srgbClr val="00B0F0"/>
                </a:solidFill>
              </a:rPr>
              <a:t> </a:t>
            </a:r>
            <a:r>
              <a:rPr lang="en-ID" sz="1800" b="1" dirty="0" err="1">
                <a:solidFill>
                  <a:srgbClr val="00B0F0"/>
                </a:solidFill>
              </a:rPr>
              <a:t>untuk</a:t>
            </a:r>
            <a:r>
              <a:rPr lang="en-ID" sz="1800" b="1" dirty="0">
                <a:solidFill>
                  <a:srgbClr val="00B0F0"/>
                </a:solidFill>
              </a:rPr>
              <a:t> </a:t>
            </a:r>
            <a:r>
              <a:rPr lang="en-ID" sz="1800" b="1" dirty="0" err="1">
                <a:solidFill>
                  <a:srgbClr val="00B0F0"/>
                </a:solidFill>
              </a:rPr>
              <a:t>membaca</a:t>
            </a:r>
            <a:r>
              <a:rPr lang="en-ID" sz="1800" b="1" dirty="0">
                <a:solidFill>
                  <a:srgbClr val="00B0F0"/>
                </a:solidFill>
              </a:rPr>
              <a:t> </a:t>
            </a:r>
            <a:r>
              <a:rPr lang="en-ID" sz="1800" b="1" dirty="0" err="1">
                <a:solidFill>
                  <a:srgbClr val="00B0F0"/>
                </a:solidFill>
              </a:rPr>
              <a:t>apa</a:t>
            </a:r>
            <a:r>
              <a:rPr lang="en-ID" sz="1800" b="1" dirty="0">
                <a:solidFill>
                  <a:srgbClr val="00B0F0"/>
                </a:solidFill>
              </a:rPr>
              <a:t> </a:t>
            </a:r>
            <a:r>
              <a:rPr lang="en-ID" sz="1800" b="1" dirty="0" err="1">
                <a:solidFill>
                  <a:srgbClr val="00B0F0"/>
                </a:solidFill>
              </a:rPr>
              <a:t>itu</a:t>
            </a:r>
            <a:r>
              <a:rPr lang="en-ID" sz="1800" b="1" dirty="0">
                <a:solidFill>
                  <a:srgbClr val="00B0F0"/>
                </a:solidFill>
              </a:rPr>
              <a:t> taker, Mari </a:t>
            </a:r>
            <a:r>
              <a:rPr lang="en-ID" sz="1800" b="1" dirty="0" err="1">
                <a:solidFill>
                  <a:srgbClr val="00B0F0"/>
                </a:solidFill>
              </a:rPr>
              <a:t>kita</a:t>
            </a:r>
            <a:r>
              <a:rPr lang="en-ID" sz="1800" b="1" dirty="0">
                <a:solidFill>
                  <a:srgbClr val="00B0F0"/>
                </a:solidFill>
              </a:rPr>
              <a:t> </a:t>
            </a:r>
            <a:r>
              <a:rPr lang="en-ID" sz="1800" b="1" dirty="0" err="1">
                <a:solidFill>
                  <a:srgbClr val="00B0F0"/>
                </a:solidFill>
              </a:rPr>
              <a:t>bahas</a:t>
            </a:r>
            <a:r>
              <a:rPr lang="en-ID" sz="1800" b="1" dirty="0">
                <a:solidFill>
                  <a:srgbClr val="00B0F0"/>
                </a:solidFill>
              </a:rPr>
              <a:t> </a:t>
            </a:r>
            <a:r>
              <a:rPr lang="en-ID" sz="1800" b="1" dirty="0" err="1">
                <a:solidFill>
                  <a:srgbClr val="00B0F0"/>
                </a:solidFill>
              </a:rPr>
              <a:t>sekali</a:t>
            </a:r>
            <a:r>
              <a:rPr lang="en-ID" sz="1800" b="1" dirty="0">
                <a:solidFill>
                  <a:srgbClr val="00B0F0"/>
                </a:solidFill>
              </a:rPr>
              <a:t> </a:t>
            </a:r>
            <a:r>
              <a:rPr lang="en-ID" sz="1800" b="1" dirty="0" err="1">
                <a:solidFill>
                  <a:srgbClr val="00B0F0"/>
                </a:solidFill>
              </a:rPr>
              <a:t>lagi</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394867"/>
            <a:ext cx="46944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b="1" dirty="0">
                <a:solidFill>
                  <a:srgbClr val="00B0F0"/>
                </a:solidFill>
              </a:rPr>
              <a:t>Taker </a:t>
            </a:r>
            <a:r>
              <a:rPr lang="en-ID" sz="1800" dirty="0" err="1">
                <a:solidFill>
                  <a:schemeClr val="tx2"/>
                </a:solidFill>
              </a:rPr>
              <a:t>adalah</a:t>
            </a:r>
            <a:r>
              <a:rPr lang="en-ID" sz="1800" dirty="0">
                <a:solidFill>
                  <a:schemeClr val="tx2"/>
                </a:solidFill>
              </a:rPr>
              <a:t> orang/trader yang </a:t>
            </a:r>
            <a:r>
              <a:rPr lang="en-ID" sz="1800" dirty="0" err="1">
                <a:solidFill>
                  <a:schemeClr val="tx2"/>
                </a:solidFill>
              </a:rPr>
              <a:t>mengambil</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telah</a:t>
            </a:r>
            <a:r>
              <a:rPr lang="en-ID" sz="1800" dirty="0">
                <a:solidFill>
                  <a:schemeClr val="tx2"/>
                </a:solidFill>
              </a:rPr>
              <a:t> </a:t>
            </a:r>
            <a:r>
              <a:rPr lang="en-ID" sz="1800" dirty="0" err="1">
                <a:solidFill>
                  <a:schemeClr val="tx2"/>
                </a:solidFill>
              </a:rPr>
              <a:t>ditentukan</a:t>
            </a:r>
            <a:r>
              <a:rPr lang="en-ID" sz="1800" dirty="0">
                <a:solidFill>
                  <a:schemeClr val="tx2"/>
                </a:solidFill>
              </a:rPr>
              <a:t> </a:t>
            </a:r>
            <a:r>
              <a:rPr lang="en-ID" sz="1800" dirty="0" err="1">
                <a:solidFill>
                  <a:schemeClr val="tx2"/>
                </a:solidFill>
              </a:rPr>
              <a:t>sebelumnya</a:t>
            </a:r>
            <a:r>
              <a:rPr lang="en-ID" sz="1800" dirty="0">
                <a:solidFill>
                  <a:schemeClr val="tx2"/>
                </a:solidFill>
              </a:rPr>
              <a:t> oleh maker pada orderbook bid </a:t>
            </a:r>
            <a:r>
              <a:rPr lang="en-ID" sz="1800" dirty="0" err="1">
                <a:solidFill>
                  <a:schemeClr val="tx2"/>
                </a:solidFill>
              </a:rPr>
              <a:t>atau</a:t>
            </a:r>
            <a:r>
              <a:rPr lang="en-ID" sz="1800" dirty="0">
                <a:solidFill>
                  <a:schemeClr val="tx2"/>
                </a:solidFill>
              </a:rPr>
              <a:t> ask.</a:t>
            </a:r>
            <a:endParaRPr lang="en-ID" sz="1800" b="1" dirty="0">
              <a:solidFill>
                <a:srgbClr val="00B0F0"/>
              </a:solidFill>
            </a:endParaRPr>
          </a:p>
        </p:txBody>
      </p:sp>
      <p:sp>
        <p:nvSpPr>
          <p:cNvPr id="9" name="Title 24">
            <a:extLst>
              <a:ext uri="{FF2B5EF4-FFF2-40B4-BE49-F238E27FC236}">
                <a16:creationId xmlns:a16="http://schemas.microsoft.com/office/drawing/2014/main" id="{00BCADFD-E7C0-4CAB-B0FB-310979147CA3}"/>
              </a:ext>
            </a:extLst>
          </p:cNvPr>
          <p:cNvSpPr txBox="1">
            <a:spLocks/>
          </p:cNvSpPr>
          <p:nvPr/>
        </p:nvSpPr>
        <p:spPr>
          <a:xfrm>
            <a:off x="169671" y="4388757"/>
            <a:ext cx="46944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b="1" dirty="0">
                <a:solidFill>
                  <a:srgbClr val="00B0F0"/>
                </a:solidFill>
              </a:rPr>
              <a:t>Taker </a:t>
            </a:r>
            <a:r>
              <a:rPr lang="en-ID" sz="1800" dirty="0">
                <a:solidFill>
                  <a:schemeClr val="tx2"/>
                </a:solidFill>
              </a:rPr>
              <a:t>juga yang </a:t>
            </a:r>
            <a:r>
              <a:rPr lang="en-ID" sz="1800" dirty="0" err="1">
                <a:solidFill>
                  <a:schemeClr val="tx2"/>
                </a:solidFill>
              </a:rPr>
              <a:t>membuat</a:t>
            </a:r>
            <a:r>
              <a:rPr lang="en-ID" sz="1800" dirty="0">
                <a:solidFill>
                  <a:schemeClr val="tx2"/>
                </a:solidFill>
              </a:rPr>
              <a:t> </a:t>
            </a:r>
            <a:r>
              <a:rPr lang="en-ID" sz="1800" dirty="0" err="1">
                <a:solidFill>
                  <a:schemeClr val="tx2"/>
                </a:solidFill>
              </a:rPr>
              <a:t>transaksi</a:t>
            </a:r>
            <a:r>
              <a:rPr lang="en-ID" sz="1800" dirty="0">
                <a:solidFill>
                  <a:schemeClr val="tx2"/>
                </a:solidFill>
              </a:rPr>
              <a:t> trading </a:t>
            </a:r>
            <a:r>
              <a:rPr lang="en-ID" sz="1800" dirty="0" err="1">
                <a:solidFill>
                  <a:schemeClr val="tx2"/>
                </a:solidFill>
              </a:rPr>
              <a:t>itu</a:t>
            </a:r>
            <a:r>
              <a:rPr lang="en-ID" sz="1800" dirty="0">
                <a:solidFill>
                  <a:schemeClr val="tx2"/>
                </a:solidFill>
              </a:rPr>
              <a:t> </a:t>
            </a:r>
            <a:r>
              <a:rPr lang="en-ID" sz="1800" dirty="0" err="1">
                <a:solidFill>
                  <a:schemeClr val="tx2"/>
                </a:solidFill>
              </a:rPr>
              <a:t>berhasil</a:t>
            </a:r>
            <a:r>
              <a:rPr lang="en-ID" sz="1800" dirty="0">
                <a:solidFill>
                  <a:schemeClr val="tx2"/>
                </a:solidFill>
              </a:rPr>
              <a:t>, </a:t>
            </a:r>
            <a:r>
              <a:rPr lang="en-ID" sz="1800" dirty="0" err="1">
                <a:solidFill>
                  <a:schemeClr val="tx2"/>
                </a:solidFill>
              </a:rPr>
              <a:t>dalam</a:t>
            </a:r>
            <a:r>
              <a:rPr lang="en-ID" sz="1800" dirty="0">
                <a:solidFill>
                  <a:schemeClr val="tx2"/>
                </a:solidFill>
              </a:rPr>
              <a:t> </a:t>
            </a:r>
            <a:r>
              <a:rPr lang="en-ID" sz="1800" dirty="0" err="1">
                <a:solidFill>
                  <a:schemeClr val="tx2"/>
                </a:solidFill>
              </a:rPr>
              <a:t>artian</a:t>
            </a:r>
            <a:r>
              <a:rPr lang="en-ID" sz="1800" dirty="0">
                <a:solidFill>
                  <a:schemeClr val="tx2"/>
                </a:solidFill>
              </a:rPr>
              <a:t> </a:t>
            </a:r>
            <a:r>
              <a:rPr lang="en-ID" sz="1800" dirty="0" err="1">
                <a:solidFill>
                  <a:schemeClr val="tx2"/>
                </a:solidFill>
              </a:rPr>
              <a:t>bahwa</a:t>
            </a:r>
            <a:r>
              <a:rPr lang="en-ID" sz="1800" dirty="0">
                <a:solidFill>
                  <a:schemeClr val="tx2"/>
                </a:solidFill>
              </a:rPr>
              <a:t> taker yang </a:t>
            </a:r>
            <a:r>
              <a:rPr lang="en-ID" sz="1800" dirty="0" err="1">
                <a:solidFill>
                  <a:schemeClr val="tx2"/>
                </a:solidFill>
              </a:rPr>
              <a:t>membuat</a:t>
            </a:r>
            <a:r>
              <a:rPr lang="en-ID" sz="1800" dirty="0">
                <a:solidFill>
                  <a:schemeClr val="tx2"/>
                </a:solidFill>
              </a:rPr>
              <a:t> pasar </a:t>
            </a:r>
            <a:r>
              <a:rPr lang="en-ID" sz="1800" dirty="0" err="1">
                <a:solidFill>
                  <a:schemeClr val="tx2"/>
                </a:solidFill>
              </a:rPr>
              <a:t>menjadi</a:t>
            </a:r>
            <a:r>
              <a:rPr lang="en-ID" sz="1800" dirty="0">
                <a:solidFill>
                  <a:schemeClr val="tx2"/>
                </a:solidFill>
              </a:rPr>
              <a:t> </a:t>
            </a:r>
            <a:r>
              <a:rPr lang="en-ID" sz="1800" dirty="0" err="1">
                <a:solidFill>
                  <a:schemeClr val="tx2"/>
                </a:solidFill>
              </a:rPr>
              <a:t>hidup</a:t>
            </a:r>
            <a:r>
              <a:rPr lang="en-ID" sz="1800" dirty="0">
                <a:solidFill>
                  <a:schemeClr val="tx2"/>
                </a:solidFill>
              </a:rPr>
              <a:t> dan </a:t>
            </a:r>
            <a:r>
              <a:rPr lang="en-ID" sz="1800" dirty="0" err="1">
                <a:solidFill>
                  <a:schemeClr val="tx2"/>
                </a:solidFill>
              </a:rPr>
              <a:t>berjalannya</a:t>
            </a:r>
            <a:r>
              <a:rPr lang="en-ID" sz="1800" dirty="0">
                <a:solidFill>
                  <a:schemeClr val="tx2"/>
                </a:solidFill>
              </a:rPr>
              <a:t> </a:t>
            </a:r>
            <a:r>
              <a:rPr lang="en-ID" sz="1800" dirty="0" err="1">
                <a:solidFill>
                  <a:schemeClr val="tx2"/>
                </a:solidFill>
              </a:rPr>
              <a:t>transaksi</a:t>
            </a:r>
            <a:r>
              <a:rPr lang="en-ID" sz="1800" dirty="0">
                <a:solidFill>
                  <a:schemeClr val="tx2"/>
                </a:solidFill>
              </a:rPr>
              <a:t> pada orderbook.</a:t>
            </a:r>
            <a:endParaRPr lang="en-ID" sz="1800" b="1" dirty="0">
              <a:solidFill>
                <a:srgbClr val="00B0F0"/>
              </a:solidFill>
            </a:endParaRPr>
          </a:p>
        </p:txBody>
      </p:sp>
      <p:sp>
        <p:nvSpPr>
          <p:cNvPr id="10" name="Title 24">
            <a:extLst>
              <a:ext uri="{FF2B5EF4-FFF2-40B4-BE49-F238E27FC236}">
                <a16:creationId xmlns:a16="http://schemas.microsoft.com/office/drawing/2014/main" id="{23FB9A07-F752-4A17-B928-D7F3A38F2ED2}"/>
              </a:ext>
            </a:extLst>
          </p:cNvPr>
          <p:cNvSpPr txBox="1">
            <a:spLocks/>
          </p:cNvSpPr>
          <p:nvPr/>
        </p:nvSpPr>
        <p:spPr>
          <a:xfrm>
            <a:off x="169671" y="5264331"/>
            <a:ext cx="4694429"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Tanpa</a:t>
            </a:r>
            <a:r>
              <a:rPr lang="en-ID" sz="1800" dirty="0">
                <a:solidFill>
                  <a:schemeClr val="tx2"/>
                </a:solidFill>
              </a:rPr>
              <a:t> </a:t>
            </a:r>
            <a:r>
              <a:rPr lang="en-ID" sz="1800" b="1" dirty="0">
                <a:solidFill>
                  <a:srgbClr val="00B0F0"/>
                </a:solidFill>
              </a:rPr>
              <a:t>Taker </a:t>
            </a:r>
            <a:r>
              <a:rPr lang="en-ID" sz="1800" dirty="0" err="1">
                <a:solidFill>
                  <a:schemeClr val="tx2"/>
                </a:solidFill>
              </a:rPr>
              <a:t>semua</a:t>
            </a:r>
            <a:r>
              <a:rPr lang="en-ID" sz="1800" dirty="0">
                <a:solidFill>
                  <a:schemeClr val="tx2"/>
                </a:solidFill>
              </a:rPr>
              <a:t> </a:t>
            </a:r>
            <a:r>
              <a:rPr lang="en-ID" sz="1800" dirty="0" err="1">
                <a:solidFill>
                  <a:schemeClr val="tx2"/>
                </a:solidFill>
              </a:rPr>
              <a:t>transaksi</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mati</a:t>
            </a:r>
            <a:r>
              <a:rPr lang="en-ID" sz="1800" dirty="0">
                <a:solidFill>
                  <a:schemeClr val="tx2"/>
                </a:solidFill>
              </a:rPr>
              <a:t> dan </a:t>
            </a:r>
            <a:r>
              <a:rPr lang="en-ID" sz="1800" dirty="0" err="1">
                <a:solidFill>
                  <a:schemeClr val="tx2"/>
                </a:solidFill>
              </a:rPr>
              <a:t>tidak</a:t>
            </a:r>
            <a:r>
              <a:rPr lang="en-ID" sz="1800" dirty="0">
                <a:solidFill>
                  <a:schemeClr val="tx2"/>
                </a:solidFill>
              </a:rPr>
              <a:t> </a:t>
            </a:r>
            <a:r>
              <a:rPr lang="en-ID" sz="1800" dirty="0" err="1">
                <a:solidFill>
                  <a:schemeClr val="tx2"/>
                </a:solidFill>
              </a:rPr>
              <a:t>ada</a:t>
            </a:r>
            <a:r>
              <a:rPr lang="en-ID" sz="1800" dirty="0">
                <a:solidFill>
                  <a:schemeClr val="tx2"/>
                </a:solidFill>
              </a:rPr>
              <a:t> </a:t>
            </a:r>
            <a:r>
              <a:rPr lang="en-ID" sz="1800" dirty="0" err="1">
                <a:solidFill>
                  <a:schemeClr val="tx2"/>
                </a:solidFill>
              </a:rPr>
              <a:t>satupun</a:t>
            </a:r>
            <a:r>
              <a:rPr lang="en-ID" sz="1800" dirty="0">
                <a:solidFill>
                  <a:schemeClr val="tx2"/>
                </a:solidFill>
              </a:rPr>
              <a:t> yang </a:t>
            </a:r>
            <a:r>
              <a:rPr lang="en-ID" sz="1800" dirty="0" err="1">
                <a:solidFill>
                  <a:schemeClr val="tx2"/>
                </a:solidFill>
              </a:rPr>
              <a:t>tereksekusi</a:t>
            </a:r>
            <a:r>
              <a:rPr lang="en-ID" sz="1800" dirty="0">
                <a:solidFill>
                  <a:schemeClr val="tx2"/>
                </a:solidFill>
              </a:rPr>
              <a:t>.</a:t>
            </a:r>
            <a:endParaRPr lang="en-ID" sz="1800" b="1" dirty="0">
              <a:solidFill>
                <a:srgbClr val="00B0F0"/>
              </a:solidFill>
            </a:endParaRPr>
          </a:p>
        </p:txBody>
      </p:sp>
    </p:spTree>
    <p:extLst>
      <p:ext uri="{BB962C8B-B14F-4D97-AF65-F5344CB8AC3E}">
        <p14:creationId xmlns:p14="http://schemas.microsoft.com/office/powerpoint/2010/main" val="306864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070270492"/>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3851272">
                  <a:extLst>
                    <a:ext uri="{9D8B030D-6E8A-4147-A177-3AD203B41FA5}">
                      <a16:colId xmlns:a16="http://schemas.microsoft.com/office/drawing/2014/main" val="3956910275"/>
                    </a:ext>
                  </a:extLst>
                </a:gridCol>
              </a:tblGrid>
              <a:tr h="1855455">
                <a:tc>
                  <a:txBody>
                    <a:bodyPr/>
                    <a:lstStyle/>
                    <a:p>
                      <a:pPr algn="ctr"/>
                      <a:r>
                        <a:rPr lang="id-ID" sz="3200" dirty="0">
                          <a:solidFill>
                            <a:schemeClr val="accent2"/>
                          </a:solidFill>
                        </a:rPr>
                        <a:t>APA ITU TAKER ?</a:t>
                      </a:r>
                      <a:endParaRPr lang="en-ID" sz="3200" dirty="0">
                        <a:solidFill>
                          <a:schemeClr val="accent2"/>
                        </a:solidFill>
                      </a:endParaRPr>
                    </a:p>
                  </a:txBody>
                  <a:tcPr anchor="ctr">
                    <a:solidFill>
                      <a:schemeClr val="bg1"/>
                    </a:solidFill>
                  </a:tcPr>
                </a:tc>
                <a:extLst>
                  <a:ext uri="{0D108BD9-81ED-4DB2-BD59-A6C34878D82A}">
                    <a16:rowId xmlns:a16="http://schemas.microsoft.com/office/drawing/2014/main" val="912091887"/>
                  </a:ext>
                </a:extLst>
              </a:tr>
            </a:tbl>
          </a:graphicData>
        </a:graphic>
      </p:graphicFrame>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229097"/>
            <a:ext cx="4694429"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b="1" dirty="0">
                <a:solidFill>
                  <a:srgbClr val="00B0F0"/>
                </a:solidFill>
              </a:rPr>
              <a:t>Taker </a:t>
            </a:r>
            <a:r>
              <a:rPr lang="id-ID" sz="1800" dirty="0">
                <a:solidFill>
                  <a:schemeClr val="tx2"/>
                </a:solidFill>
              </a:rPr>
              <a:t>biasanya akan melihat pasar orderbook untuk mencari harga yang diinginkan, jika menemukan harga yang tepat, maka Taker dapat mengeksekusi orderbook yang dinginkan.</a:t>
            </a:r>
            <a:endParaRPr lang="en-ID" sz="1800" b="1" dirty="0">
              <a:solidFill>
                <a:srgbClr val="00B0F0"/>
              </a:solidFill>
            </a:endParaRPr>
          </a:p>
        </p:txBody>
      </p:sp>
      <p:sp>
        <p:nvSpPr>
          <p:cNvPr id="11" name="Title 24">
            <a:extLst>
              <a:ext uri="{FF2B5EF4-FFF2-40B4-BE49-F238E27FC236}">
                <a16:creationId xmlns:a16="http://schemas.microsoft.com/office/drawing/2014/main" id="{E1B34E9A-C8C1-491A-824E-24E2B7872869}"/>
              </a:ext>
            </a:extLst>
          </p:cNvPr>
          <p:cNvSpPr txBox="1">
            <a:spLocks/>
          </p:cNvSpPr>
          <p:nvPr/>
        </p:nvSpPr>
        <p:spPr>
          <a:xfrm>
            <a:off x="169671" y="4457758"/>
            <a:ext cx="4694429" cy="1823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chemeClr val="tx2"/>
                </a:solidFill>
              </a:rPr>
              <a:t>Akan tetapi, jika </a:t>
            </a:r>
            <a:r>
              <a:rPr lang="en-ID" sz="1800" b="1" dirty="0">
                <a:solidFill>
                  <a:srgbClr val="00B0F0"/>
                </a:solidFill>
              </a:rPr>
              <a:t>Taker </a:t>
            </a:r>
            <a:r>
              <a:rPr lang="id-ID" sz="1800" dirty="0">
                <a:solidFill>
                  <a:schemeClr val="tx2"/>
                </a:solidFill>
              </a:rPr>
              <a:t>ingin mengambil harga yang dinginkan, dan jika harga tersebut berada diposisi kedua dari atas, maka harga pada posisi pertama harus tereksekusi terlebih dahulu sampai order volume pada harga posisi pertama habis, kemudian baru dapat mengeksekusi orderbook posisi kedua.</a:t>
            </a:r>
          </a:p>
          <a:p>
            <a:r>
              <a:rPr lang="id-ID" sz="1800" dirty="0">
                <a:solidFill>
                  <a:srgbClr val="FF0000"/>
                </a:solidFill>
              </a:rPr>
              <a:t>Dengan catatan </a:t>
            </a:r>
            <a:r>
              <a:rPr lang="id-ID" sz="1800" dirty="0">
                <a:solidFill>
                  <a:schemeClr val="tx2"/>
                </a:solidFill>
              </a:rPr>
              <a:t>order volume Taker memenuhi order volume hingga ke orderbook posisi kedua.</a:t>
            </a:r>
            <a:endParaRPr lang="en-ID" sz="1800" dirty="0">
              <a:solidFill>
                <a:srgbClr val="00B0F0"/>
              </a:solidFill>
            </a:endParaRPr>
          </a:p>
        </p:txBody>
      </p:sp>
    </p:spTree>
    <p:extLst>
      <p:ext uri="{BB962C8B-B14F-4D97-AF65-F5344CB8AC3E}">
        <p14:creationId xmlns:p14="http://schemas.microsoft.com/office/powerpoint/2010/main" val="2060355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2" y="3129612"/>
            <a:ext cx="3938212"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chemeClr val="tx2"/>
                </a:solidFill>
              </a:rPr>
              <a:t>Kita simulasikan menggunakan orderbook</a:t>
            </a:r>
            <a:r>
              <a:rPr lang="id-ID" sz="1800" b="1" dirty="0">
                <a:solidFill>
                  <a:srgbClr val="00B050"/>
                </a:solidFill>
              </a:rPr>
              <a:t> BID</a:t>
            </a:r>
            <a:r>
              <a:rPr lang="en-ID" sz="1800" b="1" dirty="0">
                <a:solidFill>
                  <a:srgbClr val="00B050"/>
                </a:solidFill>
              </a:rPr>
              <a:t> </a:t>
            </a:r>
            <a:r>
              <a:rPr lang="id-ID" sz="1800" dirty="0">
                <a:solidFill>
                  <a:schemeClr val="tx2"/>
                </a:solidFill>
              </a:rPr>
              <a:t>yang telah dibuat oleh Maker sebelumnya.</a:t>
            </a:r>
            <a:r>
              <a:rPr lang="id-ID" sz="1800" b="1" dirty="0">
                <a:solidFill>
                  <a:srgbClr val="00B050"/>
                </a:solidFill>
              </a:rPr>
              <a:t> </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4424024" y="3066622"/>
            <a:ext cx="1606833"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a:t>
            </a:r>
            <a:r>
              <a:rPr lang="id-ID" sz="1200" b="1" dirty="0">
                <a:solidFill>
                  <a:srgbClr val="FF0000"/>
                </a:solidFill>
              </a:rPr>
              <a:t>0</a:t>
            </a:r>
            <a:r>
              <a:rPr lang="en-ID" sz="1200" dirty="0">
                <a:solidFill>
                  <a:schemeClr val="tx1"/>
                </a:solidFill>
              </a:rPr>
              <a:t> </a:t>
            </a:r>
            <a:r>
              <a:rPr lang="en-ID" sz="1200" dirty="0" err="1">
                <a:solidFill>
                  <a:schemeClr val="tx1"/>
                </a:solidFill>
              </a:rPr>
              <a:t>juta</a:t>
            </a:r>
            <a:r>
              <a:rPr lang="id-ID" sz="1200" dirty="0">
                <a:solidFill>
                  <a:schemeClr val="tx1"/>
                </a:solidFill>
              </a:rPr>
              <a:t> sebanyak </a:t>
            </a:r>
            <a:r>
              <a:rPr lang="id-ID" sz="1200" b="1" dirty="0">
                <a:solidFill>
                  <a:srgbClr val="FF0000"/>
                </a:solidFill>
              </a:rPr>
              <a:t>0,5</a:t>
            </a:r>
            <a:r>
              <a:rPr lang="id-ID" sz="1200" dirty="0">
                <a:solidFill>
                  <a:schemeClr val="tx1"/>
                </a:solidFill>
              </a:rPr>
              <a:t> 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6216"/>
            <a:ext cx="4547472"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rgbClr val="FF0000"/>
                </a:solidFill>
              </a:rPr>
              <a:t>Jika </a:t>
            </a:r>
            <a:r>
              <a:rPr lang="id-ID" sz="1800" b="1" dirty="0">
                <a:solidFill>
                  <a:srgbClr val="FF0000"/>
                </a:solidFill>
              </a:rPr>
              <a:t>Taker</a:t>
            </a:r>
            <a:r>
              <a:rPr lang="id-ID" sz="1800" dirty="0">
                <a:solidFill>
                  <a:srgbClr val="FF0000"/>
                </a:solidFill>
              </a:rPr>
              <a:t> ingin mengambil orderbook pertama dengan harga </a:t>
            </a:r>
            <a:r>
              <a:rPr lang="id-ID" sz="1800" b="1" dirty="0">
                <a:solidFill>
                  <a:srgbClr val="FF0000"/>
                </a:solidFill>
              </a:rPr>
              <a:t>150</a:t>
            </a:r>
            <a:r>
              <a:rPr lang="id-ID" sz="1800" dirty="0">
                <a:solidFill>
                  <a:srgbClr val="FF0000"/>
                </a:solidFill>
              </a:rPr>
              <a:t> juta dan sebanyak </a:t>
            </a:r>
            <a:r>
              <a:rPr lang="id-ID" sz="1800" b="1" dirty="0">
                <a:solidFill>
                  <a:srgbClr val="FF0000"/>
                </a:solidFill>
              </a:rPr>
              <a:t>0,5</a:t>
            </a:r>
            <a:r>
              <a:rPr lang="id-ID" sz="1800" dirty="0">
                <a:solidFill>
                  <a:srgbClr val="FF0000"/>
                </a:solidFill>
              </a:rPr>
              <a:t> btc, maka terjadi pengurangan order volume</a:t>
            </a:r>
            <a:r>
              <a:rPr lang="en-ID" sz="1800" dirty="0">
                <a:solidFill>
                  <a:srgbClr val="FF0000"/>
                </a:solidFill>
              </a:rPr>
              <a:t> </a:t>
            </a:r>
            <a:r>
              <a:rPr lang="id-ID" sz="1800" dirty="0">
                <a:solidFill>
                  <a:srgbClr val="FF0000"/>
                </a:solidFill>
              </a:rPr>
              <a:t>pada orderbook pertama.</a:t>
            </a:r>
            <a:endParaRPr lang="en-ID" sz="1800" b="1" dirty="0">
              <a:solidFill>
                <a:srgbClr val="FF0000"/>
              </a:solidFill>
            </a:endParaRPr>
          </a:p>
        </p:txBody>
      </p:sp>
      <p:sp>
        <p:nvSpPr>
          <p:cNvPr id="14" name="Title 24">
            <a:extLst>
              <a:ext uri="{FF2B5EF4-FFF2-40B4-BE49-F238E27FC236}">
                <a16:creationId xmlns:a16="http://schemas.microsoft.com/office/drawing/2014/main" id="{047FCF6B-A863-44DC-B83A-40702ABA7CBD}"/>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Tree>
    <p:extLst>
      <p:ext uri="{BB962C8B-B14F-4D97-AF65-F5344CB8AC3E}">
        <p14:creationId xmlns:p14="http://schemas.microsoft.com/office/powerpoint/2010/main" val="181177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2234059379"/>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dirty="0">
                          <a:solidFill>
                            <a:srgbClr val="00B0F0"/>
                          </a:solidFill>
                        </a:rPr>
                        <a:t>1</a:t>
                      </a:r>
                      <a:r>
                        <a:rPr lang="en-ID" sz="1800" dirty="0">
                          <a:solidFill>
                            <a:srgbClr val="00B0F0"/>
                          </a:solidFill>
                        </a:rPr>
                        <a:t>,</a:t>
                      </a:r>
                      <a:r>
                        <a:rPr lang="id-ID" sz="1800" dirty="0">
                          <a:solidFill>
                            <a:srgbClr val="00B0F0"/>
                          </a:solidFill>
                        </a:rPr>
                        <a:t>5</a:t>
                      </a:r>
                      <a:r>
                        <a:rPr lang="en-ID" sz="1800" dirty="0">
                          <a:solidFill>
                            <a:srgbClr val="00B0F0"/>
                          </a:solidFill>
                        </a:rPr>
                        <a:t>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4424024" y="3066622"/>
            <a:ext cx="1606833"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a:t>
            </a:r>
            <a:r>
              <a:rPr lang="id-ID" sz="1200" b="1" dirty="0">
                <a:solidFill>
                  <a:srgbClr val="FF0000"/>
                </a:solidFill>
              </a:rPr>
              <a:t>0</a:t>
            </a:r>
            <a:r>
              <a:rPr lang="en-ID" sz="1200" dirty="0">
                <a:solidFill>
                  <a:schemeClr val="tx1"/>
                </a:solidFill>
              </a:rPr>
              <a:t> </a:t>
            </a:r>
            <a:r>
              <a:rPr lang="en-ID" sz="1200" dirty="0" err="1">
                <a:solidFill>
                  <a:schemeClr val="tx1"/>
                </a:solidFill>
              </a:rPr>
              <a:t>juta</a:t>
            </a:r>
            <a:r>
              <a:rPr lang="id-ID" sz="1200" dirty="0">
                <a:solidFill>
                  <a:schemeClr val="tx1"/>
                </a:solidFill>
              </a:rPr>
              <a:t> sebanyak </a:t>
            </a:r>
            <a:r>
              <a:rPr lang="id-ID" sz="1200" b="1" dirty="0">
                <a:solidFill>
                  <a:srgbClr val="FF0000"/>
                </a:solidFill>
              </a:rPr>
              <a:t>0,5</a:t>
            </a:r>
            <a:r>
              <a:rPr lang="id-ID" sz="1200" dirty="0">
                <a:solidFill>
                  <a:schemeClr val="tx1"/>
                </a:solidFill>
              </a:rPr>
              <a:t> 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26216"/>
            <a:ext cx="4547473"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chemeClr val="tx2"/>
                </a:solidFill>
              </a:rPr>
              <a:t>Jika </a:t>
            </a:r>
            <a:r>
              <a:rPr lang="id-ID" sz="1800" b="1" dirty="0">
                <a:solidFill>
                  <a:srgbClr val="00B0F0"/>
                </a:solidFill>
              </a:rPr>
              <a:t>Taker</a:t>
            </a:r>
            <a:r>
              <a:rPr lang="id-ID" sz="1800" dirty="0">
                <a:solidFill>
                  <a:schemeClr val="tx2"/>
                </a:solidFill>
              </a:rPr>
              <a:t> ingin mengambil orderbook pertama dengan harga </a:t>
            </a:r>
            <a:r>
              <a:rPr lang="id-ID" sz="1800" b="1" dirty="0">
                <a:solidFill>
                  <a:srgbClr val="FF0000"/>
                </a:solidFill>
              </a:rPr>
              <a:t>150</a:t>
            </a:r>
            <a:r>
              <a:rPr lang="id-ID" sz="1800" dirty="0">
                <a:solidFill>
                  <a:schemeClr val="tx2"/>
                </a:solidFill>
              </a:rPr>
              <a:t> juta dan sebanyak </a:t>
            </a:r>
            <a:r>
              <a:rPr lang="id-ID" sz="1800" b="1" dirty="0">
                <a:solidFill>
                  <a:srgbClr val="FF0000"/>
                </a:solidFill>
              </a:rPr>
              <a:t>0,5</a:t>
            </a:r>
            <a:r>
              <a:rPr lang="id-ID" sz="1800" dirty="0">
                <a:solidFill>
                  <a:schemeClr val="tx2"/>
                </a:solidFill>
              </a:rPr>
              <a:t> btc, maka terjadi pengurangan order volume pada orderbook pertama.</a:t>
            </a:r>
            <a:endParaRPr lang="en-ID" sz="1800" b="1" dirty="0">
              <a:solidFill>
                <a:srgbClr val="00B050"/>
              </a:solidFill>
            </a:endParaRPr>
          </a:p>
        </p:txBody>
      </p:sp>
      <p:sp>
        <p:nvSpPr>
          <p:cNvPr id="15" name="Title 24">
            <a:extLst>
              <a:ext uri="{FF2B5EF4-FFF2-40B4-BE49-F238E27FC236}">
                <a16:creationId xmlns:a16="http://schemas.microsoft.com/office/drawing/2014/main" id="{013C215F-B8B6-4D28-AF6F-CA9371C8C7DF}"/>
              </a:ext>
            </a:extLst>
          </p:cNvPr>
          <p:cNvSpPr txBox="1">
            <a:spLocks/>
          </p:cNvSpPr>
          <p:nvPr/>
        </p:nvSpPr>
        <p:spPr>
          <a:xfrm>
            <a:off x="11316196" y="2694002"/>
            <a:ext cx="831179"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- 0,5</a:t>
            </a:r>
          </a:p>
        </p:txBody>
      </p:sp>
      <p:sp>
        <p:nvSpPr>
          <p:cNvPr id="16" name="Title 24">
            <a:extLst>
              <a:ext uri="{FF2B5EF4-FFF2-40B4-BE49-F238E27FC236}">
                <a16:creationId xmlns:a16="http://schemas.microsoft.com/office/drawing/2014/main" id="{6B7F076F-7174-4174-902C-4041F2F31319}"/>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Tree>
    <p:extLst>
      <p:ext uri="{BB962C8B-B14F-4D97-AF65-F5344CB8AC3E}">
        <p14:creationId xmlns:p14="http://schemas.microsoft.com/office/powerpoint/2010/main" val="2556675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7" presetClass="emph" presetSubtype="0" repeatCount="indefinite" fill="remove" nodeType="afterEffect">
                                  <p:stCondLst>
                                    <p:cond delay="0"/>
                                  </p:stCondLst>
                                  <p:childTnLst>
                                    <p:animClr clrSpc="rgb" dir="cw">
                                      <p:cBhvr override="childStyle">
                                        <p:cTn id="10" dur="250" autoRev="1" fill="remove"/>
                                        <p:tgtEl>
                                          <p:spTgt spid="15">
                                            <p:txEl>
                                              <p:pRg st="0" end="0"/>
                                            </p:txEl>
                                          </p:spTgt>
                                        </p:tgtEl>
                                        <p:attrNameLst>
                                          <p:attrName>style.color</p:attrName>
                                        </p:attrNameLst>
                                      </p:cBhvr>
                                      <p:to>
                                        <a:schemeClr val="bg1"/>
                                      </p:to>
                                    </p:animClr>
                                    <p:animClr clrSpc="rgb" dir="cw">
                                      <p:cBhvr>
                                        <p:cTn id="11" dur="250" autoRev="1" fill="remove"/>
                                        <p:tgtEl>
                                          <p:spTgt spid="15">
                                            <p:txEl>
                                              <p:pRg st="0" end="0"/>
                                            </p:txEl>
                                          </p:spTgt>
                                        </p:tgtEl>
                                        <p:attrNameLst>
                                          <p:attrName>fillcolor</p:attrName>
                                        </p:attrNameLst>
                                      </p:cBhvr>
                                      <p:to>
                                        <a:schemeClr val="bg1"/>
                                      </p:to>
                                    </p:animClr>
                                    <p:set>
                                      <p:cBhvr>
                                        <p:cTn id="12" dur="250" autoRev="1" fill="remove"/>
                                        <p:tgtEl>
                                          <p:spTgt spid="15">
                                            <p:txEl>
                                              <p:pRg st="0" end="0"/>
                                            </p:txEl>
                                          </p:spTgt>
                                        </p:tgtEl>
                                        <p:attrNameLst>
                                          <p:attrName>fill.type</p:attrName>
                                        </p:attrNameLst>
                                      </p:cBhvr>
                                      <p:to>
                                        <p:strVal val="solid"/>
                                      </p:to>
                                    </p:set>
                                    <p:set>
                                      <p:cBhvr>
                                        <p:cTn id="13" dur="250" autoRev="1" fill="remove"/>
                                        <p:tgtEl>
                                          <p:spTgt spid="1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2" y="3081051"/>
            <a:ext cx="3528940" cy="841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chemeClr val="tx2"/>
                </a:solidFill>
              </a:rPr>
              <a:t>Kita simulasikan bahwa Taker ingin mengambil harga di posisi kedua pada orderbook BID</a:t>
            </a:r>
            <a:endParaRPr lang="en-ID" sz="1800" b="1" dirty="0">
              <a:solidFill>
                <a:srgbClr val="00B050"/>
              </a:solidFill>
            </a:endParaRPr>
          </a:p>
        </p:txBody>
      </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2527905266"/>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dirty="0">
                          <a:solidFill>
                            <a:schemeClr val="accent1">
                              <a:lumMod val="75000"/>
                            </a:schemeClr>
                          </a:solidFill>
                        </a:rPr>
                        <a:t>1</a:t>
                      </a:r>
                      <a:r>
                        <a:rPr lang="en-ID" sz="1800" dirty="0">
                          <a:solidFill>
                            <a:schemeClr val="accent1">
                              <a:lumMod val="75000"/>
                            </a:schemeClr>
                          </a:solidFill>
                        </a:rPr>
                        <a:t>,</a:t>
                      </a:r>
                      <a:r>
                        <a:rPr lang="id-ID" sz="1800" dirty="0">
                          <a:solidFill>
                            <a:schemeClr val="accent1">
                              <a:lumMod val="75000"/>
                            </a:schemeClr>
                          </a:solidFill>
                        </a:rPr>
                        <a:t>5</a:t>
                      </a:r>
                      <a:r>
                        <a:rPr lang="en-ID" sz="1800" dirty="0">
                          <a:solidFill>
                            <a:schemeClr val="accent1">
                              <a:lumMod val="75000"/>
                            </a:schemeClr>
                          </a:solidFill>
                        </a:rPr>
                        <a:t>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3,49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3975100" y="2841671"/>
            <a:ext cx="2095408" cy="841234"/>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tx1"/>
                </a:solidFill>
              </a:rPr>
              <a:t>Harga </a:t>
            </a:r>
            <a:r>
              <a:rPr lang="en-ID" sz="1200" dirty="0">
                <a:solidFill>
                  <a:schemeClr val="tx1"/>
                </a:solidFill>
              </a:rPr>
              <a:t>B</a:t>
            </a:r>
            <a:r>
              <a:rPr lang="id-ID" sz="1200" dirty="0">
                <a:solidFill>
                  <a:schemeClr val="tx1"/>
                </a:solidFill>
              </a:rPr>
              <a:t>itcoin turun terus, sepertinya saya ingin menjual lagi di harga </a:t>
            </a:r>
            <a:r>
              <a:rPr lang="id-ID" sz="1200" b="1" dirty="0">
                <a:solidFill>
                  <a:srgbClr val="FF0000"/>
                </a:solidFill>
              </a:rPr>
              <a:t>145</a:t>
            </a:r>
            <a:r>
              <a:rPr lang="id-ID" sz="1200" dirty="0">
                <a:solidFill>
                  <a:schemeClr val="tx1"/>
                </a:solidFill>
              </a:rPr>
              <a:t> juta sebanyak</a:t>
            </a:r>
            <a:r>
              <a:rPr lang="id-ID" sz="1200" b="1" dirty="0">
                <a:solidFill>
                  <a:srgbClr val="FF0000"/>
                </a:solidFill>
              </a:rPr>
              <a:t> 2 </a:t>
            </a:r>
            <a:r>
              <a:rPr lang="id-ID" sz="1200" dirty="0">
                <a:solidFill>
                  <a:schemeClr val="tx1"/>
                </a:solidFill>
              </a:rPr>
              <a:t>btc</a:t>
            </a:r>
            <a:endParaRPr lang="en-ID" sz="1200" dirty="0">
              <a:solidFill>
                <a:schemeClr val="tx1"/>
              </a:solidFill>
            </a:endParaRPr>
          </a:p>
        </p:txBody>
      </p:sp>
      <p:sp>
        <p:nvSpPr>
          <p:cNvPr id="21" name="Title 24">
            <a:extLst>
              <a:ext uri="{FF2B5EF4-FFF2-40B4-BE49-F238E27FC236}">
                <a16:creationId xmlns:a16="http://schemas.microsoft.com/office/drawing/2014/main" id="{D03AF209-D34C-410B-AACD-0F5F3F4F0B17}"/>
              </a:ext>
            </a:extLst>
          </p:cNvPr>
          <p:cNvSpPr txBox="1">
            <a:spLocks/>
          </p:cNvSpPr>
          <p:nvPr/>
        </p:nvSpPr>
        <p:spPr>
          <a:xfrm>
            <a:off x="169670" y="4161666"/>
            <a:ext cx="4694430" cy="9918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solidFill>
                  <a:srgbClr val="FF0000"/>
                </a:solidFill>
              </a:rPr>
              <a:t>Jika </a:t>
            </a:r>
            <a:r>
              <a:rPr lang="id-ID" sz="1800" b="1" dirty="0">
                <a:solidFill>
                  <a:srgbClr val="FF0000"/>
                </a:solidFill>
              </a:rPr>
              <a:t>Taker</a:t>
            </a:r>
            <a:r>
              <a:rPr lang="id-ID" sz="1800" dirty="0">
                <a:solidFill>
                  <a:srgbClr val="FF0000"/>
                </a:solidFill>
              </a:rPr>
              <a:t> menginginkan seperti itu, maka orderbook pertama harus tereksekusi terlebih dahulu, kemudian mengeksekusi orderbook kedua sebanyak sisa order volume yang dimiliki.</a:t>
            </a:r>
            <a:endParaRPr lang="en-ID" sz="1800" b="1" dirty="0">
              <a:solidFill>
                <a:srgbClr val="FF0000"/>
              </a:solidFill>
            </a:endParaRPr>
          </a:p>
        </p:txBody>
      </p:sp>
      <p:sp>
        <p:nvSpPr>
          <p:cNvPr id="14" name="Title 24">
            <a:extLst>
              <a:ext uri="{FF2B5EF4-FFF2-40B4-BE49-F238E27FC236}">
                <a16:creationId xmlns:a16="http://schemas.microsoft.com/office/drawing/2014/main" id="{C9A15E99-0782-451A-8C65-A778438ACE59}"/>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Tree>
    <p:extLst>
      <p:ext uri="{BB962C8B-B14F-4D97-AF65-F5344CB8AC3E}">
        <p14:creationId xmlns:p14="http://schemas.microsoft.com/office/powerpoint/2010/main" val="128924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2079273"/>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714343676"/>
              </p:ext>
            </p:extLst>
          </p:nvPr>
        </p:nvGraphicFramePr>
        <p:xfrm>
          <a:off x="4070350" y="3050222"/>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1855455">
                <a:tc>
                  <a:txBody>
                    <a:bodyPr/>
                    <a:lstStyle/>
                    <a:p>
                      <a:pPr algn="ctr"/>
                      <a:r>
                        <a:rPr lang="en-ID" sz="1800" dirty="0">
                          <a:solidFill>
                            <a:srgbClr val="00B050"/>
                          </a:solidFill>
                        </a:rPr>
                        <a:t>ORDERBOOK</a:t>
                      </a:r>
                    </a:p>
                    <a:p>
                      <a:pPr algn="ctr"/>
                      <a:r>
                        <a:rPr lang="en-ID" sz="1800" dirty="0">
                          <a:solidFill>
                            <a:srgbClr val="00B050"/>
                          </a:solidFill>
                        </a:rPr>
                        <a:t>BID</a:t>
                      </a:r>
                    </a:p>
                  </a:txBody>
                  <a:tcPr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ID" sz="1800" dirty="0">
                          <a:solidFill>
                            <a:srgbClr val="C00000"/>
                          </a:solidFill>
                        </a:rPr>
                        <a:t>ORDERBOOK</a:t>
                      </a:r>
                    </a:p>
                    <a:p>
                      <a:pPr algn="ctr"/>
                      <a:r>
                        <a:rPr lang="en-ID" sz="1800" dirty="0">
                          <a:solidFill>
                            <a:srgbClr val="C00000"/>
                          </a:solidFill>
                        </a:rPr>
                        <a:t>ASK</a:t>
                      </a:r>
                      <a:endParaRPr kumimoji="0" lang="en-ID" sz="1800" b="1" i="0" u="none" strike="noStrike" kern="1200" cap="none" spc="0" normalizeH="0" baseline="0" noProof="0" dirty="0">
                        <a:ln>
                          <a:noFill/>
                        </a:ln>
                        <a:solidFill>
                          <a:srgbClr val="C00000"/>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912091887"/>
                  </a:ext>
                </a:extLst>
              </a:tr>
            </a:tbl>
          </a:graphicData>
        </a:graphic>
      </p:graphicFrame>
      <p:sp>
        <p:nvSpPr>
          <p:cNvPr id="11" name="Title 24">
            <a:extLst>
              <a:ext uri="{FF2B5EF4-FFF2-40B4-BE49-F238E27FC236}">
                <a16:creationId xmlns:a16="http://schemas.microsoft.com/office/drawing/2014/main" id="{1A2E90B6-2C36-4C1F-AD84-6A1EE1FFA227}"/>
              </a:ext>
            </a:extLst>
          </p:cNvPr>
          <p:cNvSpPr txBox="1">
            <a:spLocks/>
          </p:cNvSpPr>
          <p:nvPr/>
        </p:nvSpPr>
        <p:spPr>
          <a:xfrm>
            <a:off x="1436914" y="1456698"/>
            <a:ext cx="9318172"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dirty="0">
                <a:solidFill>
                  <a:schemeClr val="tx2"/>
                </a:solidFill>
              </a:rPr>
              <a:t>Pada </a:t>
            </a:r>
            <a:r>
              <a:rPr lang="en-ID" sz="2000" dirty="0" err="1">
                <a:solidFill>
                  <a:schemeClr val="tx2"/>
                </a:solidFill>
              </a:rPr>
              <a:t>sebuah</a:t>
            </a:r>
            <a:r>
              <a:rPr lang="en-ID" sz="2000" dirty="0">
                <a:solidFill>
                  <a:schemeClr val="tx2"/>
                </a:solidFill>
              </a:rPr>
              <a:t> exchange, </a:t>
            </a:r>
            <a:r>
              <a:rPr lang="en-ID" sz="2000" dirty="0" err="1">
                <a:solidFill>
                  <a:schemeClr val="tx2"/>
                </a:solidFill>
              </a:rPr>
              <a:t>terdapat</a:t>
            </a:r>
            <a:r>
              <a:rPr lang="en-ID" sz="2000" dirty="0">
                <a:solidFill>
                  <a:schemeClr val="tx2"/>
                </a:solidFill>
              </a:rPr>
              <a:t> 2 orderbook </a:t>
            </a:r>
            <a:r>
              <a:rPr lang="en-ID" sz="2000" dirty="0" err="1">
                <a:solidFill>
                  <a:schemeClr val="tx2"/>
                </a:solidFill>
              </a:rPr>
              <a:t>yaitu</a:t>
            </a:r>
            <a:r>
              <a:rPr lang="en-ID" sz="2000" dirty="0">
                <a:solidFill>
                  <a:schemeClr val="tx2"/>
                </a:solidFill>
              </a:rPr>
              <a:t> orderbook </a:t>
            </a:r>
            <a:r>
              <a:rPr lang="en-ID" sz="2000" b="1" dirty="0">
                <a:solidFill>
                  <a:srgbClr val="00B050"/>
                </a:solidFill>
              </a:rPr>
              <a:t>BID</a:t>
            </a:r>
            <a:r>
              <a:rPr lang="en-ID" sz="2000" dirty="0">
                <a:solidFill>
                  <a:schemeClr val="tx2"/>
                </a:solidFill>
              </a:rPr>
              <a:t> dan </a:t>
            </a:r>
            <a:r>
              <a:rPr lang="en-ID" sz="2000" b="1" dirty="0">
                <a:solidFill>
                  <a:srgbClr val="C00000"/>
                </a:solidFill>
              </a:rPr>
              <a:t>ASK</a:t>
            </a:r>
          </a:p>
        </p:txBody>
      </p:sp>
      <p:sp>
        <p:nvSpPr>
          <p:cNvPr id="14" name="Title 24">
            <a:extLst>
              <a:ext uri="{FF2B5EF4-FFF2-40B4-BE49-F238E27FC236}">
                <a16:creationId xmlns:a16="http://schemas.microsoft.com/office/drawing/2014/main" id="{18481F63-0652-4B21-89AF-499292C077E0}"/>
              </a:ext>
            </a:extLst>
          </p:cNvPr>
          <p:cNvSpPr txBox="1">
            <a:spLocks/>
          </p:cNvSpPr>
          <p:nvPr/>
        </p:nvSpPr>
        <p:spPr>
          <a:xfrm>
            <a:off x="192574" y="2967645"/>
            <a:ext cx="3532488" cy="2020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D" sz="1800" dirty="0">
                <a:solidFill>
                  <a:schemeClr val="tx2"/>
                </a:solidFill>
              </a:rPr>
              <a:t>Jika trader </a:t>
            </a:r>
            <a:r>
              <a:rPr lang="en-ID" sz="1800" dirty="0" err="1">
                <a:solidFill>
                  <a:schemeClr val="tx2"/>
                </a:solidFill>
              </a:rPr>
              <a:t>ingin</a:t>
            </a:r>
            <a:r>
              <a:rPr lang="en-ID" sz="1800" dirty="0">
                <a:solidFill>
                  <a:schemeClr val="tx2"/>
                </a:solidFill>
              </a:rPr>
              <a:t> </a:t>
            </a:r>
            <a:r>
              <a:rPr lang="en-ID" sz="1800" dirty="0" err="1">
                <a:solidFill>
                  <a:schemeClr val="tx2"/>
                </a:solidFill>
              </a:rPr>
              <a:t>membeli</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tertentu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pada orderbook </a:t>
            </a:r>
            <a:r>
              <a:rPr lang="en-ID" sz="1800" b="1" dirty="0">
                <a:solidFill>
                  <a:srgbClr val="C00000"/>
                </a:solidFill>
              </a:rPr>
              <a:t>ASK</a:t>
            </a:r>
            <a:r>
              <a:rPr lang="en-ID" sz="1800" dirty="0">
                <a:solidFill>
                  <a:schemeClr val="tx2"/>
                </a:solidFill>
              </a:rPr>
              <a:t> </a:t>
            </a:r>
            <a:r>
              <a:rPr lang="en-ID" sz="1800" dirty="0" err="1">
                <a:solidFill>
                  <a:schemeClr val="tx2"/>
                </a:solidFill>
              </a:rPr>
              <a:t>belum</a:t>
            </a:r>
            <a:r>
              <a:rPr lang="en-ID" sz="1800" dirty="0">
                <a:solidFill>
                  <a:schemeClr val="tx2"/>
                </a:solidFill>
              </a:rPr>
              <a:t> </a:t>
            </a:r>
            <a:r>
              <a:rPr lang="en-ID" sz="1800" dirty="0" err="1">
                <a:solidFill>
                  <a:schemeClr val="tx2"/>
                </a:solidFill>
              </a:rPr>
              <a:t>tersedia</a:t>
            </a:r>
            <a:r>
              <a:rPr lang="en-ID" sz="1800" dirty="0">
                <a:solidFill>
                  <a:schemeClr val="tx2"/>
                </a:solidFill>
              </a:rPr>
              <a:t> </a:t>
            </a:r>
            <a:r>
              <a:rPr lang="en-ID" sz="1800" dirty="0" err="1">
                <a:solidFill>
                  <a:schemeClr val="tx2"/>
                </a:solidFill>
              </a:rPr>
              <a:t>dari</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diminta</a:t>
            </a:r>
            <a:r>
              <a:rPr lang="en-ID" sz="1800" dirty="0">
                <a:solidFill>
                  <a:schemeClr val="tx2"/>
                </a:solidFill>
              </a:rPr>
              <a:t>, </a:t>
            </a:r>
            <a:r>
              <a:rPr lang="en-ID" sz="1800" dirty="0" err="1">
                <a:solidFill>
                  <a:schemeClr val="tx2"/>
                </a:solidFill>
              </a:rPr>
              <a:t>maka</a:t>
            </a:r>
            <a:r>
              <a:rPr lang="en-ID" sz="1800" dirty="0">
                <a:solidFill>
                  <a:schemeClr val="tx2"/>
                </a:solidFill>
              </a:rPr>
              <a:t> trader </a:t>
            </a:r>
            <a:r>
              <a:rPr lang="en-ID" sz="1800" dirty="0" err="1">
                <a:solidFill>
                  <a:schemeClr val="tx2"/>
                </a:solidFill>
              </a:rPr>
              <a:t>tersebut</a:t>
            </a:r>
            <a:r>
              <a:rPr lang="en-ID" sz="1800" dirty="0">
                <a:solidFill>
                  <a:schemeClr val="tx2"/>
                </a:solidFill>
              </a:rPr>
              <a:t> </a:t>
            </a:r>
            <a:r>
              <a:rPr lang="en-ID" sz="1800" dirty="0" err="1">
                <a:solidFill>
                  <a:schemeClr val="tx2"/>
                </a:solidFill>
              </a:rPr>
              <a:t>menjadi</a:t>
            </a:r>
            <a:r>
              <a:rPr lang="en-ID" sz="1800" dirty="0">
                <a:solidFill>
                  <a:schemeClr val="tx2"/>
                </a:solidFill>
              </a:rPr>
              <a:t> </a:t>
            </a:r>
            <a:r>
              <a:rPr lang="en-ID" sz="1800" b="1" dirty="0">
                <a:solidFill>
                  <a:srgbClr val="00B050"/>
                </a:solidFill>
              </a:rPr>
              <a:t>Maker BID</a:t>
            </a:r>
          </a:p>
        </p:txBody>
      </p:sp>
      <p:sp>
        <p:nvSpPr>
          <p:cNvPr id="15" name="Title 24">
            <a:extLst>
              <a:ext uri="{FF2B5EF4-FFF2-40B4-BE49-F238E27FC236}">
                <a16:creationId xmlns:a16="http://schemas.microsoft.com/office/drawing/2014/main" id="{41D6F290-43C8-4C07-8743-2C943919310D}"/>
              </a:ext>
            </a:extLst>
          </p:cNvPr>
          <p:cNvSpPr txBox="1">
            <a:spLocks/>
          </p:cNvSpPr>
          <p:nvPr/>
        </p:nvSpPr>
        <p:spPr>
          <a:xfrm>
            <a:off x="8266910" y="2967645"/>
            <a:ext cx="3532488" cy="2020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1800" dirty="0">
                <a:solidFill>
                  <a:schemeClr val="tx2"/>
                </a:solidFill>
              </a:rPr>
              <a:t>Jika trader </a:t>
            </a:r>
            <a:r>
              <a:rPr lang="en-ID" sz="1800" dirty="0" err="1">
                <a:solidFill>
                  <a:schemeClr val="tx2"/>
                </a:solidFill>
              </a:rPr>
              <a:t>ingin</a:t>
            </a:r>
            <a:r>
              <a:rPr lang="en-ID" sz="1800" dirty="0">
                <a:solidFill>
                  <a:schemeClr val="tx2"/>
                </a:solidFill>
              </a:rPr>
              <a:t> </a:t>
            </a:r>
            <a:r>
              <a:rPr lang="en-ID" sz="1800" dirty="0" err="1">
                <a:solidFill>
                  <a:schemeClr val="tx2"/>
                </a:solidFill>
              </a:rPr>
              <a:t>menjual</a:t>
            </a:r>
            <a:r>
              <a:rPr lang="en-ID" sz="1800" dirty="0">
                <a:solidFill>
                  <a:schemeClr val="tx2"/>
                </a:solidFill>
              </a:rPr>
              <a:t> bitcoin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tertentu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pada orderbook </a:t>
            </a:r>
            <a:r>
              <a:rPr lang="en-ID" sz="1800" b="1" dirty="0">
                <a:solidFill>
                  <a:srgbClr val="00B050"/>
                </a:solidFill>
              </a:rPr>
              <a:t>BID</a:t>
            </a:r>
            <a:r>
              <a:rPr lang="en-ID" sz="1800" dirty="0">
                <a:solidFill>
                  <a:schemeClr val="tx2"/>
                </a:solidFill>
              </a:rPr>
              <a:t> </a:t>
            </a:r>
            <a:r>
              <a:rPr lang="en-ID" sz="1800" dirty="0" err="1">
                <a:solidFill>
                  <a:schemeClr val="tx2"/>
                </a:solidFill>
              </a:rPr>
              <a:t>belum</a:t>
            </a:r>
            <a:r>
              <a:rPr lang="en-ID" sz="1800" dirty="0">
                <a:solidFill>
                  <a:schemeClr val="tx2"/>
                </a:solidFill>
              </a:rPr>
              <a:t> </a:t>
            </a:r>
            <a:r>
              <a:rPr lang="en-ID" sz="1800" dirty="0" err="1">
                <a:solidFill>
                  <a:schemeClr val="tx2"/>
                </a:solidFill>
              </a:rPr>
              <a:t>tersedia</a:t>
            </a:r>
            <a:r>
              <a:rPr lang="en-ID" sz="1800" dirty="0">
                <a:solidFill>
                  <a:schemeClr val="tx2"/>
                </a:solidFill>
              </a:rPr>
              <a:t> </a:t>
            </a:r>
            <a:r>
              <a:rPr lang="en-ID" sz="1800" dirty="0" err="1">
                <a:solidFill>
                  <a:schemeClr val="tx2"/>
                </a:solidFill>
              </a:rPr>
              <a:t>dari</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diminta</a:t>
            </a:r>
            <a:r>
              <a:rPr lang="en-ID" sz="1800" dirty="0">
                <a:solidFill>
                  <a:schemeClr val="tx2"/>
                </a:solidFill>
              </a:rPr>
              <a:t>, </a:t>
            </a:r>
            <a:r>
              <a:rPr lang="en-ID" sz="1800" dirty="0" err="1">
                <a:solidFill>
                  <a:schemeClr val="tx2"/>
                </a:solidFill>
              </a:rPr>
              <a:t>maka</a:t>
            </a:r>
            <a:r>
              <a:rPr lang="en-ID" sz="1800" dirty="0">
                <a:solidFill>
                  <a:schemeClr val="tx2"/>
                </a:solidFill>
              </a:rPr>
              <a:t> trader </a:t>
            </a:r>
            <a:r>
              <a:rPr lang="en-ID" sz="1800" dirty="0" err="1">
                <a:solidFill>
                  <a:schemeClr val="tx2"/>
                </a:solidFill>
              </a:rPr>
              <a:t>tersebut</a:t>
            </a:r>
            <a:r>
              <a:rPr lang="en-ID" sz="1800" dirty="0">
                <a:solidFill>
                  <a:schemeClr val="tx2"/>
                </a:solidFill>
              </a:rPr>
              <a:t> </a:t>
            </a:r>
            <a:r>
              <a:rPr lang="en-ID" sz="1800" dirty="0" err="1">
                <a:solidFill>
                  <a:schemeClr val="tx2"/>
                </a:solidFill>
              </a:rPr>
              <a:t>menjadi</a:t>
            </a:r>
            <a:r>
              <a:rPr lang="en-ID" sz="1800" dirty="0">
                <a:solidFill>
                  <a:schemeClr val="tx2"/>
                </a:solidFill>
              </a:rPr>
              <a:t> </a:t>
            </a:r>
            <a:r>
              <a:rPr lang="en-ID" sz="1800" b="1" dirty="0">
                <a:solidFill>
                  <a:srgbClr val="C00000"/>
                </a:solidFill>
              </a:rPr>
              <a:t>Maker ASK</a:t>
            </a:r>
          </a:p>
        </p:txBody>
      </p:sp>
    </p:spTree>
    <p:extLst>
      <p:ext uri="{BB962C8B-B14F-4D97-AF65-F5344CB8AC3E}">
        <p14:creationId xmlns:p14="http://schemas.microsoft.com/office/powerpoint/2010/main" val="186678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0" name="Table 18">
            <a:extLst>
              <a:ext uri="{FF2B5EF4-FFF2-40B4-BE49-F238E27FC236}">
                <a16:creationId xmlns:a16="http://schemas.microsoft.com/office/drawing/2014/main" id="{EC6463B9-6CCB-405E-804D-4EACCC64783F}"/>
              </a:ext>
            </a:extLst>
          </p:cNvPr>
          <p:cNvGraphicFramePr>
            <a:graphicFrameLocks noGrp="1"/>
          </p:cNvGraphicFramePr>
          <p:nvPr>
            <p:extLst>
              <p:ext uri="{D42A27DB-BD31-4B8C-83A1-F6EECF244321}">
                <p14:modId xmlns:p14="http://schemas.microsoft.com/office/powerpoint/2010/main" val="1293850574"/>
              </p:ext>
            </p:extLst>
          </p:nvPr>
        </p:nvGraphicFramePr>
        <p:xfrm>
          <a:off x="7321550" y="2678445"/>
          <a:ext cx="3851272" cy="1855455"/>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b="1" dirty="0">
                          <a:solidFill>
                            <a:schemeClr val="bg2">
                              <a:lumMod val="90000"/>
                            </a:schemeClr>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200" b="0" i="1" dirty="0">
                          <a:solidFill>
                            <a:schemeClr val="bg2">
                              <a:lumMod val="90000"/>
                            </a:schemeClr>
                          </a:solidFill>
                          <a:latin typeface="+mn-lt"/>
                        </a:rPr>
                        <a:t>Volume </a:t>
                      </a:r>
                      <a:r>
                        <a:rPr lang="en-ID" sz="1200" b="0" i="1" dirty="0" err="1">
                          <a:solidFill>
                            <a:schemeClr val="bg2">
                              <a:lumMod val="90000"/>
                            </a:schemeClr>
                          </a:solidFill>
                          <a:latin typeface="+mn-lt"/>
                        </a:rPr>
                        <a:t>habis</a:t>
                      </a:r>
                      <a:endParaRPr lang="en-ID" sz="1200" b="0" i="1" dirty="0">
                        <a:solidFill>
                          <a:schemeClr val="bg2">
                            <a:lumMod val="90000"/>
                          </a:schemeClr>
                        </a:solidFill>
                        <a:latin typeface="+mn-lt"/>
                      </a:endParaRP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F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id-ID" sz="1800" b="1" dirty="0">
                          <a:solidFill>
                            <a:srgbClr val="00B0F0"/>
                          </a:solidFill>
                        </a:rPr>
                        <a:t>2</a:t>
                      </a:r>
                      <a:r>
                        <a:rPr lang="en-ID" sz="1800" b="1" dirty="0">
                          <a:solidFill>
                            <a:srgbClr val="00B0F0"/>
                          </a:solidFill>
                        </a:rPr>
                        <a:t>,</a:t>
                      </a:r>
                      <a:r>
                        <a:rPr lang="id-ID" sz="1800" b="1" dirty="0">
                          <a:solidFill>
                            <a:srgbClr val="00B0F0"/>
                          </a:solidFill>
                        </a:rPr>
                        <a:t>999</a:t>
                      </a:r>
                      <a:r>
                        <a:rPr lang="en-ID" sz="1800" b="1" dirty="0">
                          <a:solidFill>
                            <a:srgbClr val="00B0F0"/>
                          </a:solidFill>
                        </a:rPr>
                        <a:t>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0,18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3" name="Title 24">
            <a:extLst>
              <a:ext uri="{FF2B5EF4-FFF2-40B4-BE49-F238E27FC236}">
                <a16:creationId xmlns:a16="http://schemas.microsoft.com/office/drawing/2014/main" id="{CF6BEC67-3057-4EBA-ADD0-7041798BB9DB}"/>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19" name="Picture 18">
            <a:extLst>
              <a:ext uri="{FF2B5EF4-FFF2-40B4-BE49-F238E27FC236}">
                <a16:creationId xmlns:a16="http://schemas.microsoft.com/office/drawing/2014/main" id="{22FEE407-2346-4CC5-BA97-FAE82035A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0" name="Speech Bubble: Rectangle with Corners Rounded 19">
            <a:extLst>
              <a:ext uri="{FF2B5EF4-FFF2-40B4-BE49-F238E27FC236}">
                <a16:creationId xmlns:a16="http://schemas.microsoft.com/office/drawing/2014/main" id="{B504ED70-0380-469D-98B8-B4D42578CDC2}"/>
              </a:ext>
            </a:extLst>
          </p:cNvPr>
          <p:cNvSpPr/>
          <p:nvPr/>
        </p:nvSpPr>
        <p:spPr>
          <a:xfrm flipH="1">
            <a:off x="3975100" y="2841671"/>
            <a:ext cx="2095408" cy="841234"/>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tx1"/>
                </a:solidFill>
              </a:rPr>
              <a:t>Harga </a:t>
            </a:r>
            <a:r>
              <a:rPr lang="en-ID" sz="1200" dirty="0">
                <a:solidFill>
                  <a:schemeClr val="tx1"/>
                </a:solidFill>
              </a:rPr>
              <a:t>B</a:t>
            </a:r>
            <a:r>
              <a:rPr lang="id-ID" sz="1200" dirty="0">
                <a:solidFill>
                  <a:schemeClr val="tx1"/>
                </a:solidFill>
              </a:rPr>
              <a:t>itcoin turun terus, sepertinya saya ingin menjual lagi di harga </a:t>
            </a:r>
            <a:r>
              <a:rPr lang="id-ID" sz="1200" b="1" dirty="0">
                <a:solidFill>
                  <a:srgbClr val="FF0000"/>
                </a:solidFill>
              </a:rPr>
              <a:t>145</a:t>
            </a:r>
            <a:r>
              <a:rPr lang="id-ID" sz="1200" dirty="0">
                <a:solidFill>
                  <a:schemeClr val="tx1"/>
                </a:solidFill>
              </a:rPr>
              <a:t> juta sebanyak</a:t>
            </a:r>
            <a:r>
              <a:rPr lang="id-ID" sz="1200" b="1" dirty="0">
                <a:solidFill>
                  <a:srgbClr val="FF0000"/>
                </a:solidFill>
              </a:rPr>
              <a:t> 2 </a:t>
            </a:r>
            <a:r>
              <a:rPr lang="id-ID" sz="1200" dirty="0">
                <a:solidFill>
                  <a:schemeClr val="tx1"/>
                </a:solidFill>
              </a:rPr>
              <a:t>btc</a:t>
            </a:r>
            <a:endParaRPr lang="en-ID" sz="1200" dirty="0">
              <a:solidFill>
                <a:schemeClr val="tx1"/>
              </a:solidFill>
            </a:endParaRPr>
          </a:p>
        </p:txBody>
      </p:sp>
      <p:sp>
        <p:nvSpPr>
          <p:cNvPr id="15" name="Title 24">
            <a:extLst>
              <a:ext uri="{FF2B5EF4-FFF2-40B4-BE49-F238E27FC236}">
                <a16:creationId xmlns:a16="http://schemas.microsoft.com/office/drawing/2014/main" id="{86395AF9-9D55-45EB-91C1-38C9985F9233}"/>
              </a:ext>
            </a:extLst>
          </p:cNvPr>
          <p:cNvSpPr txBox="1">
            <a:spLocks/>
          </p:cNvSpPr>
          <p:nvPr/>
        </p:nvSpPr>
        <p:spPr>
          <a:xfrm>
            <a:off x="11316196" y="3124301"/>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- 0,491</a:t>
            </a:r>
          </a:p>
        </p:txBody>
      </p:sp>
      <p:sp>
        <p:nvSpPr>
          <p:cNvPr id="23" name="Title 24">
            <a:extLst>
              <a:ext uri="{FF2B5EF4-FFF2-40B4-BE49-F238E27FC236}">
                <a16:creationId xmlns:a16="http://schemas.microsoft.com/office/drawing/2014/main" id="{F3D40A0C-2DBB-4433-A8F8-525C683F1C70}"/>
              </a:ext>
            </a:extLst>
          </p:cNvPr>
          <p:cNvSpPr txBox="1">
            <a:spLocks/>
          </p:cNvSpPr>
          <p:nvPr/>
        </p:nvSpPr>
        <p:spPr>
          <a:xfrm>
            <a:off x="11316196" y="2747957"/>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- 1,509</a:t>
            </a:r>
          </a:p>
        </p:txBody>
      </p:sp>
      <p:sp>
        <p:nvSpPr>
          <p:cNvPr id="25" name="Title 24">
            <a:extLst>
              <a:ext uri="{FF2B5EF4-FFF2-40B4-BE49-F238E27FC236}">
                <a16:creationId xmlns:a16="http://schemas.microsoft.com/office/drawing/2014/main" id="{7E0E7C28-E413-46EF-90DB-F77A4E8D39D7}"/>
              </a:ext>
            </a:extLst>
          </p:cNvPr>
          <p:cNvSpPr txBox="1">
            <a:spLocks/>
          </p:cNvSpPr>
          <p:nvPr/>
        </p:nvSpPr>
        <p:spPr>
          <a:xfrm>
            <a:off x="169670" y="4161666"/>
            <a:ext cx="4694430" cy="9918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id-ID" sz="1800" dirty="0"/>
              <a:t>Jika </a:t>
            </a:r>
            <a:r>
              <a:rPr lang="id-ID" sz="1800" b="1" dirty="0"/>
              <a:t>Taker</a:t>
            </a:r>
            <a:r>
              <a:rPr lang="id-ID" sz="1800" dirty="0"/>
              <a:t> menginginkan seperti itu, maka orderbook pertama harus tereksekusi terlebih dahulu, kemudian mengeksekusi orderbook kedua sebanyak sisa order volume yang dimiliki.</a:t>
            </a:r>
            <a:endParaRPr lang="en-ID" sz="1800" b="1" dirty="0"/>
          </a:p>
        </p:txBody>
      </p:sp>
      <p:sp>
        <p:nvSpPr>
          <p:cNvPr id="26" name="Title 24">
            <a:extLst>
              <a:ext uri="{FF2B5EF4-FFF2-40B4-BE49-F238E27FC236}">
                <a16:creationId xmlns:a16="http://schemas.microsoft.com/office/drawing/2014/main" id="{D680170C-4F3F-4EC0-A5CE-AFFB78C14B1E}"/>
              </a:ext>
            </a:extLst>
          </p:cNvPr>
          <p:cNvSpPr txBox="1">
            <a:spLocks/>
          </p:cNvSpPr>
          <p:nvPr/>
        </p:nvSpPr>
        <p:spPr>
          <a:xfrm>
            <a:off x="169670" y="2220206"/>
            <a:ext cx="4694430"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d-ID" sz="1800" b="1" dirty="0">
                <a:solidFill>
                  <a:srgbClr val="00B0F0"/>
                </a:solidFill>
              </a:rPr>
              <a:t>Jika peran Taker membuat transaksi berhasil, bagaimana cara kerjanya ?</a:t>
            </a:r>
            <a:endParaRPr lang="en-ID" sz="1800" b="1" dirty="0">
              <a:solidFill>
                <a:srgbClr val="00B0F0"/>
              </a:solidFill>
            </a:endParaRPr>
          </a:p>
        </p:txBody>
      </p:sp>
    </p:spTree>
    <p:extLst>
      <p:ext uri="{BB962C8B-B14F-4D97-AF65-F5344CB8AC3E}">
        <p14:creationId xmlns:p14="http://schemas.microsoft.com/office/powerpoint/2010/main" val="107684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7" presetClass="emph" presetSubtype="0" repeatCount="indefinite" fill="remove" nodeType="afterEffect">
                                  <p:stCondLst>
                                    <p:cond delay="0"/>
                                  </p:stCondLst>
                                  <p:childTnLst>
                                    <p:animClr clrSpc="rgb" dir="cw">
                                      <p:cBhvr override="childStyle">
                                        <p:cTn id="13" dur="250" autoRev="1" fill="remove"/>
                                        <p:tgtEl>
                                          <p:spTgt spid="23">
                                            <p:txEl>
                                              <p:pRg st="0" end="0"/>
                                            </p:txEl>
                                          </p:spTgt>
                                        </p:tgtEl>
                                        <p:attrNameLst>
                                          <p:attrName>style.color</p:attrName>
                                        </p:attrNameLst>
                                      </p:cBhvr>
                                      <p:to>
                                        <a:schemeClr val="bg1"/>
                                      </p:to>
                                    </p:animClr>
                                    <p:animClr clrSpc="rgb" dir="cw">
                                      <p:cBhvr>
                                        <p:cTn id="14" dur="250" autoRev="1" fill="remove"/>
                                        <p:tgtEl>
                                          <p:spTgt spid="23">
                                            <p:txEl>
                                              <p:pRg st="0" end="0"/>
                                            </p:txEl>
                                          </p:spTgt>
                                        </p:tgtEl>
                                        <p:attrNameLst>
                                          <p:attrName>fillcolor</p:attrName>
                                        </p:attrNameLst>
                                      </p:cBhvr>
                                      <p:to>
                                        <a:schemeClr val="bg1"/>
                                      </p:to>
                                    </p:animClr>
                                    <p:set>
                                      <p:cBhvr>
                                        <p:cTn id="15" dur="250" autoRev="1" fill="remove"/>
                                        <p:tgtEl>
                                          <p:spTgt spid="23">
                                            <p:txEl>
                                              <p:pRg st="0" end="0"/>
                                            </p:txEl>
                                          </p:spTgt>
                                        </p:tgtEl>
                                        <p:attrNameLst>
                                          <p:attrName>fill.type</p:attrName>
                                        </p:attrNameLst>
                                      </p:cBhvr>
                                      <p:to>
                                        <p:strVal val="solid"/>
                                      </p:to>
                                    </p:set>
                                    <p:set>
                                      <p:cBhvr>
                                        <p:cTn id="16" dur="250" autoRev="1" fill="remove"/>
                                        <p:tgtEl>
                                          <p:spTgt spid="23">
                                            <p:txEl>
                                              <p:pRg st="0" end="0"/>
                                            </p:txEl>
                                          </p:spTgt>
                                        </p:tgtEl>
                                        <p:attrNameLst>
                                          <p:attrName>fill.on</p:attrName>
                                        </p:attrNameLst>
                                      </p:cBhvr>
                                      <p:to>
                                        <p:strVal val="true"/>
                                      </p:to>
                                    </p:set>
                                  </p:childTnLst>
                                </p:cTn>
                              </p:par>
                              <p:par>
                                <p:cTn id="17" presetID="27" presetClass="emph" presetSubtype="0" repeatCount="indefinite" fill="remove" nodeType="withEffect">
                                  <p:stCondLst>
                                    <p:cond delay="0"/>
                                  </p:stCondLst>
                                  <p:childTnLst>
                                    <p:animClr clrSpc="rgb" dir="cw">
                                      <p:cBhvr override="childStyle">
                                        <p:cTn id="18" dur="250" autoRev="1" fill="remove"/>
                                        <p:tgtEl>
                                          <p:spTgt spid="15">
                                            <p:txEl>
                                              <p:pRg st="0" end="0"/>
                                            </p:txEl>
                                          </p:spTgt>
                                        </p:tgtEl>
                                        <p:attrNameLst>
                                          <p:attrName>style.color</p:attrName>
                                        </p:attrNameLst>
                                      </p:cBhvr>
                                      <p:to>
                                        <a:schemeClr val="bg1"/>
                                      </p:to>
                                    </p:animClr>
                                    <p:animClr clrSpc="rgb" dir="cw">
                                      <p:cBhvr>
                                        <p:cTn id="19" dur="250" autoRev="1" fill="remove"/>
                                        <p:tgtEl>
                                          <p:spTgt spid="15">
                                            <p:txEl>
                                              <p:pRg st="0" end="0"/>
                                            </p:txEl>
                                          </p:spTgt>
                                        </p:tgtEl>
                                        <p:attrNameLst>
                                          <p:attrName>fillcolor</p:attrName>
                                        </p:attrNameLst>
                                      </p:cBhvr>
                                      <p:to>
                                        <a:schemeClr val="bg1"/>
                                      </p:to>
                                    </p:animClr>
                                    <p:set>
                                      <p:cBhvr>
                                        <p:cTn id="20" dur="250" autoRev="1" fill="remove"/>
                                        <p:tgtEl>
                                          <p:spTgt spid="15">
                                            <p:txEl>
                                              <p:pRg st="0" end="0"/>
                                            </p:txEl>
                                          </p:spTgt>
                                        </p:tgtEl>
                                        <p:attrNameLst>
                                          <p:attrName>fill.type</p:attrName>
                                        </p:attrNameLst>
                                      </p:cBhvr>
                                      <p:to>
                                        <p:strVal val="solid"/>
                                      </p:to>
                                    </p:set>
                                    <p:set>
                                      <p:cBhvr>
                                        <p:cTn id="21" dur="250" autoRev="1" fill="remove"/>
                                        <p:tgtEl>
                                          <p:spTgt spid="1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63469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081050"/>
            <a:ext cx="4886631" cy="14528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Jika </a:t>
            </a:r>
            <a:r>
              <a:rPr lang="en-ID" sz="1800" dirty="0" err="1">
                <a:solidFill>
                  <a:schemeClr val="tx2"/>
                </a:solidFill>
              </a:rPr>
              <a:t>terdapat</a:t>
            </a:r>
            <a:r>
              <a:rPr lang="en-ID" sz="1800" dirty="0">
                <a:solidFill>
                  <a:schemeClr val="tx2"/>
                </a:solidFill>
              </a:rPr>
              <a:t> </a:t>
            </a:r>
            <a:r>
              <a:rPr lang="en-ID" sz="1800" dirty="0" err="1">
                <a:solidFill>
                  <a:schemeClr val="tx2"/>
                </a:solidFill>
              </a:rPr>
              <a:t>lebih</a:t>
            </a:r>
            <a:r>
              <a:rPr lang="en-ID" sz="1800" dirty="0">
                <a:solidFill>
                  <a:schemeClr val="tx2"/>
                </a:solidFill>
              </a:rPr>
              <a:t> </a:t>
            </a:r>
            <a:r>
              <a:rPr lang="en-ID" sz="1800" dirty="0" err="1">
                <a:solidFill>
                  <a:schemeClr val="tx2"/>
                </a:solidFill>
              </a:rPr>
              <a:t>dari</a:t>
            </a:r>
            <a:r>
              <a:rPr lang="en-ID" sz="1800" dirty="0">
                <a:solidFill>
                  <a:schemeClr val="tx2"/>
                </a:solidFill>
              </a:rPr>
              <a:t> 1 Maker pada orderbook yang </a:t>
            </a:r>
            <a:r>
              <a:rPr lang="en-ID" sz="1800" dirty="0" err="1">
                <a:solidFill>
                  <a:schemeClr val="tx2"/>
                </a:solidFill>
              </a:rPr>
              <a:t>akan</a:t>
            </a:r>
            <a:r>
              <a:rPr lang="en-ID" sz="1800" dirty="0">
                <a:solidFill>
                  <a:schemeClr val="tx2"/>
                </a:solidFill>
              </a:rPr>
              <a:t> </a:t>
            </a:r>
            <a:r>
              <a:rPr lang="en-ID" sz="1800" dirty="0" err="1">
                <a:solidFill>
                  <a:schemeClr val="tx2"/>
                </a:solidFill>
              </a:rPr>
              <a:t>dieksekusi</a:t>
            </a:r>
            <a:r>
              <a:rPr lang="en-ID" sz="1800" dirty="0">
                <a:solidFill>
                  <a:schemeClr val="tx2"/>
                </a:solidFill>
              </a:rPr>
              <a:t> oleh Taker, </a:t>
            </a:r>
            <a:r>
              <a:rPr lang="en-ID" sz="1800" dirty="0" err="1">
                <a:solidFill>
                  <a:schemeClr val="tx2"/>
                </a:solidFill>
              </a:rPr>
              <a:t>maka</a:t>
            </a:r>
            <a:r>
              <a:rPr lang="en-ID" sz="1800" dirty="0">
                <a:solidFill>
                  <a:schemeClr val="tx2"/>
                </a:solidFill>
              </a:rPr>
              <a:t> Maker </a:t>
            </a:r>
            <a:r>
              <a:rPr lang="en-ID" sz="1800" dirty="0" err="1">
                <a:solidFill>
                  <a:schemeClr val="tx2"/>
                </a:solidFill>
              </a:rPr>
              <a:t>pertama</a:t>
            </a:r>
            <a:r>
              <a:rPr lang="en-ID" sz="1800" dirty="0">
                <a:solidFill>
                  <a:schemeClr val="tx2"/>
                </a:solidFill>
              </a:rPr>
              <a:t> yang </a:t>
            </a:r>
            <a:r>
              <a:rPr lang="en-ID" sz="1800" dirty="0" err="1">
                <a:solidFill>
                  <a:schemeClr val="tx2"/>
                </a:solidFill>
              </a:rPr>
              <a:t>akan</a:t>
            </a:r>
            <a:r>
              <a:rPr lang="en-ID" sz="1800" dirty="0">
                <a:solidFill>
                  <a:schemeClr val="tx2"/>
                </a:solidFill>
              </a:rPr>
              <a:t> </a:t>
            </a:r>
            <a:r>
              <a:rPr lang="en-ID" sz="1800" dirty="0" err="1">
                <a:solidFill>
                  <a:schemeClr val="tx2"/>
                </a:solidFill>
              </a:rPr>
              <a:t>dieksekusi</a:t>
            </a:r>
            <a:r>
              <a:rPr lang="en-ID" sz="1800" dirty="0">
                <a:solidFill>
                  <a:schemeClr val="tx2"/>
                </a:solidFill>
              </a:rPr>
              <a:t> </a:t>
            </a:r>
            <a:r>
              <a:rPr lang="en-ID" sz="1800" dirty="0" err="1">
                <a:solidFill>
                  <a:schemeClr val="tx2"/>
                </a:solidFill>
              </a:rPr>
              <a:t>terlebih</a:t>
            </a:r>
            <a:r>
              <a:rPr lang="en-ID" sz="1800" dirty="0">
                <a:solidFill>
                  <a:schemeClr val="tx2"/>
                </a:solidFill>
              </a:rPr>
              <a:t> </a:t>
            </a:r>
            <a:r>
              <a:rPr lang="en-ID" sz="1800" dirty="0" err="1">
                <a:solidFill>
                  <a:schemeClr val="tx2"/>
                </a:solidFill>
              </a:rPr>
              <a:t>dahulu</a:t>
            </a:r>
            <a:r>
              <a:rPr lang="en-ID" sz="1800" dirty="0">
                <a:solidFill>
                  <a:schemeClr val="tx2"/>
                </a:solidFill>
              </a:rPr>
              <a:t> </a:t>
            </a:r>
            <a:r>
              <a:rPr lang="en-ID" sz="1800" dirty="0" err="1">
                <a:solidFill>
                  <a:schemeClr val="tx2"/>
                </a:solidFill>
              </a:rPr>
              <a:t>sampai</a:t>
            </a:r>
            <a:r>
              <a:rPr lang="en-ID" sz="1800" dirty="0">
                <a:solidFill>
                  <a:schemeClr val="tx2"/>
                </a:solidFill>
              </a:rPr>
              <a:t> order </a:t>
            </a:r>
            <a:r>
              <a:rPr lang="en-ID" sz="1800" dirty="0" err="1">
                <a:solidFill>
                  <a:schemeClr val="tx2"/>
                </a:solidFill>
              </a:rPr>
              <a:t>volumenya</a:t>
            </a:r>
            <a:r>
              <a:rPr lang="en-ID" sz="1800" dirty="0">
                <a:solidFill>
                  <a:schemeClr val="tx2"/>
                </a:solidFill>
              </a:rPr>
              <a:t> </a:t>
            </a:r>
            <a:r>
              <a:rPr lang="en-ID" sz="1800" dirty="0" err="1">
                <a:solidFill>
                  <a:schemeClr val="tx2"/>
                </a:solidFill>
              </a:rPr>
              <a:t>habis</a:t>
            </a:r>
            <a:r>
              <a:rPr lang="en-ID" sz="1800" dirty="0">
                <a:solidFill>
                  <a:schemeClr val="tx2"/>
                </a:solidFill>
              </a:rPr>
              <a:t>, </a:t>
            </a:r>
            <a:r>
              <a:rPr lang="en-ID" sz="1800" dirty="0" err="1">
                <a:solidFill>
                  <a:schemeClr val="tx2"/>
                </a:solidFill>
              </a:rPr>
              <a:t>kemudian</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mengeksekusi</a:t>
            </a:r>
            <a:r>
              <a:rPr lang="en-ID" sz="1800" dirty="0">
                <a:solidFill>
                  <a:schemeClr val="tx2"/>
                </a:solidFill>
              </a:rPr>
              <a:t> order volume Maker </a:t>
            </a:r>
            <a:r>
              <a:rPr lang="en-ID" sz="1800" dirty="0" err="1">
                <a:solidFill>
                  <a:schemeClr val="tx2"/>
                </a:solidFill>
              </a:rPr>
              <a:t>kedua</a:t>
            </a:r>
            <a:r>
              <a:rPr lang="en-ID" sz="1800" dirty="0">
                <a:solidFill>
                  <a:schemeClr val="tx2"/>
                </a:solidFill>
              </a:rPr>
              <a:t>.</a:t>
            </a:r>
            <a:endParaRPr lang="en-ID" sz="1800" b="1" dirty="0">
              <a:solidFill>
                <a:srgbClr val="00B050"/>
              </a:solidFill>
            </a:endParaRPr>
          </a:p>
        </p:txBody>
      </p:sp>
      <p:sp>
        <p:nvSpPr>
          <p:cNvPr id="16" name="Title 24">
            <a:extLst>
              <a:ext uri="{FF2B5EF4-FFF2-40B4-BE49-F238E27FC236}">
                <a16:creationId xmlns:a16="http://schemas.microsoft.com/office/drawing/2014/main" id="{527993CF-4553-4A6A-8765-80B93FD6602A}"/>
              </a:ext>
            </a:extLst>
          </p:cNvPr>
          <p:cNvSpPr txBox="1">
            <a:spLocks/>
          </p:cNvSpPr>
          <p:nvPr/>
        </p:nvSpPr>
        <p:spPr>
          <a:xfrm>
            <a:off x="169671" y="4660895"/>
            <a:ext cx="4886631" cy="854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Menentukan</a:t>
            </a:r>
            <a:r>
              <a:rPr lang="en-ID" sz="1800" dirty="0">
                <a:solidFill>
                  <a:schemeClr val="tx2"/>
                </a:solidFill>
              </a:rPr>
              <a:t> mana </a:t>
            </a:r>
            <a:r>
              <a:rPr lang="en-ID" sz="1800" dirty="0" err="1">
                <a:solidFill>
                  <a:schemeClr val="tx2"/>
                </a:solidFill>
              </a:rPr>
              <a:t>duluan</a:t>
            </a:r>
            <a:r>
              <a:rPr lang="en-ID" sz="1800" dirty="0">
                <a:solidFill>
                  <a:schemeClr val="tx2"/>
                </a:solidFill>
              </a:rPr>
              <a:t> yang </a:t>
            </a:r>
            <a:r>
              <a:rPr lang="en-ID" sz="1800" dirty="0" err="1">
                <a:solidFill>
                  <a:schemeClr val="tx2"/>
                </a:solidFill>
              </a:rPr>
              <a:t>akan</a:t>
            </a:r>
            <a:r>
              <a:rPr lang="en-ID" sz="1800" dirty="0">
                <a:solidFill>
                  <a:schemeClr val="tx2"/>
                </a:solidFill>
              </a:rPr>
              <a:t> </a:t>
            </a:r>
            <a:r>
              <a:rPr lang="en-ID" sz="1800" dirty="0" err="1">
                <a:solidFill>
                  <a:schemeClr val="tx2"/>
                </a:solidFill>
              </a:rPr>
              <a:t>diambil</a:t>
            </a:r>
            <a:r>
              <a:rPr lang="en-ID" sz="1800" dirty="0">
                <a:solidFill>
                  <a:schemeClr val="tx2"/>
                </a:solidFill>
              </a:rPr>
              <a:t> oleh Taker </a:t>
            </a:r>
            <a:r>
              <a:rPr lang="en-ID" sz="1800" dirty="0" err="1">
                <a:solidFill>
                  <a:schemeClr val="tx2"/>
                </a:solidFill>
              </a:rPr>
              <a:t>tergantung</a:t>
            </a:r>
            <a:r>
              <a:rPr lang="en-ID" sz="1800" dirty="0">
                <a:solidFill>
                  <a:schemeClr val="tx2"/>
                </a:solidFill>
              </a:rPr>
              <a:t> </a:t>
            </a:r>
            <a:r>
              <a:rPr lang="en-ID" sz="1800" dirty="0" err="1">
                <a:solidFill>
                  <a:schemeClr val="tx2"/>
                </a:solidFill>
              </a:rPr>
              <a:t>waktu</a:t>
            </a:r>
            <a:r>
              <a:rPr lang="en-ID" sz="1800" dirty="0">
                <a:solidFill>
                  <a:schemeClr val="tx2"/>
                </a:solidFill>
              </a:rPr>
              <a:t> </a:t>
            </a:r>
            <a:r>
              <a:rPr lang="en-ID" sz="1800" dirty="0" err="1">
                <a:solidFill>
                  <a:schemeClr val="tx2"/>
                </a:solidFill>
              </a:rPr>
              <a:t>membuat</a:t>
            </a:r>
            <a:r>
              <a:rPr lang="en-ID" sz="1800" dirty="0">
                <a:solidFill>
                  <a:schemeClr val="tx2"/>
                </a:solidFill>
              </a:rPr>
              <a:t> orderbook oleh Maker </a:t>
            </a:r>
            <a:r>
              <a:rPr lang="en-ID" sz="1800" dirty="0" err="1">
                <a:solidFill>
                  <a:schemeClr val="tx2"/>
                </a:solidFill>
              </a:rPr>
              <a:t>itu</a:t>
            </a:r>
            <a:r>
              <a:rPr lang="en-ID" sz="1800" dirty="0">
                <a:solidFill>
                  <a:schemeClr val="tx2"/>
                </a:solidFill>
              </a:rPr>
              <a:t> </a:t>
            </a:r>
            <a:r>
              <a:rPr lang="en-ID" sz="1800" dirty="0" err="1">
                <a:solidFill>
                  <a:schemeClr val="tx2"/>
                </a:solidFill>
              </a:rPr>
              <a:t>sendiri</a:t>
            </a:r>
            <a:r>
              <a:rPr lang="en-ID" sz="1800" dirty="0">
                <a:solidFill>
                  <a:schemeClr val="tx2"/>
                </a:solidFill>
              </a:rPr>
              <a:t>.</a:t>
            </a:r>
            <a:endParaRPr lang="en-ID" sz="1800" b="1" dirty="0">
              <a:solidFill>
                <a:srgbClr val="00B050"/>
              </a:solidFill>
            </a:endParaRPr>
          </a:p>
        </p:txBody>
      </p:sp>
    </p:spTree>
    <p:extLst>
      <p:ext uri="{BB962C8B-B14F-4D97-AF65-F5344CB8AC3E}">
        <p14:creationId xmlns:p14="http://schemas.microsoft.com/office/powerpoint/2010/main" val="31681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081050"/>
            <a:ext cx="4886631"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Kita </a:t>
            </a:r>
            <a:r>
              <a:rPr lang="en-ID" sz="1800" dirty="0" err="1">
                <a:solidFill>
                  <a:schemeClr val="tx2"/>
                </a:solidFill>
              </a:rPr>
              <a:t>simulasikan</a:t>
            </a:r>
            <a:r>
              <a:rPr lang="en-ID" sz="1800" dirty="0">
                <a:solidFill>
                  <a:schemeClr val="tx2"/>
                </a:solidFill>
              </a:rPr>
              <a:t> </a:t>
            </a:r>
            <a:r>
              <a:rPr lang="en-ID" sz="1800" dirty="0" err="1">
                <a:solidFill>
                  <a:schemeClr val="tx2"/>
                </a:solidFill>
              </a:rPr>
              <a:t>bahwa</a:t>
            </a:r>
            <a:r>
              <a:rPr lang="en-ID" sz="1800" dirty="0">
                <a:solidFill>
                  <a:schemeClr val="tx2"/>
                </a:solidFill>
              </a:rPr>
              <a:t> </a:t>
            </a:r>
            <a:r>
              <a:rPr lang="en-ID" sz="1800" dirty="0" err="1">
                <a:solidFill>
                  <a:schemeClr val="tx2"/>
                </a:solidFill>
              </a:rPr>
              <a:t>terdapat</a:t>
            </a:r>
            <a:r>
              <a:rPr lang="en-ID" sz="1800" dirty="0">
                <a:solidFill>
                  <a:schemeClr val="tx2"/>
                </a:solidFill>
              </a:rPr>
              <a:t> orderbook BID </a:t>
            </a:r>
            <a:r>
              <a:rPr lang="en-ID" sz="1800" dirty="0" err="1">
                <a:solidFill>
                  <a:schemeClr val="tx2"/>
                </a:solidFill>
              </a:rPr>
              <a:t>dengan</a:t>
            </a:r>
            <a:r>
              <a:rPr lang="en-ID" sz="1800" dirty="0">
                <a:solidFill>
                  <a:schemeClr val="tx2"/>
                </a:solidFill>
              </a:rPr>
              <a:t> </a:t>
            </a:r>
            <a:r>
              <a:rPr lang="en-ID" sz="1800" dirty="0" err="1">
                <a:solidFill>
                  <a:schemeClr val="tx2"/>
                </a:solidFill>
              </a:rPr>
              <a:t>masing-masing</a:t>
            </a:r>
            <a:r>
              <a:rPr lang="en-ID" sz="1800" dirty="0">
                <a:solidFill>
                  <a:schemeClr val="tx2"/>
                </a:solidFill>
              </a:rPr>
              <a:t> </a:t>
            </a:r>
            <a:r>
              <a:rPr lang="en-ID" sz="1800" dirty="0" err="1">
                <a:solidFill>
                  <a:schemeClr val="tx2"/>
                </a:solidFill>
              </a:rPr>
              <a:t>waktu</a:t>
            </a:r>
            <a:r>
              <a:rPr lang="en-ID" sz="1800" dirty="0">
                <a:solidFill>
                  <a:schemeClr val="tx2"/>
                </a:solidFill>
              </a:rPr>
              <a:t> order &amp; volume order.</a:t>
            </a:r>
            <a:endParaRPr lang="en-ID" sz="1800" b="1" dirty="0">
              <a:solidFill>
                <a:srgbClr val="00B050"/>
              </a:solidFill>
            </a:endParaRP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07496"/>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9" name="Table 18">
            <a:extLst>
              <a:ext uri="{FF2B5EF4-FFF2-40B4-BE49-F238E27FC236}">
                <a16:creationId xmlns:a16="http://schemas.microsoft.com/office/drawing/2014/main" id="{9AE22805-8F72-40F7-BC42-3A69D1D0678D}"/>
              </a:ext>
            </a:extLst>
          </p:cNvPr>
          <p:cNvGraphicFramePr>
            <a:graphicFrameLocks noGrp="1"/>
          </p:cNvGraphicFramePr>
          <p:nvPr>
            <p:extLst>
              <p:ext uri="{D42A27DB-BD31-4B8C-83A1-F6EECF244321}">
                <p14:modId xmlns:p14="http://schemas.microsoft.com/office/powerpoint/2010/main" val="4096498277"/>
              </p:ext>
            </p:extLst>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graphicFrame>
        <p:nvGraphicFramePr>
          <p:cNvPr id="30" name="Table 29">
            <a:extLst>
              <a:ext uri="{FF2B5EF4-FFF2-40B4-BE49-F238E27FC236}">
                <a16:creationId xmlns:a16="http://schemas.microsoft.com/office/drawing/2014/main" id="{74973DBD-89ED-4A1B-8850-DF6A4C7047AE}"/>
              </a:ext>
            </a:extLst>
          </p:cNvPr>
          <p:cNvGraphicFramePr>
            <a:graphicFrameLocks noGrp="1"/>
          </p:cNvGraphicFramePr>
          <p:nvPr>
            <p:extLst>
              <p:ext uri="{D42A27DB-BD31-4B8C-83A1-F6EECF244321}">
                <p14:modId xmlns:p14="http://schemas.microsoft.com/office/powerpoint/2010/main" val="3557515476"/>
              </p:ext>
            </p:extLst>
          </p:nvPr>
        </p:nvGraphicFramePr>
        <p:xfrm>
          <a:off x="7321550" y="2683069"/>
          <a:ext cx="3851272" cy="429756"/>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912091887"/>
                  </a:ext>
                </a:extLst>
              </a:tr>
            </a:tbl>
          </a:graphicData>
        </a:graphic>
      </p:graphicFrame>
      <p:sp>
        <p:nvSpPr>
          <p:cNvPr id="20" name="Oval 19">
            <a:extLst>
              <a:ext uri="{FF2B5EF4-FFF2-40B4-BE49-F238E27FC236}">
                <a16:creationId xmlns:a16="http://schemas.microsoft.com/office/drawing/2014/main" id="{0BEB60EA-2F05-4DC3-8CF2-231AD33E5675}"/>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21" name="Oval 20">
            <a:extLst>
              <a:ext uri="{FF2B5EF4-FFF2-40B4-BE49-F238E27FC236}">
                <a16:creationId xmlns:a16="http://schemas.microsoft.com/office/drawing/2014/main" id="{2DF299C1-5BD6-4D20-B2C9-CFA224B61E83}"/>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22" name="Oval 21">
            <a:extLst>
              <a:ext uri="{FF2B5EF4-FFF2-40B4-BE49-F238E27FC236}">
                <a16:creationId xmlns:a16="http://schemas.microsoft.com/office/drawing/2014/main" id="{3F53A55B-7658-4C6A-8B61-0790DB4BD83F}"/>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23" name="Oval 22">
            <a:extLst>
              <a:ext uri="{FF2B5EF4-FFF2-40B4-BE49-F238E27FC236}">
                <a16:creationId xmlns:a16="http://schemas.microsoft.com/office/drawing/2014/main" id="{F1DBA95F-818A-41D5-B176-0B69380A0E50}"/>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25" name="Title 24">
            <a:extLst>
              <a:ext uri="{FF2B5EF4-FFF2-40B4-BE49-F238E27FC236}">
                <a16:creationId xmlns:a16="http://schemas.microsoft.com/office/drawing/2014/main" id="{29BFDFB3-50D0-4E27-AA1F-855AA8FDCE4D}"/>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sp>
        <p:nvSpPr>
          <p:cNvPr id="26" name="Title 24">
            <a:extLst>
              <a:ext uri="{FF2B5EF4-FFF2-40B4-BE49-F238E27FC236}">
                <a16:creationId xmlns:a16="http://schemas.microsoft.com/office/drawing/2014/main" id="{2DE2490D-51D9-478C-A68A-6C1F4E76D7F3}"/>
              </a:ext>
            </a:extLst>
          </p:cNvPr>
          <p:cNvSpPr txBox="1">
            <a:spLocks/>
          </p:cNvSpPr>
          <p:nvPr/>
        </p:nvSpPr>
        <p:spPr>
          <a:xfrm>
            <a:off x="169671" y="3796094"/>
            <a:ext cx="4886631"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Masing-masing</a:t>
            </a:r>
            <a:r>
              <a:rPr lang="en-ID" sz="1800" dirty="0">
                <a:solidFill>
                  <a:schemeClr val="tx2"/>
                </a:solidFill>
              </a:rPr>
              <a:t> orderbook </a:t>
            </a:r>
            <a:r>
              <a:rPr lang="en-ID" sz="1800" dirty="0" err="1">
                <a:solidFill>
                  <a:schemeClr val="tx2"/>
                </a:solidFill>
              </a:rPr>
              <a:t>terdapat</a:t>
            </a:r>
            <a:r>
              <a:rPr lang="en-ID" sz="1800" dirty="0">
                <a:solidFill>
                  <a:schemeClr val="tx2"/>
                </a:solidFill>
              </a:rPr>
              <a:t> </a:t>
            </a:r>
            <a:r>
              <a:rPr lang="en-ID" sz="1800" b="1" dirty="0">
                <a:solidFill>
                  <a:srgbClr val="FF0000"/>
                </a:solidFill>
              </a:rPr>
              <a:t>4</a:t>
            </a:r>
            <a:r>
              <a:rPr lang="en-ID" sz="1800" dirty="0">
                <a:solidFill>
                  <a:schemeClr val="tx2"/>
                </a:solidFill>
              </a:rPr>
              <a:t> Maker </a:t>
            </a:r>
            <a:r>
              <a:rPr lang="en-ID" sz="1800" dirty="0" err="1">
                <a:solidFill>
                  <a:schemeClr val="tx2"/>
                </a:solidFill>
              </a:rPr>
              <a:t>dari</a:t>
            </a:r>
            <a:r>
              <a:rPr lang="en-ID" sz="1800" dirty="0">
                <a:solidFill>
                  <a:schemeClr val="tx2"/>
                </a:solidFill>
              </a:rPr>
              <a:t> </a:t>
            </a:r>
            <a:r>
              <a:rPr lang="en-ID" sz="1800" dirty="0" err="1">
                <a:solidFill>
                  <a:schemeClr val="tx2"/>
                </a:solidFill>
              </a:rPr>
              <a:t>setiap</a:t>
            </a:r>
            <a:r>
              <a:rPr lang="en-ID" sz="1800" dirty="0">
                <a:solidFill>
                  <a:schemeClr val="tx2"/>
                </a:solidFill>
              </a:rPr>
              <a:t> </a:t>
            </a:r>
            <a:r>
              <a:rPr lang="en-ID" sz="1800" dirty="0" err="1">
                <a:solidFill>
                  <a:schemeClr val="tx2"/>
                </a:solidFill>
              </a:rPr>
              <a:t>harga</a:t>
            </a:r>
            <a:r>
              <a:rPr lang="en-ID" sz="1800" dirty="0">
                <a:solidFill>
                  <a:schemeClr val="tx2"/>
                </a:solidFill>
              </a:rPr>
              <a:t> yang </a:t>
            </a:r>
            <a:r>
              <a:rPr lang="en-ID" sz="1800" dirty="0" err="1">
                <a:solidFill>
                  <a:schemeClr val="tx2"/>
                </a:solidFill>
              </a:rPr>
              <a:t>ada</a:t>
            </a:r>
            <a:r>
              <a:rPr lang="en-ID" sz="1800" dirty="0">
                <a:solidFill>
                  <a:schemeClr val="tx2"/>
                </a:solidFill>
              </a:rPr>
              <a:t>.</a:t>
            </a:r>
            <a:endParaRPr lang="en-ID" sz="1800" b="1" dirty="0">
              <a:solidFill>
                <a:srgbClr val="00B050"/>
              </a:solidFill>
            </a:endParaRPr>
          </a:p>
        </p:txBody>
      </p:sp>
      <p:pic>
        <p:nvPicPr>
          <p:cNvPr id="28" name="Picture 27">
            <a:extLst>
              <a:ext uri="{FF2B5EF4-FFF2-40B4-BE49-F238E27FC236}">
                <a16:creationId xmlns:a16="http://schemas.microsoft.com/office/drawing/2014/main" id="{5EFC7E33-F942-4A4A-9D41-835BF34A7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9" name="Speech Bubble: Rectangle with Corners Rounded 28">
            <a:extLst>
              <a:ext uri="{FF2B5EF4-FFF2-40B4-BE49-F238E27FC236}">
                <a16:creationId xmlns:a16="http://schemas.microsoft.com/office/drawing/2014/main" id="{D648C50D-1F44-4DF5-BCA8-986E9127636E}"/>
              </a:ext>
            </a:extLst>
          </p:cNvPr>
          <p:cNvSpPr/>
          <p:nvPr/>
        </p:nvSpPr>
        <p:spPr>
          <a:xfrm flipH="1">
            <a:off x="4163529" y="2889077"/>
            <a:ext cx="1887636" cy="620229"/>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pada </a:t>
            </a:r>
            <a:r>
              <a:rPr lang="en-ID" sz="1200" dirty="0" err="1">
                <a:solidFill>
                  <a:schemeClr val="tx1"/>
                </a:solidFill>
              </a:rPr>
              <a:t>harga</a:t>
            </a:r>
            <a:r>
              <a:rPr lang="en-ID" sz="1200" dirty="0">
                <a:solidFill>
                  <a:schemeClr val="tx1"/>
                </a:solidFill>
              </a:rPr>
              <a:t> </a:t>
            </a:r>
            <a:r>
              <a:rPr lang="en-ID" sz="1200" b="1" dirty="0">
                <a:solidFill>
                  <a:srgbClr val="FF0000"/>
                </a:solidFill>
              </a:rPr>
              <a:t>150</a:t>
            </a:r>
            <a:r>
              <a:rPr lang="en-ID" sz="1200" dirty="0">
                <a:solidFill>
                  <a:schemeClr val="tx1"/>
                </a:solidFill>
              </a:rPr>
              <a:t> </a:t>
            </a:r>
            <a:r>
              <a:rPr lang="en-ID" sz="1200" dirty="0" err="1">
                <a:solidFill>
                  <a:schemeClr val="tx1"/>
                </a:solidFill>
              </a:rPr>
              <a:t>juta</a:t>
            </a:r>
            <a:r>
              <a:rPr lang="en-ID" sz="1200" dirty="0">
                <a:solidFill>
                  <a:schemeClr val="tx1"/>
                </a:solidFill>
              </a:rPr>
              <a:t> </a:t>
            </a:r>
            <a:r>
              <a:rPr lang="en-ID" sz="1200" dirty="0" err="1">
                <a:solidFill>
                  <a:schemeClr val="tx1"/>
                </a:solidFill>
              </a:rPr>
              <a:t>sebanyak</a:t>
            </a:r>
            <a:r>
              <a:rPr lang="en-ID" sz="1200" dirty="0">
                <a:solidFill>
                  <a:schemeClr val="tx1"/>
                </a:solidFill>
              </a:rPr>
              <a:t> </a:t>
            </a:r>
            <a:r>
              <a:rPr lang="en-ID" sz="1200" b="1" dirty="0">
                <a:solidFill>
                  <a:srgbClr val="FF0000"/>
                </a:solidFill>
              </a:rPr>
              <a:t>1,5</a:t>
            </a:r>
            <a:r>
              <a:rPr lang="en-ID" sz="1200" dirty="0">
                <a:solidFill>
                  <a:schemeClr val="tx1"/>
                </a:solidFill>
              </a:rPr>
              <a:t> </a:t>
            </a:r>
            <a:r>
              <a:rPr lang="en-ID" sz="1200" dirty="0" err="1">
                <a:solidFill>
                  <a:schemeClr val="tx1"/>
                </a:solidFill>
              </a:rPr>
              <a:t>btc</a:t>
            </a:r>
            <a:endParaRPr lang="en-ID" sz="1200" dirty="0">
              <a:solidFill>
                <a:schemeClr val="tx1"/>
              </a:solidFill>
            </a:endParaRPr>
          </a:p>
        </p:txBody>
      </p:sp>
      <p:sp>
        <p:nvSpPr>
          <p:cNvPr id="31" name="Title 24">
            <a:extLst>
              <a:ext uri="{FF2B5EF4-FFF2-40B4-BE49-F238E27FC236}">
                <a16:creationId xmlns:a16="http://schemas.microsoft.com/office/drawing/2014/main" id="{5BA2FBA0-837B-4F2B-A1F4-18B249271314}"/>
              </a:ext>
            </a:extLst>
          </p:cNvPr>
          <p:cNvSpPr txBox="1">
            <a:spLocks/>
          </p:cNvSpPr>
          <p:nvPr/>
        </p:nvSpPr>
        <p:spPr>
          <a:xfrm>
            <a:off x="169671" y="4558546"/>
            <a:ext cx="4886631"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Taker </a:t>
            </a:r>
            <a:r>
              <a:rPr lang="en-ID" sz="1800" dirty="0" err="1">
                <a:solidFill>
                  <a:schemeClr val="tx2"/>
                </a:solidFill>
              </a:rPr>
              <a:t>ingin</a:t>
            </a:r>
            <a:r>
              <a:rPr lang="en-ID" sz="1800" dirty="0">
                <a:solidFill>
                  <a:schemeClr val="tx2"/>
                </a:solidFill>
              </a:rPr>
              <a:t> </a:t>
            </a:r>
            <a:r>
              <a:rPr lang="en-ID" sz="1800" dirty="0" err="1">
                <a:solidFill>
                  <a:schemeClr val="tx2"/>
                </a:solidFill>
              </a:rPr>
              <a:t>mengambil</a:t>
            </a:r>
            <a:r>
              <a:rPr lang="en-ID" sz="1800" dirty="0">
                <a:solidFill>
                  <a:schemeClr val="tx2"/>
                </a:solidFill>
              </a:rPr>
              <a:t> order </a:t>
            </a:r>
            <a:r>
              <a:rPr lang="en-ID" sz="1800" dirty="0" err="1">
                <a:solidFill>
                  <a:schemeClr val="tx2"/>
                </a:solidFill>
              </a:rPr>
              <a:t>dengan</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b="1" dirty="0">
                <a:solidFill>
                  <a:srgbClr val="FF0000"/>
                </a:solidFill>
              </a:rPr>
              <a:t>150</a:t>
            </a:r>
            <a:r>
              <a:rPr lang="en-ID" sz="1800" dirty="0">
                <a:solidFill>
                  <a:schemeClr val="tx2"/>
                </a:solidFill>
              </a:rPr>
              <a:t> </a:t>
            </a:r>
            <a:r>
              <a:rPr lang="en-ID" sz="1800" dirty="0" err="1">
                <a:solidFill>
                  <a:schemeClr val="tx2"/>
                </a:solidFill>
              </a:rPr>
              <a:t>juta</a:t>
            </a:r>
            <a:r>
              <a:rPr lang="en-ID" sz="1800" dirty="0">
                <a:solidFill>
                  <a:schemeClr val="tx2"/>
                </a:solidFill>
              </a:rPr>
              <a:t>, oleh </a:t>
            </a:r>
            <a:r>
              <a:rPr lang="en-ID" sz="1800" dirty="0" err="1">
                <a:solidFill>
                  <a:schemeClr val="tx2"/>
                </a:solidFill>
              </a:rPr>
              <a:t>karena</a:t>
            </a:r>
            <a:r>
              <a:rPr lang="en-ID" sz="1800" dirty="0">
                <a:solidFill>
                  <a:schemeClr val="tx2"/>
                </a:solidFill>
              </a:rPr>
              <a:t> </a:t>
            </a:r>
            <a:r>
              <a:rPr lang="en-ID" sz="1800" dirty="0" err="1">
                <a:solidFill>
                  <a:schemeClr val="tx2"/>
                </a:solidFill>
              </a:rPr>
              <a:t>itu</a:t>
            </a:r>
            <a:r>
              <a:rPr lang="en-ID" sz="1800" dirty="0">
                <a:solidFill>
                  <a:schemeClr val="tx2"/>
                </a:solidFill>
              </a:rPr>
              <a:t> </a:t>
            </a:r>
            <a:r>
              <a:rPr lang="en-ID" sz="1800" dirty="0" err="1">
                <a:solidFill>
                  <a:schemeClr val="tx2"/>
                </a:solidFill>
              </a:rPr>
              <a:t>simulasi</a:t>
            </a:r>
            <a:r>
              <a:rPr lang="en-ID" sz="1800" dirty="0">
                <a:solidFill>
                  <a:schemeClr val="tx2"/>
                </a:solidFill>
              </a:rPr>
              <a:t> </a:t>
            </a:r>
            <a:r>
              <a:rPr lang="en-ID" sz="1800" dirty="0" err="1">
                <a:solidFill>
                  <a:schemeClr val="tx2"/>
                </a:solidFill>
              </a:rPr>
              <a:t>ini</a:t>
            </a:r>
            <a:r>
              <a:rPr lang="en-ID" sz="1800" dirty="0">
                <a:solidFill>
                  <a:schemeClr val="tx2"/>
                </a:solidFill>
              </a:rPr>
              <a:t> </a:t>
            </a:r>
            <a:r>
              <a:rPr lang="en-ID" sz="1800" dirty="0" err="1">
                <a:solidFill>
                  <a:schemeClr val="tx2"/>
                </a:solidFill>
              </a:rPr>
              <a:t>fokus</a:t>
            </a:r>
            <a:r>
              <a:rPr lang="en-ID" sz="1800" dirty="0">
                <a:solidFill>
                  <a:schemeClr val="tx2"/>
                </a:solidFill>
              </a:rPr>
              <a:t> pada </a:t>
            </a:r>
            <a:r>
              <a:rPr lang="en-ID" sz="1800" dirty="0" err="1">
                <a:solidFill>
                  <a:schemeClr val="tx2"/>
                </a:solidFill>
              </a:rPr>
              <a:t>harga</a:t>
            </a:r>
            <a:r>
              <a:rPr lang="en-ID" sz="1800" dirty="0">
                <a:solidFill>
                  <a:schemeClr val="tx2"/>
                </a:solidFill>
              </a:rPr>
              <a:t> </a:t>
            </a:r>
            <a:r>
              <a:rPr lang="en-ID" sz="1800" dirty="0" err="1">
                <a:solidFill>
                  <a:schemeClr val="tx2"/>
                </a:solidFill>
              </a:rPr>
              <a:t>tersebut</a:t>
            </a:r>
            <a:r>
              <a:rPr lang="en-ID" sz="1800" dirty="0">
                <a:solidFill>
                  <a:schemeClr val="tx2"/>
                </a:solidFill>
              </a:rPr>
              <a:t>.</a:t>
            </a:r>
            <a:endParaRPr lang="en-ID" sz="1800" b="1" dirty="0">
              <a:solidFill>
                <a:srgbClr val="00B050"/>
              </a:solidFill>
            </a:endParaRPr>
          </a:p>
        </p:txBody>
      </p:sp>
    </p:spTree>
    <p:extLst>
      <p:ext uri="{BB962C8B-B14F-4D97-AF65-F5344CB8AC3E}">
        <p14:creationId xmlns:p14="http://schemas.microsoft.com/office/powerpoint/2010/main" val="3139951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9" grpId="0" animBg="1"/>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12551"/>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Karena </a:t>
            </a:r>
            <a:r>
              <a:rPr lang="en-ID" sz="1800" dirty="0" err="1">
                <a:solidFill>
                  <a:schemeClr val="tx2"/>
                </a:solidFill>
              </a:rPr>
              <a:t>fokus</a:t>
            </a:r>
            <a:r>
              <a:rPr lang="en-ID" sz="1800" dirty="0">
                <a:solidFill>
                  <a:schemeClr val="tx2"/>
                </a:solidFill>
              </a:rPr>
              <a:t> pada orderbook </a:t>
            </a:r>
            <a:r>
              <a:rPr lang="en-ID" sz="1800" b="1" dirty="0">
                <a:solidFill>
                  <a:srgbClr val="FF0000"/>
                </a:solidFill>
              </a:rPr>
              <a:t>150</a:t>
            </a:r>
            <a:r>
              <a:rPr lang="en-ID" sz="1800" dirty="0">
                <a:solidFill>
                  <a:schemeClr val="tx2"/>
                </a:solidFill>
              </a:rPr>
              <a:t> </a:t>
            </a:r>
            <a:r>
              <a:rPr lang="en-ID" sz="1800" dirty="0" err="1">
                <a:solidFill>
                  <a:schemeClr val="tx2"/>
                </a:solidFill>
              </a:rPr>
              <a:t>juta</a:t>
            </a:r>
            <a:r>
              <a:rPr lang="en-ID" sz="1800" dirty="0">
                <a:solidFill>
                  <a:schemeClr val="tx2"/>
                </a:solidFill>
              </a:rPr>
              <a:t>, </a:t>
            </a:r>
            <a:r>
              <a:rPr lang="en-ID" sz="1800" dirty="0" err="1">
                <a:solidFill>
                  <a:schemeClr val="tx2"/>
                </a:solidFill>
              </a:rPr>
              <a:t>dilakukan</a:t>
            </a:r>
            <a:r>
              <a:rPr lang="en-ID" sz="1800" dirty="0">
                <a:solidFill>
                  <a:schemeClr val="tx2"/>
                </a:solidFill>
              </a:rPr>
              <a:t> </a:t>
            </a:r>
            <a:r>
              <a:rPr lang="en-ID" sz="1800" dirty="0" err="1">
                <a:solidFill>
                  <a:schemeClr val="tx2"/>
                </a:solidFill>
              </a:rPr>
              <a:t>simulasi</a:t>
            </a:r>
            <a:r>
              <a:rPr lang="en-ID" sz="1800" dirty="0">
                <a:solidFill>
                  <a:schemeClr val="tx2"/>
                </a:solidFill>
              </a:rPr>
              <a:t> </a:t>
            </a:r>
            <a:r>
              <a:rPr lang="en-ID" sz="1800" dirty="0" err="1">
                <a:solidFill>
                  <a:schemeClr val="tx2"/>
                </a:solidFill>
              </a:rPr>
              <a:t>perincian</a:t>
            </a:r>
            <a:r>
              <a:rPr lang="en-ID" sz="1800" dirty="0">
                <a:solidFill>
                  <a:schemeClr val="tx2"/>
                </a:solidFill>
              </a:rPr>
              <a:t> </a:t>
            </a:r>
            <a:r>
              <a:rPr lang="en-ID" sz="1800" dirty="0" err="1">
                <a:solidFill>
                  <a:schemeClr val="tx2"/>
                </a:solidFill>
              </a:rPr>
              <a:t>waktu</a:t>
            </a:r>
            <a:r>
              <a:rPr lang="en-ID" sz="1800" dirty="0">
                <a:solidFill>
                  <a:schemeClr val="tx2"/>
                </a:solidFill>
              </a:rPr>
              <a:t> dan order volume pada orderbook </a:t>
            </a:r>
            <a:r>
              <a:rPr lang="en-ID" sz="1800" dirty="0" err="1">
                <a:solidFill>
                  <a:schemeClr val="tx2"/>
                </a:solidFill>
              </a:rPr>
              <a:t>tersebut</a:t>
            </a:r>
            <a:r>
              <a:rPr lang="en-ID" sz="1800" dirty="0">
                <a:solidFill>
                  <a:schemeClr val="tx2"/>
                </a:solidFill>
              </a:rPr>
              <a:t> </a:t>
            </a:r>
            <a:r>
              <a:rPr lang="en-ID" sz="1800" dirty="0" err="1">
                <a:solidFill>
                  <a:schemeClr val="tx2"/>
                </a:solidFill>
              </a:rPr>
              <a:t>dari</a:t>
            </a:r>
            <a:r>
              <a:rPr lang="en-ID" sz="1800" dirty="0">
                <a:solidFill>
                  <a:schemeClr val="tx2"/>
                </a:solidFill>
              </a:rPr>
              <a:t> </a:t>
            </a:r>
            <a:r>
              <a:rPr lang="en-ID" sz="1800" dirty="0" err="1">
                <a:solidFill>
                  <a:schemeClr val="tx2"/>
                </a:solidFill>
              </a:rPr>
              <a:t>setiap</a:t>
            </a:r>
            <a:r>
              <a:rPr lang="en-ID" sz="1800" dirty="0">
                <a:solidFill>
                  <a:schemeClr val="tx2"/>
                </a:solidFill>
              </a:rPr>
              <a:t> order Maker.</a:t>
            </a:r>
            <a:endParaRPr lang="en-ID" sz="1800" b="1" dirty="0">
              <a:solidFill>
                <a:srgbClr val="00B050"/>
              </a:solidFill>
            </a:endParaRP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07496"/>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9" name="Table 18">
            <a:extLst>
              <a:ext uri="{FF2B5EF4-FFF2-40B4-BE49-F238E27FC236}">
                <a16:creationId xmlns:a16="http://schemas.microsoft.com/office/drawing/2014/main" id="{9AE22805-8F72-40F7-BC42-3A69D1D0678D}"/>
              </a:ext>
            </a:extLst>
          </p:cNvPr>
          <p:cNvGraphicFramePr>
            <a:graphicFrameLocks noGrp="1"/>
          </p:cNvGraphicFramePr>
          <p:nvPr>
            <p:extLst>
              <p:ext uri="{D42A27DB-BD31-4B8C-83A1-F6EECF244321}">
                <p14:modId xmlns:p14="http://schemas.microsoft.com/office/powerpoint/2010/main" val="57836264"/>
              </p:ext>
            </p:extLst>
          </p:nvPr>
        </p:nvGraphicFramePr>
        <p:xfrm>
          <a:off x="7321550" y="2678446"/>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chemeClr val="bg2">
                              <a:lumMod val="75000"/>
                            </a:schemeClr>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dirty="0">
                          <a:solidFill>
                            <a:srgbClr val="00B050"/>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dirty="0">
                          <a:solidFill>
                            <a:schemeClr val="accent1">
                              <a:lumMod val="75000"/>
                            </a:schemeClr>
                          </a:solidFill>
                        </a:rPr>
                        <a:t>0,819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50"/>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chemeClr val="accent1">
                              <a:lumMod val="75000"/>
                            </a:schemeClr>
                          </a:solidFill>
                        </a:rPr>
                        <a:t>0,79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5" name="Title 24">
            <a:extLst>
              <a:ext uri="{FF2B5EF4-FFF2-40B4-BE49-F238E27FC236}">
                <a16:creationId xmlns:a16="http://schemas.microsoft.com/office/drawing/2014/main" id="{29BFDFB3-50D0-4E27-AA1F-855AA8FDCE4D}"/>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28" name="Picture 27">
            <a:extLst>
              <a:ext uri="{FF2B5EF4-FFF2-40B4-BE49-F238E27FC236}">
                <a16:creationId xmlns:a16="http://schemas.microsoft.com/office/drawing/2014/main" id="{5EFC7E33-F942-4A4A-9D41-835BF34A7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9" name="Speech Bubble: Rectangle with Corners Rounded 28">
            <a:extLst>
              <a:ext uri="{FF2B5EF4-FFF2-40B4-BE49-F238E27FC236}">
                <a16:creationId xmlns:a16="http://schemas.microsoft.com/office/drawing/2014/main" id="{D648C50D-1F44-4DF5-BCA8-986E9127636E}"/>
              </a:ext>
            </a:extLst>
          </p:cNvPr>
          <p:cNvSpPr/>
          <p:nvPr/>
        </p:nvSpPr>
        <p:spPr>
          <a:xfrm flipH="1">
            <a:off x="4163529" y="2889077"/>
            <a:ext cx="1887636" cy="620229"/>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pada </a:t>
            </a:r>
            <a:r>
              <a:rPr lang="en-ID" sz="1200" dirty="0" err="1">
                <a:solidFill>
                  <a:schemeClr val="tx1"/>
                </a:solidFill>
              </a:rPr>
              <a:t>harga</a:t>
            </a:r>
            <a:r>
              <a:rPr lang="en-ID" sz="1200" dirty="0">
                <a:solidFill>
                  <a:schemeClr val="tx1"/>
                </a:solidFill>
              </a:rPr>
              <a:t> </a:t>
            </a:r>
            <a:r>
              <a:rPr lang="en-ID" sz="1200" b="1" dirty="0">
                <a:solidFill>
                  <a:srgbClr val="FF0000"/>
                </a:solidFill>
              </a:rPr>
              <a:t>150 </a:t>
            </a:r>
            <a:r>
              <a:rPr lang="en-ID" sz="1200" dirty="0" err="1">
                <a:solidFill>
                  <a:schemeClr val="tx1"/>
                </a:solidFill>
              </a:rPr>
              <a:t>juta</a:t>
            </a:r>
            <a:r>
              <a:rPr lang="en-ID" sz="1200" dirty="0">
                <a:solidFill>
                  <a:schemeClr val="tx1"/>
                </a:solidFill>
              </a:rPr>
              <a:t> </a:t>
            </a:r>
            <a:r>
              <a:rPr lang="en-ID" sz="1200" dirty="0" err="1">
                <a:solidFill>
                  <a:schemeClr val="tx1"/>
                </a:solidFill>
              </a:rPr>
              <a:t>sebanyak</a:t>
            </a:r>
            <a:r>
              <a:rPr lang="en-ID" sz="1200" dirty="0">
                <a:solidFill>
                  <a:schemeClr val="tx1"/>
                </a:solidFill>
              </a:rPr>
              <a:t> </a:t>
            </a:r>
            <a:r>
              <a:rPr lang="en-ID" sz="1200" b="1" dirty="0">
                <a:solidFill>
                  <a:srgbClr val="FF0000"/>
                </a:solidFill>
              </a:rPr>
              <a:t>1,5</a:t>
            </a:r>
            <a:r>
              <a:rPr lang="en-ID" sz="1200" dirty="0">
                <a:solidFill>
                  <a:schemeClr val="tx1"/>
                </a:solidFill>
              </a:rPr>
              <a:t> </a:t>
            </a:r>
            <a:r>
              <a:rPr lang="en-ID" sz="1200" dirty="0" err="1">
                <a:solidFill>
                  <a:schemeClr val="tx1"/>
                </a:solidFill>
              </a:rPr>
              <a:t>btc</a:t>
            </a:r>
            <a:endParaRPr lang="en-ID" sz="1200" dirty="0">
              <a:solidFill>
                <a:schemeClr val="tx1"/>
              </a:solidFill>
            </a:endParaRPr>
          </a:p>
        </p:txBody>
      </p:sp>
    </p:spTree>
    <p:extLst>
      <p:ext uri="{BB962C8B-B14F-4D97-AF65-F5344CB8AC3E}">
        <p14:creationId xmlns:p14="http://schemas.microsoft.com/office/powerpoint/2010/main" val="402540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30508"/>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Orderbook yang </a:t>
            </a:r>
            <a:r>
              <a:rPr lang="en-ID" sz="1800" dirty="0" err="1">
                <a:solidFill>
                  <a:schemeClr val="tx2"/>
                </a:solidFill>
              </a:rPr>
              <a:t>akan</a:t>
            </a:r>
            <a:r>
              <a:rPr lang="en-ID" sz="1800" dirty="0">
                <a:solidFill>
                  <a:schemeClr val="tx2"/>
                </a:solidFill>
              </a:rPr>
              <a:t> </a:t>
            </a:r>
            <a:r>
              <a:rPr lang="en-ID" sz="1800" dirty="0" err="1">
                <a:solidFill>
                  <a:schemeClr val="tx2"/>
                </a:solidFill>
              </a:rPr>
              <a:t>tereksekusi</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urutan</a:t>
            </a:r>
            <a:r>
              <a:rPr lang="en-ID" sz="1800" dirty="0">
                <a:solidFill>
                  <a:schemeClr val="tx2"/>
                </a:solidFill>
              </a:rPr>
              <a:t> </a:t>
            </a:r>
            <a:r>
              <a:rPr lang="en-ID" sz="1800" dirty="0" err="1">
                <a:solidFill>
                  <a:schemeClr val="tx2"/>
                </a:solidFill>
              </a:rPr>
              <a:t>pertama</a:t>
            </a:r>
            <a:r>
              <a:rPr lang="en-ID" sz="1800" dirty="0">
                <a:solidFill>
                  <a:schemeClr val="tx2"/>
                </a:solidFill>
              </a:rPr>
              <a:t> </a:t>
            </a:r>
            <a:r>
              <a:rPr lang="en-ID" sz="1800" dirty="0" err="1">
                <a:solidFill>
                  <a:schemeClr val="tx2"/>
                </a:solidFill>
              </a:rPr>
              <a:t>dengan</a:t>
            </a:r>
            <a:r>
              <a:rPr lang="en-ID" sz="1800" dirty="0">
                <a:solidFill>
                  <a:schemeClr val="tx2"/>
                </a:solidFill>
              </a:rPr>
              <a:t> volume </a:t>
            </a:r>
            <a:r>
              <a:rPr lang="en-ID" sz="1800" b="1" dirty="0">
                <a:solidFill>
                  <a:srgbClr val="FF0000"/>
                </a:solidFill>
              </a:rPr>
              <a:t>0,819</a:t>
            </a:r>
            <a:r>
              <a:rPr lang="en-ID" sz="1800" dirty="0">
                <a:solidFill>
                  <a:schemeClr val="tx2"/>
                </a:solidFill>
              </a:rPr>
              <a:t> </a:t>
            </a:r>
            <a:r>
              <a:rPr lang="en-ID" sz="1800" dirty="0" err="1">
                <a:solidFill>
                  <a:schemeClr val="tx2"/>
                </a:solidFill>
              </a:rPr>
              <a:t>btc</a:t>
            </a:r>
            <a:r>
              <a:rPr lang="en-ID" sz="1800" dirty="0">
                <a:solidFill>
                  <a:schemeClr val="tx2"/>
                </a:solidFill>
              </a:rPr>
              <a:t> </a:t>
            </a:r>
            <a:r>
              <a:rPr lang="en-ID" sz="1800" dirty="0" err="1">
                <a:solidFill>
                  <a:schemeClr val="tx2"/>
                </a:solidFill>
              </a:rPr>
              <a:t>berdasarkan</a:t>
            </a:r>
            <a:r>
              <a:rPr lang="en-ID" sz="1800" dirty="0">
                <a:solidFill>
                  <a:schemeClr val="tx2"/>
                </a:solidFill>
              </a:rPr>
              <a:t> </a:t>
            </a:r>
            <a:r>
              <a:rPr lang="en-ID" sz="1800" dirty="0" err="1">
                <a:solidFill>
                  <a:schemeClr val="tx2"/>
                </a:solidFill>
              </a:rPr>
              <a:t>waktu</a:t>
            </a:r>
            <a:r>
              <a:rPr lang="en-ID" sz="1800" dirty="0">
                <a:solidFill>
                  <a:schemeClr val="tx2"/>
                </a:solidFill>
              </a:rPr>
              <a:t> order oleh Maker.</a:t>
            </a:r>
            <a:endParaRPr lang="en-ID" sz="1800" b="1" dirty="0">
              <a:solidFill>
                <a:srgbClr val="00B050"/>
              </a:solidFill>
            </a:endParaRP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07496"/>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9" name="Table 18">
            <a:extLst>
              <a:ext uri="{FF2B5EF4-FFF2-40B4-BE49-F238E27FC236}">
                <a16:creationId xmlns:a16="http://schemas.microsoft.com/office/drawing/2014/main" id="{9AE22805-8F72-40F7-BC42-3A69D1D0678D}"/>
              </a:ext>
            </a:extLst>
          </p:cNvPr>
          <p:cNvGraphicFramePr>
            <a:graphicFrameLocks noGrp="1"/>
          </p:cNvGraphicFramePr>
          <p:nvPr>
            <p:extLst>
              <p:ext uri="{D42A27DB-BD31-4B8C-83A1-F6EECF244321}">
                <p14:modId xmlns:p14="http://schemas.microsoft.com/office/powerpoint/2010/main" val="321871937"/>
              </p:ext>
            </p:extLst>
          </p:nvPr>
        </p:nvGraphicFramePr>
        <p:xfrm>
          <a:off x="7321550" y="2678446"/>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chemeClr val="bg2">
                              <a:lumMod val="75000"/>
                            </a:schemeClr>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50"/>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dirty="0">
                          <a:solidFill>
                            <a:schemeClr val="accent1">
                              <a:lumMod val="75000"/>
                            </a:schemeClr>
                          </a:solidFill>
                        </a:rPr>
                        <a:t>0,819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50"/>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chemeClr val="accent1">
                              <a:lumMod val="75000"/>
                            </a:schemeClr>
                          </a:solidFill>
                        </a:rPr>
                        <a:t>0,79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5" name="Title 24">
            <a:extLst>
              <a:ext uri="{FF2B5EF4-FFF2-40B4-BE49-F238E27FC236}">
                <a16:creationId xmlns:a16="http://schemas.microsoft.com/office/drawing/2014/main" id="{29BFDFB3-50D0-4E27-AA1F-855AA8FDCE4D}"/>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28" name="Picture 27">
            <a:extLst>
              <a:ext uri="{FF2B5EF4-FFF2-40B4-BE49-F238E27FC236}">
                <a16:creationId xmlns:a16="http://schemas.microsoft.com/office/drawing/2014/main" id="{5EFC7E33-F942-4A4A-9D41-835BF34A7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9" name="Speech Bubble: Rectangle with Corners Rounded 28">
            <a:extLst>
              <a:ext uri="{FF2B5EF4-FFF2-40B4-BE49-F238E27FC236}">
                <a16:creationId xmlns:a16="http://schemas.microsoft.com/office/drawing/2014/main" id="{D648C50D-1F44-4DF5-BCA8-986E9127636E}"/>
              </a:ext>
            </a:extLst>
          </p:cNvPr>
          <p:cNvSpPr/>
          <p:nvPr/>
        </p:nvSpPr>
        <p:spPr>
          <a:xfrm flipH="1">
            <a:off x="4163529" y="2889077"/>
            <a:ext cx="1887636" cy="620229"/>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pada </a:t>
            </a:r>
            <a:r>
              <a:rPr lang="en-ID" sz="1200" dirty="0" err="1">
                <a:solidFill>
                  <a:schemeClr val="tx1"/>
                </a:solidFill>
              </a:rPr>
              <a:t>harga</a:t>
            </a:r>
            <a:r>
              <a:rPr lang="en-ID" sz="1200" dirty="0">
                <a:solidFill>
                  <a:schemeClr val="tx1"/>
                </a:solidFill>
              </a:rPr>
              <a:t> </a:t>
            </a:r>
            <a:r>
              <a:rPr lang="en-ID" sz="1200" b="1" dirty="0">
                <a:solidFill>
                  <a:srgbClr val="FF0000"/>
                </a:solidFill>
              </a:rPr>
              <a:t>150 </a:t>
            </a:r>
            <a:r>
              <a:rPr lang="en-ID" sz="1200" dirty="0" err="1">
                <a:solidFill>
                  <a:schemeClr val="tx1"/>
                </a:solidFill>
              </a:rPr>
              <a:t>juta</a:t>
            </a:r>
            <a:r>
              <a:rPr lang="en-ID" sz="1200" dirty="0">
                <a:solidFill>
                  <a:schemeClr val="tx1"/>
                </a:solidFill>
              </a:rPr>
              <a:t> </a:t>
            </a:r>
            <a:r>
              <a:rPr lang="en-ID" sz="1200" dirty="0" err="1">
                <a:solidFill>
                  <a:schemeClr val="tx1"/>
                </a:solidFill>
              </a:rPr>
              <a:t>sebanyak</a:t>
            </a:r>
            <a:r>
              <a:rPr lang="en-ID" sz="1200" dirty="0">
                <a:solidFill>
                  <a:schemeClr val="tx1"/>
                </a:solidFill>
              </a:rPr>
              <a:t> </a:t>
            </a:r>
            <a:r>
              <a:rPr lang="en-ID" sz="1200" b="1" dirty="0">
                <a:solidFill>
                  <a:srgbClr val="FF0000"/>
                </a:solidFill>
              </a:rPr>
              <a:t>1,5</a:t>
            </a:r>
            <a:r>
              <a:rPr lang="en-ID" sz="1200" dirty="0">
                <a:solidFill>
                  <a:schemeClr val="tx1"/>
                </a:solidFill>
              </a:rPr>
              <a:t> </a:t>
            </a:r>
            <a:r>
              <a:rPr lang="en-ID" sz="1200" dirty="0" err="1">
                <a:solidFill>
                  <a:schemeClr val="tx1"/>
                </a:solidFill>
              </a:rPr>
              <a:t>btc</a:t>
            </a:r>
            <a:endParaRPr lang="en-ID" sz="1200" dirty="0">
              <a:solidFill>
                <a:schemeClr val="tx1"/>
              </a:solidFill>
            </a:endParaRPr>
          </a:p>
        </p:txBody>
      </p:sp>
      <p:sp>
        <p:nvSpPr>
          <p:cNvPr id="13" name="Title 24">
            <a:extLst>
              <a:ext uri="{FF2B5EF4-FFF2-40B4-BE49-F238E27FC236}">
                <a16:creationId xmlns:a16="http://schemas.microsoft.com/office/drawing/2014/main" id="{481AFCF8-6AFC-4C3E-AE16-474A3FF00CC0}"/>
              </a:ext>
            </a:extLst>
          </p:cNvPr>
          <p:cNvSpPr txBox="1">
            <a:spLocks/>
          </p:cNvSpPr>
          <p:nvPr/>
        </p:nvSpPr>
        <p:spPr>
          <a:xfrm>
            <a:off x="169671" y="4388368"/>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Jika order volume oleh Taker </a:t>
            </a:r>
            <a:r>
              <a:rPr lang="en-ID" sz="1800" dirty="0" err="1">
                <a:solidFill>
                  <a:schemeClr val="tx2"/>
                </a:solidFill>
              </a:rPr>
              <a:t>masih</a:t>
            </a:r>
            <a:r>
              <a:rPr lang="en-ID" sz="1800" dirty="0">
                <a:solidFill>
                  <a:schemeClr val="tx2"/>
                </a:solidFill>
              </a:rPr>
              <a:t> </a:t>
            </a:r>
            <a:r>
              <a:rPr lang="en-ID" sz="1800" dirty="0" err="1">
                <a:solidFill>
                  <a:schemeClr val="tx2"/>
                </a:solidFill>
              </a:rPr>
              <a:t>belum</a:t>
            </a:r>
            <a:r>
              <a:rPr lang="en-ID" sz="1800" dirty="0">
                <a:solidFill>
                  <a:schemeClr val="tx2"/>
                </a:solidFill>
              </a:rPr>
              <a:t> </a:t>
            </a:r>
            <a:r>
              <a:rPr lang="en-ID" sz="1800" dirty="0" err="1">
                <a:solidFill>
                  <a:schemeClr val="tx2"/>
                </a:solidFill>
              </a:rPr>
              <a:t>terpenuhi</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dilakukan</a:t>
            </a:r>
            <a:r>
              <a:rPr lang="en-ID" sz="1800" dirty="0">
                <a:solidFill>
                  <a:schemeClr val="tx2"/>
                </a:solidFill>
              </a:rPr>
              <a:t> </a:t>
            </a:r>
            <a:r>
              <a:rPr lang="en-ID" sz="1800" dirty="0" err="1">
                <a:solidFill>
                  <a:schemeClr val="tx2"/>
                </a:solidFill>
              </a:rPr>
              <a:t>eksekusi</a:t>
            </a:r>
            <a:r>
              <a:rPr lang="en-ID" sz="1800" dirty="0">
                <a:solidFill>
                  <a:schemeClr val="tx2"/>
                </a:solidFill>
              </a:rPr>
              <a:t> orderbook </a:t>
            </a:r>
            <a:r>
              <a:rPr lang="en-ID" sz="1800" dirty="0" err="1">
                <a:solidFill>
                  <a:schemeClr val="tx2"/>
                </a:solidFill>
              </a:rPr>
              <a:t>selanjutnya</a:t>
            </a:r>
            <a:r>
              <a:rPr lang="en-ID" sz="1800" dirty="0">
                <a:solidFill>
                  <a:schemeClr val="tx2"/>
                </a:solidFill>
              </a:rPr>
              <a:t> </a:t>
            </a:r>
            <a:r>
              <a:rPr lang="en-ID" sz="1800" dirty="0" err="1">
                <a:solidFill>
                  <a:schemeClr val="tx2"/>
                </a:solidFill>
              </a:rPr>
              <a:t>hingga</a:t>
            </a:r>
            <a:r>
              <a:rPr lang="en-ID" sz="1800" dirty="0">
                <a:solidFill>
                  <a:schemeClr val="tx2"/>
                </a:solidFill>
              </a:rPr>
              <a:t> </a:t>
            </a:r>
            <a:r>
              <a:rPr lang="en-ID" sz="1800" dirty="0" err="1">
                <a:solidFill>
                  <a:schemeClr val="tx2"/>
                </a:solidFill>
              </a:rPr>
              <a:t>memenuhi</a:t>
            </a:r>
            <a:r>
              <a:rPr lang="en-ID" sz="1800" dirty="0">
                <a:solidFill>
                  <a:schemeClr val="tx2"/>
                </a:solidFill>
              </a:rPr>
              <a:t> order volume </a:t>
            </a:r>
            <a:r>
              <a:rPr lang="en-ID" sz="1800" dirty="0" err="1">
                <a:solidFill>
                  <a:schemeClr val="tx2"/>
                </a:solidFill>
              </a:rPr>
              <a:t>permintaan</a:t>
            </a:r>
            <a:r>
              <a:rPr lang="en-ID" sz="1800" dirty="0">
                <a:solidFill>
                  <a:schemeClr val="tx2"/>
                </a:solidFill>
              </a:rPr>
              <a:t> Taker.</a:t>
            </a:r>
            <a:endParaRPr lang="en-ID" sz="1800" b="1" dirty="0">
              <a:solidFill>
                <a:srgbClr val="00B050"/>
              </a:solidFill>
            </a:endParaRPr>
          </a:p>
        </p:txBody>
      </p:sp>
      <p:graphicFrame>
        <p:nvGraphicFramePr>
          <p:cNvPr id="16" name="Table 15">
            <a:extLst>
              <a:ext uri="{FF2B5EF4-FFF2-40B4-BE49-F238E27FC236}">
                <a16:creationId xmlns:a16="http://schemas.microsoft.com/office/drawing/2014/main" id="{778D24EB-8037-47E9-A792-39D5944BC18D}"/>
              </a:ext>
            </a:extLst>
          </p:cNvPr>
          <p:cNvGraphicFramePr>
            <a:graphicFrameLocks noGrp="1"/>
          </p:cNvGraphicFramePr>
          <p:nvPr>
            <p:extLst>
              <p:ext uri="{D42A27DB-BD31-4B8C-83A1-F6EECF244321}">
                <p14:modId xmlns:p14="http://schemas.microsoft.com/office/powerpoint/2010/main" val="3603477955"/>
              </p:ext>
            </p:extLst>
          </p:nvPr>
        </p:nvGraphicFramePr>
        <p:xfrm>
          <a:off x="7316460" y="2678445"/>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rgbClr val="00B0F0"/>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F0"/>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dirty="0">
                          <a:solidFill>
                            <a:srgbClr val="00B0F0"/>
                          </a:solidFill>
                        </a:rPr>
                        <a:t>0,819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chemeClr val="bg2">
                              <a:lumMod val="75000"/>
                            </a:schemeClr>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chemeClr val="bg2">
                              <a:lumMod val="75000"/>
                            </a:schemeClr>
                          </a:solidFill>
                        </a:rPr>
                        <a:t>0,79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bg2">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Tree>
    <p:extLst>
      <p:ext uri="{BB962C8B-B14F-4D97-AF65-F5344CB8AC3E}">
        <p14:creationId xmlns:p14="http://schemas.microsoft.com/office/powerpoint/2010/main" val="2789367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7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1" name="Title 24">
            <a:extLst>
              <a:ext uri="{FF2B5EF4-FFF2-40B4-BE49-F238E27FC236}">
                <a16:creationId xmlns:a16="http://schemas.microsoft.com/office/drawing/2014/main" id="{5FF49550-A312-4883-BF6E-060E03A66366}"/>
              </a:ext>
            </a:extLst>
          </p:cNvPr>
          <p:cNvSpPr txBox="1">
            <a:spLocks/>
          </p:cNvSpPr>
          <p:nvPr/>
        </p:nvSpPr>
        <p:spPr>
          <a:xfrm>
            <a:off x="11316196" y="3131921"/>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- 0,681</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30508"/>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Orderbook yang </a:t>
            </a:r>
            <a:r>
              <a:rPr lang="en-ID" sz="1800" dirty="0" err="1">
                <a:solidFill>
                  <a:schemeClr val="tx2"/>
                </a:solidFill>
              </a:rPr>
              <a:t>akan</a:t>
            </a:r>
            <a:r>
              <a:rPr lang="en-ID" sz="1800" dirty="0">
                <a:solidFill>
                  <a:schemeClr val="tx2"/>
                </a:solidFill>
              </a:rPr>
              <a:t> </a:t>
            </a:r>
            <a:r>
              <a:rPr lang="en-ID" sz="1800" dirty="0" err="1">
                <a:solidFill>
                  <a:schemeClr val="tx2"/>
                </a:solidFill>
              </a:rPr>
              <a:t>tereksekusi</a:t>
            </a:r>
            <a:r>
              <a:rPr lang="en-ID" sz="1800" dirty="0">
                <a:solidFill>
                  <a:schemeClr val="tx2"/>
                </a:solidFill>
              </a:rPr>
              <a:t> </a:t>
            </a:r>
            <a:r>
              <a:rPr lang="en-ID" sz="1800" dirty="0" err="1">
                <a:solidFill>
                  <a:schemeClr val="tx2"/>
                </a:solidFill>
              </a:rPr>
              <a:t>adalah</a:t>
            </a:r>
            <a:r>
              <a:rPr lang="en-ID" sz="1800" dirty="0">
                <a:solidFill>
                  <a:schemeClr val="tx2"/>
                </a:solidFill>
              </a:rPr>
              <a:t> </a:t>
            </a:r>
            <a:r>
              <a:rPr lang="en-ID" sz="1800" dirty="0" err="1">
                <a:solidFill>
                  <a:schemeClr val="tx2"/>
                </a:solidFill>
              </a:rPr>
              <a:t>urutan</a:t>
            </a:r>
            <a:r>
              <a:rPr lang="en-ID" sz="1800" dirty="0">
                <a:solidFill>
                  <a:schemeClr val="tx2"/>
                </a:solidFill>
              </a:rPr>
              <a:t> </a:t>
            </a:r>
            <a:r>
              <a:rPr lang="en-ID" sz="1800" dirty="0" err="1">
                <a:solidFill>
                  <a:schemeClr val="tx2"/>
                </a:solidFill>
              </a:rPr>
              <a:t>selanjutnya</a:t>
            </a:r>
            <a:r>
              <a:rPr lang="en-ID" sz="1800" dirty="0">
                <a:solidFill>
                  <a:schemeClr val="tx2"/>
                </a:solidFill>
              </a:rPr>
              <a:t> </a:t>
            </a:r>
            <a:r>
              <a:rPr lang="en-ID" sz="1800" dirty="0" err="1">
                <a:solidFill>
                  <a:schemeClr val="tx2"/>
                </a:solidFill>
              </a:rPr>
              <a:t>sampai</a:t>
            </a:r>
            <a:r>
              <a:rPr lang="en-ID" sz="1800" dirty="0">
                <a:solidFill>
                  <a:schemeClr val="tx2"/>
                </a:solidFill>
              </a:rPr>
              <a:t> order volume Taker </a:t>
            </a:r>
            <a:r>
              <a:rPr lang="en-ID" sz="1800" dirty="0" err="1">
                <a:solidFill>
                  <a:schemeClr val="tx2"/>
                </a:solidFill>
              </a:rPr>
              <a:t>terpenuhi</a:t>
            </a:r>
            <a:r>
              <a:rPr lang="en-ID" sz="1800" dirty="0">
                <a:solidFill>
                  <a:schemeClr val="tx2"/>
                </a:solidFill>
              </a:rPr>
              <a:t>. </a:t>
            </a:r>
            <a:endParaRPr lang="en-ID" sz="1800" b="1" dirty="0">
              <a:solidFill>
                <a:srgbClr val="00B050"/>
              </a:solidFill>
            </a:endParaRP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07496"/>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9" name="Table 18">
            <a:extLst>
              <a:ext uri="{FF2B5EF4-FFF2-40B4-BE49-F238E27FC236}">
                <a16:creationId xmlns:a16="http://schemas.microsoft.com/office/drawing/2014/main" id="{9AE22805-8F72-40F7-BC42-3A69D1D0678D}"/>
              </a:ext>
            </a:extLst>
          </p:cNvPr>
          <p:cNvGraphicFramePr>
            <a:graphicFrameLocks noGrp="1"/>
          </p:cNvGraphicFramePr>
          <p:nvPr>
            <p:extLst>
              <p:ext uri="{D42A27DB-BD31-4B8C-83A1-F6EECF244321}">
                <p14:modId xmlns:p14="http://schemas.microsoft.com/office/powerpoint/2010/main" val="3341106590"/>
              </p:ext>
            </p:extLst>
          </p:nvPr>
        </p:nvGraphicFramePr>
        <p:xfrm>
          <a:off x="7321550" y="2678446"/>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chemeClr val="bg2"/>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chemeClr val="bg2"/>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200" i="1" dirty="0">
                          <a:solidFill>
                            <a:schemeClr val="bg2"/>
                          </a:solidFill>
                        </a:rPr>
                        <a:t>Volume </a:t>
                      </a:r>
                      <a:r>
                        <a:rPr lang="en-ID" sz="1200" i="1" dirty="0" err="1">
                          <a:solidFill>
                            <a:schemeClr val="bg2"/>
                          </a:solidFill>
                        </a:rPr>
                        <a:t>Habis</a:t>
                      </a:r>
                      <a:endParaRPr lang="en-ID" sz="1800" i="1" dirty="0">
                        <a:solidFill>
                          <a:schemeClr val="bg2"/>
                        </a:solidFill>
                      </a:endParaRP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chemeClr val="bg2">
                              <a:lumMod val="75000"/>
                            </a:schemeClr>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chemeClr val="bg2">
                              <a:lumMod val="75000"/>
                            </a:schemeClr>
                          </a:solidFill>
                        </a:rPr>
                        <a:t>0,79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bg2">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5" name="Title 24">
            <a:extLst>
              <a:ext uri="{FF2B5EF4-FFF2-40B4-BE49-F238E27FC236}">
                <a16:creationId xmlns:a16="http://schemas.microsoft.com/office/drawing/2014/main" id="{29BFDFB3-50D0-4E27-AA1F-855AA8FDCE4D}"/>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pic>
        <p:nvPicPr>
          <p:cNvPr id="28" name="Picture 27">
            <a:extLst>
              <a:ext uri="{FF2B5EF4-FFF2-40B4-BE49-F238E27FC236}">
                <a16:creationId xmlns:a16="http://schemas.microsoft.com/office/drawing/2014/main" id="{5EFC7E33-F942-4A4A-9D41-835BF34A7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9" name="Speech Bubble: Rectangle with Corners Rounded 28">
            <a:extLst>
              <a:ext uri="{FF2B5EF4-FFF2-40B4-BE49-F238E27FC236}">
                <a16:creationId xmlns:a16="http://schemas.microsoft.com/office/drawing/2014/main" id="{D648C50D-1F44-4DF5-BCA8-986E9127636E}"/>
              </a:ext>
            </a:extLst>
          </p:cNvPr>
          <p:cNvSpPr/>
          <p:nvPr/>
        </p:nvSpPr>
        <p:spPr>
          <a:xfrm flipH="1">
            <a:off x="4163529" y="2889077"/>
            <a:ext cx="1887636" cy="620229"/>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menjual</a:t>
            </a:r>
            <a:r>
              <a:rPr lang="en-ID" sz="1200" dirty="0">
                <a:solidFill>
                  <a:schemeClr val="tx1"/>
                </a:solidFill>
              </a:rPr>
              <a:t> bitcoin pada </a:t>
            </a:r>
            <a:r>
              <a:rPr lang="en-ID" sz="1200" dirty="0" err="1">
                <a:solidFill>
                  <a:schemeClr val="tx1"/>
                </a:solidFill>
              </a:rPr>
              <a:t>harga</a:t>
            </a:r>
            <a:r>
              <a:rPr lang="en-ID" sz="1200" dirty="0">
                <a:solidFill>
                  <a:schemeClr val="tx1"/>
                </a:solidFill>
              </a:rPr>
              <a:t> </a:t>
            </a:r>
            <a:r>
              <a:rPr lang="en-ID" sz="1200" b="1" dirty="0">
                <a:solidFill>
                  <a:srgbClr val="FF0000"/>
                </a:solidFill>
              </a:rPr>
              <a:t>150 </a:t>
            </a:r>
            <a:r>
              <a:rPr lang="en-ID" sz="1200" dirty="0" err="1">
                <a:solidFill>
                  <a:schemeClr val="tx1"/>
                </a:solidFill>
              </a:rPr>
              <a:t>juta</a:t>
            </a:r>
            <a:r>
              <a:rPr lang="en-ID" sz="1200" dirty="0">
                <a:solidFill>
                  <a:schemeClr val="tx1"/>
                </a:solidFill>
              </a:rPr>
              <a:t> </a:t>
            </a:r>
            <a:r>
              <a:rPr lang="en-ID" sz="1200" dirty="0" err="1">
                <a:solidFill>
                  <a:schemeClr val="tx1"/>
                </a:solidFill>
              </a:rPr>
              <a:t>sebanyak</a:t>
            </a:r>
            <a:r>
              <a:rPr lang="en-ID" sz="1200" dirty="0">
                <a:solidFill>
                  <a:schemeClr val="tx1"/>
                </a:solidFill>
              </a:rPr>
              <a:t> </a:t>
            </a:r>
            <a:r>
              <a:rPr lang="en-ID" sz="1200" b="1" dirty="0">
                <a:solidFill>
                  <a:srgbClr val="FF0000"/>
                </a:solidFill>
              </a:rPr>
              <a:t>1,5</a:t>
            </a:r>
            <a:r>
              <a:rPr lang="en-ID" sz="1200" dirty="0">
                <a:solidFill>
                  <a:schemeClr val="tx1"/>
                </a:solidFill>
              </a:rPr>
              <a:t> </a:t>
            </a:r>
            <a:r>
              <a:rPr lang="en-ID" sz="1200" dirty="0" err="1">
                <a:solidFill>
                  <a:schemeClr val="tx1"/>
                </a:solidFill>
              </a:rPr>
              <a:t>btc</a:t>
            </a:r>
            <a:endParaRPr lang="en-ID" sz="1200" dirty="0">
              <a:solidFill>
                <a:schemeClr val="tx1"/>
              </a:solidFill>
            </a:endParaRPr>
          </a:p>
        </p:txBody>
      </p:sp>
      <p:graphicFrame>
        <p:nvGraphicFramePr>
          <p:cNvPr id="16" name="Table 15">
            <a:extLst>
              <a:ext uri="{FF2B5EF4-FFF2-40B4-BE49-F238E27FC236}">
                <a16:creationId xmlns:a16="http://schemas.microsoft.com/office/drawing/2014/main" id="{778D24EB-8037-47E9-A792-39D5944BC18D}"/>
              </a:ext>
            </a:extLst>
          </p:cNvPr>
          <p:cNvGraphicFramePr>
            <a:graphicFrameLocks noGrp="1"/>
          </p:cNvGraphicFramePr>
          <p:nvPr>
            <p:extLst>
              <p:ext uri="{D42A27DB-BD31-4B8C-83A1-F6EECF244321}">
                <p14:modId xmlns:p14="http://schemas.microsoft.com/office/powerpoint/2010/main" val="1240254875"/>
              </p:ext>
            </p:extLst>
          </p:nvPr>
        </p:nvGraphicFramePr>
        <p:xfrm>
          <a:off x="7321550" y="2678446"/>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chemeClr val="bg2"/>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chemeClr val="bg2"/>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200" i="1" dirty="0">
                          <a:solidFill>
                            <a:schemeClr val="bg2"/>
                          </a:solidFill>
                        </a:rPr>
                        <a:t>Volume </a:t>
                      </a:r>
                      <a:r>
                        <a:rPr lang="en-ID" sz="1200" i="1" dirty="0" err="1">
                          <a:solidFill>
                            <a:schemeClr val="bg2"/>
                          </a:solidFill>
                        </a:rPr>
                        <a:t>Habis</a:t>
                      </a:r>
                      <a:endParaRPr lang="en-ID" sz="1800" i="1" dirty="0">
                        <a:solidFill>
                          <a:schemeClr val="bg2"/>
                        </a:solidFill>
                      </a:endParaRP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00B0F0"/>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F0"/>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rgbClr val="00B0F0"/>
                          </a:solidFill>
                        </a:rPr>
                        <a:t>0,79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bg2">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8" name="Title 24">
            <a:extLst>
              <a:ext uri="{FF2B5EF4-FFF2-40B4-BE49-F238E27FC236}">
                <a16:creationId xmlns:a16="http://schemas.microsoft.com/office/drawing/2014/main" id="{B39B1D89-3B60-4D5F-BE13-9D5456FB2F7C}"/>
              </a:ext>
            </a:extLst>
          </p:cNvPr>
          <p:cNvSpPr txBox="1">
            <a:spLocks/>
          </p:cNvSpPr>
          <p:nvPr/>
        </p:nvSpPr>
        <p:spPr>
          <a:xfrm>
            <a:off x="11316196" y="2747957"/>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- 0,819</a:t>
            </a:r>
          </a:p>
        </p:txBody>
      </p:sp>
      <p:graphicFrame>
        <p:nvGraphicFramePr>
          <p:cNvPr id="20" name="Table 19">
            <a:extLst>
              <a:ext uri="{FF2B5EF4-FFF2-40B4-BE49-F238E27FC236}">
                <a16:creationId xmlns:a16="http://schemas.microsoft.com/office/drawing/2014/main" id="{40001550-9274-4A42-A5A1-D53CD6771A86}"/>
              </a:ext>
            </a:extLst>
          </p:cNvPr>
          <p:cNvGraphicFramePr>
            <a:graphicFrameLocks noGrp="1"/>
          </p:cNvGraphicFramePr>
          <p:nvPr>
            <p:extLst>
              <p:ext uri="{D42A27DB-BD31-4B8C-83A1-F6EECF244321}">
                <p14:modId xmlns:p14="http://schemas.microsoft.com/office/powerpoint/2010/main" val="4098233037"/>
              </p:ext>
            </p:extLst>
          </p:nvPr>
        </p:nvGraphicFramePr>
        <p:xfrm>
          <a:off x="7321550" y="2678446"/>
          <a:ext cx="3851271" cy="1855453"/>
        </p:xfrm>
        <a:graphic>
          <a:graphicData uri="http://schemas.openxmlformats.org/drawingml/2006/table">
            <a:tbl>
              <a:tblPr firstRow="1" bandRow="1">
                <a:tableStyleId>{5C22544A-7EE6-4342-B048-85BDC9FD1C3A}</a:tableStyleId>
              </a:tblPr>
              <a:tblGrid>
                <a:gridCol w="1263650">
                  <a:extLst>
                    <a:ext uri="{9D8B030D-6E8A-4147-A177-3AD203B41FA5}">
                      <a16:colId xmlns:a16="http://schemas.microsoft.com/office/drawing/2014/main" val="3956910275"/>
                    </a:ext>
                  </a:extLst>
                </a:gridCol>
                <a:gridCol w="1371600">
                  <a:extLst>
                    <a:ext uri="{9D8B030D-6E8A-4147-A177-3AD203B41FA5}">
                      <a16:colId xmlns:a16="http://schemas.microsoft.com/office/drawing/2014/main" val="4065117243"/>
                    </a:ext>
                  </a:extLst>
                </a:gridCol>
                <a:gridCol w="1216021">
                  <a:extLst>
                    <a:ext uri="{9D8B030D-6E8A-4147-A177-3AD203B41FA5}">
                      <a16:colId xmlns:a16="http://schemas.microsoft.com/office/drawing/2014/main" val="4072135648"/>
                    </a:ext>
                  </a:extLst>
                </a:gridCol>
              </a:tblGrid>
              <a:tr h="429756">
                <a:tc>
                  <a:txBody>
                    <a:bodyPr/>
                    <a:lstStyle/>
                    <a:p>
                      <a:pPr>
                        <a:lnSpc>
                          <a:spcPct val="100000"/>
                        </a:lnSpc>
                      </a:pPr>
                      <a:r>
                        <a:rPr lang="en-ID" sz="1600" b="1" dirty="0">
                          <a:solidFill>
                            <a:schemeClr val="bg2"/>
                          </a:solidFill>
                        </a:rPr>
                        <a:t>10/05 10:05</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chemeClr val="bg2"/>
                          </a:solidFill>
                        </a:rPr>
                        <a:t>150.000.000</a:t>
                      </a:r>
                    </a:p>
                  </a:txBody>
                  <a:tcPr anchor="ct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200" i="1" dirty="0">
                          <a:solidFill>
                            <a:schemeClr val="bg2"/>
                          </a:solidFill>
                        </a:rPr>
                        <a:t>Volume </a:t>
                      </a:r>
                      <a:r>
                        <a:rPr lang="en-ID" sz="1200" i="1" dirty="0" err="1">
                          <a:solidFill>
                            <a:schemeClr val="bg2"/>
                          </a:solidFill>
                        </a:rPr>
                        <a:t>Habis</a:t>
                      </a:r>
                      <a:endParaRPr lang="en-ID" sz="1800" i="1" dirty="0">
                        <a:solidFill>
                          <a:schemeClr val="bg2"/>
                        </a:solidFill>
                      </a:endParaRP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rgbClr val="00B0F0"/>
                          </a:solidFill>
                          <a:effectLst/>
                          <a:uLnTx/>
                          <a:uFillTx/>
                          <a:latin typeface="Calibri" panose="020F0502020204030204"/>
                          <a:ea typeface="+mn-ea"/>
                          <a:cs typeface="+mn-cs"/>
                        </a:rPr>
                        <a:t>10/05 10:15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pPr>
                      <a:r>
                        <a:rPr lang="en-ID" sz="1800" b="1" dirty="0">
                          <a:solidFill>
                            <a:srgbClr val="00B0F0"/>
                          </a:solidFill>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0000"/>
                        </a:lnSpc>
                      </a:pPr>
                      <a:r>
                        <a:rPr lang="en-ID" sz="1800" b="1" dirty="0">
                          <a:solidFill>
                            <a:srgbClr val="00B0F0"/>
                          </a:solidFill>
                        </a:rPr>
                        <a:t>0,109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10:25</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bg2">
                              <a:lumMod val="75000"/>
                            </a:schemeClr>
                          </a:solidFill>
                        </a:rPr>
                        <a:t>0,25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10/05 10:30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Calibri" panose="020F0502020204030204"/>
                          <a:ea typeface="+mn-ea"/>
                          <a:cs typeface="+mn-cs"/>
                        </a:rPr>
                        <a:t>150.000.000</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bg2">
                              <a:lumMod val="75000"/>
                            </a:schemeClr>
                          </a:solidFill>
                          <a:effectLst/>
                          <a:uLnTx/>
                          <a:uFillTx/>
                          <a:latin typeface="+mn-lt"/>
                          <a:ea typeface="+mn-ea"/>
                          <a:cs typeface="+mn-cs"/>
                        </a:rPr>
                        <a:t>0,15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22" name="Title 24">
            <a:extLst>
              <a:ext uri="{FF2B5EF4-FFF2-40B4-BE49-F238E27FC236}">
                <a16:creationId xmlns:a16="http://schemas.microsoft.com/office/drawing/2014/main" id="{595BE455-EED0-4266-A4B4-27593A6D703C}"/>
              </a:ext>
            </a:extLst>
          </p:cNvPr>
          <p:cNvSpPr txBox="1">
            <a:spLocks/>
          </p:cNvSpPr>
          <p:nvPr/>
        </p:nvSpPr>
        <p:spPr>
          <a:xfrm>
            <a:off x="169671" y="4165078"/>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a:solidFill>
                  <a:schemeClr val="tx2"/>
                </a:solidFill>
              </a:rPr>
              <a:t>Jika order volume Taker </a:t>
            </a:r>
            <a:r>
              <a:rPr lang="en-ID" sz="1800" dirty="0" err="1">
                <a:solidFill>
                  <a:schemeClr val="tx2"/>
                </a:solidFill>
              </a:rPr>
              <a:t>terpenuhi</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transaksi</a:t>
            </a:r>
            <a:r>
              <a:rPr lang="en-ID" sz="1800" dirty="0">
                <a:solidFill>
                  <a:schemeClr val="tx2"/>
                </a:solidFill>
              </a:rPr>
              <a:t> </a:t>
            </a:r>
            <a:r>
              <a:rPr lang="en-ID" sz="1800" dirty="0" err="1">
                <a:solidFill>
                  <a:schemeClr val="tx2"/>
                </a:solidFill>
              </a:rPr>
              <a:t>berhasil</a:t>
            </a:r>
            <a:r>
              <a:rPr lang="en-ID" sz="1800" dirty="0">
                <a:solidFill>
                  <a:schemeClr val="tx2"/>
                </a:solidFill>
              </a:rPr>
              <a:t> dan </a:t>
            </a:r>
            <a:r>
              <a:rPr lang="en-ID" sz="1800" dirty="0" err="1">
                <a:solidFill>
                  <a:schemeClr val="tx2"/>
                </a:solidFill>
              </a:rPr>
              <a:t>akan</a:t>
            </a:r>
            <a:r>
              <a:rPr lang="en-ID" sz="1800" dirty="0">
                <a:solidFill>
                  <a:schemeClr val="tx2"/>
                </a:solidFill>
              </a:rPr>
              <a:t> </a:t>
            </a:r>
            <a:r>
              <a:rPr lang="en-ID" sz="1800" dirty="0" err="1">
                <a:solidFill>
                  <a:schemeClr val="tx2"/>
                </a:solidFill>
              </a:rPr>
              <a:t>tersisa</a:t>
            </a:r>
            <a:r>
              <a:rPr lang="en-ID" sz="1800" dirty="0">
                <a:solidFill>
                  <a:schemeClr val="tx2"/>
                </a:solidFill>
              </a:rPr>
              <a:t> orderbook yang </a:t>
            </a:r>
            <a:r>
              <a:rPr lang="en-ID" sz="1800" dirty="0" err="1">
                <a:solidFill>
                  <a:schemeClr val="tx2"/>
                </a:solidFill>
              </a:rPr>
              <a:t>belum</a:t>
            </a:r>
            <a:r>
              <a:rPr lang="en-ID" sz="1800" dirty="0">
                <a:solidFill>
                  <a:schemeClr val="tx2"/>
                </a:solidFill>
              </a:rPr>
              <a:t> </a:t>
            </a:r>
            <a:r>
              <a:rPr lang="en-ID" sz="1800" dirty="0" err="1">
                <a:solidFill>
                  <a:schemeClr val="tx2"/>
                </a:solidFill>
              </a:rPr>
              <a:t>diambil</a:t>
            </a:r>
            <a:r>
              <a:rPr lang="en-ID" sz="1800" dirty="0">
                <a:solidFill>
                  <a:schemeClr val="tx2"/>
                </a:solidFill>
              </a:rPr>
              <a:t> oleh Taker.</a:t>
            </a:r>
            <a:endParaRPr lang="en-ID" sz="1800" b="1" dirty="0">
              <a:solidFill>
                <a:srgbClr val="00B050"/>
              </a:solidFill>
            </a:endParaRPr>
          </a:p>
        </p:txBody>
      </p:sp>
    </p:spTree>
    <p:extLst>
      <p:ext uri="{BB962C8B-B14F-4D97-AF65-F5344CB8AC3E}">
        <p14:creationId xmlns:p14="http://schemas.microsoft.com/office/powerpoint/2010/main" val="1949118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7" presetClass="emph" presetSubtype="0" repeatCount="indefinite" fill="remove" nodeType="afterEffect">
                                  <p:stCondLst>
                                    <p:cond delay="0"/>
                                  </p:stCondLst>
                                  <p:childTnLst>
                                    <p:animClr clrSpc="rgb" dir="cw">
                                      <p:cBhvr override="childStyle">
                                        <p:cTn id="10" dur="250" autoRev="1" fill="remove"/>
                                        <p:tgtEl>
                                          <p:spTgt spid="18">
                                            <p:txEl>
                                              <p:pRg st="0" end="0"/>
                                            </p:txEl>
                                          </p:spTgt>
                                        </p:tgtEl>
                                        <p:attrNameLst>
                                          <p:attrName>style.color</p:attrName>
                                        </p:attrNameLst>
                                      </p:cBhvr>
                                      <p:to>
                                        <a:schemeClr val="bg1"/>
                                      </p:to>
                                    </p:animClr>
                                    <p:animClr clrSpc="rgb" dir="cw">
                                      <p:cBhvr>
                                        <p:cTn id="11" dur="250" autoRev="1" fill="remove"/>
                                        <p:tgtEl>
                                          <p:spTgt spid="18">
                                            <p:txEl>
                                              <p:pRg st="0" end="0"/>
                                            </p:txEl>
                                          </p:spTgt>
                                        </p:tgtEl>
                                        <p:attrNameLst>
                                          <p:attrName>fillcolor</p:attrName>
                                        </p:attrNameLst>
                                      </p:cBhvr>
                                      <p:to>
                                        <a:schemeClr val="bg1"/>
                                      </p:to>
                                    </p:animClr>
                                    <p:set>
                                      <p:cBhvr>
                                        <p:cTn id="12" dur="250" autoRev="1" fill="remove"/>
                                        <p:tgtEl>
                                          <p:spTgt spid="18">
                                            <p:txEl>
                                              <p:pRg st="0" end="0"/>
                                            </p:txEl>
                                          </p:spTgt>
                                        </p:tgtEl>
                                        <p:attrNameLst>
                                          <p:attrName>fill.type</p:attrName>
                                        </p:attrNameLst>
                                      </p:cBhvr>
                                      <p:to>
                                        <p:strVal val="solid"/>
                                      </p:to>
                                    </p:set>
                                    <p:set>
                                      <p:cBhvr>
                                        <p:cTn id="13" dur="250" autoRev="1" fill="remove"/>
                                        <p:tgtEl>
                                          <p:spTgt spid="18">
                                            <p:txEl>
                                              <p:pRg st="0" end="0"/>
                                            </p:txEl>
                                          </p:spTgt>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500"/>
                            </p:stCondLst>
                            <p:childTnLst>
                              <p:par>
                                <p:cTn id="33" presetID="27" presetClass="emph" presetSubtype="0" repeatCount="indefinite" fill="remove" grpId="1" nodeType="afterEffect">
                                  <p:stCondLst>
                                    <p:cond delay="0"/>
                                  </p:stCondLst>
                                  <p:childTnLst>
                                    <p:animClr clrSpc="rgb" dir="cw">
                                      <p:cBhvr override="childStyle">
                                        <p:cTn id="34" dur="250" autoRev="1" fill="remove"/>
                                        <p:tgtEl>
                                          <p:spTgt spid="21"/>
                                        </p:tgtEl>
                                        <p:attrNameLst>
                                          <p:attrName>style.color</p:attrName>
                                        </p:attrNameLst>
                                      </p:cBhvr>
                                      <p:to>
                                        <a:schemeClr val="bg1"/>
                                      </p:to>
                                    </p:animClr>
                                    <p:animClr clrSpc="rgb" dir="cw">
                                      <p:cBhvr>
                                        <p:cTn id="35" dur="250" autoRev="1" fill="remove"/>
                                        <p:tgtEl>
                                          <p:spTgt spid="21"/>
                                        </p:tgtEl>
                                        <p:attrNameLst>
                                          <p:attrName>fillcolor</p:attrName>
                                        </p:attrNameLst>
                                      </p:cBhvr>
                                      <p:to>
                                        <a:schemeClr val="bg1"/>
                                      </p:to>
                                    </p:animClr>
                                    <p:set>
                                      <p:cBhvr>
                                        <p:cTn id="36" dur="250" autoRev="1" fill="remove"/>
                                        <p:tgtEl>
                                          <p:spTgt spid="21"/>
                                        </p:tgtEl>
                                        <p:attrNameLst>
                                          <p:attrName>fill.type</p:attrName>
                                        </p:attrNameLst>
                                      </p:cBhvr>
                                      <p:to>
                                        <p:strVal val="solid"/>
                                      </p:to>
                                    </p:set>
                                    <p:set>
                                      <p:cBhvr>
                                        <p:cTn id="37" dur="250" autoRev="1" fill="remove"/>
                                        <p:tgtEl>
                                          <p:spTgt spid="21"/>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8" grpId="0"/>
      <p:bldP spid="18"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sp>
        <p:nvSpPr>
          <p:cNvPr id="24" name="Title 24">
            <a:extLst>
              <a:ext uri="{FF2B5EF4-FFF2-40B4-BE49-F238E27FC236}">
                <a16:creationId xmlns:a16="http://schemas.microsoft.com/office/drawing/2014/main" id="{9AA410AA-3ABF-4429-BA84-58923EA97E26}"/>
              </a:ext>
            </a:extLst>
          </p:cNvPr>
          <p:cNvSpPr txBox="1">
            <a:spLocks/>
          </p:cNvSpPr>
          <p:nvPr/>
        </p:nvSpPr>
        <p:spPr>
          <a:xfrm>
            <a:off x="169670" y="2220206"/>
            <a:ext cx="4886632" cy="621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en-ID" sz="1800" b="1" dirty="0">
                <a:solidFill>
                  <a:srgbClr val="00B0F0"/>
                </a:solidFill>
              </a:rPr>
              <a:t>Jika orderbook </a:t>
            </a:r>
            <a:r>
              <a:rPr lang="en-ID" sz="1800" b="1" dirty="0" err="1">
                <a:solidFill>
                  <a:srgbClr val="00B0F0"/>
                </a:solidFill>
              </a:rPr>
              <a:t>lebih</a:t>
            </a:r>
            <a:r>
              <a:rPr lang="en-ID" sz="1800" b="1" dirty="0">
                <a:solidFill>
                  <a:srgbClr val="00B0F0"/>
                </a:solidFill>
              </a:rPr>
              <a:t> </a:t>
            </a:r>
            <a:r>
              <a:rPr lang="en-ID" sz="1800" b="1" dirty="0" err="1">
                <a:solidFill>
                  <a:srgbClr val="00B0F0"/>
                </a:solidFill>
              </a:rPr>
              <a:t>dari</a:t>
            </a:r>
            <a:r>
              <a:rPr lang="en-ID" sz="1800" b="1" dirty="0">
                <a:solidFill>
                  <a:srgbClr val="00B0F0"/>
                </a:solidFill>
              </a:rPr>
              <a:t> 1 Maker, </a:t>
            </a:r>
            <a:r>
              <a:rPr lang="en-ID" sz="1800" b="1" dirty="0" err="1">
                <a:solidFill>
                  <a:srgbClr val="00B0F0"/>
                </a:solidFill>
              </a:rPr>
              <a:t>siapa</a:t>
            </a:r>
            <a:r>
              <a:rPr lang="en-ID" sz="1800" b="1" dirty="0">
                <a:solidFill>
                  <a:srgbClr val="00B0F0"/>
                </a:solidFill>
              </a:rPr>
              <a:t> </a:t>
            </a:r>
            <a:r>
              <a:rPr lang="en-ID" sz="1800" b="1" dirty="0" err="1">
                <a:solidFill>
                  <a:srgbClr val="00B0F0"/>
                </a:solidFill>
              </a:rPr>
              <a:t>duluan</a:t>
            </a:r>
            <a:r>
              <a:rPr lang="en-ID" sz="1800" b="1" dirty="0">
                <a:solidFill>
                  <a:srgbClr val="00B0F0"/>
                </a:solidFill>
              </a:rPr>
              <a:t> yang </a:t>
            </a:r>
            <a:r>
              <a:rPr lang="en-ID" sz="1800" b="1" dirty="0" err="1">
                <a:solidFill>
                  <a:srgbClr val="00B0F0"/>
                </a:solidFill>
              </a:rPr>
              <a:t>akan</a:t>
            </a:r>
            <a:r>
              <a:rPr lang="en-ID" sz="1800" b="1" dirty="0">
                <a:solidFill>
                  <a:srgbClr val="00B0F0"/>
                </a:solidFill>
              </a:rPr>
              <a:t> </a:t>
            </a:r>
            <a:r>
              <a:rPr lang="en-ID" sz="1800" b="1" dirty="0" err="1">
                <a:solidFill>
                  <a:srgbClr val="00B0F0"/>
                </a:solidFill>
              </a:rPr>
              <a:t>dieksekusi</a:t>
            </a:r>
            <a:r>
              <a:rPr lang="en-ID" sz="1800" b="1" dirty="0">
                <a:solidFill>
                  <a:srgbClr val="00B0F0"/>
                </a:solidFill>
              </a:rPr>
              <a:t> pada orderbook </a:t>
            </a:r>
            <a:r>
              <a:rPr lang="en-ID" sz="1800" b="1" dirty="0" err="1">
                <a:solidFill>
                  <a:srgbClr val="00B0F0"/>
                </a:solidFill>
              </a:rPr>
              <a:t>harga</a:t>
            </a:r>
            <a:r>
              <a:rPr lang="en-ID" sz="1800" b="1" dirty="0">
                <a:solidFill>
                  <a:srgbClr val="00B0F0"/>
                </a:solidFill>
              </a:rPr>
              <a:t> yang </a:t>
            </a:r>
            <a:r>
              <a:rPr lang="en-ID" sz="1800" b="1" dirty="0" err="1">
                <a:solidFill>
                  <a:srgbClr val="00B0F0"/>
                </a:solidFill>
              </a:rPr>
              <a:t>sama</a:t>
            </a:r>
            <a:r>
              <a:rPr lang="en-ID" sz="1800" b="1" dirty="0">
                <a:solidFill>
                  <a:srgbClr val="00B0F0"/>
                </a:solidFill>
              </a:rPr>
              <a:t> ? </a:t>
            </a:r>
          </a:p>
        </p:txBody>
      </p:sp>
      <p:sp>
        <p:nvSpPr>
          <p:cNvPr id="8" name="Title 24">
            <a:extLst>
              <a:ext uri="{FF2B5EF4-FFF2-40B4-BE49-F238E27FC236}">
                <a16:creationId xmlns:a16="http://schemas.microsoft.com/office/drawing/2014/main" id="{07BA1648-99B0-40A2-85A5-ADBEE10728AE}"/>
              </a:ext>
            </a:extLst>
          </p:cNvPr>
          <p:cNvSpPr txBox="1">
            <a:spLocks/>
          </p:cNvSpPr>
          <p:nvPr/>
        </p:nvSpPr>
        <p:spPr>
          <a:xfrm>
            <a:off x="169671" y="3130508"/>
            <a:ext cx="3818129" cy="951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D" sz="1800" dirty="0" err="1">
                <a:solidFill>
                  <a:schemeClr val="tx2"/>
                </a:solidFill>
              </a:rPr>
              <a:t>Dapat</a:t>
            </a:r>
            <a:r>
              <a:rPr lang="en-ID" sz="1800" dirty="0">
                <a:solidFill>
                  <a:schemeClr val="tx2"/>
                </a:solidFill>
              </a:rPr>
              <a:t> </a:t>
            </a:r>
            <a:r>
              <a:rPr lang="en-ID" sz="1800" dirty="0" err="1">
                <a:solidFill>
                  <a:schemeClr val="tx2"/>
                </a:solidFill>
              </a:rPr>
              <a:t>dilihat</a:t>
            </a:r>
            <a:r>
              <a:rPr lang="en-ID" sz="1800" dirty="0">
                <a:solidFill>
                  <a:schemeClr val="tx2"/>
                </a:solidFill>
              </a:rPr>
              <a:t> </a:t>
            </a:r>
            <a:r>
              <a:rPr lang="en-ID" sz="1800" dirty="0" err="1">
                <a:solidFill>
                  <a:schemeClr val="tx2"/>
                </a:solidFill>
              </a:rPr>
              <a:t>bahwa</a:t>
            </a:r>
            <a:r>
              <a:rPr lang="en-ID" sz="1800" dirty="0">
                <a:solidFill>
                  <a:schemeClr val="tx2"/>
                </a:solidFill>
              </a:rPr>
              <a:t> order volume pada orderbook </a:t>
            </a:r>
            <a:r>
              <a:rPr lang="en-ID" sz="1800" dirty="0" err="1">
                <a:solidFill>
                  <a:schemeClr val="tx2"/>
                </a:solidFill>
              </a:rPr>
              <a:t>harga</a:t>
            </a:r>
            <a:r>
              <a:rPr lang="en-ID" sz="1800" dirty="0">
                <a:solidFill>
                  <a:schemeClr val="tx2"/>
                </a:solidFill>
              </a:rPr>
              <a:t> </a:t>
            </a:r>
            <a:r>
              <a:rPr lang="en-ID" sz="1800" b="1" dirty="0">
                <a:solidFill>
                  <a:srgbClr val="FF0000"/>
                </a:solidFill>
              </a:rPr>
              <a:t>150</a:t>
            </a:r>
            <a:r>
              <a:rPr lang="en-ID" sz="1800" dirty="0">
                <a:solidFill>
                  <a:schemeClr val="tx2"/>
                </a:solidFill>
              </a:rPr>
              <a:t> </a:t>
            </a:r>
            <a:r>
              <a:rPr lang="en-ID" sz="1800" dirty="0" err="1">
                <a:solidFill>
                  <a:schemeClr val="tx2"/>
                </a:solidFill>
              </a:rPr>
              <a:t>juta</a:t>
            </a:r>
            <a:r>
              <a:rPr lang="en-ID" sz="1800" dirty="0">
                <a:solidFill>
                  <a:schemeClr val="tx2"/>
                </a:solidFill>
              </a:rPr>
              <a:t> </a:t>
            </a:r>
            <a:r>
              <a:rPr lang="en-ID" sz="1800" dirty="0" err="1">
                <a:solidFill>
                  <a:schemeClr val="tx2"/>
                </a:solidFill>
              </a:rPr>
              <a:t>berkurang</a:t>
            </a:r>
            <a:r>
              <a:rPr lang="en-ID" sz="1800" dirty="0">
                <a:solidFill>
                  <a:schemeClr val="tx2"/>
                </a:solidFill>
              </a:rPr>
              <a:t> </a:t>
            </a:r>
            <a:r>
              <a:rPr lang="en-ID" sz="1800" dirty="0" err="1">
                <a:solidFill>
                  <a:schemeClr val="tx2"/>
                </a:solidFill>
              </a:rPr>
              <a:t>sebanyak</a:t>
            </a:r>
            <a:r>
              <a:rPr lang="en-ID" sz="1800" dirty="0">
                <a:solidFill>
                  <a:schemeClr val="tx2"/>
                </a:solidFill>
              </a:rPr>
              <a:t> </a:t>
            </a:r>
            <a:r>
              <a:rPr lang="en-ID" sz="1800" b="1" dirty="0">
                <a:solidFill>
                  <a:srgbClr val="FF0000"/>
                </a:solidFill>
              </a:rPr>
              <a:t>1,5</a:t>
            </a:r>
            <a:r>
              <a:rPr lang="en-ID" sz="1800" dirty="0">
                <a:solidFill>
                  <a:schemeClr val="tx2"/>
                </a:solidFill>
              </a:rPr>
              <a:t> </a:t>
            </a:r>
            <a:r>
              <a:rPr lang="en-ID" sz="1800" dirty="0" err="1">
                <a:solidFill>
                  <a:schemeClr val="tx2"/>
                </a:solidFill>
              </a:rPr>
              <a:t>btc</a:t>
            </a:r>
            <a:r>
              <a:rPr lang="en-ID" sz="1800" dirty="0">
                <a:solidFill>
                  <a:schemeClr val="tx2"/>
                </a:solidFill>
              </a:rPr>
              <a:t> dan </a:t>
            </a:r>
            <a:r>
              <a:rPr lang="en-ID" sz="1800" dirty="0" err="1">
                <a:solidFill>
                  <a:schemeClr val="tx2"/>
                </a:solidFill>
              </a:rPr>
              <a:t>hanya</a:t>
            </a:r>
            <a:r>
              <a:rPr lang="en-ID" sz="1800" dirty="0">
                <a:solidFill>
                  <a:schemeClr val="tx2"/>
                </a:solidFill>
              </a:rPr>
              <a:t> </a:t>
            </a:r>
            <a:r>
              <a:rPr lang="en-ID" sz="1800" dirty="0" err="1">
                <a:solidFill>
                  <a:schemeClr val="tx2"/>
                </a:solidFill>
              </a:rPr>
              <a:t>terdapat</a:t>
            </a:r>
            <a:r>
              <a:rPr lang="en-ID" sz="1800" dirty="0">
                <a:solidFill>
                  <a:schemeClr val="tx2"/>
                </a:solidFill>
              </a:rPr>
              <a:t> </a:t>
            </a:r>
            <a:r>
              <a:rPr lang="en-ID" sz="1800" b="1" dirty="0">
                <a:solidFill>
                  <a:srgbClr val="FF0000"/>
                </a:solidFill>
              </a:rPr>
              <a:t>2</a:t>
            </a:r>
            <a:r>
              <a:rPr lang="en-ID" sz="1800" dirty="0">
                <a:solidFill>
                  <a:schemeClr val="tx2"/>
                </a:solidFill>
              </a:rPr>
              <a:t> maker pada </a:t>
            </a:r>
            <a:r>
              <a:rPr lang="en-ID" sz="1800" dirty="0" err="1">
                <a:solidFill>
                  <a:schemeClr val="tx2"/>
                </a:solidFill>
              </a:rPr>
              <a:t>harga</a:t>
            </a:r>
            <a:r>
              <a:rPr lang="en-ID" sz="1800" dirty="0">
                <a:solidFill>
                  <a:schemeClr val="tx2"/>
                </a:solidFill>
              </a:rPr>
              <a:t> </a:t>
            </a:r>
            <a:r>
              <a:rPr lang="en-ID" sz="1800" dirty="0" err="1">
                <a:solidFill>
                  <a:schemeClr val="tx2"/>
                </a:solidFill>
              </a:rPr>
              <a:t>tersebut</a:t>
            </a:r>
            <a:r>
              <a:rPr lang="en-ID" sz="1800" dirty="0">
                <a:solidFill>
                  <a:schemeClr val="tx2"/>
                </a:solidFill>
              </a:rPr>
              <a:t>.</a:t>
            </a:r>
            <a:endParaRPr lang="en-ID" sz="1800" b="1" dirty="0">
              <a:solidFill>
                <a:srgbClr val="00B050"/>
              </a:solidFill>
            </a:endParaRP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07496"/>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pic>
        <p:nvPicPr>
          <p:cNvPr id="28" name="Picture 27">
            <a:extLst>
              <a:ext uri="{FF2B5EF4-FFF2-40B4-BE49-F238E27FC236}">
                <a16:creationId xmlns:a16="http://schemas.microsoft.com/office/drawing/2014/main" id="{5EFC7E33-F942-4A4A-9D41-835BF34A7E1C}"/>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57453" y="3301094"/>
            <a:ext cx="1446417" cy="2679296"/>
          </a:xfrm>
          <a:prstGeom prst="rect">
            <a:avLst/>
          </a:prstGeom>
        </p:spPr>
      </p:pic>
      <p:sp>
        <p:nvSpPr>
          <p:cNvPr id="29" name="Speech Bubble: Rectangle with Corners Rounded 28">
            <a:extLst>
              <a:ext uri="{FF2B5EF4-FFF2-40B4-BE49-F238E27FC236}">
                <a16:creationId xmlns:a16="http://schemas.microsoft.com/office/drawing/2014/main" id="{D648C50D-1F44-4DF5-BCA8-986E9127636E}"/>
              </a:ext>
            </a:extLst>
          </p:cNvPr>
          <p:cNvSpPr/>
          <p:nvPr/>
        </p:nvSpPr>
        <p:spPr>
          <a:xfrm flipH="1">
            <a:off x="4163529" y="2889077"/>
            <a:ext cx="1887636" cy="620229"/>
          </a:xfrm>
          <a:prstGeom prst="wedgeRoundRectCallout">
            <a:avLst>
              <a:gd name="adj1" fmla="val -57530"/>
              <a:gd name="adj2" fmla="val 34954"/>
              <a:gd name="adj3" fmla="val 16667"/>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200" dirty="0">
                <a:solidFill>
                  <a:schemeClr val="bg1">
                    <a:lumMod val="95000"/>
                  </a:schemeClr>
                </a:solidFill>
              </a:rPr>
              <a:t>Saya </a:t>
            </a:r>
            <a:r>
              <a:rPr lang="en-ID" sz="1200" dirty="0" err="1">
                <a:solidFill>
                  <a:schemeClr val="bg1">
                    <a:lumMod val="95000"/>
                  </a:schemeClr>
                </a:solidFill>
              </a:rPr>
              <a:t>ingin</a:t>
            </a:r>
            <a:r>
              <a:rPr lang="en-ID" sz="1200" dirty="0">
                <a:solidFill>
                  <a:schemeClr val="bg1">
                    <a:lumMod val="95000"/>
                  </a:schemeClr>
                </a:solidFill>
              </a:rPr>
              <a:t> </a:t>
            </a:r>
            <a:r>
              <a:rPr lang="en-ID" sz="1200" dirty="0" err="1">
                <a:solidFill>
                  <a:schemeClr val="bg1">
                    <a:lumMod val="95000"/>
                  </a:schemeClr>
                </a:solidFill>
              </a:rPr>
              <a:t>menjual</a:t>
            </a:r>
            <a:r>
              <a:rPr lang="en-ID" sz="1200" dirty="0">
                <a:solidFill>
                  <a:schemeClr val="bg1">
                    <a:lumMod val="95000"/>
                  </a:schemeClr>
                </a:solidFill>
              </a:rPr>
              <a:t> bitcoin pada </a:t>
            </a:r>
            <a:r>
              <a:rPr lang="en-ID" sz="1200" dirty="0" err="1">
                <a:solidFill>
                  <a:schemeClr val="bg1">
                    <a:lumMod val="95000"/>
                  </a:schemeClr>
                </a:solidFill>
              </a:rPr>
              <a:t>harga</a:t>
            </a:r>
            <a:r>
              <a:rPr lang="en-ID" sz="1200" dirty="0">
                <a:solidFill>
                  <a:schemeClr val="bg1">
                    <a:lumMod val="95000"/>
                  </a:schemeClr>
                </a:solidFill>
              </a:rPr>
              <a:t> </a:t>
            </a:r>
            <a:r>
              <a:rPr lang="en-ID" sz="1200" b="1" dirty="0">
                <a:solidFill>
                  <a:schemeClr val="bg1">
                    <a:lumMod val="95000"/>
                  </a:schemeClr>
                </a:solidFill>
              </a:rPr>
              <a:t>150 </a:t>
            </a:r>
            <a:r>
              <a:rPr lang="en-ID" sz="1200" dirty="0" err="1">
                <a:solidFill>
                  <a:schemeClr val="bg1">
                    <a:lumMod val="95000"/>
                  </a:schemeClr>
                </a:solidFill>
              </a:rPr>
              <a:t>juta</a:t>
            </a:r>
            <a:r>
              <a:rPr lang="en-ID" sz="1200" dirty="0">
                <a:solidFill>
                  <a:schemeClr val="bg1">
                    <a:lumMod val="95000"/>
                  </a:schemeClr>
                </a:solidFill>
              </a:rPr>
              <a:t> </a:t>
            </a:r>
            <a:r>
              <a:rPr lang="en-ID" sz="1200" dirty="0" err="1">
                <a:solidFill>
                  <a:schemeClr val="bg1">
                    <a:lumMod val="95000"/>
                  </a:schemeClr>
                </a:solidFill>
              </a:rPr>
              <a:t>sebanyak</a:t>
            </a:r>
            <a:r>
              <a:rPr lang="en-ID" sz="1200" dirty="0">
                <a:solidFill>
                  <a:schemeClr val="bg1">
                    <a:lumMod val="95000"/>
                  </a:schemeClr>
                </a:solidFill>
              </a:rPr>
              <a:t> </a:t>
            </a:r>
            <a:r>
              <a:rPr lang="en-ID" sz="1200" b="1" dirty="0">
                <a:solidFill>
                  <a:schemeClr val="bg1">
                    <a:lumMod val="95000"/>
                  </a:schemeClr>
                </a:solidFill>
              </a:rPr>
              <a:t>1,5</a:t>
            </a:r>
            <a:r>
              <a:rPr lang="en-ID" sz="1200" dirty="0">
                <a:solidFill>
                  <a:schemeClr val="bg1">
                    <a:lumMod val="95000"/>
                  </a:schemeClr>
                </a:solidFill>
              </a:rPr>
              <a:t> </a:t>
            </a:r>
            <a:r>
              <a:rPr lang="en-ID" sz="1200" dirty="0" err="1">
                <a:solidFill>
                  <a:schemeClr val="bg1">
                    <a:lumMod val="95000"/>
                  </a:schemeClr>
                </a:solidFill>
              </a:rPr>
              <a:t>btc</a:t>
            </a:r>
            <a:endParaRPr lang="en-ID" sz="1200" dirty="0">
              <a:solidFill>
                <a:schemeClr val="bg1">
                  <a:lumMod val="95000"/>
                </a:schemeClr>
              </a:solidFill>
            </a:endParaRPr>
          </a:p>
        </p:txBody>
      </p:sp>
      <p:graphicFrame>
        <p:nvGraphicFramePr>
          <p:cNvPr id="34" name="Table 33">
            <a:extLst>
              <a:ext uri="{FF2B5EF4-FFF2-40B4-BE49-F238E27FC236}">
                <a16:creationId xmlns:a16="http://schemas.microsoft.com/office/drawing/2014/main" id="{715C2E41-2511-4D9C-AA68-7CAC8C410FB9}"/>
              </a:ext>
            </a:extLst>
          </p:cNvPr>
          <p:cNvGraphicFramePr>
            <a:graphicFrameLocks noGrp="1"/>
          </p:cNvGraphicFramePr>
          <p:nvPr/>
        </p:nvGraphicFramePr>
        <p:xfrm>
          <a:off x="73215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0,509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36" name="Oval 35">
            <a:extLst>
              <a:ext uri="{FF2B5EF4-FFF2-40B4-BE49-F238E27FC236}">
                <a16:creationId xmlns:a16="http://schemas.microsoft.com/office/drawing/2014/main" id="{F620FFBB-77C0-4808-A914-BEC77E954469}"/>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37" name="Oval 36">
            <a:extLst>
              <a:ext uri="{FF2B5EF4-FFF2-40B4-BE49-F238E27FC236}">
                <a16:creationId xmlns:a16="http://schemas.microsoft.com/office/drawing/2014/main" id="{69EFE167-EF0C-4E4E-8B90-083F54E19645}"/>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38" name="Oval 37">
            <a:extLst>
              <a:ext uri="{FF2B5EF4-FFF2-40B4-BE49-F238E27FC236}">
                <a16:creationId xmlns:a16="http://schemas.microsoft.com/office/drawing/2014/main" id="{3A0203C6-2C23-4E65-9092-F94548E7FE5F}"/>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39" name="Oval 38">
            <a:extLst>
              <a:ext uri="{FF2B5EF4-FFF2-40B4-BE49-F238E27FC236}">
                <a16:creationId xmlns:a16="http://schemas.microsoft.com/office/drawing/2014/main" id="{3DAFD790-522B-4D79-9FA7-0F291A5396A1}"/>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40" name="Title 24">
            <a:extLst>
              <a:ext uri="{FF2B5EF4-FFF2-40B4-BE49-F238E27FC236}">
                <a16:creationId xmlns:a16="http://schemas.microsoft.com/office/drawing/2014/main" id="{E994DB0A-7A1F-4207-B4DA-DC83861B579A}"/>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sp>
        <p:nvSpPr>
          <p:cNvPr id="41" name="Title 24">
            <a:extLst>
              <a:ext uri="{FF2B5EF4-FFF2-40B4-BE49-F238E27FC236}">
                <a16:creationId xmlns:a16="http://schemas.microsoft.com/office/drawing/2014/main" id="{344467AC-1D73-40F8-A28A-643C20A46EC9}"/>
              </a:ext>
            </a:extLst>
          </p:cNvPr>
          <p:cNvSpPr txBox="1">
            <a:spLocks/>
          </p:cNvSpPr>
          <p:nvPr/>
        </p:nvSpPr>
        <p:spPr>
          <a:xfrm>
            <a:off x="11316196" y="2733443"/>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- 1,5</a:t>
            </a:r>
          </a:p>
        </p:txBody>
      </p:sp>
    </p:spTree>
    <p:extLst>
      <p:ext uri="{BB962C8B-B14F-4D97-AF65-F5344CB8AC3E}">
        <p14:creationId xmlns:p14="http://schemas.microsoft.com/office/powerpoint/2010/main" val="148461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childTnLst>
                                    <p:animClr clrSpc="hsl" dir="cw">
                                      <p:cBhvr override="childStyle">
                                        <p:cTn id="6" dur="500" fill="hold"/>
                                        <p:tgtEl>
                                          <p:spTgt spid="36"/>
                                        </p:tgtEl>
                                        <p:attrNameLst>
                                          <p:attrName>style.color</p:attrName>
                                        </p:attrNameLst>
                                      </p:cBhvr>
                                      <p:by>
                                        <p:hsl h="7200000" s="0" l="0"/>
                                      </p:by>
                                    </p:animClr>
                                    <p:animClr clrSpc="hsl" dir="cw">
                                      <p:cBhvr>
                                        <p:cTn id="7" dur="500" fill="hold"/>
                                        <p:tgtEl>
                                          <p:spTgt spid="36"/>
                                        </p:tgtEl>
                                        <p:attrNameLst>
                                          <p:attrName>fillcolor</p:attrName>
                                        </p:attrNameLst>
                                      </p:cBhvr>
                                      <p:by>
                                        <p:hsl h="7200000" s="0" l="0"/>
                                      </p:by>
                                    </p:animClr>
                                    <p:animClr clrSpc="hsl" dir="cw">
                                      <p:cBhvr>
                                        <p:cTn id="8" dur="500" fill="hold"/>
                                        <p:tgtEl>
                                          <p:spTgt spid="36"/>
                                        </p:tgtEl>
                                        <p:attrNameLst>
                                          <p:attrName>stroke.color</p:attrName>
                                        </p:attrNameLst>
                                      </p:cBhvr>
                                      <p:by>
                                        <p:hsl h="7200000" s="0" l="0"/>
                                      </p:by>
                                    </p:animClr>
                                    <p:set>
                                      <p:cBhvr>
                                        <p:cTn id="9" dur="500" fill="hold"/>
                                        <p:tgtEl>
                                          <p:spTgt spid="36"/>
                                        </p:tgtEl>
                                        <p:attrNameLst>
                                          <p:attrName>fill.type</p:attrName>
                                        </p:attrNameLst>
                                      </p:cBhvr>
                                      <p:to>
                                        <p:strVal val="solid"/>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par>
                          <p:cTn id="18" fill="hold">
                            <p:stCondLst>
                              <p:cond delay="1500"/>
                            </p:stCondLst>
                            <p:childTnLst>
                              <p:par>
                                <p:cTn id="19" presetID="27" presetClass="emph" presetSubtype="0" repeatCount="indefinite" fill="remove" nodeType="afterEffect">
                                  <p:stCondLst>
                                    <p:cond delay="0"/>
                                  </p:stCondLst>
                                  <p:childTnLst>
                                    <p:animClr clrSpc="rgb" dir="cw">
                                      <p:cBhvr override="childStyle">
                                        <p:cTn id="20" dur="250" autoRev="1" fill="remove"/>
                                        <p:tgtEl>
                                          <p:spTgt spid="41">
                                            <p:txEl>
                                              <p:pRg st="0" end="0"/>
                                            </p:txEl>
                                          </p:spTgt>
                                        </p:tgtEl>
                                        <p:attrNameLst>
                                          <p:attrName>style.color</p:attrName>
                                        </p:attrNameLst>
                                      </p:cBhvr>
                                      <p:to>
                                        <a:schemeClr val="bg1"/>
                                      </p:to>
                                    </p:animClr>
                                    <p:animClr clrSpc="rgb" dir="cw">
                                      <p:cBhvr>
                                        <p:cTn id="21" dur="250" autoRev="1" fill="remove"/>
                                        <p:tgtEl>
                                          <p:spTgt spid="41">
                                            <p:txEl>
                                              <p:pRg st="0" end="0"/>
                                            </p:txEl>
                                          </p:spTgt>
                                        </p:tgtEl>
                                        <p:attrNameLst>
                                          <p:attrName>fillcolor</p:attrName>
                                        </p:attrNameLst>
                                      </p:cBhvr>
                                      <p:to>
                                        <a:schemeClr val="bg1"/>
                                      </p:to>
                                    </p:animClr>
                                    <p:set>
                                      <p:cBhvr>
                                        <p:cTn id="22" dur="250" autoRev="1" fill="remove"/>
                                        <p:tgtEl>
                                          <p:spTgt spid="41">
                                            <p:txEl>
                                              <p:pRg st="0" end="0"/>
                                            </p:txEl>
                                          </p:spTgt>
                                        </p:tgtEl>
                                        <p:attrNameLst>
                                          <p:attrName>fill.type</p:attrName>
                                        </p:attrNameLst>
                                      </p:cBhvr>
                                      <p:to>
                                        <p:strVal val="solid"/>
                                      </p:to>
                                    </p:set>
                                    <p:set>
                                      <p:cBhvr>
                                        <p:cTn id="23" dur="250" autoRev="1" fill="remove"/>
                                        <p:tgtEl>
                                          <p:spTgt spid="4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6" grpId="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TAKER TRADING ILLUSTRATION</a:t>
            </a:r>
          </a:p>
        </p:txBody>
      </p:sp>
      <p:grpSp>
        <p:nvGrpSpPr>
          <p:cNvPr id="14" name="Group 13">
            <a:extLst>
              <a:ext uri="{FF2B5EF4-FFF2-40B4-BE49-F238E27FC236}">
                <a16:creationId xmlns:a16="http://schemas.microsoft.com/office/drawing/2014/main" id="{ACA3F50D-6B07-4D1A-868B-63C1437F0919}"/>
              </a:ext>
            </a:extLst>
          </p:cNvPr>
          <p:cNvGrpSpPr/>
          <p:nvPr/>
        </p:nvGrpSpPr>
        <p:grpSpPr>
          <a:xfrm>
            <a:off x="6346997" y="1727672"/>
            <a:ext cx="6000406" cy="4178299"/>
            <a:chOff x="3095797" y="1612900"/>
            <a:chExt cx="6000406" cy="4178299"/>
          </a:xfrm>
        </p:grpSpPr>
        <p:pic>
          <p:nvPicPr>
            <p:cNvPr id="15" name="Picture 14">
              <a:extLst>
                <a:ext uri="{FF2B5EF4-FFF2-40B4-BE49-F238E27FC236}">
                  <a16:creationId xmlns:a16="http://schemas.microsoft.com/office/drawing/2014/main" id="{CAF0A6ED-F1F8-487B-8FE9-85719CA5F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7" name="Title 9">
              <a:extLst>
                <a:ext uri="{FF2B5EF4-FFF2-40B4-BE49-F238E27FC236}">
                  <a16:creationId xmlns:a16="http://schemas.microsoft.com/office/drawing/2014/main" id="{1CC39218-2AF5-4186-8C62-4DF0FD70866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34" name="Table 33">
            <a:extLst>
              <a:ext uri="{FF2B5EF4-FFF2-40B4-BE49-F238E27FC236}">
                <a16:creationId xmlns:a16="http://schemas.microsoft.com/office/drawing/2014/main" id="{715C2E41-2511-4D9C-AA68-7CAC8C410FB9}"/>
              </a:ext>
            </a:extLst>
          </p:cNvPr>
          <p:cNvGraphicFramePr>
            <a:graphicFrameLocks noGrp="1"/>
          </p:cNvGraphicFramePr>
          <p:nvPr>
            <p:extLst>
              <p:ext uri="{D42A27DB-BD31-4B8C-83A1-F6EECF244321}">
                <p14:modId xmlns:p14="http://schemas.microsoft.com/office/powerpoint/2010/main" val="395360246"/>
              </p:ext>
            </p:extLst>
          </p:nvPr>
        </p:nvGraphicFramePr>
        <p:xfrm>
          <a:off x="7321550" y="2698621"/>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00B0F0"/>
                          </a:solidFill>
                        </a:rPr>
                        <a:t>0,509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36" name="Oval 35">
            <a:extLst>
              <a:ext uri="{FF2B5EF4-FFF2-40B4-BE49-F238E27FC236}">
                <a16:creationId xmlns:a16="http://schemas.microsoft.com/office/drawing/2014/main" id="{F620FFBB-77C0-4808-A914-BEC77E954469}"/>
              </a:ext>
            </a:extLst>
          </p:cNvPr>
          <p:cNvSpPr/>
          <p:nvPr/>
        </p:nvSpPr>
        <p:spPr>
          <a:xfrm>
            <a:off x="8887040"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2</a:t>
            </a:r>
          </a:p>
        </p:txBody>
      </p:sp>
      <p:sp>
        <p:nvSpPr>
          <p:cNvPr id="37" name="Oval 36">
            <a:extLst>
              <a:ext uri="{FF2B5EF4-FFF2-40B4-BE49-F238E27FC236}">
                <a16:creationId xmlns:a16="http://schemas.microsoft.com/office/drawing/2014/main" id="{69EFE167-EF0C-4E4E-8B90-083F54E19645}"/>
              </a:ext>
            </a:extLst>
          </p:cNvPr>
          <p:cNvSpPr/>
          <p:nvPr/>
        </p:nvSpPr>
        <p:spPr>
          <a:xfrm>
            <a:off x="8887040"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38" name="Oval 37">
            <a:extLst>
              <a:ext uri="{FF2B5EF4-FFF2-40B4-BE49-F238E27FC236}">
                <a16:creationId xmlns:a16="http://schemas.microsoft.com/office/drawing/2014/main" id="{3A0203C6-2C23-4E65-9092-F94548E7FE5F}"/>
              </a:ext>
            </a:extLst>
          </p:cNvPr>
          <p:cNvSpPr/>
          <p:nvPr/>
        </p:nvSpPr>
        <p:spPr>
          <a:xfrm>
            <a:off x="8887040"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39" name="Oval 38">
            <a:extLst>
              <a:ext uri="{FF2B5EF4-FFF2-40B4-BE49-F238E27FC236}">
                <a16:creationId xmlns:a16="http://schemas.microsoft.com/office/drawing/2014/main" id="{3DAFD790-522B-4D79-9FA7-0F291A5396A1}"/>
              </a:ext>
            </a:extLst>
          </p:cNvPr>
          <p:cNvSpPr/>
          <p:nvPr/>
        </p:nvSpPr>
        <p:spPr>
          <a:xfrm>
            <a:off x="8887040"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40" name="Title 24">
            <a:extLst>
              <a:ext uri="{FF2B5EF4-FFF2-40B4-BE49-F238E27FC236}">
                <a16:creationId xmlns:a16="http://schemas.microsoft.com/office/drawing/2014/main" id="{E994DB0A-7A1F-4207-B4DA-DC83861B579A}"/>
              </a:ext>
            </a:extLst>
          </p:cNvPr>
          <p:cNvSpPr txBox="1">
            <a:spLocks/>
          </p:cNvSpPr>
          <p:nvPr/>
        </p:nvSpPr>
        <p:spPr>
          <a:xfrm>
            <a:off x="6803870"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sp>
        <p:nvSpPr>
          <p:cNvPr id="41" name="Title 24">
            <a:extLst>
              <a:ext uri="{FF2B5EF4-FFF2-40B4-BE49-F238E27FC236}">
                <a16:creationId xmlns:a16="http://schemas.microsoft.com/office/drawing/2014/main" id="{344467AC-1D73-40F8-A28A-643C20A46EC9}"/>
              </a:ext>
            </a:extLst>
          </p:cNvPr>
          <p:cNvSpPr txBox="1">
            <a:spLocks/>
          </p:cNvSpPr>
          <p:nvPr/>
        </p:nvSpPr>
        <p:spPr>
          <a:xfrm>
            <a:off x="11316196" y="2747957"/>
            <a:ext cx="929144" cy="3840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ID" sz="1600" b="1" dirty="0">
                <a:solidFill>
                  <a:srgbClr val="FF0000"/>
                </a:solidFill>
                <a:latin typeface="Arial Rounded MT Bold" panose="020F0704030504030204" pitchFamily="34" charset="0"/>
              </a:rPr>
              <a:t>- 1,5</a:t>
            </a:r>
          </a:p>
        </p:txBody>
      </p:sp>
      <p:grpSp>
        <p:nvGrpSpPr>
          <p:cNvPr id="42" name="Group 41">
            <a:extLst>
              <a:ext uri="{FF2B5EF4-FFF2-40B4-BE49-F238E27FC236}">
                <a16:creationId xmlns:a16="http://schemas.microsoft.com/office/drawing/2014/main" id="{BC086632-C1E7-40B0-8796-9ECD38B69FD5}"/>
              </a:ext>
            </a:extLst>
          </p:cNvPr>
          <p:cNvGrpSpPr/>
          <p:nvPr/>
        </p:nvGrpSpPr>
        <p:grpSpPr>
          <a:xfrm>
            <a:off x="-140685" y="1727672"/>
            <a:ext cx="6000406" cy="4178299"/>
            <a:chOff x="3095797" y="1612900"/>
            <a:chExt cx="6000406" cy="4178299"/>
          </a:xfrm>
        </p:grpSpPr>
        <p:pic>
          <p:nvPicPr>
            <p:cNvPr id="43" name="Picture 42">
              <a:extLst>
                <a:ext uri="{FF2B5EF4-FFF2-40B4-BE49-F238E27FC236}">
                  <a16:creationId xmlns:a16="http://schemas.microsoft.com/office/drawing/2014/main" id="{55CAA835-B923-4043-8D7A-61FD0C5D2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44" name="Title 9">
              <a:extLst>
                <a:ext uri="{FF2B5EF4-FFF2-40B4-BE49-F238E27FC236}">
                  <a16:creationId xmlns:a16="http://schemas.microsoft.com/office/drawing/2014/main" id="{A99CDAE0-2265-4164-918B-EC256FCEF0FE}"/>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45" name="Table 44">
            <a:extLst>
              <a:ext uri="{FF2B5EF4-FFF2-40B4-BE49-F238E27FC236}">
                <a16:creationId xmlns:a16="http://schemas.microsoft.com/office/drawing/2014/main" id="{9BDADFBD-8251-443C-8AFD-BE911583862F}"/>
              </a:ext>
            </a:extLst>
          </p:cNvPr>
          <p:cNvGraphicFramePr>
            <a:graphicFrameLocks noGrp="1"/>
          </p:cNvGraphicFramePr>
          <p:nvPr>
            <p:extLst>
              <p:ext uri="{D42A27DB-BD31-4B8C-83A1-F6EECF244321}">
                <p14:modId xmlns:p14="http://schemas.microsoft.com/office/powerpoint/2010/main" val="1400977971"/>
              </p:ext>
            </p:extLst>
          </p:nvPr>
        </p:nvGraphicFramePr>
        <p:xfrm>
          <a:off x="833868" y="2698621"/>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150.000.000</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chemeClr val="accent1">
                              <a:lumMod val="75000"/>
                            </a:schemeClr>
                          </a:solidFill>
                        </a:rPr>
                        <a:t>2,009 BTC</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r>
                        <a:rPr lang="en-ID" sz="1800" b="1" dirty="0">
                          <a:solidFill>
                            <a:srgbClr val="00B050"/>
                          </a:solidFill>
                        </a:rPr>
                        <a:t>145.000.000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b="1" dirty="0">
                          <a:solidFill>
                            <a:schemeClr val="accent1">
                              <a:lumMod val="75000"/>
                            </a:schemeClr>
                          </a:solidFill>
                        </a:rPr>
                        <a:t>0,09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140.000.000</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chemeClr val="accent1">
                              <a:lumMod val="75000"/>
                            </a:schemeClr>
                          </a:solidFill>
                        </a:rPr>
                        <a:t>0,05 BTC</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p>
                      <a:endParaRPr lang="en-ID" sz="1400"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chemeClr val="accent1">
                              <a:lumMod val="75000"/>
                            </a:schemeClr>
                          </a:solidFill>
                          <a:effectLst/>
                          <a:uLnTx/>
                          <a:uFillTx/>
                          <a:latin typeface="+mn-lt"/>
                          <a:ea typeface="+mn-ea"/>
                          <a:cs typeface="+mn-cs"/>
                        </a:rPr>
                        <a:t>0,05 BTC</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46" name="Title 24">
            <a:extLst>
              <a:ext uri="{FF2B5EF4-FFF2-40B4-BE49-F238E27FC236}">
                <a16:creationId xmlns:a16="http://schemas.microsoft.com/office/drawing/2014/main" id="{3C50FE09-521B-4D98-B0B3-ADD485F1326C}"/>
              </a:ext>
            </a:extLst>
          </p:cNvPr>
          <p:cNvSpPr txBox="1">
            <a:spLocks/>
          </p:cNvSpPr>
          <p:nvPr/>
        </p:nvSpPr>
        <p:spPr>
          <a:xfrm>
            <a:off x="316188" y="1207572"/>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d-ID" sz="2000" dirty="0">
                <a:solidFill>
                  <a:srgbClr val="00B050"/>
                </a:solidFill>
                <a:latin typeface="Arial Black" panose="020B0A04020102020204" pitchFamily="34" charset="0"/>
              </a:rPr>
              <a:t>ORDERBOOK BID</a:t>
            </a:r>
            <a:endParaRPr lang="en-ID" sz="2000" dirty="0">
              <a:solidFill>
                <a:srgbClr val="00B050"/>
              </a:solidFill>
              <a:latin typeface="Arial Black" panose="020B0A04020102020204" pitchFamily="34" charset="0"/>
            </a:endParaRPr>
          </a:p>
        </p:txBody>
      </p:sp>
      <p:sp>
        <p:nvSpPr>
          <p:cNvPr id="47" name="Title 24">
            <a:extLst>
              <a:ext uri="{FF2B5EF4-FFF2-40B4-BE49-F238E27FC236}">
                <a16:creationId xmlns:a16="http://schemas.microsoft.com/office/drawing/2014/main" id="{53066587-B55C-4000-90BB-9E3C85F22AE5}"/>
              </a:ext>
            </a:extLst>
          </p:cNvPr>
          <p:cNvSpPr txBox="1">
            <a:spLocks/>
          </p:cNvSpPr>
          <p:nvPr/>
        </p:nvSpPr>
        <p:spPr>
          <a:xfrm>
            <a:off x="4755250" y="2698621"/>
            <a:ext cx="1150764"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400" b="1" dirty="0">
                <a:solidFill>
                  <a:schemeClr val="accent2"/>
                </a:solidFill>
                <a:latin typeface="Arial Black" panose="020B0A04020102020204" pitchFamily="34" charset="0"/>
              </a:rPr>
              <a:t>Before</a:t>
            </a:r>
          </a:p>
        </p:txBody>
      </p:sp>
      <p:sp>
        <p:nvSpPr>
          <p:cNvPr id="48" name="Title 24">
            <a:extLst>
              <a:ext uri="{FF2B5EF4-FFF2-40B4-BE49-F238E27FC236}">
                <a16:creationId xmlns:a16="http://schemas.microsoft.com/office/drawing/2014/main" id="{41B7B016-8FDB-4252-8FA3-390840A7138F}"/>
              </a:ext>
            </a:extLst>
          </p:cNvPr>
          <p:cNvSpPr txBox="1">
            <a:spLocks/>
          </p:cNvSpPr>
          <p:nvPr/>
        </p:nvSpPr>
        <p:spPr>
          <a:xfrm>
            <a:off x="6170786" y="2698621"/>
            <a:ext cx="1150764"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400" b="1" dirty="0">
                <a:solidFill>
                  <a:schemeClr val="accent2"/>
                </a:solidFill>
                <a:latin typeface="Arial Black" panose="020B0A04020102020204" pitchFamily="34" charset="0"/>
              </a:rPr>
              <a:t>After</a:t>
            </a:r>
          </a:p>
        </p:txBody>
      </p:sp>
      <p:sp>
        <p:nvSpPr>
          <p:cNvPr id="50" name="Oval 49">
            <a:extLst>
              <a:ext uri="{FF2B5EF4-FFF2-40B4-BE49-F238E27FC236}">
                <a16:creationId xmlns:a16="http://schemas.microsoft.com/office/drawing/2014/main" id="{1575F49F-CB78-4624-9EE5-9BB7F3C927D6}"/>
              </a:ext>
            </a:extLst>
          </p:cNvPr>
          <p:cNvSpPr/>
          <p:nvPr/>
        </p:nvSpPr>
        <p:spPr>
          <a:xfrm>
            <a:off x="2319514" y="2745004"/>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51" name="Oval 50">
            <a:extLst>
              <a:ext uri="{FF2B5EF4-FFF2-40B4-BE49-F238E27FC236}">
                <a16:creationId xmlns:a16="http://schemas.microsoft.com/office/drawing/2014/main" id="{9C0805D1-8406-4DC6-852D-E252BEDAE555}"/>
              </a:ext>
            </a:extLst>
          </p:cNvPr>
          <p:cNvSpPr/>
          <p:nvPr/>
        </p:nvSpPr>
        <p:spPr>
          <a:xfrm>
            <a:off x="2319514" y="318747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52" name="Oval 51">
            <a:extLst>
              <a:ext uri="{FF2B5EF4-FFF2-40B4-BE49-F238E27FC236}">
                <a16:creationId xmlns:a16="http://schemas.microsoft.com/office/drawing/2014/main" id="{22EA7580-166C-4B34-AC4A-F340423C1631}"/>
              </a:ext>
            </a:extLst>
          </p:cNvPr>
          <p:cNvSpPr/>
          <p:nvPr/>
        </p:nvSpPr>
        <p:spPr>
          <a:xfrm>
            <a:off x="2319514" y="3612639"/>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sp>
        <p:nvSpPr>
          <p:cNvPr id="53" name="Oval 52">
            <a:extLst>
              <a:ext uri="{FF2B5EF4-FFF2-40B4-BE49-F238E27FC236}">
                <a16:creationId xmlns:a16="http://schemas.microsoft.com/office/drawing/2014/main" id="{B812AA96-6748-4116-BB86-485E56654227}"/>
              </a:ext>
            </a:extLst>
          </p:cNvPr>
          <p:cNvSpPr/>
          <p:nvPr/>
        </p:nvSpPr>
        <p:spPr>
          <a:xfrm>
            <a:off x="2319514" y="4032378"/>
            <a:ext cx="274421" cy="27442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solidFill>
                  <a:schemeClr val="tx1">
                    <a:lumMod val="50000"/>
                    <a:lumOff val="50000"/>
                  </a:schemeClr>
                </a:solidFill>
              </a:rPr>
              <a:t>4</a:t>
            </a:r>
          </a:p>
        </p:txBody>
      </p:sp>
      <p:cxnSp>
        <p:nvCxnSpPr>
          <p:cNvPr id="3" name="Straight Connector 2">
            <a:extLst>
              <a:ext uri="{FF2B5EF4-FFF2-40B4-BE49-F238E27FC236}">
                <a16:creationId xmlns:a16="http://schemas.microsoft.com/office/drawing/2014/main" id="{436536C5-7CBD-4F7B-B2B6-8617DCEE8FD0}"/>
              </a:ext>
            </a:extLst>
          </p:cNvPr>
          <p:cNvCxnSpPr>
            <a:stCxn id="12" idx="2"/>
          </p:cNvCxnSpPr>
          <p:nvPr/>
        </p:nvCxnSpPr>
        <p:spPr>
          <a:xfrm>
            <a:off x="6096000" y="1066801"/>
            <a:ext cx="0" cy="5003799"/>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444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1" nodeType="afterEffect">
                                  <p:stCondLst>
                                    <p:cond delay="0"/>
                                  </p:stCondLst>
                                  <p:childTnLst>
                                    <p:animClr clrSpc="hsl" dir="cw">
                                      <p:cBhvr override="childStyle">
                                        <p:cTn id="6" dur="500" fill="hold"/>
                                        <p:tgtEl>
                                          <p:spTgt spid="36"/>
                                        </p:tgtEl>
                                        <p:attrNameLst>
                                          <p:attrName>style.color</p:attrName>
                                        </p:attrNameLst>
                                      </p:cBhvr>
                                      <p:by>
                                        <p:hsl h="7200000" s="0" l="0"/>
                                      </p:by>
                                    </p:animClr>
                                    <p:animClr clrSpc="hsl" dir="cw">
                                      <p:cBhvr>
                                        <p:cTn id="7" dur="500" fill="hold"/>
                                        <p:tgtEl>
                                          <p:spTgt spid="36"/>
                                        </p:tgtEl>
                                        <p:attrNameLst>
                                          <p:attrName>fillcolor</p:attrName>
                                        </p:attrNameLst>
                                      </p:cBhvr>
                                      <p:by>
                                        <p:hsl h="7200000" s="0" l="0"/>
                                      </p:by>
                                    </p:animClr>
                                    <p:animClr clrSpc="hsl" dir="cw">
                                      <p:cBhvr>
                                        <p:cTn id="8" dur="500" fill="hold"/>
                                        <p:tgtEl>
                                          <p:spTgt spid="36"/>
                                        </p:tgtEl>
                                        <p:attrNameLst>
                                          <p:attrName>stroke.color</p:attrName>
                                        </p:attrNameLst>
                                      </p:cBhvr>
                                      <p:by>
                                        <p:hsl h="7200000" s="0" l="0"/>
                                      </p:by>
                                    </p:animClr>
                                    <p:set>
                                      <p:cBhvr>
                                        <p:cTn id="9" dur="500" fill="hold"/>
                                        <p:tgtEl>
                                          <p:spTgt spid="36"/>
                                        </p:tgtEl>
                                        <p:attrNameLst>
                                          <p:attrName>fill.type</p:attrName>
                                        </p:attrNameLst>
                                      </p:cBhvr>
                                      <p:to>
                                        <p:strVal val="solid"/>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1000"/>
                            </p:stCondLst>
                            <p:childTnLst>
                              <p:par>
                                <p:cTn id="15" presetID="27" presetClass="emph" presetSubtype="0" repeatCount="indefinite" fill="remove" nodeType="afterEffect">
                                  <p:stCondLst>
                                    <p:cond delay="0"/>
                                  </p:stCondLst>
                                  <p:childTnLst>
                                    <p:animClr clrSpc="rgb" dir="cw">
                                      <p:cBhvr override="childStyle">
                                        <p:cTn id="16" dur="250" autoRev="1" fill="remove"/>
                                        <p:tgtEl>
                                          <p:spTgt spid="41">
                                            <p:txEl>
                                              <p:pRg st="0" end="0"/>
                                            </p:txEl>
                                          </p:spTgt>
                                        </p:tgtEl>
                                        <p:attrNameLst>
                                          <p:attrName>style.color</p:attrName>
                                        </p:attrNameLst>
                                      </p:cBhvr>
                                      <p:to>
                                        <a:schemeClr val="bg1"/>
                                      </p:to>
                                    </p:animClr>
                                    <p:animClr clrSpc="rgb" dir="cw">
                                      <p:cBhvr>
                                        <p:cTn id="17" dur="250" autoRev="1" fill="remove"/>
                                        <p:tgtEl>
                                          <p:spTgt spid="41">
                                            <p:txEl>
                                              <p:pRg st="0" end="0"/>
                                            </p:txEl>
                                          </p:spTgt>
                                        </p:tgtEl>
                                        <p:attrNameLst>
                                          <p:attrName>fillcolor</p:attrName>
                                        </p:attrNameLst>
                                      </p:cBhvr>
                                      <p:to>
                                        <a:schemeClr val="bg1"/>
                                      </p:to>
                                    </p:animClr>
                                    <p:set>
                                      <p:cBhvr>
                                        <p:cTn id="18" dur="250" autoRev="1" fill="remove"/>
                                        <p:tgtEl>
                                          <p:spTgt spid="41">
                                            <p:txEl>
                                              <p:pRg st="0" end="0"/>
                                            </p:txEl>
                                          </p:spTgt>
                                        </p:tgtEl>
                                        <p:attrNameLst>
                                          <p:attrName>fill.type</p:attrName>
                                        </p:attrNameLst>
                                      </p:cBhvr>
                                      <p:to>
                                        <p:strVal val="solid"/>
                                      </p:to>
                                    </p:set>
                                    <p:set>
                                      <p:cBhvr>
                                        <p:cTn id="19" dur="250" autoRev="1" fill="remove"/>
                                        <p:tgtEl>
                                          <p:spTgt spid="41">
                                            <p:txEl>
                                              <p:pRg st="0" end="0"/>
                                            </p:txEl>
                                          </p:spTgt>
                                        </p:tgtEl>
                                        <p:attrNameLst>
                                          <p:attrName>fill.on</p:attrName>
                                        </p:attrNameLst>
                                      </p:cBhvr>
                                      <p:to>
                                        <p:strVal val="true"/>
                                      </p:to>
                                    </p:set>
                                  </p:childTnLst>
                                </p:cTn>
                              </p:par>
                            </p:childTnLst>
                          </p:cTn>
                        </p:par>
                        <p:par>
                          <p:cTn id="20" fill="hold">
                            <p:stCondLst>
                              <p:cond delay="1500"/>
                            </p:stCondLst>
                            <p:childTnLst>
                              <p:par>
                                <p:cTn id="21" presetID="16" presetClass="entr" presetSubtype="4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outHorizontal)">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animBg="1"/>
      <p:bldP spid="41" grpId="0"/>
      <p:bldP spid="47"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Title 24">
            <a:extLst>
              <a:ext uri="{FF2B5EF4-FFF2-40B4-BE49-F238E27FC236}">
                <a16:creationId xmlns:a16="http://schemas.microsoft.com/office/drawing/2014/main" id="{09DEBE49-04E5-44B2-BFE2-BE96614F04FA}"/>
              </a:ext>
            </a:extLst>
          </p:cNvPr>
          <p:cNvSpPr txBox="1">
            <a:spLocks/>
          </p:cNvSpPr>
          <p:nvPr/>
        </p:nvSpPr>
        <p:spPr>
          <a:xfrm>
            <a:off x="894970" y="2491850"/>
            <a:ext cx="9656916" cy="32231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3200" b="1" dirty="0">
                <a:solidFill>
                  <a:srgbClr val="00B0F0"/>
                </a:solidFill>
                <a:latin typeface="Arial Black" panose="020B0A04020102020204" pitchFamily="34" charset="0"/>
              </a:rPr>
              <a:t>Progress Status :</a:t>
            </a:r>
          </a:p>
          <a:p>
            <a:endParaRPr lang="en-ID" sz="3200" b="1" dirty="0">
              <a:solidFill>
                <a:schemeClr val="tx1">
                  <a:lumMod val="75000"/>
                  <a:lumOff val="25000"/>
                </a:schemeClr>
              </a:solidFill>
            </a:endParaRPr>
          </a:p>
          <a:p>
            <a:pPr marL="342900" indent="-342900">
              <a:buFontTx/>
              <a:buChar char="-"/>
            </a:pPr>
            <a:r>
              <a:rPr lang="id-ID" sz="3200" dirty="0">
                <a:solidFill>
                  <a:schemeClr val="tx1">
                    <a:lumMod val="75000"/>
                    <a:lumOff val="25000"/>
                  </a:schemeClr>
                </a:solidFill>
              </a:rPr>
              <a:t>Basic </a:t>
            </a:r>
            <a:r>
              <a:rPr lang="en-ID" sz="3200" dirty="0">
                <a:solidFill>
                  <a:schemeClr val="tx1">
                    <a:lumMod val="75000"/>
                    <a:lumOff val="25000"/>
                  </a:schemeClr>
                </a:solidFill>
              </a:rPr>
              <a:t>Maker illustration  	</a:t>
            </a:r>
            <a:r>
              <a:rPr lang="id-ID" sz="3200" dirty="0">
                <a:solidFill>
                  <a:schemeClr val="tx1">
                    <a:lumMod val="75000"/>
                    <a:lumOff val="25000"/>
                  </a:schemeClr>
                </a:solidFill>
              </a:rPr>
              <a:t>		</a:t>
            </a:r>
            <a:r>
              <a:rPr lang="en-ID" sz="3200" dirty="0">
                <a:solidFill>
                  <a:schemeClr val="tx1">
                    <a:lumMod val="75000"/>
                    <a:lumOff val="25000"/>
                  </a:schemeClr>
                </a:solidFill>
              </a:rPr>
              <a:t>	: 100 %</a:t>
            </a:r>
          </a:p>
          <a:p>
            <a:pPr marL="342900" indent="-342900">
              <a:buFontTx/>
              <a:buChar char="-"/>
            </a:pPr>
            <a:r>
              <a:rPr lang="id-ID" sz="3200" dirty="0">
                <a:solidFill>
                  <a:schemeClr val="tx1">
                    <a:lumMod val="75000"/>
                    <a:lumOff val="25000"/>
                  </a:schemeClr>
                </a:solidFill>
              </a:rPr>
              <a:t>Basic </a:t>
            </a:r>
            <a:r>
              <a:rPr lang="en-ID" sz="3200" dirty="0">
                <a:solidFill>
                  <a:schemeClr val="tx1">
                    <a:lumMod val="75000"/>
                    <a:lumOff val="25000"/>
                  </a:schemeClr>
                </a:solidFill>
              </a:rPr>
              <a:t>Taker illustration	</a:t>
            </a:r>
            <a:r>
              <a:rPr lang="id-ID" sz="3200" dirty="0">
                <a:solidFill>
                  <a:schemeClr val="tx1">
                    <a:lumMod val="75000"/>
                    <a:lumOff val="25000"/>
                  </a:schemeClr>
                </a:solidFill>
              </a:rPr>
              <a:t>		</a:t>
            </a:r>
            <a:r>
              <a:rPr lang="en-ID" sz="3200" dirty="0">
                <a:solidFill>
                  <a:schemeClr val="tx1">
                    <a:lumMod val="75000"/>
                    <a:lumOff val="25000"/>
                  </a:schemeClr>
                </a:solidFill>
              </a:rPr>
              <a:t>	: 10</a:t>
            </a:r>
            <a:r>
              <a:rPr lang="id-ID" sz="3200" dirty="0">
                <a:solidFill>
                  <a:schemeClr val="tx1">
                    <a:lumMod val="75000"/>
                    <a:lumOff val="25000"/>
                  </a:schemeClr>
                </a:solidFill>
              </a:rPr>
              <a:t>0%</a:t>
            </a:r>
          </a:p>
          <a:p>
            <a:pPr marL="342900" indent="-342900">
              <a:buFontTx/>
              <a:buChar char="-"/>
            </a:pPr>
            <a:r>
              <a:rPr lang="id-ID" sz="3200" dirty="0">
                <a:solidFill>
                  <a:schemeClr val="tx1">
                    <a:lumMod val="75000"/>
                    <a:lumOff val="25000"/>
                  </a:schemeClr>
                </a:solidFill>
              </a:rPr>
              <a:t>Taker by order ID Maker				: </a:t>
            </a:r>
            <a:r>
              <a:rPr lang="en-ID" sz="3200">
                <a:solidFill>
                  <a:schemeClr val="tx1">
                    <a:lumMod val="75000"/>
                    <a:lumOff val="25000"/>
                  </a:schemeClr>
                </a:solidFill>
              </a:rPr>
              <a:t>100%</a:t>
            </a:r>
            <a:endParaRPr lang="id-ID" sz="3200" dirty="0">
              <a:solidFill>
                <a:schemeClr val="tx1">
                  <a:lumMod val="75000"/>
                  <a:lumOff val="25000"/>
                </a:schemeClr>
              </a:solidFill>
            </a:endParaRPr>
          </a:p>
          <a:p>
            <a:pPr marL="342900" indent="-342900">
              <a:buFontTx/>
              <a:buChar char="-"/>
            </a:pPr>
            <a:r>
              <a:rPr lang="id-ID" sz="3200" dirty="0">
                <a:solidFill>
                  <a:schemeClr val="tx1">
                    <a:lumMod val="75000"/>
                    <a:lumOff val="25000"/>
                  </a:schemeClr>
                </a:solidFill>
              </a:rPr>
              <a:t>Difference Maker &amp; Taker in Orderbook	: </a:t>
            </a:r>
            <a:r>
              <a:rPr lang="en-ID" sz="3200" dirty="0">
                <a:solidFill>
                  <a:schemeClr val="tx1">
                    <a:lumMod val="75000"/>
                    <a:lumOff val="25000"/>
                  </a:schemeClr>
                </a:solidFill>
              </a:rPr>
              <a:t>waiting list</a:t>
            </a:r>
          </a:p>
          <a:p>
            <a:pPr marL="342900" indent="-342900">
              <a:buFontTx/>
              <a:buChar char="-"/>
            </a:pPr>
            <a:r>
              <a:rPr lang="en-ID" sz="3200" dirty="0">
                <a:solidFill>
                  <a:schemeClr val="tx1">
                    <a:lumMod val="75000"/>
                    <a:lumOff val="25000"/>
                  </a:schemeClr>
                </a:solidFill>
              </a:rPr>
              <a:t>Send/Receive Crypto	</a:t>
            </a:r>
            <a:r>
              <a:rPr lang="id-ID" sz="3200" dirty="0">
                <a:solidFill>
                  <a:schemeClr val="tx1">
                    <a:lumMod val="75000"/>
                    <a:lumOff val="25000"/>
                  </a:schemeClr>
                </a:solidFill>
              </a:rPr>
              <a:t>			</a:t>
            </a:r>
            <a:r>
              <a:rPr lang="en-ID" sz="3200" dirty="0">
                <a:solidFill>
                  <a:schemeClr val="tx1">
                    <a:lumMod val="75000"/>
                    <a:lumOff val="25000"/>
                  </a:schemeClr>
                </a:solidFill>
              </a:rPr>
              <a:t>: waiting list</a:t>
            </a:r>
          </a:p>
        </p:txBody>
      </p:sp>
    </p:spTree>
    <p:extLst>
      <p:ext uri="{BB962C8B-B14F-4D97-AF65-F5344CB8AC3E}">
        <p14:creationId xmlns:p14="http://schemas.microsoft.com/office/powerpoint/2010/main" val="837896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290838662"/>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261801" y="2191822"/>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236983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367845837"/>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F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261801" y="2191822"/>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140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a:solidFill>
                  <a:srgbClr val="FF0000"/>
                </a:solidFill>
              </a:rPr>
              <a:t>Jika pada orderbook </a:t>
            </a:r>
            <a:r>
              <a:rPr lang="en-ID" sz="1800" dirty="0" err="1">
                <a:solidFill>
                  <a:srgbClr val="FF0000"/>
                </a:solidFill>
              </a:rPr>
              <a:t>masih</a:t>
            </a:r>
            <a:r>
              <a:rPr lang="en-ID" sz="1800" dirty="0">
                <a:solidFill>
                  <a:srgbClr val="FF0000"/>
                </a:solidFill>
              </a:rPr>
              <a:t> </a:t>
            </a:r>
            <a:r>
              <a:rPr lang="en-ID" sz="1800" dirty="0" err="1">
                <a:solidFill>
                  <a:srgbClr val="FF0000"/>
                </a:solidFill>
              </a:rPr>
              <a:t>kosong</a:t>
            </a:r>
            <a:r>
              <a:rPr lang="en-ID" sz="1800" dirty="0">
                <a:solidFill>
                  <a:srgbClr val="FF0000"/>
                </a:solidFill>
              </a:rPr>
              <a:t> </a:t>
            </a:r>
            <a:r>
              <a:rPr lang="en-ID" sz="1800" dirty="0" err="1">
                <a:solidFill>
                  <a:srgbClr val="FF0000"/>
                </a:solidFill>
              </a:rPr>
              <a:t>atau</a:t>
            </a:r>
            <a:r>
              <a:rPr lang="en-ID" sz="1800" dirty="0">
                <a:solidFill>
                  <a:srgbClr val="FF0000"/>
                </a:solidFill>
              </a:rPr>
              <a:t> </a:t>
            </a:r>
            <a:r>
              <a:rPr lang="en-ID" sz="1800" dirty="0" err="1">
                <a:solidFill>
                  <a:srgbClr val="FF0000"/>
                </a:solidFill>
              </a:rPr>
              <a:t>belum</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permintaan</a:t>
            </a:r>
            <a:r>
              <a:rPr lang="en-ID" sz="1800" dirty="0">
                <a:solidFill>
                  <a:srgbClr val="FF0000"/>
                </a:solidFill>
              </a:rPr>
              <a:t> Maker BID </a:t>
            </a:r>
            <a:r>
              <a:rPr lang="en-ID" sz="1800" dirty="0" err="1">
                <a:solidFill>
                  <a:srgbClr val="FF0000"/>
                </a:solidFill>
              </a:rPr>
              <a:t>akan</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a:t>
            </a:r>
            <a:r>
              <a:rPr lang="en-ID" sz="1800" dirty="0" err="1">
                <a:solidFill>
                  <a:srgbClr val="FF0000"/>
                </a:solidFill>
              </a:rPr>
              <a:t>pertama</a:t>
            </a:r>
            <a:r>
              <a:rPr lang="en-ID" sz="1800" dirty="0">
                <a:solidFill>
                  <a:srgbClr val="FF0000"/>
                </a:solidFill>
              </a:rPr>
              <a:t> pada orderbook BID</a:t>
            </a:r>
            <a:endParaRPr lang="en-ID" sz="1800" b="1" dirty="0">
              <a:solidFill>
                <a:srgbClr val="FF0000"/>
              </a:solidFill>
            </a:endParaRPr>
          </a:p>
        </p:txBody>
      </p:sp>
    </p:spTree>
    <p:extLst>
      <p:ext uri="{BB962C8B-B14F-4D97-AF65-F5344CB8AC3E}">
        <p14:creationId xmlns:p14="http://schemas.microsoft.com/office/powerpoint/2010/main" val="219490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2284195836"/>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663944" y="247066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135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a:t>
            </a:r>
            <a:r>
              <a:rPr lang="en-ID" sz="1800" dirty="0" err="1">
                <a:solidFill>
                  <a:srgbClr val="FF0000"/>
                </a:solidFill>
              </a:rPr>
              <a:t>terdapat</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akan</a:t>
            </a:r>
            <a:r>
              <a:rPr lang="en-ID" sz="1800" dirty="0">
                <a:solidFill>
                  <a:srgbClr val="FF0000"/>
                </a:solidFill>
              </a:rPr>
              <a:t> </a:t>
            </a:r>
            <a:r>
              <a:rPr lang="en-ID" sz="1800" dirty="0" err="1">
                <a:solidFill>
                  <a:srgbClr val="FF0000"/>
                </a:solidFill>
              </a:rPr>
              <a:t>tetapi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lebih</a:t>
            </a:r>
            <a:r>
              <a:rPr lang="en-ID" sz="1800" dirty="0">
                <a:solidFill>
                  <a:srgbClr val="FF0000"/>
                </a:solidFill>
              </a:rPr>
              <a:t> </a:t>
            </a:r>
            <a:r>
              <a:rPr lang="en-ID" sz="1800" dirty="0" err="1">
                <a:solidFill>
                  <a:srgbClr val="FF0000"/>
                </a:solidFill>
              </a:rPr>
              <a:t>rendah</a:t>
            </a:r>
            <a:r>
              <a:rPr lang="en-ID" sz="1800" dirty="0">
                <a:solidFill>
                  <a:srgbClr val="FF0000"/>
                </a:solidFill>
              </a:rPr>
              <a:t> </a:t>
            </a:r>
            <a:r>
              <a:rPr lang="en-ID" sz="1800" dirty="0" err="1">
                <a:solidFill>
                  <a:srgbClr val="FF0000"/>
                </a:solidFill>
              </a:rPr>
              <a:t>daripada</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sebelumnya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paling </a:t>
            </a:r>
            <a:r>
              <a:rPr lang="en-ID" sz="1800" dirty="0" err="1">
                <a:solidFill>
                  <a:srgbClr val="FF0000"/>
                </a:solidFill>
              </a:rPr>
              <a:t>bawah</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spTree>
    <p:extLst>
      <p:ext uri="{BB962C8B-B14F-4D97-AF65-F5344CB8AC3E}">
        <p14:creationId xmlns:p14="http://schemas.microsoft.com/office/powerpoint/2010/main" val="109906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extLst>
              <p:ext uri="{D42A27DB-BD31-4B8C-83A1-F6EECF244321}">
                <p14:modId xmlns:p14="http://schemas.microsoft.com/office/powerpoint/2010/main" val="1968282815"/>
              </p:ext>
            </p:extLst>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F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663944" y="247066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135</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chemeClr val="tx2"/>
                </a:solidFill>
              </a:rPr>
              <a:t>Apabila</a:t>
            </a:r>
            <a:r>
              <a:rPr lang="en-ID" sz="1800" dirty="0">
                <a:solidFill>
                  <a:schemeClr val="tx2"/>
                </a:solidFill>
              </a:rPr>
              <a:t> </a:t>
            </a:r>
            <a:r>
              <a:rPr lang="en-ID" sz="1800" dirty="0" err="1">
                <a:solidFill>
                  <a:schemeClr val="tx2"/>
                </a:solidFill>
              </a:rPr>
              <a:t>terdapat</a:t>
            </a:r>
            <a:r>
              <a:rPr lang="en-ID" sz="1800" dirty="0">
                <a:solidFill>
                  <a:schemeClr val="tx2"/>
                </a:solidFill>
              </a:rPr>
              <a:t> orderbook BID </a:t>
            </a:r>
            <a:r>
              <a:rPr lang="en-ID" sz="1800" dirty="0" err="1">
                <a:solidFill>
                  <a:schemeClr val="tx2"/>
                </a:solidFill>
              </a:rPr>
              <a:t>baru</a:t>
            </a:r>
            <a:r>
              <a:rPr lang="en-ID" sz="1800" dirty="0">
                <a:solidFill>
                  <a:schemeClr val="tx2"/>
                </a:solidFill>
              </a:rPr>
              <a:t> </a:t>
            </a:r>
            <a:r>
              <a:rPr lang="en-ID" sz="1800" dirty="0" err="1">
                <a:solidFill>
                  <a:schemeClr val="tx2"/>
                </a:solidFill>
              </a:rPr>
              <a:t>akan</a:t>
            </a:r>
            <a:r>
              <a:rPr lang="en-ID" sz="1800" dirty="0">
                <a:solidFill>
                  <a:schemeClr val="tx2"/>
                </a:solidFill>
              </a:rPr>
              <a:t> </a:t>
            </a:r>
            <a:r>
              <a:rPr lang="en-ID" sz="1800" dirty="0" err="1">
                <a:solidFill>
                  <a:schemeClr val="tx2"/>
                </a:solidFill>
              </a:rPr>
              <a:t>tetapi</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lebih</a:t>
            </a:r>
            <a:r>
              <a:rPr lang="en-ID" sz="1800" dirty="0">
                <a:solidFill>
                  <a:schemeClr val="tx2"/>
                </a:solidFill>
              </a:rPr>
              <a:t> </a:t>
            </a:r>
            <a:r>
              <a:rPr lang="en-ID" sz="1800" dirty="0" err="1">
                <a:solidFill>
                  <a:schemeClr val="tx2"/>
                </a:solidFill>
              </a:rPr>
              <a:t>rendah</a:t>
            </a:r>
            <a:r>
              <a:rPr lang="en-ID" sz="1800" dirty="0">
                <a:solidFill>
                  <a:schemeClr val="tx2"/>
                </a:solidFill>
              </a:rPr>
              <a:t> </a:t>
            </a:r>
            <a:r>
              <a:rPr lang="en-ID" sz="1800" dirty="0" err="1">
                <a:solidFill>
                  <a:schemeClr val="tx2"/>
                </a:solidFill>
              </a:rPr>
              <a:t>daripada</a:t>
            </a:r>
            <a:r>
              <a:rPr lang="en-ID" sz="1800" dirty="0">
                <a:solidFill>
                  <a:schemeClr val="tx2"/>
                </a:solidFill>
              </a:rPr>
              <a:t> </a:t>
            </a:r>
            <a:r>
              <a:rPr lang="en-ID" sz="1800" dirty="0" err="1">
                <a:solidFill>
                  <a:schemeClr val="tx2"/>
                </a:solidFill>
              </a:rPr>
              <a:t>harga</a:t>
            </a:r>
            <a:r>
              <a:rPr lang="en-ID" sz="1800" dirty="0">
                <a:solidFill>
                  <a:schemeClr val="tx2"/>
                </a:solidFill>
              </a:rPr>
              <a:t> </a:t>
            </a:r>
            <a:r>
              <a:rPr lang="en-ID" sz="1800" dirty="0" err="1">
                <a:solidFill>
                  <a:schemeClr val="tx2"/>
                </a:solidFill>
              </a:rPr>
              <a:t>sebelumnya</a:t>
            </a:r>
            <a:r>
              <a:rPr lang="en-ID" sz="1800" dirty="0">
                <a:solidFill>
                  <a:schemeClr val="tx2"/>
                </a:solidFill>
              </a:rPr>
              <a:t>, </a:t>
            </a:r>
            <a:r>
              <a:rPr lang="en-ID" sz="1800" dirty="0" err="1">
                <a:solidFill>
                  <a:schemeClr val="tx2"/>
                </a:solidFill>
              </a:rPr>
              <a:t>maka</a:t>
            </a:r>
            <a:r>
              <a:rPr lang="en-ID" sz="1800" dirty="0">
                <a:solidFill>
                  <a:schemeClr val="tx2"/>
                </a:solidFill>
              </a:rPr>
              <a:t> </a:t>
            </a:r>
            <a:r>
              <a:rPr lang="en-ID" sz="1800" dirty="0" err="1">
                <a:solidFill>
                  <a:schemeClr val="tx2"/>
                </a:solidFill>
              </a:rPr>
              <a:t>ditempatkan</a:t>
            </a:r>
            <a:r>
              <a:rPr lang="en-ID" sz="1800" dirty="0">
                <a:solidFill>
                  <a:schemeClr val="tx2"/>
                </a:solidFill>
              </a:rPr>
              <a:t> pada </a:t>
            </a:r>
            <a:r>
              <a:rPr lang="en-ID" sz="1800" dirty="0" err="1">
                <a:solidFill>
                  <a:schemeClr val="tx2"/>
                </a:solidFill>
              </a:rPr>
              <a:t>posisi</a:t>
            </a:r>
            <a:r>
              <a:rPr lang="en-ID" sz="1800" dirty="0">
                <a:solidFill>
                  <a:schemeClr val="tx2"/>
                </a:solidFill>
              </a:rPr>
              <a:t> paling </a:t>
            </a:r>
            <a:r>
              <a:rPr lang="en-ID" sz="1800" dirty="0" err="1">
                <a:solidFill>
                  <a:schemeClr val="tx2"/>
                </a:solidFill>
              </a:rPr>
              <a:t>bawah</a:t>
            </a:r>
            <a:endParaRPr lang="en-ID" sz="1800" b="1" dirty="0">
              <a:solidFill>
                <a:srgbClr val="00B05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spTree>
    <p:extLst>
      <p:ext uri="{BB962C8B-B14F-4D97-AF65-F5344CB8AC3E}">
        <p14:creationId xmlns:p14="http://schemas.microsoft.com/office/powerpoint/2010/main" val="2753484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0144CD-EA22-4ABE-AD46-632573A4B589}"/>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692" y="2517688"/>
            <a:ext cx="1156687" cy="2679296"/>
          </a:xfrm>
          <a:prstGeom prst="rect">
            <a:avLst/>
          </a:prstGeom>
        </p:spPr>
      </p:pic>
      <p:sp>
        <p:nvSpPr>
          <p:cNvPr id="10" name="Title 9">
            <a:extLst>
              <a:ext uri="{FF2B5EF4-FFF2-40B4-BE49-F238E27FC236}">
                <a16:creationId xmlns:a16="http://schemas.microsoft.com/office/drawing/2014/main" id="{9325D1BA-8358-4DED-8DC8-DA32E7BA5BB1}"/>
              </a:ext>
            </a:extLst>
          </p:cNvPr>
          <p:cNvSpPr>
            <a:spLocks noGrp="1"/>
          </p:cNvSpPr>
          <p:nvPr>
            <p:ph type="title"/>
          </p:nvPr>
        </p:nvSpPr>
        <p:spPr>
          <a:xfrm>
            <a:off x="1125135" y="1661016"/>
            <a:ext cx="1955800" cy="498475"/>
          </a:xfrm>
        </p:spPr>
        <p:txBody>
          <a:bodyPr>
            <a:normAutofit/>
          </a:bodyPr>
          <a:lstStyle/>
          <a:p>
            <a:pPr algn="ctr"/>
            <a:r>
              <a:rPr lang="en-ID" sz="1800" b="1" dirty="0">
                <a:solidFill>
                  <a:srgbClr val="00B050"/>
                </a:solidFill>
              </a:rPr>
              <a:t>Maker BID</a:t>
            </a:r>
          </a:p>
        </p:txBody>
      </p:sp>
      <p:sp>
        <p:nvSpPr>
          <p:cNvPr id="12" name="Title 24">
            <a:extLst>
              <a:ext uri="{FF2B5EF4-FFF2-40B4-BE49-F238E27FC236}">
                <a16:creationId xmlns:a16="http://schemas.microsoft.com/office/drawing/2014/main" id="{09DEBE49-04E5-44B2-BFE2-BE96614F04FA}"/>
              </a:ext>
            </a:extLst>
          </p:cNvPr>
          <p:cNvSpPr txBox="1">
            <a:spLocks/>
          </p:cNvSpPr>
          <p:nvPr/>
        </p:nvSpPr>
        <p:spPr>
          <a:xfrm>
            <a:off x="3652684" y="445337"/>
            <a:ext cx="4886632" cy="621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2000" b="1" dirty="0">
                <a:solidFill>
                  <a:srgbClr val="00B0F0"/>
                </a:solidFill>
                <a:latin typeface="Arial Black" panose="020B0A04020102020204" pitchFamily="34" charset="0"/>
              </a:rPr>
              <a:t>MAKER TRADING ILLUSTRATION</a:t>
            </a:r>
          </a:p>
        </p:txBody>
      </p:sp>
      <p:grpSp>
        <p:nvGrpSpPr>
          <p:cNvPr id="2" name="Group 1">
            <a:extLst>
              <a:ext uri="{FF2B5EF4-FFF2-40B4-BE49-F238E27FC236}">
                <a16:creationId xmlns:a16="http://schemas.microsoft.com/office/drawing/2014/main" id="{E959466D-9310-4ABF-B8E4-96EDCB1916A6}"/>
              </a:ext>
            </a:extLst>
          </p:cNvPr>
          <p:cNvGrpSpPr/>
          <p:nvPr/>
        </p:nvGrpSpPr>
        <p:grpSpPr>
          <a:xfrm>
            <a:off x="3095797" y="1707496"/>
            <a:ext cx="6000406" cy="4178299"/>
            <a:chOff x="3095797" y="1612900"/>
            <a:chExt cx="6000406" cy="4178299"/>
          </a:xfrm>
        </p:grpSpPr>
        <p:pic>
          <p:nvPicPr>
            <p:cNvPr id="3" name="Picture 2">
              <a:extLst>
                <a:ext uri="{FF2B5EF4-FFF2-40B4-BE49-F238E27FC236}">
                  <a16:creationId xmlns:a16="http://schemas.microsoft.com/office/drawing/2014/main" id="{5E0C092C-FE52-40B0-951E-0DAF21CBA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797" y="1612900"/>
              <a:ext cx="6000406" cy="3632200"/>
            </a:xfrm>
            <a:prstGeom prst="rect">
              <a:avLst/>
            </a:prstGeom>
          </p:spPr>
        </p:pic>
        <p:sp>
          <p:nvSpPr>
            <p:cNvPr id="18" name="Title 9">
              <a:extLst>
                <a:ext uri="{FF2B5EF4-FFF2-40B4-BE49-F238E27FC236}">
                  <a16:creationId xmlns:a16="http://schemas.microsoft.com/office/drawing/2014/main" id="{D3479551-B409-4837-AA20-7A3278F86C8B}"/>
                </a:ext>
              </a:extLst>
            </p:cNvPr>
            <p:cNvSpPr txBox="1">
              <a:spLocks/>
            </p:cNvSpPr>
            <p:nvPr/>
          </p:nvSpPr>
          <p:spPr>
            <a:xfrm>
              <a:off x="5118100" y="5292724"/>
              <a:ext cx="1955800" cy="498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b="1" dirty="0">
                  <a:solidFill>
                    <a:schemeClr val="accent2"/>
                  </a:solidFill>
                </a:rPr>
                <a:t>EXCHANGE</a:t>
              </a:r>
            </a:p>
          </p:txBody>
        </p:sp>
      </p:grpSp>
      <p:graphicFrame>
        <p:nvGraphicFramePr>
          <p:cNvPr id="17" name="Table 18">
            <a:extLst>
              <a:ext uri="{FF2B5EF4-FFF2-40B4-BE49-F238E27FC236}">
                <a16:creationId xmlns:a16="http://schemas.microsoft.com/office/drawing/2014/main" id="{4F5D0A9A-798F-4B6D-BF9C-F595CAA2C3B3}"/>
              </a:ext>
            </a:extLst>
          </p:cNvPr>
          <p:cNvGraphicFramePr>
            <a:graphicFrameLocks noGrp="1"/>
          </p:cNvGraphicFramePr>
          <p:nvPr/>
        </p:nvGraphicFramePr>
        <p:xfrm>
          <a:off x="4070350" y="2678445"/>
          <a:ext cx="3851272" cy="1868388"/>
        </p:xfrm>
        <a:graphic>
          <a:graphicData uri="http://schemas.openxmlformats.org/drawingml/2006/table">
            <a:tbl>
              <a:tblPr firstRow="1" bandRow="1">
                <a:tableStyleId>{5C22544A-7EE6-4342-B048-85BDC9FD1C3A}</a:tableStyleId>
              </a:tblPr>
              <a:tblGrid>
                <a:gridCol w="1925636">
                  <a:extLst>
                    <a:ext uri="{9D8B030D-6E8A-4147-A177-3AD203B41FA5}">
                      <a16:colId xmlns:a16="http://schemas.microsoft.com/office/drawing/2014/main" val="3956910275"/>
                    </a:ext>
                  </a:extLst>
                </a:gridCol>
                <a:gridCol w="1925636">
                  <a:extLst>
                    <a:ext uri="{9D8B030D-6E8A-4147-A177-3AD203B41FA5}">
                      <a16:colId xmlns:a16="http://schemas.microsoft.com/office/drawing/2014/main" val="4072135648"/>
                    </a:ext>
                  </a:extLst>
                </a:gridCol>
              </a:tblGrid>
              <a:tr h="429756">
                <a:tc>
                  <a:txBody>
                    <a:bodyPr/>
                    <a:lstStyle/>
                    <a:p>
                      <a:r>
                        <a:rPr lang="en-ID" sz="1800" dirty="0">
                          <a:solidFill>
                            <a:srgbClr val="00B050"/>
                          </a:solidFill>
                        </a:rPr>
                        <a:t>140.000.000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r"/>
                      <a:r>
                        <a:rPr lang="en-ID" sz="1800" dirty="0">
                          <a:solidFill>
                            <a:srgbClr val="C00000"/>
                          </a:solidFill>
                        </a:rPr>
                        <a:t>-</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2091887"/>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1" dirty="0">
                          <a:solidFill>
                            <a:srgbClr val="00B050"/>
                          </a:solidFill>
                        </a:rPr>
                        <a:t>135.000.000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D" sz="1800" b="1" dirty="0">
                          <a:solidFill>
                            <a:srgbClr val="C00000"/>
                          </a:solidFill>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7969801"/>
                  </a:ext>
                </a:extLst>
              </a:tr>
              <a:tr h="429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997018"/>
                  </a:ext>
                </a:extLst>
              </a:tr>
              <a:tr h="566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00B050"/>
                          </a:solidFill>
                          <a:effectLst/>
                          <a:uLnTx/>
                          <a:uFillTx/>
                          <a:latin typeface="+mn-lt"/>
                          <a:ea typeface="+mn-ea"/>
                          <a:cs typeface="+mn-cs"/>
                        </a:rPr>
                        <a:t>-</a:t>
                      </a:r>
                    </a:p>
                    <a:p>
                      <a:endParaRPr lang="en-ID"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800" b="1" i="0" u="none" strike="noStrike" kern="1200" cap="none" spc="0" normalizeH="0" baseline="0" noProof="0" dirty="0">
                          <a:ln>
                            <a:noFill/>
                          </a:ln>
                          <a:solidFill>
                            <a:srgbClr val="C00000"/>
                          </a:solidFill>
                          <a:effectLst/>
                          <a:uLnTx/>
                          <a:uFillTx/>
                          <a:latin typeface="+mn-lt"/>
                          <a:ea typeface="+mn-ea"/>
                          <a:cs typeface="+mn-cs"/>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74767901"/>
                  </a:ext>
                </a:extLst>
              </a:tr>
            </a:tbl>
          </a:graphicData>
        </a:graphic>
      </p:graphicFrame>
      <p:sp>
        <p:nvSpPr>
          <p:cNvPr id="11" name="Title 24">
            <a:extLst>
              <a:ext uri="{FF2B5EF4-FFF2-40B4-BE49-F238E27FC236}">
                <a16:creationId xmlns:a16="http://schemas.microsoft.com/office/drawing/2014/main" id="{4110CD25-B807-4B95-AB7D-04A6CE4ADDC1}"/>
              </a:ext>
            </a:extLst>
          </p:cNvPr>
          <p:cNvSpPr txBox="1">
            <a:spLocks/>
          </p:cNvSpPr>
          <p:nvPr/>
        </p:nvSpPr>
        <p:spPr>
          <a:xfrm>
            <a:off x="809470" y="5834028"/>
            <a:ext cx="10573060" cy="9532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1800" dirty="0" err="1">
                <a:solidFill>
                  <a:srgbClr val="FF0000"/>
                </a:solidFill>
              </a:rPr>
              <a:t>Apabila</a:t>
            </a:r>
            <a:r>
              <a:rPr lang="en-ID" sz="1800" dirty="0">
                <a:solidFill>
                  <a:srgbClr val="FF0000"/>
                </a:solidFill>
              </a:rPr>
              <a:t> orderbook BID </a:t>
            </a:r>
            <a:r>
              <a:rPr lang="en-ID" sz="1800" dirty="0" err="1">
                <a:solidFill>
                  <a:srgbClr val="FF0000"/>
                </a:solidFill>
              </a:rPr>
              <a:t>baru</a:t>
            </a:r>
            <a:r>
              <a:rPr lang="en-ID" sz="1800" dirty="0">
                <a:solidFill>
                  <a:srgbClr val="FF0000"/>
                </a:solidFill>
              </a:rPr>
              <a:t> </a:t>
            </a:r>
            <a:r>
              <a:rPr lang="en-ID" sz="1800" dirty="0" err="1">
                <a:solidFill>
                  <a:srgbClr val="FF0000"/>
                </a:solidFill>
              </a:rPr>
              <a:t>memiliki</a:t>
            </a:r>
            <a:r>
              <a:rPr lang="en-ID" sz="1800" dirty="0">
                <a:solidFill>
                  <a:srgbClr val="FF0000"/>
                </a:solidFill>
              </a:rPr>
              <a:t> </a:t>
            </a:r>
            <a:r>
              <a:rPr lang="en-ID" sz="1800" dirty="0" err="1">
                <a:solidFill>
                  <a:srgbClr val="FF0000"/>
                </a:solidFill>
              </a:rPr>
              <a:t>harga</a:t>
            </a:r>
            <a:r>
              <a:rPr lang="en-ID" sz="1800" dirty="0">
                <a:solidFill>
                  <a:srgbClr val="FF0000"/>
                </a:solidFill>
              </a:rPr>
              <a:t> </a:t>
            </a:r>
            <a:r>
              <a:rPr lang="en-ID" sz="1800" dirty="0" err="1">
                <a:solidFill>
                  <a:srgbClr val="FF0000"/>
                </a:solidFill>
              </a:rPr>
              <a:t>tinggi</a:t>
            </a:r>
            <a:r>
              <a:rPr lang="en-ID" sz="1800" dirty="0">
                <a:solidFill>
                  <a:srgbClr val="FF0000"/>
                </a:solidFill>
              </a:rPr>
              <a:t> </a:t>
            </a:r>
            <a:r>
              <a:rPr lang="en-ID" sz="1800" dirty="0" err="1">
                <a:solidFill>
                  <a:srgbClr val="FF0000"/>
                </a:solidFill>
              </a:rPr>
              <a:t>dari</a:t>
            </a:r>
            <a:r>
              <a:rPr lang="en-ID" sz="1800" dirty="0">
                <a:solidFill>
                  <a:srgbClr val="FF0000"/>
                </a:solidFill>
              </a:rPr>
              <a:t> orderbook </a:t>
            </a:r>
            <a:r>
              <a:rPr lang="en-ID" sz="1800" dirty="0" err="1">
                <a:solidFill>
                  <a:srgbClr val="FF0000"/>
                </a:solidFill>
              </a:rPr>
              <a:t>lainnya</a:t>
            </a:r>
            <a:r>
              <a:rPr lang="en-ID" sz="1800" dirty="0">
                <a:solidFill>
                  <a:srgbClr val="FF0000"/>
                </a:solidFill>
              </a:rPr>
              <a:t>, </a:t>
            </a:r>
            <a:r>
              <a:rPr lang="en-ID" sz="1800" dirty="0" err="1">
                <a:solidFill>
                  <a:srgbClr val="FF0000"/>
                </a:solidFill>
              </a:rPr>
              <a:t>maka</a:t>
            </a:r>
            <a:r>
              <a:rPr lang="en-ID" sz="1800" dirty="0">
                <a:solidFill>
                  <a:srgbClr val="FF0000"/>
                </a:solidFill>
              </a:rPr>
              <a:t> </a:t>
            </a:r>
            <a:r>
              <a:rPr lang="en-ID" sz="1800" dirty="0" err="1">
                <a:solidFill>
                  <a:srgbClr val="FF0000"/>
                </a:solidFill>
              </a:rPr>
              <a:t>ditempatkan</a:t>
            </a:r>
            <a:r>
              <a:rPr lang="en-ID" sz="1800" dirty="0">
                <a:solidFill>
                  <a:srgbClr val="FF0000"/>
                </a:solidFill>
              </a:rPr>
              <a:t> pada </a:t>
            </a:r>
            <a:r>
              <a:rPr lang="en-ID" sz="1800" dirty="0" err="1">
                <a:solidFill>
                  <a:srgbClr val="FF0000"/>
                </a:solidFill>
              </a:rPr>
              <a:t>posisi</a:t>
            </a:r>
            <a:r>
              <a:rPr lang="en-ID" sz="1800" dirty="0">
                <a:solidFill>
                  <a:srgbClr val="FF0000"/>
                </a:solidFill>
              </a:rPr>
              <a:t> </a:t>
            </a:r>
            <a:r>
              <a:rPr lang="en-ID" sz="1800" dirty="0" err="1">
                <a:solidFill>
                  <a:srgbClr val="FF0000"/>
                </a:solidFill>
              </a:rPr>
              <a:t>teratas</a:t>
            </a:r>
            <a:endParaRPr lang="en-ID" sz="1800" b="1" dirty="0">
              <a:solidFill>
                <a:srgbClr val="FF0000"/>
              </a:solidFill>
            </a:endParaRPr>
          </a:p>
        </p:txBody>
      </p:sp>
      <p:pic>
        <p:nvPicPr>
          <p:cNvPr id="13" name="Picture 12">
            <a:extLst>
              <a:ext uri="{FF2B5EF4-FFF2-40B4-BE49-F238E27FC236}">
                <a16:creationId xmlns:a16="http://schemas.microsoft.com/office/drawing/2014/main" id="{BA225D13-7474-4482-AC4C-49CD51396337}"/>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38525" y="2796535"/>
            <a:ext cx="1156687" cy="2679296"/>
          </a:xfrm>
          <a:prstGeom prst="rect">
            <a:avLst/>
          </a:prstGeom>
        </p:spPr>
      </p:pic>
      <p:pic>
        <p:nvPicPr>
          <p:cNvPr id="14" name="Picture 13">
            <a:extLst>
              <a:ext uri="{FF2B5EF4-FFF2-40B4-BE49-F238E27FC236}">
                <a16:creationId xmlns:a16="http://schemas.microsoft.com/office/drawing/2014/main" id="{DFA6B09A-1474-4921-A762-AFDF6A000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620" y="3075382"/>
            <a:ext cx="1156687" cy="2679296"/>
          </a:xfrm>
          <a:prstGeom prst="rect">
            <a:avLst/>
          </a:prstGeom>
        </p:spPr>
      </p:pic>
      <p:sp>
        <p:nvSpPr>
          <p:cNvPr id="19" name="Speech Bubble: Rectangle with Corners Rounded 18">
            <a:extLst>
              <a:ext uri="{FF2B5EF4-FFF2-40B4-BE49-F238E27FC236}">
                <a16:creationId xmlns:a16="http://schemas.microsoft.com/office/drawing/2014/main" id="{2E52A2B8-15CD-45D1-A814-5EDA2AAB6D62}"/>
              </a:ext>
            </a:extLst>
          </p:cNvPr>
          <p:cNvSpPr/>
          <p:nvPr/>
        </p:nvSpPr>
        <p:spPr>
          <a:xfrm flipH="1">
            <a:off x="999870" y="2754619"/>
            <a:ext cx="1476140" cy="651731"/>
          </a:xfrm>
          <a:prstGeom prst="wedgeRoundRectCallout">
            <a:avLst>
              <a:gd name="adj1" fmla="val -57530"/>
              <a:gd name="adj2" fmla="val 34954"/>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sz="1200" dirty="0">
                <a:solidFill>
                  <a:schemeClr val="tx1"/>
                </a:solidFill>
              </a:rPr>
              <a:t>Saya </a:t>
            </a:r>
            <a:r>
              <a:rPr lang="en-ID" sz="1200" dirty="0" err="1">
                <a:solidFill>
                  <a:schemeClr val="tx1"/>
                </a:solidFill>
              </a:rPr>
              <a:t>ingin</a:t>
            </a:r>
            <a:r>
              <a:rPr lang="en-ID" sz="1200" dirty="0">
                <a:solidFill>
                  <a:schemeClr val="tx1"/>
                </a:solidFill>
              </a:rPr>
              <a:t> </a:t>
            </a:r>
            <a:r>
              <a:rPr lang="en-ID" sz="1200" dirty="0" err="1">
                <a:solidFill>
                  <a:schemeClr val="tx1"/>
                </a:solidFill>
              </a:rPr>
              <a:t>membeli</a:t>
            </a:r>
            <a:r>
              <a:rPr lang="en-ID" sz="1200" dirty="0">
                <a:solidFill>
                  <a:schemeClr val="tx1"/>
                </a:solidFill>
              </a:rPr>
              <a:t> bitcoin </a:t>
            </a:r>
            <a:r>
              <a:rPr lang="en-ID" sz="1200" dirty="0" err="1">
                <a:solidFill>
                  <a:schemeClr val="tx1"/>
                </a:solidFill>
              </a:rPr>
              <a:t>seharga</a:t>
            </a:r>
            <a:r>
              <a:rPr lang="en-ID" sz="1200" dirty="0">
                <a:solidFill>
                  <a:schemeClr val="tx1"/>
                </a:solidFill>
              </a:rPr>
              <a:t> </a:t>
            </a:r>
            <a:r>
              <a:rPr lang="en-ID" sz="1200" b="1" dirty="0">
                <a:solidFill>
                  <a:srgbClr val="FF0000"/>
                </a:solidFill>
              </a:rPr>
              <a:t>150</a:t>
            </a:r>
            <a:r>
              <a:rPr lang="en-ID" sz="1200" dirty="0">
                <a:solidFill>
                  <a:schemeClr val="tx1"/>
                </a:solidFill>
              </a:rPr>
              <a:t> </a:t>
            </a:r>
            <a:r>
              <a:rPr lang="en-ID" sz="1200" dirty="0" err="1">
                <a:solidFill>
                  <a:schemeClr val="tx1"/>
                </a:solidFill>
              </a:rPr>
              <a:t>juta</a:t>
            </a:r>
            <a:endParaRPr lang="en-ID" sz="1200" dirty="0">
              <a:solidFill>
                <a:schemeClr val="tx1"/>
              </a:solidFill>
            </a:endParaRPr>
          </a:p>
        </p:txBody>
      </p:sp>
    </p:spTree>
    <p:extLst>
      <p:ext uri="{BB962C8B-B14F-4D97-AF65-F5344CB8AC3E}">
        <p14:creationId xmlns:p14="http://schemas.microsoft.com/office/powerpoint/2010/main" val="322838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7860</TotalTime>
  <Words>2782</Words>
  <Application>Microsoft Office PowerPoint</Application>
  <PresentationFormat>Widescreen</PresentationFormat>
  <Paragraphs>715</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Arial Rounded MT Bold</vt:lpstr>
      <vt:lpstr>Calibri</vt:lpstr>
      <vt:lpstr>Calibri Light</vt:lpstr>
      <vt:lpstr>1_Office Theme</vt:lpstr>
      <vt:lpstr>TRADING ILLUSTRATION</vt:lpstr>
      <vt:lpstr>PowerPoint Presentation</vt:lpstr>
      <vt:lpstr>PowerPoint Presentation</vt:lpstr>
      <vt:lpstr>PowerPoint Presentation</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Maker BID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ILLUSTRATION</dc:title>
  <dc:creator>chrysta agung</dc:creator>
  <cp:lastModifiedBy>chrysta agung</cp:lastModifiedBy>
  <cp:revision>78</cp:revision>
  <dcterms:created xsi:type="dcterms:W3CDTF">2020-04-26T07:05:08Z</dcterms:created>
  <dcterms:modified xsi:type="dcterms:W3CDTF">2020-05-06T18:42:22Z</dcterms:modified>
</cp:coreProperties>
</file>