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0811-930D-4AE0-8FCD-5BB7FF836800}" type="datetimeFigureOut">
              <a:rPr lang="en-CA" smtClean="0"/>
              <a:t>2020-07-17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F83160B-2F03-47CA-BFCE-283F78F4FC2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908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0811-930D-4AE0-8FCD-5BB7FF836800}" type="datetimeFigureOut">
              <a:rPr lang="en-CA" smtClean="0"/>
              <a:t>2020-07-17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3160B-2F03-47CA-BFCE-283F78F4FC2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8240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0811-930D-4AE0-8FCD-5BB7FF836800}" type="datetimeFigureOut">
              <a:rPr lang="en-CA" smtClean="0"/>
              <a:t>2020-07-17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3160B-2F03-47CA-BFCE-283F78F4FC2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483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0811-930D-4AE0-8FCD-5BB7FF836800}" type="datetimeFigureOut">
              <a:rPr lang="en-CA" smtClean="0"/>
              <a:t>2020-07-17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3160B-2F03-47CA-BFCE-283F78F4FC2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108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B3B0811-930D-4AE0-8FCD-5BB7FF836800}" type="datetimeFigureOut">
              <a:rPr lang="en-CA" smtClean="0"/>
              <a:t>2020-07-17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CA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F83160B-2F03-47CA-BFCE-283F78F4FC2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659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0811-930D-4AE0-8FCD-5BB7FF836800}" type="datetimeFigureOut">
              <a:rPr lang="en-CA" smtClean="0"/>
              <a:t>2020-07-17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3160B-2F03-47CA-BFCE-283F78F4FC2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6286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0811-930D-4AE0-8FCD-5BB7FF836800}" type="datetimeFigureOut">
              <a:rPr lang="en-CA" smtClean="0"/>
              <a:t>2020-07-17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3160B-2F03-47CA-BFCE-283F78F4FC2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335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0811-930D-4AE0-8FCD-5BB7FF836800}" type="datetimeFigureOut">
              <a:rPr lang="en-CA" smtClean="0"/>
              <a:t>2020-07-17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3160B-2F03-47CA-BFCE-283F78F4FC2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97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0811-930D-4AE0-8FCD-5BB7FF836800}" type="datetimeFigureOut">
              <a:rPr lang="en-CA" smtClean="0"/>
              <a:t>2020-07-17</a:t>
            </a:fld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3160B-2F03-47CA-BFCE-283F78F4FC2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8374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0811-930D-4AE0-8FCD-5BB7FF836800}" type="datetimeFigureOut">
              <a:rPr lang="en-CA" smtClean="0"/>
              <a:t>2020-07-17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3160B-2F03-47CA-BFCE-283F78F4FC2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323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0811-930D-4AE0-8FCD-5BB7FF836800}" type="datetimeFigureOut">
              <a:rPr lang="en-CA" smtClean="0"/>
              <a:t>2020-07-17</a:t>
            </a:fld>
            <a:endParaRPr lang="en-CA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3160B-2F03-47CA-BFCE-283F78F4FC2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353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B3B0811-930D-4AE0-8FCD-5BB7FF836800}" type="datetimeFigureOut">
              <a:rPr lang="en-CA" smtClean="0"/>
              <a:t>2020-07-17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CA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F83160B-2F03-47CA-BFCE-283F78F4FC2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6326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scored.com/" TargetMode="External"/><Relationship Id="rId2" Type="http://schemas.openxmlformats.org/officeDocument/2006/relationships/hyperlink" Target="https://sofifa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hugomathien/socc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F3BDB2-0586-430E-811A-74BAFDEE6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1E305B-0351-4E03-8C1B-F23D3A346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928117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848660-F9C2-4F86-A218-6AE0FB4CC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1336" y="1110053"/>
            <a:ext cx="6630506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94A849-C06B-4366-AC33-869EB3732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1376" y="1432223"/>
            <a:ext cx="6057144" cy="3357976"/>
          </a:xfrm>
        </p:spPr>
        <p:txBody>
          <a:bodyPr>
            <a:normAutofit/>
          </a:bodyPr>
          <a:lstStyle/>
          <a:p>
            <a:r>
              <a:rPr lang="en-CA" sz="8000"/>
              <a:t>Soccer Analytics	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ABD882-B7CE-4433-B509-99205DB70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5780565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F6A645-6137-4F43-8E88-D91CC337D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A2C783A-4EEE-481B-815A-A1BB14F4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0186437-0053-4886-B612-804E4DC90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116978E9-5ABD-4583-AC10-8777FE66A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8490" y="4790198"/>
            <a:ext cx="6080030" cy="687058"/>
          </a:xfrm>
        </p:spPr>
        <p:txBody>
          <a:bodyPr>
            <a:normAutofit/>
          </a:bodyPr>
          <a:lstStyle/>
          <a:p>
            <a:r>
              <a:rPr lang="en-CA" sz="2000">
                <a:solidFill>
                  <a:srgbClr val="000000"/>
                </a:solidFill>
              </a:rPr>
              <a:t>Literature Review</a:t>
            </a:r>
          </a:p>
        </p:txBody>
      </p:sp>
      <p:pic>
        <p:nvPicPr>
          <p:cNvPr id="7" name="Graphic 6" descr="Soccer">
            <a:extLst>
              <a:ext uri="{FF2B5EF4-FFF2-40B4-BE49-F238E27FC236}">
                <a16:creationId xmlns:a16="http://schemas.microsoft.com/office/drawing/2014/main" id="{6AF275E0-CFA1-4D9D-9591-BFE5CDF73C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3915" y="1686320"/>
            <a:ext cx="3416725" cy="341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1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01D88-414C-499A-9C57-8FA63457E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CA"/>
              <a:t>Literature: Spatio-tempoal Dataset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6D49-A708-4EE9-9063-B52DB2242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r>
              <a:rPr lang="en-CA" dirty="0" err="1"/>
              <a:t>Pappalardo</a:t>
            </a:r>
            <a:r>
              <a:rPr lang="en-CA" dirty="0"/>
              <a:t>, Luca, et al. “A Public Data Set of </a:t>
            </a:r>
            <a:r>
              <a:rPr lang="en-CA" dirty="0" err="1"/>
              <a:t>Spatio</a:t>
            </a:r>
            <a:r>
              <a:rPr lang="en-CA" dirty="0"/>
              <a:t>-Temporal Match Events in Soccer Competitions.” </a:t>
            </a:r>
            <a:r>
              <a:rPr lang="en-CA" i="1" dirty="0"/>
              <a:t>Scientific Data</a:t>
            </a:r>
            <a:r>
              <a:rPr lang="en-CA" dirty="0"/>
              <a:t>, vol. 6, no. 1, 2019, doi:10.1038/s41597-019-0247-7.</a:t>
            </a:r>
          </a:p>
          <a:p>
            <a:pPr lvl="1"/>
            <a:r>
              <a:rPr lang="en-CA" dirty="0"/>
              <a:t>Public soccer event logs from </a:t>
            </a:r>
            <a:r>
              <a:rPr lang="en-CA" dirty="0" err="1"/>
              <a:t>Wyscout</a:t>
            </a:r>
            <a:endParaRPr lang="en-CA" dirty="0"/>
          </a:p>
          <a:p>
            <a:pPr lvl="1"/>
            <a:r>
              <a:rPr lang="en-CA" dirty="0"/>
              <a:t>Data quality controlled through 3 step validation by human analysts</a:t>
            </a:r>
          </a:p>
          <a:p>
            <a:pPr lvl="1"/>
            <a:r>
              <a:rPr lang="en-CA" dirty="0"/>
              <a:t>Covers the five most popular European leagues in 2017/18, the European Cup 2016, and the World Cup 2018</a:t>
            </a:r>
          </a:p>
          <a:p>
            <a:pPr lvl="1"/>
            <a:r>
              <a:rPr lang="en-CA" dirty="0"/>
              <a:t>Events correspond to players involved, time, position(s), event outcome, and other specialized event tags</a:t>
            </a:r>
          </a:p>
          <a:p>
            <a:pPr lvl="1"/>
            <a:r>
              <a:rPr lang="en-CA" dirty="0"/>
              <a:t>Each ball touch maps to an event</a:t>
            </a:r>
          </a:p>
          <a:p>
            <a:pPr lvl="1"/>
            <a:r>
              <a:rPr lang="en-CA" i="1" dirty="0"/>
              <a:t>Limitation</a:t>
            </a:r>
            <a:r>
              <a:rPr lang="en-CA" dirty="0"/>
              <a:t>: Off ball events, such as pressing and man marking, are not covered</a:t>
            </a:r>
          </a:p>
        </p:txBody>
      </p:sp>
    </p:spTree>
    <p:extLst>
      <p:ext uri="{BB962C8B-B14F-4D97-AF65-F5344CB8AC3E}">
        <p14:creationId xmlns:p14="http://schemas.microsoft.com/office/powerpoint/2010/main" val="2119409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01D88-414C-499A-9C57-8FA63457E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CA" dirty="0"/>
              <a:t>Literature: </a:t>
            </a:r>
            <a:r>
              <a:rPr lang="en-CA" dirty="0" err="1"/>
              <a:t>Spatio-tempoal</a:t>
            </a:r>
            <a:r>
              <a:rPr lang="en-CA" dirty="0"/>
              <a:t>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6D49-A708-4EE9-9063-B52DB2242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6482419" cy="4050792"/>
          </a:xfrm>
        </p:spPr>
        <p:txBody>
          <a:bodyPr>
            <a:normAutofit/>
          </a:bodyPr>
          <a:lstStyle/>
          <a:p>
            <a:r>
              <a:rPr lang="en-CA" dirty="0" err="1"/>
              <a:t>Pappalardo</a:t>
            </a:r>
            <a:r>
              <a:rPr lang="en-CA" dirty="0"/>
              <a:t>, Luca, et al. “A Public Data Set of </a:t>
            </a:r>
            <a:r>
              <a:rPr lang="en-CA" dirty="0" err="1"/>
              <a:t>Spatio</a:t>
            </a:r>
            <a:r>
              <a:rPr lang="en-CA" dirty="0"/>
              <a:t>-Temporal Match Events in Soccer Competitions.” </a:t>
            </a:r>
            <a:r>
              <a:rPr lang="en-CA" i="1" dirty="0"/>
              <a:t>Scientific Data</a:t>
            </a:r>
            <a:r>
              <a:rPr lang="en-CA" dirty="0"/>
              <a:t>, vol. 6, no. 1, 2019, doi:10.1038/s41597-019-0247-7.</a:t>
            </a:r>
          </a:p>
          <a:p>
            <a:pPr lvl="1"/>
            <a:r>
              <a:rPr lang="en-CA" dirty="0"/>
              <a:t>Suggest two analysis metrics (derived from the dataset) to study:</a:t>
            </a:r>
          </a:p>
          <a:p>
            <a:pPr marL="891540" lvl="2" indent="-342900">
              <a:buFont typeface="+mj-lt"/>
              <a:buAutoNum type="arabicPeriod"/>
            </a:pPr>
            <a:r>
              <a:rPr lang="en-CA" dirty="0"/>
              <a:t>Invasion Index: “Dangerousness”</a:t>
            </a:r>
          </a:p>
          <a:p>
            <a:pPr marL="891540" lvl="2" indent="-342900">
              <a:buFont typeface="+mj-lt"/>
              <a:buAutoNum type="arabicPeriod"/>
            </a:pPr>
            <a:r>
              <a:rPr lang="en-CA" dirty="0"/>
              <a:t>Acceleration Index: “Speed of play“</a:t>
            </a:r>
          </a:p>
          <a:p>
            <a:pPr marL="548640" lvl="2" indent="0">
              <a:buNone/>
            </a:pPr>
            <a:endParaRPr lang="en-CA" dirty="0"/>
          </a:p>
          <a:p>
            <a:pPr lvl="1"/>
            <a:r>
              <a:rPr lang="en-CA" i="1" dirty="0"/>
              <a:t>Possible Extension</a:t>
            </a:r>
            <a:r>
              <a:rPr lang="en-CA" dirty="0"/>
              <a:t>: Deep dive into the Invasion Index and </a:t>
            </a:r>
            <a:r>
              <a:rPr lang="en-CA" dirty="0" err="1"/>
              <a:t>Accelaration</a:t>
            </a:r>
            <a:r>
              <a:rPr lang="en-CA" dirty="0"/>
              <a:t> Index, and explore possibilities for developing other performance metrics</a:t>
            </a:r>
          </a:p>
          <a:p>
            <a:pPr marL="548640" lvl="2" indent="0">
              <a:buNone/>
            </a:pPr>
            <a:endParaRPr lang="en-CA" dirty="0"/>
          </a:p>
          <a:p>
            <a:pPr marL="548640" lvl="2" indent="0">
              <a:buNone/>
            </a:pPr>
            <a:endParaRPr lang="en-CA" dirty="0"/>
          </a:p>
        </p:txBody>
      </p:sp>
      <p:pic>
        <p:nvPicPr>
          <p:cNvPr id="1028" name="Picture 4" descr="Fig. 5">
            <a:extLst>
              <a:ext uri="{FF2B5EF4-FFF2-40B4-BE49-F238E27FC236}">
                <a16:creationId xmlns:a16="http://schemas.microsoft.com/office/drawing/2014/main" id="{160EF464-7D34-4D69-A7E8-3BFDC2ACD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0643" y="2093976"/>
            <a:ext cx="3774261" cy="379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57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01D88-414C-499A-9C57-8FA63457E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CA" dirty="0"/>
              <a:t>Literature: </a:t>
            </a:r>
            <a:r>
              <a:rPr lang="en-CA" dirty="0" err="1"/>
              <a:t>Spatio-tempoal</a:t>
            </a:r>
            <a:r>
              <a:rPr lang="en-CA" dirty="0"/>
              <a:t>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6D49-A708-4EE9-9063-B52DB2242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6482419" cy="4050792"/>
          </a:xfrm>
        </p:spPr>
        <p:txBody>
          <a:bodyPr>
            <a:normAutofit/>
          </a:bodyPr>
          <a:lstStyle/>
          <a:p>
            <a:r>
              <a:rPr lang="en-CA" dirty="0" err="1"/>
              <a:t>Pappalardo</a:t>
            </a:r>
            <a:r>
              <a:rPr lang="en-CA" dirty="0"/>
              <a:t>, Luca, et al. “A Public Data Set of </a:t>
            </a:r>
            <a:r>
              <a:rPr lang="en-CA" dirty="0" err="1"/>
              <a:t>Spatio</a:t>
            </a:r>
            <a:r>
              <a:rPr lang="en-CA" dirty="0"/>
              <a:t>-Temporal Match Events in Soccer Competitions.” </a:t>
            </a:r>
            <a:r>
              <a:rPr lang="en-CA" i="1" dirty="0"/>
              <a:t>Scientific Data</a:t>
            </a:r>
            <a:r>
              <a:rPr lang="en-CA" dirty="0"/>
              <a:t>, vol. 6, no. 1, 2019, doi:10.1038/s41597-019-0247-7.</a:t>
            </a:r>
          </a:p>
          <a:p>
            <a:pPr lvl="1"/>
            <a:r>
              <a:rPr lang="en-CA" dirty="0"/>
              <a:t>Study team passing through a graph analysis of the team</a:t>
            </a:r>
          </a:p>
          <a:p>
            <a:pPr lvl="1"/>
            <a:r>
              <a:rPr lang="en-CA" dirty="0"/>
              <a:t>The edges represent the passing volume between players</a:t>
            </a:r>
          </a:p>
          <a:p>
            <a:pPr lvl="1"/>
            <a:r>
              <a:rPr lang="en-CA" dirty="0"/>
              <a:t>Connectivity measures team robustness</a:t>
            </a:r>
          </a:p>
          <a:p>
            <a:pPr lvl="1"/>
            <a:r>
              <a:rPr lang="en-CA" dirty="0"/>
              <a:t>Flow centrality measures the corresponding player’s contribution to the passing network’s robustness</a:t>
            </a:r>
          </a:p>
          <a:p>
            <a:pPr lvl="1"/>
            <a:r>
              <a:rPr lang="en-CA" i="1" dirty="0"/>
              <a:t>Possible Extension</a:t>
            </a:r>
            <a:r>
              <a:rPr lang="en-CA" dirty="0"/>
              <a:t>: Explore algorithms in graph theory to get more information out of passing networks</a:t>
            </a:r>
          </a:p>
        </p:txBody>
      </p:sp>
      <p:pic>
        <p:nvPicPr>
          <p:cNvPr id="2050" name="Picture 2" descr="Fig. 6">
            <a:extLst>
              <a:ext uri="{FF2B5EF4-FFF2-40B4-BE49-F238E27FC236}">
                <a16:creationId xmlns:a16="http://schemas.microsoft.com/office/drawing/2014/main" id="{D1AB29D8-D36D-4FC3-B00B-6F07D4794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18507" y="2314810"/>
            <a:ext cx="4597713" cy="206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C28EAC-5C55-4CEE-AF1F-992996469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507" y="4543190"/>
            <a:ext cx="4673493" cy="230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1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C0A81-7566-4279-952A-A5BADFD29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Literature: </a:t>
            </a:r>
            <a:r>
              <a:rPr lang="en-CA" dirty="0" err="1"/>
              <a:t>Playerank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64ECA-03B1-491B-96FB-ACB17F515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Pappalardo</a:t>
            </a:r>
            <a:r>
              <a:rPr lang="en-CA" dirty="0"/>
              <a:t>, Luca, et al. “</a:t>
            </a:r>
            <a:r>
              <a:rPr lang="en-CA" dirty="0" err="1"/>
              <a:t>PlayeRank</a:t>
            </a:r>
            <a:r>
              <a:rPr lang="en-CA" dirty="0"/>
              <a:t>.” </a:t>
            </a:r>
            <a:r>
              <a:rPr lang="en-CA" i="1" dirty="0"/>
              <a:t>ACM Transactions on Intelligent Systems and Technology</a:t>
            </a:r>
            <a:r>
              <a:rPr lang="en-CA" dirty="0"/>
              <a:t>, vol. 10, no. 5, 2019, pp. 1–27., doi:10.1145/3343172.</a:t>
            </a:r>
          </a:p>
          <a:p>
            <a:pPr lvl="1"/>
            <a:r>
              <a:rPr lang="en-CA" dirty="0"/>
              <a:t>Multidimensional, role aware player ranking algorithm using a statistical approach</a:t>
            </a:r>
          </a:p>
          <a:p>
            <a:pPr lvl="1"/>
            <a:r>
              <a:rPr lang="en-CA" dirty="0"/>
              <a:t>The algorithm uses linear models on features constructed from event logs, along with a clustering algorithm to assign roles</a:t>
            </a:r>
          </a:p>
          <a:p>
            <a:pPr lvl="1"/>
            <a:r>
              <a:rPr lang="en-CA" dirty="0"/>
              <a:t>Validation is performed through a cross comparison with scouting professionals</a:t>
            </a:r>
          </a:p>
          <a:p>
            <a:pPr lvl="1"/>
            <a:r>
              <a:rPr lang="en-CA" dirty="0"/>
              <a:t>Result: 30% (relative) or 21%(absolute) improvement over the time’s state of the art ranking algorithms</a:t>
            </a:r>
          </a:p>
          <a:p>
            <a:pPr lvl="1"/>
            <a:r>
              <a:rPr lang="en-CA" dirty="0"/>
              <a:t>Applications include:</a:t>
            </a:r>
          </a:p>
          <a:p>
            <a:pPr lvl="2"/>
            <a:r>
              <a:rPr lang="en-CA" dirty="0"/>
              <a:t>Querying highest ranked players within particular </a:t>
            </a:r>
            <a:r>
              <a:rPr lang="en-CA" i="1" dirty="0"/>
              <a:t>zones </a:t>
            </a:r>
            <a:r>
              <a:rPr lang="en-CA" dirty="0"/>
              <a:t>on the field</a:t>
            </a:r>
          </a:p>
          <a:p>
            <a:pPr lvl="2"/>
            <a:r>
              <a:rPr lang="en-CA" dirty="0"/>
              <a:t>Quantifying player versatility</a:t>
            </a:r>
          </a:p>
          <a:p>
            <a:pPr marL="548640" lvl="2" indent="0">
              <a:buNone/>
            </a:pPr>
            <a:endParaRPr lang="en-CA" dirty="0"/>
          </a:p>
          <a:p>
            <a:pPr marL="548640" lvl="2" indent="0">
              <a:buNone/>
            </a:pPr>
            <a:endParaRPr lang="en-CA" dirty="0"/>
          </a:p>
          <a:p>
            <a:pPr marL="548640" lvl="2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792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7A7C0-FBC5-4E8D-A558-7D1EB7F64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Literature: UNDERSTANDING HUMAN GENERATED PLAYER RATINGS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5D799-8E42-4E73-B9F0-44318D7A3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Pappalardo, Luca &amp; Cintia, Paolo &amp; Pedreschi, Dino &amp; Giannotti, Fosca &amp; Barabasi, Albert-Laszlo. (2017). Human Perception of Performance. </a:t>
            </a:r>
          </a:p>
          <a:p>
            <a:pPr lvl="1"/>
            <a:r>
              <a:rPr lang="en-CA" dirty="0"/>
              <a:t>Deep dive on understanding human generated player ratings</a:t>
            </a:r>
          </a:p>
          <a:p>
            <a:pPr lvl="1"/>
            <a:r>
              <a:rPr lang="en-CA" dirty="0"/>
              <a:t>Technical performance data from event logs (processed as a multidimensional vector of z-scores) is mapped to player ratings from newspapers</a:t>
            </a:r>
          </a:p>
          <a:p>
            <a:pPr lvl="1"/>
            <a:r>
              <a:rPr lang="en-CA" dirty="0"/>
              <a:t>A machine learning model is built to replicate human judgement in order to understand feature importance</a:t>
            </a:r>
          </a:p>
          <a:p>
            <a:pPr lvl="1"/>
            <a:r>
              <a:rPr lang="en-CA" dirty="0"/>
              <a:t>Key findings:</a:t>
            </a:r>
          </a:p>
          <a:p>
            <a:pPr lvl="2"/>
            <a:r>
              <a:rPr lang="en-CA" dirty="0"/>
              <a:t>Contextual information is very powerful in determining human generated ratings. Technical features alone are insufficient.</a:t>
            </a:r>
          </a:p>
          <a:p>
            <a:pPr lvl="2"/>
            <a:r>
              <a:rPr lang="en-CA" dirty="0"/>
              <a:t>Human judges rely on a noticeability heuristic – they select a limited number of noticeable features to make their judgement</a:t>
            </a:r>
          </a:p>
          <a:p>
            <a:pPr lvl="2"/>
            <a:r>
              <a:rPr lang="en-CA" dirty="0"/>
              <a:t>Key features highly depend on player role</a:t>
            </a:r>
          </a:p>
        </p:txBody>
      </p:sp>
    </p:spTree>
    <p:extLst>
      <p:ext uri="{BB962C8B-B14F-4D97-AF65-F5344CB8AC3E}">
        <p14:creationId xmlns:p14="http://schemas.microsoft.com/office/powerpoint/2010/main" val="1264743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7A7C0-FBC5-4E8D-A558-7D1EB7F6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4152"/>
            <a:ext cx="10058400" cy="1609344"/>
          </a:xfrm>
        </p:spPr>
        <p:txBody>
          <a:bodyPr/>
          <a:lstStyle/>
          <a:p>
            <a:r>
              <a:rPr lang="en-CA" dirty="0"/>
              <a:t>Literature: H-Statistic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5D799-8E42-4E73-B9F0-44318D7A3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786128"/>
            <a:ext cx="10481310" cy="4858512"/>
          </a:xfrm>
        </p:spPr>
        <p:txBody>
          <a:bodyPr>
            <a:normAutofit lnSpcReduction="10000"/>
          </a:bodyPr>
          <a:lstStyle/>
          <a:p>
            <a:r>
              <a:rPr lang="en-CA" dirty="0"/>
              <a:t>P. </a:t>
            </a:r>
            <a:r>
              <a:rPr lang="en-CA" dirty="0" err="1"/>
              <a:t>Cintia</a:t>
            </a:r>
            <a:r>
              <a:rPr lang="en-CA" dirty="0"/>
              <a:t>, F. Giannotti, L. </a:t>
            </a:r>
            <a:r>
              <a:rPr lang="en-CA" dirty="0" err="1"/>
              <a:t>Pappalardo</a:t>
            </a:r>
            <a:r>
              <a:rPr lang="en-CA" dirty="0"/>
              <a:t>, D. </a:t>
            </a:r>
            <a:r>
              <a:rPr lang="en-CA" dirty="0" err="1"/>
              <a:t>Pedreschi</a:t>
            </a:r>
            <a:r>
              <a:rPr lang="en-CA" dirty="0"/>
              <a:t> and M. </a:t>
            </a:r>
            <a:r>
              <a:rPr lang="en-CA" dirty="0" err="1"/>
              <a:t>Malvaldi</a:t>
            </a:r>
            <a:r>
              <a:rPr lang="en-CA" dirty="0"/>
              <a:t>, "The harsh rule of the goals: Data-driven performance indicators for football teams," </a:t>
            </a:r>
            <a:r>
              <a:rPr lang="en-CA" i="1" dirty="0"/>
              <a:t>2015 IEEE International Conference on Data Science and Advanced Analytics (DSAA)</a:t>
            </a:r>
            <a:r>
              <a:rPr lang="en-CA" dirty="0"/>
              <a:t>, Paris, 2015, pp. 1-10, </a:t>
            </a:r>
            <a:r>
              <a:rPr lang="en-CA" dirty="0" err="1"/>
              <a:t>doi</a:t>
            </a:r>
            <a:r>
              <a:rPr lang="en-CA" dirty="0"/>
              <a:t>: 10.1109/DSAA.2015.7344823.</a:t>
            </a:r>
          </a:p>
          <a:p>
            <a:pPr lvl="1"/>
            <a:r>
              <a:rPr lang="en-CA" dirty="0"/>
              <a:t>Construct a metric, the H statistic, to quantify passing amongst players and across spatial zones on the field</a:t>
            </a:r>
          </a:p>
          <a:p>
            <a:pPr lvl="1"/>
            <a:r>
              <a:rPr lang="en-CA" dirty="0"/>
              <a:t>Explore descriptive and predictive power in the metric and its constituents</a:t>
            </a:r>
          </a:p>
          <a:p>
            <a:pPr lvl="1"/>
            <a:r>
              <a:rPr lang="en-CA" dirty="0"/>
              <a:t>Simulate leagues based on this metric alone</a:t>
            </a:r>
          </a:p>
          <a:p>
            <a:pPr lvl="1"/>
            <a:r>
              <a:rPr lang="en-CA" dirty="0"/>
              <a:t>Key findings:</a:t>
            </a:r>
          </a:p>
          <a:p>
            <a:pPr lvl="2"/>
            <a:r>
              <a:rPr lang="en-CA" dirty="0"/>
              <a:t>The H statistic shows significant correlation (0.7-0.8) with number of goals, attempts, and points</a:t>
            </a:r>
          </a:p>
          <a:p>
            <a:pPr lvl="2"/>
            <a:r>
              <a:rPr lang="en-CA" dirty="0"/>
              <a:t>The difference in H statistic strongly maps to match outcome</a:t>
            </a:r>
          </a:p>
          <a:p>
            <a:pPr lvl="2"/>
            <a:r>
              <a:rPr lang="en-CA" dirty="0"/>
              <a:t>A classifier based on </a:t>
            </a:r>
            <a:r>
              <a:rPr lang="en-CA" i="1" dirty="0"/>
              <a:t>past </a:t>
            </a:r>
            <a:r>
              <a:rPr lang="en-CA" dirty="0"/>
              <a:t>H statistic values can predict game outcomes with up to 60% accuracy</a:t>
            </a:r>
          </a:p>
          <a:p>
            <a:pPr lvl="2"/>
            <a:r>
              <a:rPr lang="en-CA" dirty="0"/>
              <a:t>Rankings for leagues simulated on these classifiers highly correlate with actual end of season rankings, with coefficients ranging from 0.66 to 0.84</a:t>
            </a:r>
          </a:p>
          <a:p>
            <a:pPr lvl="2"/>
            <a:r>
              <a:rPr lang="en-CA" dirty="0"/>
              <a:t>Anomalies in rankings can be explained by extreme </a:t>
            </a:r>
            <a:r>
              <a:rPr lang="en-CA" dirty="0" err="1"/>
              <a:t>Pezzali</a:t>
            </a:r>
            <a:r>
              <a:rPr lang="en-CA" dirty="0"/>
              <a:t> scores</a:t>
            </a:r>
          </a:p>
          <a:p>
            <a:pPr lvl="1"/>
            <a:r>
              <a:rPr lang="en-CA" i="1" dirty="0"/>
              <a:t>Possible Extensions: </a:t>
            </a:r>
            <a:r>
              <a:rPr lang="en-CA" dirty="0"/>
              <a:t>Append the H-Statistic with more detailed passing information, beyond the six indicators explored in the paper, to see if significant improvement in the descriptive/predictive power can be achieved</a:t>
            </a:r>
            <a:endParaRPr lang="en-CA" i="1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444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019C4-0722-4433-80AF-13C24D91D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More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BE995-0059-4CC5-8B84-475ABF45D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/>
              <a:t>EA player statistics and attributes (exhaustive) updated weekly at </a:t>
            </a:r>
            <a:r>
              <a:rPr lang="en-CA" u="sng" dirty="0">
                <a:hlinkClick r:id="rId2"/>
              </a:rPr>
              <a:t>https://sofifa.com/</a:t>
            </a:r>
            <a:endParaRPr lang="en-CA" dirty="0"/>
          </a:p>
          <a:p>
            <a:pPr lvl="0"/>
            <a:r>
              <a:rPr lang="en-CA" dirty="0"/>
              <a:t>League statistics and ratings (weekly) at </a:t>
            </a:r>
            <a:r>
              <a:rPr lang="en-CA" u="sng" dirty="0">
                <a:hlinkClick r:id="rId3"/>
              </a:rPr>
              <a:t>https://www.whoscored.com/</a:t>
            </a:r>
            <a:endParaRPr lang="en-CA" dirty="0"/>
          </a:p>
          <a:p>
            <a:r>
              <a:rPr lang="en-CA" dirty="0"/>
              <a:t>Betting odds for every game, at </a:t>
            </a:r>
            <a:r>
              <a:rPr lang="en-CA" u="sng" dirty="0">
                <a:hlinkClick r:id="rId4"/>
              </a:rPr>
              <a:t>https://www.kaggle.com/hugomathien/soccer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194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648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Rockwell</vt:lpstr>
      <vt:lpstr>Rockwell Condensed</vt:lpstr>
      <vt:lpstr>Rockwell Extra Bold</vt:lpstr>
      <vt:lpstr>Wingdings</vt:lpstr>
      <vt:lpstr>Wood Type</vt:lpstr>
      <vt:lpstr>Soccer Analytics </vt:lpstr>
      <vt:lpstr>Literature: Spatio-tempoal Dataset</vt:lpstr>
      <vt:lpstr>Literature: Spatio-tempoal Dataset</vt:lpstr>
      <vt:lpstr>Literature: Spatio-tempoal Dataset</vt:lpstr>
      <vt:lpstr>Literature: Playerank</vt:lpstr>
      <vt:lpstr>Literature: UNDERSTANDING HUMAN GENERATED PLAYER RATINGS</vt:lpstr>
      <vt:lpstr>Literature: H-Statistic</vt:lpstr>
      <vt:lpstr>More Data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Soccer Analytics </dc:title>
  <dc:creator>Mohammad Mustafa Arif</dc:creator>
  <cp:lastModifiedBy>Mohammad Mustafa Arif</cp:lastModifiedBy>
  <cp:revision>4</cp:revision>
  <dcterms:created xsi:type="dcterms:W3CDTF">2020-07-16T05:10:18Z</dcterms:created>
  <dcterms:modified xsi:type="dcterms:W3CDTF">2020-07-17T05:36:48Z</dcterms:modified>
</cp:coreProperties>
</file>