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61" r:id="rId4"/>
    <p:sldId id="262" r:id="rId5"/>
    <p:sldId id="282" r:id="rId6"/>
    <p:sldId id="263" r:id="rId7"/>
    <p:sldId id="288" r:id="rId8"/>
    <p:sldId id="265" r:id="rId9"/>
    <p:sldId id="283" r:id="rId10"/>
    <p:sldId id="284" r:id="rId11"/>
    <p:sldId id="285" r:id="rId12"/>
    <p:sldId id="287" r:id="rId13"/>
    <p:sldId id="268" r:id="rId14"/>
    <p:sldId id="270" r:id="rId15"/>
    <p:sldId id="271" r:id="rId16"/>
    <p:sldId id="273" r:id="rId17"/>
    <p:sldId id="274" r:id="rId18"/>
    <p:sldId id="275" r:id="rId19"/>
    <p:sldId id="292" r:id="rId20"/>
    <p:sldId id="293" r:id="rId21"/>
    <p:sldId id="294" r:id="rId22"/>
    <p:sldId id="277" r:id="rId23"/>
    <p:sldId id="279" r:id="rId24"/>
    <p:sldId id="280" r:id="rId25"/>
    <p:sldId id="281" r:id="rId26"/>
    <p:sldId id="295" r:id="rId27"/>
    <p:sldId id="290" r:id="rId28"/>
    <p:sldId id="260" r:id="rId29"/>
    <p:sldId id="258" r:id="rId30"/>
    <p:sldId id="291" r:id="rId31"/>
    <p:sldId id="289" r:id="rId32"/>
    <p:sldId id="286" r:id="rId33"/>
    <p:sldId id="359" r:id="rId34"/>
    <p:sldId id="360" r:id="rId35"/>
    <p:sldId id="361" r:id="rId36"/>
    <p:sldId id="362" r:id="rId37"/>
    <p:sldId id="364" r:id="rId38"/>
    <p:sldId id="300" r:id="rId39"/>
    <p:sldId id="296" r:id="rId40"/>
    <p:sldId id="301" r:id="rId41"/>
    <p:sldId id="297" r:id="rId42"/>
    <p:sldId id="298" r:id="rId43"/>
    <p:sldId id="29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CC"/>
    <a:srgbClr val="00A4DE"/>
    <a:srgbClr val="0094C8"/>
    <a:srgbClr val="B9B0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3019" autoAdjust="0"/>
  </p:normalViewPr>
  <p:slideViewPr>
    <p:cSldViewPr snapToGrid="0">
      <p:cViewPr varScale="1">
        <p:scale>
          <a:sx n="94" d="100"/>
          <a:sy n="94" d="100"/>
        </p:scale>
        <p:origin x="9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685780-2B67-40FB-AFCF-89DEB3634585}" type="doc">
      <dgm:prSet loTypeId="urn:microsoft.com/office/officeart/2005/8/layout/funnel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233A2F-93F1-4BAF-93A2-6A321113BB06}">
      <dgm:prSet phldrT="[Text]"/>
      <dgm:spPr/>
      <dgm:t>
        <a:bodyPr/>
        <a:lstStyle/>
        <a:p>
          <a:r>
            <a:rPr lang="en-US" dirty="0"/>
            <a:t>Intuition</a:t>
          </a:r>
          <a:endParaRPr lang="en-CA" dirty="0"/>
        </a:p>
      </dgm:t>
    </dgm:pt>
    <dgm:pt modelId="{57E98807-05F5-409E-89F4-380F529C17BD}" type="parTrans" cxnId="{1ACE3F8C-7DB0-40BF-9B5E-8E5E46232252}">
      <dgm:prSet/>
      <dgm:spPr/>
      <dgm:t>
        <a:bodyPr/>
        <a:lstStyle/>
        <a:p>
          <a:endParaRPr lang="en-CA"/>
        </a:p>
      </dgm:t>
    </dgm:pt>
    <dgm:pt modelId="{E763E873-4DD2-4EF9-B363-A27D7B3574C2}" type="sibTrans" cxnId="{1ACE3F8C-7DB0-40BF-9B5E-8E5E46232252}">
      <dgm:prSet/>
      <dgm:spPr/>
      <dgm:t>
        <a:bodyPr/>
        <a:lstStyle/>
        <a:p>
          <a:endParaRPr lang="en-CA"/>
        </a:p>
      </dgm:t>
    </dgm:pt>
    <dgm:pt modelId="{EC1D39A5-9E63-4890-9418-D068C3591A3C}">
      <dgm:prSet phldrT="[Text]"/>
      <dgm:spPr/>
      <dgm:t>
        <a:bodyPr/>
        <a:lstStyle/>
        <a:p>
          <a:r>
            <a:rPr lang="en-US" dirty="0"/>
            <a:t>Experience</a:t>
          </a:r>
          <a:endParaRPr lang="en-CA" dirty="0"/>
        </a:p>
      </dgm:t>
    </dgm:pt>
    <dgm:pt modelId="{29482B72-490A-46D3-B58E-78795D12A06F}" type="parTrans" cxnId="{AE18ADD1-CE2B-43CA-9919-172B768C3456}">
      <dgm:prSet/>
      <dgm:spPr/>
      <dgm:t>
        <a:bodyPr/>
        <a:lstStyle/>
        <a:p>
          <a:endParaRPr lang="en-CA"/>
        </a:p>
      </dgm:t>
    </dgm:pt>
    <dgm:pt modelId="{C7BF1550-DB80-4DFE-82BA-0048409BAC31}" type="sibTrans" cxnId="{AE18ADD1-CE2B-43CA-9919-172B768C3456}">
      <dgm:prSet/>
      <dgm:spPr/>
      <dgm:t>
        <a:bodyPr/>
        <a:lstStyle/>
        <a:p>
          <a:endParaRPr lang="en-CA"/>
        </a:p>
      </dgm:t>
    </dgm:pt>
    <dgm:pt modelId="{50EFB0D5-96FB-4694-B2F0-CE9FAD0FF794}">
      <dgm:prSet phldrT="[Text]"/>
      <dgm:spPr/>
      <dgm:t>
        <a:bodyPr/>
        <a:lstStyle/>
        <a:p>
          <a:r>
            <a:rPr lang="en-CA" dirty="0"/>
            <a:t>Human Expertise</a:t>
          </a:r>
        </a:p>
      </dgm:t>
    </dgm:pt>
    <dgm:pt modelId="{8218DA8D-B2AF-4F62-AF67-90E88F7D97C8}" type="parTrans" cxnId="{CA704B96-C953-4B78-823D-BC0C7F76A129}">
      <dgm:prSet/>
      <dgm:spPr/>
      <dgm:t>
        <a:bodyPr/>
        <a:lstStyle/>
        <a:p>
          <a:endParaRPr lang="en-CA"/>
        </a:p>
      </dgm:t>
    </dgm:pt>
    <dgm:pt modelId="{B8E4373E-4FED-4879-BA6F-E3DE4C4CDC02}" type="sibTrans" cxnId="{CA704B96-C953-4B78-823D-BC0C7F76A129}">
      <dgm:prSet/>
      <dgm:spPr/>
      <dgm:t>
        <a:bodyPr/>
        <a:lstStyle/>
        <a:p>
          <a:endParaRPr lang="en-CA"/>
        </a:p>
      </dgm:t>
    </dgm:pt>
    <dgm:pt modelId="{27496C10-12F0-4E90-BB8F-F335916018FD}">
      <dgm:prSet phldrT="[Text]" custT="1"/>
      <dgm:spPr/>
      <dgm:t>
        <a:bodyPr/>
        <a:lstStyle/>
        <a:p>
          <a:r>
            <a:rPr lang="en-US" sz="1800" dirty="0"/>
            <a:t>Tactical Decision Making</a:t>
          </a:r>
          <a:endParaRPr lang="en-CA" sz="1800" dirty="0"/>
        </a:p>
      </dgm:t>
    </dgm:pt>
    <dgm:pt modelId="{D164BC3D-19A5-4FAC-8BAE-827687940692}" type="sibTrans" cxnId="{D4C5EC89-10F8-4DC1-AE9C-15C24F71CCFF}">
      <dgm:prSet/>
      <dgm:spPr/>
      <dgm:t>
        <a:bodyPr/>
        <a:lstStyle/>
        <a:p>
          <a:endParaRPr lang="en-CA"/>
        </a:p>
      </dgm:t>
    </dgm:pt>
    <dgm:pt modelId="{D3D6D469-2D9C-4A1B-AF20-D904C4AEB0B5}" type="parTrans" cxnId="{D4C5EC89-10F8-4DC1-AE9C-15C24F71CCFF}">
      <dgm:prSet/>
      <dgm:spPr/>
      <dgm:t>
        <a:bodyPr/>
        <a:lstStyle/>
        <a:p>
          <a:endParaRPr lang="en-CA"/>
        </a:p>
      </dgm:t>
    </dgm:pt>
    <dgm:pt modelId="{4586C153-06BD-4733-AA99-C1C7D1DCA516}" type="pres">
      <dgm:prSet presAssocID="{59685780-2B67-40FB-AFCF-89DEB3634585}" presName="Name0" presStyleCnt="0">
        <dgm:presLayoutVars>
          <dgm:chMax val="4"/>
          <dgm:resizeHandles val="exact"/>
        </dgm:presLayoutVars>
      </dgm:prSet>
      <dgm:spPr/>
    </dgm:pt>
    <dgm:pt modelId="{D7142C26-EA04-4403-802E-15250BBD5E49}" type="pres">
      <dgm:prSet presAssocID="{59685780-2B67-40FB-AFCF-89DEB3634585}" presName="ellipse" presStyleLbl="trBgShp" presStyleIdx="0" presStyleCnt="1"/>
      <dgm:spPr/>
    </dgm:pt>
    <dgm:pt modelId="{3076C488-BBD3-43D1-B8CE-8790EC3E8D60}" type="pres">
      <dgm:prSet presAssocID="{59685780-2B67-40FB-AFCF-89DEB3634585}" presName="arrow1" presStyleLbl="fgShp" presStyleIdx="0" presStyleCnt="1" custScaleY="198953" custLinFactNeighborX="0" custLinFactNeighborY="38830"/>
      <dgm:spPr/>
    </dgm:pt>
    <dgm:pt modelId="{D407E913-5D86-4846-ADF3-ACF34BF7E58E}" type="pres">
      <dgm:prSet presAssocID="{59685780-2B67-40FB-AFCF-89DEB3634585}" presName="rectangle" presStyleLbl="revTx" presStyleIdx="0" presStyleCnt="1" custScaleX="75000" custScaleY="44961" custLinFactNeighborX="0" custLinFactNeighborY="32868">
        <dgm:presLayoutVars>
          <dgm:bulletEnabled val="1"/>
        </dgm:presLayoutVars>
      </dgm:prSet>
      <dgm:spPr/>
    </dgm:pt>
    <dgm:pt modelId="{D75A6AA3-BE53-45A8-ABFB-26220C912E75}" type="pres">
      <dgm:prSet presAssocID="{EC1D39A5-9E63-4890-9418-D068C3591A3C}" presName="item1" presStyleLbl="node1" presStyleIdx="0" presStyleCnt="3">
        <dgm:presLayoutVars>
          <dgm:bulletEnabled val="1"/>
        </dgm:presLayoutVars>
      </dgm:prSet>
      <dgm:spPr/>
    </dgm:pt>
    <dgm:pt modelId="{04212AF5-05B7-4218-93FB-9C753668B927}" type="pres">
      <dgm:prSet presAssocID="{50EFB0D5-96FB-4694-B2F0-CE9FAD0FF794}" presName="item2" presStyleLbl="node1" presStyleIdx="1" presStyleCnt="3">
        <dgm:presLayoutVars>
          <dgm:bulletEnabled val="1"/>
        </dgm:presLayoutVars>
      </dgm:prSet>
      <dgm:spPr/>
    </dgm:pt>
    <dgm:pt modelId="{07B43FF0-78C2-4B8F-8812-A71DDE963BDB}" type="pres">
      <dgm:prSet presAssocID="{27496C10-12F0-4E90-BB8F-F335916018FD}" presName="item3" presStyleLbl="node1" presStyleIdx="2" presStyleCnt="3" custLinFactNeighborY="1412">
        <dgm:presLayoutVars>
          <dgm:bulletEnabled val="1"/>
        </dgm:presLayoutVars>
      </dgm:prSet>
      <dgm:spPr/>
    </dgm:pt>
    <dgm:pt modelId="{7C545A70-1C91-4EEF-AACB-78457A3A3B8E}" type="pres">
      <dgm:prSet presAssocID="{59685780-2B67-40FB-AFCF-89DEB3634585}" presName="funnel" presStyleLbl="trAlignAcc1" presStyleIdx="0" presStyleCnt="1"/>
      <dgm:spPr/>
    </dgm:pt>
  </dgm:ptLst>
  <dgm:cxnLst>
    <dgm:cxn modelId="{8BB80B25-ADA0-463D-B701-290122C6CF08}" type="presOf" srcId="{EC1D39A5-9E63-4890-9418-D068C3591A3C}" destId="{04212AF5-05B7-4218-93FB-9C753668B927}" srcOrd="0" destOrd="0" presId="urn:microsoft.com/office/officeart/2005/8/layout/funnel1"/>
    <dgm:cxn modelId="{7513E07F-DC2B-4D48-8EB9-C1E71B640CD4}" type="presOf" srcId="{59685780-2B67-40FB-AFCF-89DEB3634585}" destId="{4586C153-06BD-4733-AA99-C1C7D1DCA516}" srcOrd="0" destOrd="0" presId="urn:microsoft.com/office/officeart/2005/8/layout/funnel1"/>
    <dgm:cxn modelId="{D4C5EC89-10F8-4DC1-AE9C-15C24F71CCFF}" srcId="{59685780-2B67-40FB-AFCF-89DEB3634585}" destId="{27496C10-12F0-4E90-BB8F-F335916018FD}" srcOrd="3" destOrd="0" parTransId="{D3D6D469-2D9C-4A1B-AF20-D904C4AEB0B5}" sibTransId="{D164BC3D-19A5-4FAC-8BAE-827687940692}"/>
    <dgm:cxn modelId="{1ACE3F8C-7DB0-40BF-9B5E-8E5E46232252}" srcId="{59685780-2B67-40FB-AFCF-89DEB3634585}" destId="{95233A2F-93F1-4BAF-93A2-6A321113BB06}" srcOrd="0" destOrd="0" parTransId="{57E98807-05F5-409E-89F4-380F529C17BD}" sibTransId="{E763E873-4DD2-4EF9-B363-A27D7B3574C2}"/>
    <dgm:cxn modelId="{CA704B96-C953-4B78-823D-BC0C7F76A129}" srcId="{59685780-2B67-40FB-AFCF-89DEB3634585}" destId="{50EFB0D5-96FB-4694-B2F0-CE9FAD0FF794}" srcOrd="2" destOrd="0" parTransId="{8218DA8D-B2AF-4F62-AF67-90E88F7D97C8}" sibTransId="{B8E4373E-4FED-4879-BA6F-E3DE4C4CDC02}"/>
    <dgm:cxn modelId="{D8EF9196-C2BF-446B-A5C1-4A636E8C5D9E}" type="presOf" srcId="{27496C10-12F0-4E90-BB8F-F335916018FD}" destId="{D407E913-5D86-4846-ADF3-ACF34BF7E58E}" srcOrd="0" destOrd="0" presId="urn:microsoft.com/office/officeart/2005/8/layout/funnel1"/>
    <dgm:cxn modelId="{3E5698B7-89F5-4AD7-80B8-B6218286776B}" type="presOf" srcId="{50EFB0D5-96FB-4694-B2F0-CE9FAD0FF794}" destId="{D75A6AA3-BE53-45A8-ABFB-26220C912E75}" srcOrd="0" destOrd="0" presId="urn:microsoft.com/office/officeart/2005/8/layout/funnel1"/>
    <dgm:cxn modelId="{AE18ADD1-CE2B-43CA-9919-172B768C3456}" srcId="{59685780-2B67-40FB-AFCF-89DEB3634585}" destId="{EC1D39A5-9E63-4890-9418-D068C3591A3C}" srcOrd="1" destOrd="0" parTransId="{29482B72-490A-46D3-B58E-78795D12A06F}" sibTransId="{C7BF1550-DB80-4DFE-82BA-0048409BAC31}"/>
    <dgm:cxn modelId="{F85B3FE3-F7BC-49E3-8C3B-B25D4098E5D4}" type="presOf" srcId="{95233A2F-93F1-4BAF-93A2-6A321113BB06}" destId="{07B43FF0-78C2-4B8F-8812-A71DDE963BDB}" srcOrd="0" destOrd="0" presId="urn:microsoft.com/office/officeart/2005/8/layout/funnel1"/>
    <dgm:cxn modelId="{D28A76AB-E269-43AF-99FC-50C49E1350E0}" type="presParOf" srcId="{4586C153-06BD-4733-AA99-C1C7D1DCA516}" destId="{D7142C26-EA04-4403-802E-15250BBD5E49}" srcOrd="0" destOrd="0" presId="urn:microsoft.com/office/officeart/2005/8/layout/funnel1"/>
    <dgm:cxn modelId="{F01D6764-FB30-4BBF-918A-BE8ED32D9901}" type="presParOf" srcId="{4586C153-06BD-4733-AA99-C1C7D1DCA516}" destId="{3076C488-BBD3-43D1-B8CE-8790EC3E8D60}" srcOrd="1" destOrd="0" presId="urn:microsoft.com/office/officeart/2005/8/layout/funnel1"/>
    <dgm:cxn modelId="{A7705C8F-FE0A-427E-9895-45B7EE1B29FB}" type="presParOf" srcId="{4586C153-06BD-4733-AA99-C1C7D1DCA516}" destId="{D407E913-5D86-4846-ADF3-ACF34BF7E58E}" srcOrd="2" destOrd="0" presId="urn:microsoft.com/office/officeart/2005/8/layout/funnel1"/>
    <dgm:cxn modelId="{382A7808-1983-4411-879C-71745F5DB0DB}" type="presParOf" srcId="{4586C153-06BD-4733-AA99-C1C7D1DCA516}" destId="{D75A6AA3-BE53-45A8-ABFB-26220C912E75}" srcOrd="3" destOrd="0" presId="urn:microsoft.com/office/officeart/2005/8/layout/funnel1"/>
    <dgm:cxn modelId="{CF1DF0C3-CC96-4017-8B06-4B1D7B07CA12}" type="presParOf" srcId="{4586C153-06BD-4733-AA99-C1C7D1DCA516}" destId="{04212AF5-05B7-4218-93FB-9C753668B927}" srcOrd="4" destOrd="0" presId="urn:microsoft.com/office/officeart/2005/8/layout/funnel1"/>
    <dgm:cxn modelId="{10654052-5E93-4421-A408-47139E146ECF}" type="presParOf" srcId="{4586C153-06BD-4733-AA99-C1C7D1DCA516}" destId="{07B43FF0-78C2-4B8F-8812-A71DDE963BDB}" srcOrd="5" destOrd="0" presId="urn:microsoft.com/office/officeart/2005/8/layout/funnel1"/>
    <dgm:cxn modelId="{DEC83DB4-08A4-44A4-AD74-A844B0BEA64A}" type="presParOf" srcId="{4586C153-06BD-4733-AA99-C1C7D1DCA516}" destId="{7C545A70-1C91-4EEF-AACB-78457A3A3B8E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9B6B5E-37E5-4876-89B5-82BE2DDDF1F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ADFCEE9E-82FB-42E2-8A73-21991C3E318D}">
      <dgm:prSet phldrT="[Text]" custT="1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CA" sz="3600" dirty="0"/>
            <a:t>Event: Pass</a:t>
          </a:r>
        </a:p>
      </dgm:t>
    </dgm:pt>
    <dgm:pt modelId="{1C316CC9-C564-47C8-B8FF-B43D85576497}" type="parTrans" cxnId="{8B541A40-3F42-4688-8302-D666BA5C8A62}">
      <dgm:prSet/>
      <dgm:spPr/>
      <dgm:t>
        <a:bodyPr/>
        <a:lstStyle/>
        <a:p>
          <a:endParaRPr lang="en-CA"/>
        </a:p>
      </dgm:t>
    </dgm:pt>
    <dgm:pt modelId="{E0076541-3A91-4D86-BE42-945A62570765}" type="sibTrans" cxnId="{8B541A40-3F42-4688-8302-D666BA5C8A62}">
      <dgm:prSet/>
      <dgm:spPr/>
      <dgm:t>
        <a:bodyPr/>
        <a:lstStyle/>
        <a:p>
          <a:endParaRPr lang="en-CA"/>
        </a:p>
      </dgm:t>
    </dgm:pt>
    <dgm:pt modelId="{33C8EFAC-A714-4B99-96FA-C5E7920642D9}">
      <dgm:prSet phldrT="[Text]" custT="1"/>
      <dgm:spPr/>
      <dgm:t>
        <a:bodyPr/>
        <a:lstStyle/>
        <a:p>
          <a:r>
            <a:rPr lang="en-CA" sz="2000" dirty="0"/>
            <a:t>Origin: [50, 50]</a:t>
          </a:r>
        </a:p>
        <a:p>
          <a:r>
            <a:rPr lang="en-CA" sz="2000" dirty="0"/>
            <a:t>Destination: [65, 78]</a:t>
          </a:r>
        </a:p>
        <a:p>
          <a:r>
            <a:rPr lang="en-CA" sz="2000" dirty="0"/>
            <a:t>Time: 36:07</a:t>
          </a:r>
        </a:p>
      </dgm:t>
    </dgm:pt>
    <dgm:pt modelId="{6F6BD56C-2F93-4814-93BE-0A9BBAC2CFCB}" type="parTrans" cxnId="{119F8806-59B3-4F2E-8614-B31376755D93}">
      <dgm:prSet/>
      <dgm:spPr/>
      <dgm:t>
        <a:bodyPr/>
        <a:lstStyle/>
        <a:p>
          <a:endParaRPr lang="en-CA"/>
        </a:p>
      </dgm:t>
    </dgm:pt>
    <dgm:pt modelId="{6CBA99A4-A014-47D8-A23C-AA4DBD43806B}" type="sibTrans" cxnId="{119F8806-59B3-4F2E-8614-B31376755D93}">
      <dgm:prSet/>
      <dgm:spPr/>
      <dgm:t>
        <a:bodyPr/>
        <a:lstStyle/>
        <a:p>
          <a:endParaRPr lang="en-CA"/>
        </a:p>
      </dgm:t>
    </dgm:pt>
    <dgm:pt modelId="{566D57D4-D3E6-45DC-8B7D-5197777BF9F8}">
      <dgm:prSet phldrT="[Text]" custT="1"/>
      <dgm:spPr/>
      <dgm:t>
        <a:bodyPr/>
        <a:lstStyle/>
        <a:p>
          <a:r>
            <a:rPr lang="en-CA" sz="2000" dirty="0"/>
            <a:t>Tags: {Air Ball, Assist}</a:t>
          </a:r>
        </a:p>
      </dgm:t>
    </dgm:pt>
    <dgm:pt modelId="{BDD75E56-CCEA-42CF-A42A-FE48DA4AF639}" type="parTrans" cxnId="{003DB78A-9128-44B2-9009-CA0933FC40B0}">
      <dgm:prSet/>
      <dgm:spPr/>
      <dgm:t>
        <a:bodyPr/>
        <a:lstStyle/>
        <a:p>
          <a:endParaRPr lang="en-CA"/>
        </a:p>
      </dgm:t>
    </dgm:pt>
    <dgm:pt modelId="{FA57D2F1-7D12-4281-B9D3-FBAEA605F41B}" type="sibTrans" cxnId="{003DB78A-9128-44B2-9009-CA0933FC40B0}">
      <dgm:prSet/>
      <dgm:spPr/>
      <dgm:t>
        <a:bodyPr/>
        <a:lstStyle/>
        <a:p>
          <a:endParaRPr lang="en-CA"/>
        </a:p>
      </dgm:t>
    </dgm:pt>
    <dgm:pt modelId="{381B88CB-306C-4C7A-9A40-57A4D75CB906}">
      <dgm:prSet phldrT="[Text]" custT="1"/>
      <dgm:spPr/>
      <dgm:t>
        <a:bodyPr/>
        <a:lstStyle/>
        <a:p>
          <a:r>
            <a:rPr lang="en-CA" sz="2000" dirty="0"/>
            <a:t>Player Involved: {Messi, Suarez}</a:t>
          </a:r>
        </a:p>
      </dgm:t>
    </dgm:pt>
    <dgm:pt modelId="{99A9D9FD-0233-4E33-AD8D-F36F8692E63B}" type="parTrans" cxnId="{F47D7E7A-CF29-467F-B4D4-04AFB612C442}">
      <dgm:prSet/>
      <dgm:spPr/>
      <dgm:t>
        <a:bodyPr/>
        <a:lstStyle/>
        <a:p>
          <a:endParaRPr lang="en-CA"/>
        </a:p>
      </dgm:t>
    </dgm:pt>
    <dgm:pt modelId="{D86EBA52-374C-4B1A-B380-F53209BE9297}" type="sibTrans" cxnId="{F47D7E7A-CF29-467F-B4D4-04AFB612C442}">
      <dgm:prSet/>
      <dgm:spPr/>
      <dgm:t>
        <a:bodyPr/>
        <a:lstStyle/>
        <a:p>
          <a:endParaRPr lang="en-CA"/>
        </a:p>
      </dgm:t>
    </dgm:pt>
    <dgm:pt modelId="{A422C687-C05A-4EA3-824D-85929E3E0EAF}" type="pres">
      <dgm:prSet presAssocID="{F69B6B5E-37E5-4876-89B5-82BE2DDDF1F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B7C00B1-517C-46CC-84EA-6B30D342908A}" type="pres">
      <dgm:prSet presAssocID="{ADFCEE9E-82FB-42E2-8A73-21991C3E318D}" presName="hierRoot1" presStyleCnt="0">
        <dgm:presLayoutVars>
          <dgm:hierBranch val="init"/>
        </dgm:presLayoutVars>
      </dgm:prSet>
      <dgm:spPr/>
    </dgm:pt>
    <dgm:pt modelId="{975EA670-F592-4B54-A536-1D8CC8449C29}" type="pres">
      <dgm:prSet presAssocID="{ADFCEE9E-82FB-42E2-8A73-21991C3E318D}" presName="rootComposite1" presStyleCnt="0"/>
      <dgm:spPr/>
    </dgm:pt>
    <dgm:pt modelId="{D326C459-CD71-4BE1-BB81-3F7881C10B2C}" type="pres">
      <dgm:prSet presAssocID="{ADFCEE9E-82FB-42E2-8A73-21991C3E318D}" presName="rootText1" presStyleLbl="node0" presStyleIdx="0" presStyleCnt="1" custLinFactNeighborY="-41229">
        <dgm:presLayoutVars>
          <dgm:chPref val="3"/>
        </dgm:presLayoutVars>
      </dgm:prSet>
      <dgm:spPr/>
    </dgm:pt>
    <dgm:pt modelId="{B25104C3-955A-4B3F-B189-60CEEC2E798E}" type="pres">
      <dgm:prSet presAssocID="{ADFCEE9E-82FB-42E2-8A73-21991C3E318D}" presName="rootConnector1" presStyleLbl="node1" presStyleIdx="0" presStyleCnt="0"/>
      <dgm:spPr/>
    </dgm:pt>
    <dgm:pt modelId="{2B659793-06CC-4140-BB4E-8B3F43C3766E}" type="pres">
      <dgm:prSet presAssocID="{ADFCEE9E-82FB-42E2-8A73-21991C3E318D}" presName="hierChild2" presStyleCnt="0"/>
      <dgm:spPr/>
    </dgm:pt>
    <dgm:pt modelId="{C397577C-2C77-4771-9C5E-82E027CE62AC}" type="pres">
      <dgm:prSet presAssocID="{6F6BD56C-2F93-4814-93BE-0A9BBAC2CFCB}" presName="Name37" presStyleLbl="parChTrans1D2" presStyleIdx="0" presStyleCnt="3"/>
      <dgm:spPr/>
    </dgm:pt>
    <dgm:pt modelId="{E2596906-FD64-4D75-B1F3-3FBD45CF5D2E}" type="pres">
      <dgm:prSet presAssocID="{33C8EFAC-A714-4B99-96FA-C5E7920642D9}" presName="hierRoot2" presStyleCnt="0">
        <dgm:presLayoutVars>
          <dgm:hierBranch val="init"/>
        </dgm:presLayoutVars>
      </dgm:prSet>
      <dgm:spPr/>
    </dgm:pt>
    <dgm:pt modelId="{80ABB6DF-4D20-4D6D-AC0F-13BAA591CFF0}" type="pres">
      <dgm:prSet presAssocID="{33C8EFAC-A714-4B99-96FA-C5E7920642D9}" presName="rootComposite" presStyleCnt="0"/>
      <dgm:spPr/>
    </dgm:pt>
    <dgm:pt modelId="{AD8E24B5-A7C8-4DEE-94A1-1E5393CAF5C3}" type="pres">
      <dgm:prSet presAssocID="{33C8EFAC-A714-4B99-96FA-C5E7920642D9}" presName="rootText" presStyleLbl="node2" presStyleIdx="0" presStyleCnt="3">
        <dgm:presLayoutVars>
          <dgm:chPref val="3"/>
        </dgm:presLayoutVars>
      </dgm:prSet>
      <dgm:spPr/>
    </dgm:pt>
    <dgm:pt modelId="{F601B740-2593-4767-912E-0DDD64765CB7}" type="pres">
      <dgm:prSet presAssocID="{33C8EFAC-A714-4B99-96FA-C5E7920642D9}" presName="rootConnector" presStyleLbl="node2" presStyleIdx="0" presStyleCnt="3"/>
      <dgm:spPr/>
    </dgm:pt>
    <dgm:pt modelId="{136C6199-18B4-4E11-959F-0580FE4CF700}" type="pres">
      <dgm:prSet presAssocID="{33C8EFAC-A714-4B99-96FA-C5E7920642D9}" presName="hierChild4" presStyleCnt="0"/>
      <dgm:spPr/>
    </dgm:pt>
    <dgm:pt modelId="{8C9F7E55-394F-4269-B0F5-8AE479076D31}" type="pres">
      <dgm:prSet presAssocID="{33C8EFAC-A714-4B99-96FA-C5E7920642D9}" presName="hierChild5" presStyleCnt="0"/>
      <dgm:spPr/>
    </dgm:pt>
    <dgm:pt modelId="{8DD45E89-2A78-47DD-9F05-DDE6A6D5F71B}" type="pres">
      <dgm:prSet presAssocID="{BDD75E56-CCEA-42CF-A42A-FE48DA4AF639}" presName="Name37" presStyleLbl="parChTrans1D2" presStyleIdx="1" presStyleCnt="3"/>
      <dgm:spPr/>
    </dgm:pt>
    <dgm:pt modelId="{42BFC378-C987-4CDE-A99F-A4FD7974B54F}" type="pres">
      <dgm:prSet presAssocID="{566D57D4-D3E6-45DC-8B7D-5197777BF9F8}" presName="hierRoot2" presStyleCnt="0">
        <dgm:presLayoutVars>
          <dgm:hierBranch val="init"/>
        </dgm:presLayoutVars>
      </dgm:prSet>
      <dgm:spPr/>
    </dgm:pt>
    <dgm:pt modelId="{F9BD10F9-300A-4FC4-95FD-08170C099DBE}" type="pres">
      <dgm:prSet presAssocID="{566D57D4-D3E6-45DC-8B7D-5197777BF9F8}" presName="rootComposite" presStyleCnt="0"/>
      <dgm:spPr/>
    </dgm:pt>
    <dgm:pt modelId="{C006D213-B554-4089-B093-7FC50BE3B6B8}" type="pres">
      <dgm:prSet presAssocID="{566D57D4-D3E6-45DC-8B7D-5197777BF9F8}" presName="rootText" presStyleLbl="node2" presStyleIdx="1" presStyleCnt="3">
        <dgm:presLayoutVars>
          <dgm:chPref val="3"/>
        </dgm:presLayoutVars>
      </dgm:prSet>
      <dgm:spPr/>
    </dgm:pt>
    <dgm:pt modelId="{7EB6D24E-009E-475F-AE91-3A3B4832F732}" type="pres">
      <dgm:prSet presAssocID="{566D57D4-D3E6-45DC-8B7D-5197777BF9F8}" presName="rootConnector" presStyleLbl="node2" presStyleIdx="1" presStyleCnt="3"/>
      <dgm:spPr/>
    </dgm:pt>
    <dgm:pt modelId="{9E740A8C-0740-471F-933F-3E0F65D7E456}" type="pres">
      <dgm:prSet presAssocID="{566D57D4-D3E6-45DC-8B7D-5197777BF9F8}" presName="hierChild4" presStyleCnt="0"/>
      <dgm:spPr/>
    </dgm:pt>
    <dgm:pt modelId="{1764E053-5DC2-493A-84A3-56DE70AB8B9B}" type="pres">
      <dgm:prSet presAssocID="{566D57D4-D3E6-45DC-8B7D-5197777BF9F8}" presName="hierChild5" presStyleCnt="0"/>
      <dgm:spPr/>
    </dgm:pt>
    <dgm:pt modelId="{61FBFDDF-B4A2-4C0D-A4ED-6F43E35E00DC}" type="pres">
      <dgm:prSet presAssocID="{99A9D9FD-0233-4E33-AD8D-F36F8692E63B}" presName="Name37" presStyleLbl="parChTrans1D2" presStyleIdx="2" presStyleCnt="3"/>
      <dgm:spPr/>
    </dgm:pt>
    <dgm:pt modelId="{CB209B24-C48D-4F39-965C-661391A7FAF7}" type="pres">
      <dgm:prSet presAssocID="{381B88CB-306C-4C7A-9A40-57A4D75CB906}" presName="hierRoot2" presStyleCnt="0">
        <dgm:presLayoutVars>
          <dgm:hierBranch val="init"/>
        </dgm:presLayoutVars>
      </dgm:prSet>
      <dgm:spPr/>
    </dgm:pt>
    <dgm:pt modelId="{C130FE36-67CD-4983-A8BB-160C57A339FD}" type="pres">
      <dgm:prSet presAssocID="{381B88CB-306C-4C7A-9A40-57A4D75CB906}" presName="rootComposite" presStyleCnt="0"/>
      <dgm:spPr/>
    </dgm:pt>
    <dgm:pt modelId="{B8EE0AE2-07A4-4C5B-AEED-EB2903EAD3DD}" type="pres">
      <dgm:prSet presAssocID="{381B88CB-306C-4C7A-9A40-57A4D75CB906}" presName="rootText" presStyleLbl="node2" presStyleIdx="2" presStyleCnt="3">
        <dgm:presLayoutVars>
          <dgm:chPref val="3"/>
        </dgm:presLayoutVars>
      </dgm:prSet>
      <dgm:spPr/>
    </dgm:pt>
    <dgm:pt modelId="{6A43D095-9A63-4108-BA81-43870C07FDBC}" type="pres">
      <dgm:prSet presAssocID="{381B88CB-306C-4C7A-9A40-57A4D75CB906}" presName="rootConnector" presStyleLbl="node2" presStyleIdx="2" presStyleCnt="3"/>
      <dgm:spPr/>
    </dgm:pt>
    <dgm:pt modelId="{93F17947-56C3-47D1-9CD1-EE8367DB9187}" type="pres">
      <dgm:prSet presAssocID="{381B88CB-306C-4C7A-9A40-57A4D75CB906}" presName="hierChild4" presStyleCnt="0"/>
      <dgm:spPr/>
    </dgm:pt>
    <dgm:pt modelId="{7960E7A2-2572-4F75-A01D-45984B038A57}" type="pres">
      <dgm:prSet presAssocID="{381B88CB-306C-4C7A-9A40-57A4D75CB906}" presName="hierChild5" presStyleCnt="0"/>
      <dgm:spPr/>
    </dgm:pt>
    <dgm:pt modelId="{5AB5F357-E0C5-40FA-9C07-59A3F9C47D6C}" type="pres">
      <dgm:prSet presAssocID="{ADFCEE9E-82FB-42E2-8A73-21991C3E318D}" presName="hierChild3" presStyleCnt="0"/>
      <dgm:spPr/>
    </dgm:pt>
  </dgm:ptLst>
  <dgm:cxnLst>
    <dgm:cxn modelId="{119F8806-59B3-4F2E-8614-B31376755D93}" srcId="{ADFCEE9E-82FB-42E2-8A73-21991C3E318D}" destId="{33C8EFAC-A714-4B99-96FA-C5E7920642D9}" srcOrd="0" destOrd="0" parTransId="{6F6BD56C-2F93-4814-93BE-0A9BBAC2CFCB}" sibTransId="{6CBA99A4-A014-47D8-A23C-AA4DBD43806B}"/>
    <dgm:cxn modelId="{70B4C736-5741-419E-94C4-00F391D07F25}" type="presOf" srcId="{566D57D4-D3E6-45DC-8B7D-5197777BF9F8}" destId="{7EB6D24E-009E-475F-AE91-3A3B4832F732}" srcOrd="1" destOrd="0" presId="urn:microsoft.com/office/officeart/2005/8/layout/orgChart1"/>
    <dgm:cxn modelId="{65FF3737-C0C1-4260-9052-522F90BC406D}" type="presOf" srcId="{F69B6B5E-37E5-4876-89B5-82BE2DDDF1F3}" destId="{A422C687-C05A-4EA3-824D-85929E3E0EAF}" srcOrd="0" destOrd="0" presId="urn:microsoft.com/office/officeart/2005/8/layout/orgChart1"/>
    <dgm:cxn modelId="{8B541A40-3F42-4688-8302-D666BA5C8A62}" srcId="{F69B6B5E-37E5-4876-89B5-82BE2DDDF1F3}" destId="{ADFCEE9E-82FB-42E2-8A73-21991C3E318D}" srcOrd="0" destOrd="0" parTransId="{1C316CC9-C564-47C8-B8FF-B43D85576497}" sibTransId="{E0076541-3A91-4D86-BE42-945A62570765}"/>
    <dgm:cxn modelId="{EF82D55F-3D60-4EA3-A40E-DF5F1C28FA24}" type="presOf" srcId="{99A9D9FD-0233-4E33-AD8D-F36F8692E63B}" destId="{61FBFDDF-B4A2-4C0D-A4ED-6F43E35E00DC}" srcOrd="0" destOrd="0" presId="urn:microsoft.com/office/officeart/2005/8/layout/orgChart1"/>
    <dgm:cxn modelId="{31A5F974-22AC-4E5C-98D9-49A1CF86D844}" type="presOf" srcId="{33C8EFAC-A714-4B99-96FA-C5E7920642D9}" destId="{F601B740-2593-4767-912E-0DDD64765CB7}" srcOrd="1" destOrd="0" presId="urn:microsoft.com/office/officeart/2005/8/layout/orgChart1"/>
    <dgm:cxn modelId="{F47D7E7A-CF29-467F-B4D4-04AFB612C442}" srcId="{ADFCEE9E-82FB-42E2-8A73-21991C3E318D}" destId="{381B88CB-306C-4C7A-9A40-57A4D75CB906}" srcOrd="2" destOrd="0" parTransId="{99A9D9FD-0233-4E33-AD8D-F36F8692E63B}" sibTransId="{D86EBA52-374C-4B1A-B380-F53209BE9297}"/>
    <dgm:cxn modelId="{04F4AE85-A3D5-4007-AC24-6BC3DF1E7AAA}" type="presOf" srcId="{ADFCEE9E-82FB-42E2-8A73-21991C3E318D}" destId="{B25104C3-955A-4B3F-B189-60CEEC2E798E}" srcOrd="1" destOrd="0" presId="urn:microsoft.com/office/officeart/2005/8/layout/orgChart1"/>
    <dgm:cxn modelId="{003DB78A-9128-44B2-9009-CA0933FC40B0}" srcId="{ADFCEE9E-82FB-42E2-8A73-21991C3E318D}" destId="{566D57D4-D3E6-45DC-8B7D-5197777BF9F8}" srcOrd="1" destOrd="0" parTransId="{BDD75E56-CCEA-42CF-A42A-FE48DA4AF639}" sibTransId="{FA57D2F1-7D12-4281-B9D3-FBAEA605F41B}"/>
    <dgm:cxn modelId="{15BD1994-0DC9-4EDD-BF16-2BA5720AFEA1}" type="presOf" srcId="{566D57D4-D3E6-45DC-8B7D-5197777BF9F8}" destId="{C006D213-B554-4089-B093-7FC50BE3B6B8}" srcOrd="0" destOrd="0" presId="urn:microsoft.com/office/officeart/2005/8/layout/orgChart1"/>
    <dgm:cxn modelId="{56E32A96-F98A-4971-B718-1F04B12B4574}" type="presOf" srcId="{6F6BD56C-2F93-4814-93BE-0A9BBAC2CFCB}" destId="{C397577C-2C77-4771-9C5E-82E027CE62AC}" srcOrd="0" destOrd="0" presId="urn:microsoft.com/office/officeart/2005/8/layout/orgChart1"/>
    <dgm:cxn modelId="{86E4F2AB-CD84-487C-8594-5F9784A0AA24}" type="presOf" srcId="{381B88CB-306C-4C7A-9A40-57A4D75CB906}" destId="{B8EE0AE2-07A4-4C5B-AEED-EB2903EAD3DD}" srcOrd="0" destOrd="0" presId="urn:microsoft.com/office/officeart/2005/8/layout/orgChart1"/>
    <dgm:cxn modelId="{5DFD1BAC-24BD-41EE-944E-245BE7E35698}" type="presOf" srcId="{381B88CB-306C-4C7A-9A40-57A4D75CB906}" destId="{6A43D095-9A63-4108-BA81-43870C07FDBC}" srcOrd="1" destOrd="0" presId="urn:microsoft.com/office/officeart/2005/8/layout/orgChart1"/>
    <dgm:cxn modelId="{8EC448E0-6F3E-46FC-9D09-9681BC86F9CB}" type="presOf" srcId="{BDD75E56-CCEA-42CF-A42A-FE48DA4AF639}" destId="{8DD45E89-2A78-47DD-9F05-DDE6A6D5F71B}" srcOrd="0" destOrd="0" presId="urn:microsoft.com/office/officeart/2005/8/layout/orgChart1"/>
    <dgm:cxn modelId="{261FE7E2-87AC-4D00-AE64-4DE2516AC611}" type="presOf" srcId="{ADFCEE9E-82FB-42E2-8A73-21991C3E318D}" destId="{D326C459-CD71-4BE1-BB81-3F7881C10B2C}" srcOrd="0" destOrd="0" presId="urn:microsoft.com/office/officeart/2005/8/layout/orgChart1"/>
    <dgm:cxn modelId="{4F7661EF-0965-445E-9BD1-DAE0CE132633}" type="presOf" srcId="{33C8EFAC-A714-4B99-96FA-C5E7920642D9}" destId="{AD8E24B5-A7C8-4DEE-94A1-1E5393CAF5C3}" srcOrd="0" destOrd="0" presId="urn:microsoft.com/office/officeart/2005/8/layout/orgChart1"/>
    <dgm:cxn modelId="{F444E646-0373-443E-B2A5-D2B26C036DBB}" type="presParOf" srcId="{A422C687-C05A-4EA3-824D-85929E3E0EAF}" destId="{FB7C00B1-517C-46CC-84EA-6B30D342908A}" srcOrd="0" destOrd="0" presId="urn:microsoft.com/office/officeart/2005/8/layout/orgChart1"/>
    <dgm:cxn modelId="{5BD34A47-46C0-4BC5-81BA-2BB07D9040ED}" type="presParOf" srcId="{FB7C00B1-517C-46CC-84EA-6B30D342908A}" destId="{975EA670-F592-4B54-A536-1D8CC8449C29}" srcOrd="0" destOrd="0" presId="urn:microsoft.com/office/officeart/2005/8/layout/orgChart1"/>
    <dgm:cxn modelId="{9833B0DF-288E-4EF3-AF2F-525DCC895D12}" type="presParOf" srcId="{975EA670-F592-4B54-A536-1D8CC8449C29}" destId="{D326C459-CD71-4BE1-BB81-3F7881C10B2C}" srcOrd="0" destOrd="0" presId="urn:microsoft.com/office/officeart/2005/8/layout/orgChart1"/>
    <dgm:cxn modelId="{CD07A1EC-369F-4F92-A73A-BD71BD41338D}" type="presParOf" srcId="{975EA670-F592-4B54-A536-1D8CC8449C29}" destId="{B25104C3-955A-4B3F-B189-60CEEC2E798E}" srcOrd="1" destOrd="0" presId="urn:microsoft.com/office/officeart/2005/8/layout/orgChart1"/>
    <dgm:cxn modelId="{88E3BAC5-790B-49CD-94EF-1A160CBE74FF}" type="presParOf" srcId="{FB7C00B1-517C-46CC-84EA-6B30D342908A}" destId="{2B659793-06CC-4140-BB4E-8B3F43C3766E}" srcOrd="1" destOrd="0" presId="urn:microsoft.com/office/officeart/2005/8/layout/orgChart1"/>
    <dgm:cxn modelId="{0A7A07B9-54EE-467C-82DC-05B1A1D2CF35}" type="presParOf" srcId="{2B659793-06CC-4140-BB4E-8B3F43C3766E}" destId="{C397577C-2C77-4771-9C5E-82E027CE62AC}" srcOrd="0" destOrd="0" presId="urn:microsoft.com/office/officeart/2005/8/layout/orgChart1"/>
    <dgm:cxn modelId="{5DF859CA-6F2A-451F-AE1E-0F4A90DCE2C7}" type="presParOf" srcId="{2B659793-06CC-4140-BB4E-8B3F43C3766E}" destId="{E2596906-FD64-4D75-B1F3-3FBD45CF5D2E}" srcOrd="1" destOrd="0" presId="urn:microsoft.com/office/officeart/2005/8/layout/orgChart1"/>
    <dgm:cxn modelId="{EEF0DCB1-E641-4B81-AD72-E2DFDD8D84F7}" type="presParOf" srcId="{E2596906-FD64-4D75-B1F3-3FBD45CF5D2E}" destId="{80ABB6DF-4D20-4D6D-AC0F-13BAA591CFF0}" srcOrd="0" destOrd="0" presId="urn:microsoft.com/office/officeart/2005/8/layout/orgChart1"/>
    <dgm:cxn modelId="{9948FCCA-6B3D-4190-99C1-D583E7F03CF9}" type="presParOf" srcId="{80ABB6DF-4D20-4D6D-AC0F-13BAA591CFF0}" destId="{AD8E24B5-A7C8-4DEE-94A1-1E5393CAF5C3}" srcOrd="0" destOrd="0" presId="urn:microsoft.com/office/officeart/2005/8/layout/orgChart1"/>
    <dgm:cxn modelId="{5F3898A2-D52C-4C4C-98FF-E6CA55DC84BC}" type="presParOf" srcId="{80ABB6DF-4D20-4D6D-AC0F-13BAA591CFF0}" destId="{F601B740-2593-4767-912E-0DDD64765CB7}" srcOrd="1" destOrd="0" presId="urn:microsoft.com/office/officeart/2005/8/layout/orgChart1"/>
    <dgm:cxn modelId="{1D375E7D-3910-4939-9B85-E1E4D81F2BC5}" type="presParOf" srcId="{E2596906-FD64-4D75-B1F3-3FBD45CF5D2E}" destId="{136C6199-18B4-4E11-959F-0580FE4CF700}" srcOrd="1" destOrd="0" presId="urn:microsoft.com/office/officeart/2005/8/layout/orgChart1"/>
    <dgm:cxn modelId="{4628E9F7-BCA4-49BE-8C43-19C79EB33E54}" type="presParOf" srcId="{E2596906-FD64-4D75-B1F3-3FBD45CF5D2E}" destId="{8C9F7E55-394F-4269-B0F5-8AE479076D31}" srcOrd="2" destOrd="0" presId="urn:microsoft.com/office/officeart/2005/8/layout/orgChart1"/>
    <dgm:cxn modelId="{C1063FCE-45EE-4D17-9B9D-F9C23FFB5C76}" type="presParOf" srcId="{2B659793-06CC-4140-BB4E-8B3F43C3766E}" destId="{8DD45E89-2A78-47DD-9F05-DDE6A6D5F71B}" srcOrd="2" destOrd="0" presId="urn:microsoft.com/office/officeart/2005/8/layout/orgChart1"/>
    <dgm:cxn modelId="{3D61CE71-D3BD-4414-B7D3-E4B875283FAB}" type="presParOf" srcId="{2B659793-06CC-4140-BB4E-8B3F43C3766E}" destId="{42BFC378-C987-4CDE-A99F-A4FD7974B54F}" srcOrd="3" destOrd="0" presId="urn:microsoft.com/office/officeart/2005/8/layout/orgChart1"/>
    <dgm:cxn modelId="{5F7673FA-F30C-4F60-B656-070FDD1698B8}" type="presParOf" srcId="{42BFC378-C987-4CDE-A99F-A4FD7974B54F}" destId="{F9BD10F9-300A-4FC4-95FD-08170C099DBE}" srcOrd="0" destOrd="0" presId="urn:microsoft.com/office/officeart/2005/8/layout/orgChart1"/>
    <dgm:cxn modelId="{4DF493F0-E269-48EB-9D46-B69141805E31}" type="presParOf" srcId="{F9BD10F9-300A-4FC4-95FD-08170C099DBE}" destId="{C006D213-B554-4089-B093-7FC50BE3B6B8}" srcOrd="0" destOrd="0" presId="urn:microsoft.com/office/officeart/2005/8/layout/orgChart1"/>
    <dgm:cxn modelId="{4F382F59-56E6-4160-A957-CE42A14DFD54}" type="presParOf" srcId="{F9BD10F9-300A-4FC4-95FD-08170C099DBE}" destId="{7EB6D24E-009E-475F-AE91-3A3B4832F732}" srcOrd="1" destOrd="0" presId="urn:microsoft.com/office/officeart/2005/8/layout/orgChart1"/>
    <dgm:cxn modelId="{279E8911-7ABF-4C01-84DF-7873C6BC006E}" type="presParOf" srcId="{42BFC378-C987-4CDE-A99F-A4FD7974B54F}" destId="{9E740A8C-0740-471F-933F-3E0F65D7E456}" srcOrd="1" destOrd="0" presId="urn:microsoft.com/office/officeart/2005/8/layout/orgChart1"/>
    <dgm:cxn modelId="{4BC66456-2322-4512-A74F-F276B8A194B1}" type="presParOf" srcId="{42BFC378-C987-4CDE-A99F-A4FD7974B54F}" destId="{1764E053-5DC2-493A-84A3-56DE70AB8B9B}" srcOrd="2" destOrd="0" presId="urn:microsoft.com/office/officeart/2005/8/layout/orgChart1"/>
    <dgm:cxn modelId="{9CB0B7AF-28E6-4A34-8986-45ACDE4F71D3}" type="presParOf" srcId="{2B659793-06CC-4140-BB4E-8B3F43C3766E}" destId="{61FBFDDF-B4A2-4C0D-A4ED-6F43E35E00DC}" srcOrd="4" destOrd="0" presId="urn:microsoft.com/office/officeart/2005/8/layout/orgChart1"/>
    <dgm:cxn modelId="{A0272D39-4EBE-4D37-9820-91D9604F808A}" type="presParOf" srcId="{2B659793-06CC-4140-BB4E-8B3F43C3766E}" destId="{CB209B24-C48D-4F39-965C-661391A7FAF7}" srcOrd="5" destOrd="0" presId="urn:microsoft.com/office/officeart/2005/8/layout/orgChart1"/>
    <dgm:cxn modelId="{00326AA6-D382-4568-ACD3-4F5BB96F76B7}" type="presParOf" srcId="{CB209B24-C48D-4F39-965C-661391A7FAF7}" destId="{C130FE36-67CD-4983-A8BB-160C57A339FD}" srcOrd="0" destOrd="0" presId="urn:microsoft.com/office/officeart/2005/8/layout/orgChart1"/>
    <dgm:cxn modelId="{882CCFEC-CDE8-403B-A0ED-3E551DEF006F}" type="presParOf" srcId="{C130FE36-67CD-4983-A8BB-160C57A339FD}" destId="{B8EE0AE2-07A4-4C5B-AEED-EB2903EAD3DD}" srcOrd="0" destOrd="0" presId="urn:microsoft.com/office/officeart/2005/8/layout/orgChart1"/>
    <dgm:cxn modelId="{601F413E-1ECB-4E0F-ABD4-6B3C8D4B2B3D}" type="presParOf" srcId="{C130FE36-67CD-4983-A8BB-160C57A339FD}" destId="{6A43D095-9A63-4108-BA81-43870C07FDBC}" srcOrd="1" destOrd="0" presId="urn:microsoft.com/office/officeart/2005/8/layout/orgChart1"/>
    <dgm:cxn modelId="{421C80E2-63F0-425B-A88B-0BC53785D7BC}" type="presParOf" srcId="{CB209B24-C48D-4F39-965C-661391A7FAF7}" destId="{93F17947-56C3-47D1-9CD1-EE8367DB9187}" srcOrd="1" destOrd="0" presId="urn:microsoft.com/office/officeart/2005/8/layout/orgChart1"/>
    <dgm:cxn modelId="{2C1F014B-C9D6-4070-AF4F-A4D1E378F54F}" type="presParOf" srcId="{CB209B24-C48D-4F39-965C-661391A7FAF7}" destId="{7960E7A2-2572-4F75-A01D-45984B038A57}" srcOrd="2" destOrd="0" presId="urn:microsoft.com/office/officeart/2005/8/layout/orgChart1"/>
    <dgm:cxn modelId="{1DAF2277-DADB-4EE0-9EA6-FE8C564B7FB1}" type="presParOf" srcId="{FB7C00B1-517C-46CC-84EA-6B30D342908A}" destId="{5AB5F357-E0C5-40FA-9C07-59A3F9C47D6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142C26-EA04-4403-802E-15250BBD5E49}">
      <dsp:nvSpPr>
        <dsp:cNvPr id="0" name=""/>
        <dsp:cNvSpPr/>
      </dsp:nvSpPr>
      <dsp:spPr>
        <a:xfrm>
          <a:off x="1872826" y="359932"/>
          <a:ext cx="4368800" cy="151722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76C488-BBD3-43D1-B8CE-8790EC3E8D60}">
      <dsp:nvSpPr>
        <dsp:cNvPr id="0" name=""/>
        <dsp:cNvSpPr/>
      </dsp:nvSpPr>
      <dsp:spPr>
        <a:xfrm>
          <a:off x="3640666" y="4017416"/>
          <a:ext cx="846666" cy="107806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07E913-5D86-4846-ADF3-ACF34BF7E58E}">
      <dsp:nvSpPr>
        <dsp:cNvPr id="0" name=""/>
        <dsp:cNvSpPr/>
      </dsp:nvSpPr>
      <dsp:spPr>
        <a:xfrm>
          <a:off x="2539999" y="4961863"/>
          <a:ext cx="3048000" cy="456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Tactical Decision Making</a:t>
          </a:r>
          <a:endParaRPr lang="en-CA" sz="1800" kern="1200" dirty="0"/>
        </a:p>
      </dsp:txBody>
      <dsp:txXfrm>
        <a:off x="2539999" y="4961863"/>
        <a:ext cx="3048000" cy="456803"/>
      </dsp:txXfrm>
    </dsp:sp>
    <dsp:sp modelId="{D75A6AA3-BE53-45A8-ABFB-26220C912E75}">
      <dsp:nvSpPr>
        <dsp:cNvPr id="0" name=""/>
        <dsp:cNvSpPr/>
      </dsp:nvSpPr>
      <dsp:spPr>
        <a:xfrm>
          <a:off x="3461173" y="1994337"/>
          <a:ext cx="1524000" cy="15240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Human Expertise</a:t>
          </a:r>
        </a:p>
      </dsp:txBody>
      <dsp:txXfrm>
        <a:off x="3684358" y="2217522"/>
        <a:ext cx="1077630" cy="1077630"/>
      </dsp:txXfrm>
    </dsp:sp>
    <dsp:sp modelId="{04212AF5-05B7-4218-93FB-9C753668B927}">
      <dsp:nvSpPr>
        <dsp:cNvPr id="0" name=""/>
        <dsp:cNvSpPr/>
      </dsp:nvSpPr>
      <dsp:spPr>
        <a:xfrm>
          <a:off x="2370666" y="850999"/>
          <a:ext cx="1524000" cy="15240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Experience</a:t>
          </a:r>
          <a:endParaRPr lang="en-CA" sz="1800" kern="1200" dirty="0"/>
        </a:p>
      </dsp:txBody>
      <dsp:txXfrm>
        <a:off x="2593851" y="1074184"/>
        <a:ext cx="1077630" cy="1077630"/>
      </dsp:txXfrm>
    </dsp:sp>
    <dsp:sp modelId="{07B43FF0-78C2-4B8F-8812-A71DDE963BDB}">
      <dsp:nvSpPr>
        <dsp:cNvPr id="0" name=""/>
        <dsp:cNvSpPr/>
      </dsp:nvSpPr>
      <dsp:spPr>
        <a:xfrm>
          <a:off x="3928533" y="504048"/>
          <a:ext cx="1524000" cy="15240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Intuition</a:t>
          </a:r>
          <a:endParaRPr lang="en-CA" sz="1800" kern="1200" dirty="0"/>
        </a:p>
      </dsp:txBody>
      <dsp:txXfrm>
        <a:off x="4151718" y="727233"/>
        <a:ext cx="1077630" cy="1077630"/>
      </dsp:txXfrm>
    </dsp:sp>
    <dsp:sp modelId="{7C545A70-1C91-4EEF-AACB-78457A3A3B8E}">
      <dsp:nvSpPr>
        <dsp:cNvPr id="0" name=""/>
        <dsp:cNvSpPr/>
      </dsp:nvSpPr>
      <dsp:spPr>
        <a:xfrm>
          <a:off x="1693333" y="173665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3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BFDDF-B4A2-4C0D-A4ED-6F43E35E00DC}">
      <dsp:nvSpPr>
        <dsp:cNvPr id="0" name=""/>
        <dsp:cNvSpPr/>
      </dsp:nvSpPr>
      <dsp:spPr>
        <a:xfrm>
          <a:off x="4064000" y="1969963"/>
          <a:ext cx="2875309" cy="988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9370"/>
              </a:lnTo>
              <a:lnTo>
                <a:pt x="2875309" y="739370"/>
              </a:lnTo>
              <a:lnTo>
                <a:pt x="2875309" y="988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D45E89-2A78-47DD-9F05-DDE6A6D5F71B}">
      <dsp:nvSpPr>
        <dsp:cNvPr id="0" name=""/>
        <dsp:cNvSpPr/>
      </dsp:nvSpPr>
      <dsp:spPr>
        <a:xfrm>
          <a:off x="4018280" y="1969963"/>
          <a:ext cx="91440" cy="9888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88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97577C-2C77-4771-9C5E-82E027CE62AC}">
      <dsp:nvSpPr>
        <dsp:cNvPr id="0" name=""/>
        <dsp:cNvSpPr/>
      </dsp:nvSpPr>
      <dsp:spPr>
        <a:xfrm>
          <a:off x="1188690" y="1969963"/>
          <a:ext cx="2875309" cy="98888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739370"/>
              </a:lnTo>
              <a:lnTo>
                <a:pt x="0" y="739370"/>
              </a:lnTo>
              <a:lnTo>
                <a:pt x="0" y="988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26C459-CD71-4BE1-BB81-3F7881C10B2C}">
      <dsp:nvSpPr>
        <dsp:cNvPr id="0" name=""/>
        <dsp:cNvSpPr/>
      </dsp:nvSpPr>
      <dsp:spPr>
        <a:xfrm>
          <a:off x="2875855" y="781818"/>
          <a:ext cx="2376289" cy="1188144"/>
        </a:xfrm>
        <a:prstGeom prst="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 dirty="0"/>
            <a:t>Event: Pass</a:t>
          </a:r>
        </a:p>
      </dsp:txBody>
      <dsp:txXfrm>
        <a:off x="2875855" y="781818"/>
        <a:ext cx="2376289" cy="1188144"/>
      </dsp:txXfrm>
    </dsp:sp>
    <dsp:sp modelId="{AD8E24B5-A7C8-4DEE-94A1-1E5393CAF5C3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Origin: [50, 50]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Destination: [65, 78]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Time: 36:07</a:t>
          </a:r>
        </a:p>
      </dsp:txBody>
      <dsp:txXfrm>
        <a:off x="545" y="2958843"/>
        <a:ext cx="2376289" cy="1188144"/>
      </dsp:txXfrm>
    </dsp:sp>
    <dsp:sp modelId="{C006D213-B554-4089-B093-7FC50BE3B6B8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Tags: {Air Ball, Assist}</a:t>
          </a:r>
        </a:p>
      </dsp:txBody>
      <dsp:txXfrm>
        <a:off x="2875855" y="2958843"/>
        <a:ext cx="2376289" cy="1188144"/>
      </dsp:txXfrm>
    </dsp:sp>
    <dsp:sp modelId="{B8EE0AE2-07A4-4C5B-AEED-EB2903EAD3DD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Player Involved: {Messi, Suarez}</a:t>
          </a:r>
        </a:p>
      </dsp:txBody>
      <dsp:txXfrm>
        <a:off x="5751165" y="2958843"/>
        <a:ext cx="2376289" cy="1188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ED89A-9F65-47D6-98DF-1736E329B211}" type="datetimeFigureOut">
              <a:rPr lang="en-CA" smtClean="0"/>
              <a:t>2021-04-11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5F7A0-079F-487E-9BF0-79B1A1BA9B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1509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5F7A0-079F-487E-9BF0-79B1A1BA9B1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999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5F7A0-079F-487E-9BF0-79B1A1BA9B15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333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5F7A0-079F-487E-9BF0-79B1A1BA9B15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83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5F7A0-079F-487E-9BF0-79B1A1BA9B15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8547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5F7A0-079F-487E-9BF0-79B1A1BA9B15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6312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5F7A0-079F-487E-9BF0-79B1A1BA9B15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9480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5F7A0-079F-487E-9BF0-79B1A1BA9B15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2429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5F7A0-079F-487E-9BF0-79B1A1BA9B15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1975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5F7A0-079F-487E-9BF0-79B1A1BA9B15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73564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5F7A0-079F-487E-9BF0-79B1A1BA9B15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5854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5F7A0-079F-487E-9BF0-79B1A1BA9B15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9354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5F7A0-079F-487E-9BF0-79B1A1BA9B1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1417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5F7A0-079F-487E-9BF0-79B1A1BA9B15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49792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5F7A0-079F-487E-9BF0-79B1A1BA9B15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3171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5F7A0-079F-487E-9BF0-79B1A1BA9B15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56713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5F7A0-079F-487E-9BF0-79B1A1BA9B15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31344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5F7A0-079F-487E-9BF0-79B1A1BA9B15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120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5F7A0-079F-487E-9BF0-79B1A1BA9B15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74398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5F7A0-079F-487E-9BF0-79B1A1BA9B15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41347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5F7A0-079F-487E-9BF0-79B1A1BA9B15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45285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1A41CE9B-AA30-48E2-B8E5-2358BAEFF5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5F7A0-079F-487E-9BF0-79B1A1BA9B1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38412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5F7A0-079F-487E-9BF0-79B1A1BA9B15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55167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5F7A0-079F-487E-9BF0-79B1A1BA9B15}" type="slidenum">
              <a:rPr lang="en-CA" smtClean="0"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39450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5F7A0-079F-487E-9BF0-79B1A1BA9B15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59283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5F7A0-079F-487E-9BF0-79B1A1BA9B15}" type="slidenum">
              <a:rPr lang="en-CA" smtClean="0"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3987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5F7A0-079F-487E-9BF0-79B1A1BA9B1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4929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5F7A0-079F-487E-9BF0-79B1A1BA9B1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230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5F7A0-079F-487E-9BF0-79B1A1BA9B1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3423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548BFB2-759A-4AEB-BC80-88859B8E32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5F7A0-079F-487E-9BF0-79B1A1BA9B15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2557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5F7A0-079F-487E-9BF0-79B1A1BA9B15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732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05BC-3482-4281-9BD3-D83AA0B79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3707C-5E4D-4B66-87FC-5361BE259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D86C2-8C3D-486A-AFF5-9203E7F28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5D2B-92D8-4E08-8CF4-1838EBBEFACF}" type="datetimeFigureOut">
              <a:rPr lang="en-CA" smtClean="0"/>
              <a:t>2021-04-11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13762-ADDC-4A2C-8A2E-34E393FC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242B0-26D8-4153-BCF1-41DECDD9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8707-8CD6-48A4-87B5-ADCFBA0812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822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59FA7-E973-4EE8-AD86-F75DB328B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4E636-8785-4FE5-A5C9-0C5A3A7F0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98EFB-6AAD-40B3-979E-EFD669040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5D2B-92D8-4E08-8CF4-1838EBBEFACF}" type="datetimeFigureOut">
              <a:rPr lang="en-CA" smtClean="0"/>
              <a:t>2021-04-11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5870C-8F1F-435D-AD0E-394020409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5433A-C6FF-4E98-BFFC-D9677A42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8707-8CD6-48A4-87B5-ADCFBA0812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101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21690-D7C0-4AFC-B115-16C6F07F4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EE4D3-2F77-4028-BD7F-24EBC46AB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7ED36-7EB6-4DEA-88C9-DFEDF0D6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5D2B-92D8-4E08-8CF4-1838EBBEFACF}" type="datetimeFigureOut">
              <a:rPr lang="en-CA" smtClean="0"/>
              <a:t>2021-04-11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96097-1690-400F-B519-0EACBF1EE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FF5DC-ECFE-4F96-A087-CC804CBD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8707-8CD6-48A4-87B5-ADCFBA0812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27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9ED00-2B42-4269-B4CA-52A7E202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5E450-CC83-46E0-A5C2-4D89B3CB1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D517F-0B35-48CE-A4CB-3114DC50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5D2B-92D8-4E08-8CF4-1838EBBEFACF}" type="datetimeFigureOut">
              <a:rPr lang="en-CA" smtClean="0"/>
              <a:t>2021-04-11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BF1F8-B3C6-4812-98BB-B285FC74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0F792-D8D4-40E2-AB3E-71C661AC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8707-8CD6-48A4-87B5-ADCFBA0812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942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AD758-DD69-465E-AA09-DC8F86B3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5CB17-5EB4-4F46-9B99-02738114E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9CA18-3A73-4E3B-B3FA-C7F5E53E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5D2B-92D8-4E08-8CF4-1838EBBEFACF}" type="datetimeFigureOut">
              <a:rPr lang="en-CA" smtClean="0"/>
              <a:t>2021-04-11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9D537-E2BC-472D-A4AC-84E88AE4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2A450-032A-4B37-85D7-47E5AFB4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8707-8CD6-48A4-87B5-ADCFBA0812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382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BFD9-1926-4B6A-A2D4-152B401F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9D77-783F-495A-BD21-0C947C59B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E3623-80D1-407C-91E6-5FE367A34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E3403-0DB8-45A8-998D-27AB788B9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5D2B-92D8-4E08-8CF4-1838EBBEFACF}" type="datetimeFigureOut">
              <a:rPr lang="en-CA" smtClean="0"/>
              <a:t>2021-04-11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60767-A5D5-470B-8313-895649354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187DB-BEAE-405D-ADA0-0C7D9320C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8707-8CD6-48A4-87B5-ADCFBA0812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069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F2A0-A719-4A8D-8902-83812F4E6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747CD-2716-46A2-8A75-F263778D7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15D78-1F80-4707-8A18-724BC6691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177F9-602A-42BC-9D06-2E45E195C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71F14-EEC9-4EF2-82A2-9F578F66A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89C43-60E6-4577-958A-0741BDD88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5D2B-92D8-4E08-8CF4-1838EBBEFACF}" type="datetimeFigureOut">
              <a:rPr lang="en-CA" smtClean="0"/>
              <a:t>2021-04-11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D040C7-CC43-47E6-91FD-6C3025D90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85D0D3-02D3-4F8E-8307-876EBC12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8707-8CD6-48A4-87B5-ADCFBA0812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38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0671-14F8-4DA6-80AA-912E98B00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6FA25-9855-4C23-88C1-DF3A8371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5D2B-92D8-4E08-8CF4-1838EBBEFACF}" type="datetimeFigureOut">
              <a:rPr lang="en-CA" smtClean="0"/>
              <a:t>2021-04-11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67DE6-FBFF-40B3-9B1D-AE6ABC1F8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B393C-529F-468F-AB9E-79C3F7BA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8707-8CD6-48A4-87B5-ADCFBA0812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652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FD0969-4CB7-475D-81AD-C6C373390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5D2B-92D8-4E08-8CF4-1838EBBEFACF}" type="datetimeFigureOut">
              <a:rPr lang="en-CA" smtClean="0"/>
              <a:t>2021-04-11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4517EC-DC5C-42E7-804A-6EA1DD85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D3FA3-A90B-4CCB-9B75-C0C62AA1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8707-8CD6-48A4-87B5-ADCFBA0812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587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2DB1C-AB02-486F-A8C9-5E6F9754A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E7EAB-D9E0-4F0B-B94E-0AC7DAE6E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830D1-7111-4616-9B24-6310C27F7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30EB6-1512-4322-8633-4C0A5991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5D2B-92D8-4E08-8CF4-1838EBBEFACF}" type="datetimeFigureOut">
              <a:rPr lang="en-CA" smtClean="0"/>
              <a:t>2021-04-11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B84A0-36AC-4917-B0C8-90B41590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6BA91-EA90-4F22-BE91-7F680B0D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8707-8CD6-48A4-87B5-ADCFBA0812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978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E3125-0C45-4266-8925-0105D3B0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905BE7-EC53-4CBB-84ED-17A151D5D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63881-DD97-4A71-B8D9-D6E46CFB0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6C085-1151-488F-A74C-67D286F3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5D2B-92D8-4E08-8CF4-1838EBBEFACF}" type="datetimeFigureOut">
              <a:rPr lang="en-CA" smtClean="0"/>
              <a:t>2021-04-11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CC12C-AA56-4D06-B2F4-003187AE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60037-A182-4006-BA4F-A77B87BD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8707-8CD6-48A4-87B5-ADCFBA0812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059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E1F5F5-8795-4E1D-8C63-6364230A7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1FF28-944F-4E23-877D-8AC75F5E4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2DACD-C553-44B6-A9FA-56CBF3577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45D2B-92D8-4E08-8CF4-1838EBBEFACF}" type="datetimeFigureOut">
              <a:rPr lang="en-CA" smtClean="0"/>
              <a:t>2021-04-11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896ED-B629-4C8E-BAE8-F78B99360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2AE44-694E-4E5A-8BFA-F0ED4AAE4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38707-8CD6-48A4-87B5-ADCFBA0812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487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M1K7KKJ5EU?start=116&amp;feature=oembed" TargetMode="External"/><Relationship Id="rId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i1M9-k5FbU?start=213&amp;feature=oembed" TargetMode="External"/><Relationship Id="rId4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i1M9-k5FbU&amp;t=213s" TargetMode="External"/><Relationship Id="rId2" Type="http://schemas.openxmlformats.org/officeDocument/2006/relationships/hyperlink" Target="https://www.youtube.com/watch?v=PM1K7KKJ5EU&amp;t=116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B4E4-0963-42D8-BAE5-D9CF74168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37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CA"/>
              <a:t>Defining Soccer Playing Styles through a Data-Driven Approach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0EC3C-8161-471E-946A-1BF62CDBD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7652"/>
            <a:ext cx="9144000" cy="1655762"/>
          </a:xfrm>
        </p:spPr>
        <p:txBody>
          <a:bodyPr/>
          <a:lstStyle/>
          <a:p>
            <a:r>
              <a:rPr lang="en-CA" dirty="0"/>
              <a:t>By: Mohammad Mustafa Arif</a:t>
            </a:r>
          </a:p>
          <a:p>
            <a:r>
              <a:rPr lang="en-CA" dirty="0"/>
              <a:t>Supervisor: Professor Timothy Chan</a:t>
            </a:r>
          </a:p>
        </p:txBody>
      </p:sp>
      <p:pic>
        <p:nvPicPr>
          <p:cNvPr id="1026" name="Picture 2" descr="Faculty of Applied Science &amp; Engineering - Top of the World Event  Celebration - EngSci 2009">
            <a:extLst>
              <a:ext uri="{FF2B5EF4-FFF2-40B4-BE49-F238E27FC236}">
                <a16:creationId xmlns:a16="http://schemas.microsoft.com/office/drawing/2014/main" id="{C283F9DF-A4B0-48CB-9E98-C9220A117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731" y="5334769"/>
            <a:ext cx="6146538" cy="135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531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B128-498E-4166-947C-0122B0048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Clustering Coefficient: Local Robustness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55CD2C-3EED-4E51-83E1-B0EBB8864DBC}"/>
              </a:ext>
            </a:extLst>
          </p:cNvPr>
          <p:cNvSpPr/>
          <p:nvPr/>
        </p:nvSpPr>
        <p:spPr>
          <a:xfrm>
            <a:off x="2426280" y="3744193"/>
            <a:ext cx="592282" cy="59228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9F35C2-651A-4A1F-82BC-48AD4E76E4E5}"/>
              </a:ext>
            </a:extLst>
          </p:cNvPr>
          <p:cNvSpPr/>
          <p:nvPr/>
        </p:nvSpPr>
        <p:spPr>
          <a:xfrm>
            <a:off x="446812" y="3744193"/>
            <a:ext cx="592282" cy="592282"/>
          </a:xfrm>
          <a:prstGeom prst="ellipse">
            <a:avLst/>
          </a:prstGeom>
          <a:solidFill>
            <a:srgbClr val="0097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35E22D-A9DD-4B5F-8346-EC63E4BAD09B}"/>
              </a:ext>
            </a:extLst>
          </p:cNvPr>
          <p:cNvSpPr/>
          <p:nvPr/>
        </p:nvSpPr>
        <p:spPr>
          <a:xfrm>
            <a:off x="3813467" y="2139878"/>
            <a:ext cx="592282" cy="592282"/>
          </a:xfrm>
          <a:prstGeom prst="ellipse">
            <a:avLst/>
          </a:prstGeom>
          <a:solidFill>
            <a:srgbClr val="0097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BF344D-5066-4E26-AD06-3823023CA2F5}"/>
              </a:ext>
            </a:extLst>
          </p:cNvPr>
          <p:cNvSpPr/>
          <p:nvPr/>
        </p:nvSpPr>
        <p:spPr>
          <a:xfrm>
            <a:off x="4405749" y="3744193"/>
            <a:ext cx="592282" cy="592282"/>
          </a:xfrm>
          <a:prstGeom prst="ellipse">
            <a:avLst/>
          </a:prstGeom>
          <a:solidFill>
            <a:srgbClr val="0097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7B5491-817E-47E6-9914-719A0654BB3D}"/>
              </a:ext>
            </a:extLst>
          </p:cNvPr>
          <p:cNvSpPr/>
          <p:nvPr/>
        </p:nvSpPr>
        <p:spPr>
          <a:xfrm>
            <a:off x="1039094" y="2139878"/>
            <a:ext cx="592282" cy="592282"/>
          </a:xfrm>
          <a:prstGeom prst="ellipse">
            <a:avLst/>
          </a:prstGeom>
          <a:solidFill>
            <a:srgbClr val="0097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1FD9CF-F770-4179-AE01-267C3DD8B967}"/>
              </a:ext>
            </a:extLst>
          </p:cNvPr>
          <p:cNvSpPr/>
          <p:nvPr/>
        </p:nvSpPr>
        <p:spPr>
          <a:xfrm>
            <a:off x="2426280" y="5174672"/>
            <a:ext cx="592282" cy="592282"/>
          </a:xfrm>
          <a:prstGeom prst="ellipse">
            <a:avLst/>
          </a:prstGeom>
          <a:solidFill>
            <a:srgbClr val="0097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2F1641-3BE2-4D0D-84A6-AD9318DE8ACB}"/>
              </a:ext>
            </a:extLst>
          </p:cNvPr>
          <p:cNvCxnSpPr>
            <a:stCxn id="9" idx="5"/>
            <a:endCxn id="3" idx="1"/>
          </p:cNvCxnSpPr>
          <p:nvPr/>
        </p:nvCxnSpPr>
        <p:spPr>
          <a:xfrm>
            <a:off x="1544638" y="2645422"/>
            <a:ext cx="968380" cy="11855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0FB6AF-6F8B-4EAE-8241-B69ADD887A5E}"/>
              </a:ext>
            </a:extLst>
          </p:cNvPr>
          <p:cNvCxnSpPr>
            <a:stCxn id="7" idx="3"/>
            <a:endCxn id="3" idx="7"/>
          </p:cNvCxnSpPr>
          <p:nvPr/>
        </p:nvCxnSpPr>
        <p:spPr>
          <a:xfrm flipH="1">
            <a:off x="2931824" y="2645422"/>
            <a:ext cx="968381" cy="11855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961544-D528-4966-8F8C-6F85069C7BE5}"/>
              </a:ext>
            </a:extLst>
          </p:cNvPr>
          <p:cNvCxnSpPr>
            <a:stCxn id="6" idx="6"/>
            <a:endCxn id="3" idx="2"/>
          </p:cNvCxnSpPr>
          <p:nvPr/>
        </p:nvCxnSpPr>
        <p:spPr>
          <a:xfrm>
            <a:off x="1039094" y="4040334"/>
            <a:ext cx="138718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8C1C03-1245-4EE2-B0D1-9B744FA8020C}"/>
              </a:ext>
            </a:extLst>
          </p:cNvPr>
          <p:cNvCxnSpPr>
            <a:stCxn id="3" idx="4"/>
            <a:endCxn id="10" idx="0"/>
          </p:cNvCxnSpPr>
          <p:nvPr/>
        </p:nvCxnSpPr>
        <p:spPr>
          <a:xfrm>
            <a:off x="2722421" y="4336475"/>
            <a:ext cx="0" cy="8381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75B3B5-14A7-4059-B71D-525B62200D3C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>
            <a:off x="3018562" y="4040334"/>
            <a:ext cx="138718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C92FE884-179F-4248-A071-610826E13AFA}"/>
              </a:ext>
            </a:extLst>
          </p:cNvPr>
          <p:cNvSpPr/>
          <p:nvPr/>
        </p:nvSpPr>
        <p:spPr>
          <a:xfrm>
            <a:off x="8782049" y="3724061"/>
            <a:ext cx="592282" cy="59228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8BB9FDD-4BCE-4981-91B2-ECB3C8853302}"/>
              </a:ext>
            </a:extLst>
          </p:cNvPr>
          <p:cNvSpPr/>
          <p:nvPr/>
        </p:nvSpPr>
        <p:spPr>
          <a:xfrm>
            <a:off x="6802581" y="3724061"/>
            <a:ext cx="592282" cy="592282"/>
          </a:xfrm>
          <a:prstGeom prst="ellipse">
            <a:avLst/>
          </a:prstGeom>
          <a:solidFill>
            <a:srgbClr val="0097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0CD2B7-1E00-4C45-9BAB-E03178F39E2F}"/>
              </a:ext>
            </a:extLst>
          </p:cNvPr>
          <p:cNvSpPr/>
          <p:nvPr/>
        </p:nvSpPr>
        <p:spPr>
          <a:xfrm>
            <a:off x="10169236" y="2119746"/>
            <a:ext cx="592282" cy="592282"/>
          </a:xfrm>
          <a:prstGeom prst="ellipse">
            <a:avLst/>
          </a:prstGeom>
          <a:solidFill>
            <a:srgbClr val="0097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685F8DA-CDA1-43CB-B2BB-F1EFBA7D2CC4}"/>
              </a:ext>
            </a:extLst>
          </p:cNvPr>
          <p:cNvSpPr/>
          <p:nvPr/>
        </p:nvSpPr>
        <p:spPr>
          <a:xfrm>
            <a:off x="10761518" y="3724061"/>
            <a:ext cx="592282" cy="592282"/>
          </a:xfrm>
          <a:prstGeom prst="ellipse">
            <a:avLst/>
          </a:prstGeom>
          <a:solidFill>
            <a:srgbClr val="0097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E2A7698-AEA1-4077-A674-3B13FBECB291}"/>
              </a:ext>
            </a:extLst>
          </p:cNvPr>
          <p:cNvSpPr/>
          <p:nvPr/>
        </p:nvSpPr>
        <p:spPr>
          <a:xfrm>
            <a:off x="7394863" y="2119746"/>
            <a:ext cx="592282" cy="592282"/>
          </a:xfrm>
          <a:prstGeom prst="ellipse">
            <a:avLst/>
          </a:prstGeom>
          <a:solidFill>
            <a:srgbClr val="0097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CF2546-A1EC-4491-AA40-200716160911}"/>
              </a:ext>
            </a:extLst>
          </p:cNvPr>
          <p:cNvSpPr/>
          <p:nvPr/>
        </p:nvSpPr>
        <p:spPr>
          <a:xfrm>
            <a:off x="8782049" y="5154540"/>
            <a:ext cx="592282" cy="592282"/>
          </a:xfrm>
          <a:prstGeom prst="ellipse">
            <a:avLst/>
          </a:prstGeom>
          <a:solidFill>
            <a:srgbClr val="0097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152606E-D590-4053-9550-6CF2B15B7A11}"/>
              </a:ext>
            </a:extLst>
          </p:cNvPr>
          <p:cNvCxnSpPr>
            <a:stCxn id="34" idx="5"/>
            <a:endCxn id="30" idx="1"/>
          </p:cNvCxnSpPr>
          <p:nvPr/>
        </p:nvCxnSpPr>
        <p:spPr>
          <a:xfrm>
            <a:off x="7900407" y="2625290"/>
            <a:ext cx="968380" cy="11855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74C56FE-CB41-4725-8BFE-3447AFBA10AA}"/>
              </a:ext>
            </a:extLst>
          </p:cNvPr>
          <p:cNvCxnSpPr>
            <a:stCxn id="32" idx="3"/>
            <a:endCxn id="30" idx="7"/>
          </p:cNvCxnSpPr>
          <p:nvPr/>
        </p:nvCxnSpPr>
        <p:spPr>
          <a:xfrm flipH="1">
            <a:off x="9287593" y="2625290"/>
            <a:ext cx="968381" cy="11855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74A677F-FC14-41CF-B7FE-9F72E16D75C2}"/>
              </a:ext>
            </a:extLst>
          </p:cNvPr>
          <p:cNvCxnSpPr>
            <a:stCxn id="31" idx="6"/>
            <a:endCxn id="30" idx="2"/>
          </p:cNvCxnSpPr>
          <p:nvPr/>
        </p:nvCxnSpPr>
        <p:spPr>
          <a:xfrm>
            <a:off x="7394863" y="4020202"/>
            <a:ext cx="138718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97810C-FAC4-415F-A13E-3BA04517C751}"/>
              </a:ext>
            </a:extLst>
          </p:cNvPr>
          <p:cNvCxnSpPr>
            <a:stCxn id="30" idx="4"/>
            <a:endCxn id="35" idx="0"/>
          </p:cNvCxnSpPr>
          <p:nvPr/>
        </p:nvCxnSpPr>
        <p:spPr>
          <a:xfrm>
            <a:off x="9078190" y="4316343"/>
            <a:ext cx="0" cy="8381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882D8BB-E06F-4646-BF15-BAE8359C2749}"/>
              </a:ext>
            </a:extLst>
          </p:cNvPr>
          <p:cNvCxnSpPr>
            <a:cxnSpLocks/>
            <a:stCxn id="30" idx="6"/>
            <a:endCxn id="33" idx="2"/>
          </p:cNvCxnSpPr>
          <p:nvPr/>
        </p:nvCxnSpPr>
        <p:spPr>
          <a:xfrm>
            <a:off x="9374331" y="4020202"/>
            <a:ext cx="138718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0A57F1F-F523-40CE-89B9-ABB308BAE4B7}"/>
              </a:ext>
            </a:extLst>
          </p:cNvPr>
          <p:cNvCxnSpPr>
            <a:stCxn id="34" idx="3"/>
            <a:endCxn id="31" idx="0"/>
          </p:cNvCxnSpPr>
          <p:nvPr/>
        </p:nvCxnSpPr>
        <p:spPr>
          <a:xfrm flipH="1">
            <a:off x="7098722" y="2625290"/>
            <a:ext cx="382879" cy="10987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D77A49D-8578-463E-9BC9-35395357A96B}"/>
              </a:ext>
            </a:extLst>
          </p:cNvPr>
          <p:cNvCxnSpPr>
            <a:stCxn id="31" idx="4"/>
            <a:endCxn id="35" idx="2"/>
          </p:cNvCxnSpPr>
          <p:nvPr/>
        </p:nvCxnSpPr>
        <p:spPr>
          <a:xfrm>
            <a:off x="7098722" y="4316343"/>
            <a:ext cx="1683327" cy="11343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D2E0A7F-9C42-4264-81E8-664D49087DA9}"/>
              </a:ext>
            </a:extLst>
          </p:cNvPr>
          <p:cNvCxnSpPr>
            <a:stCxn id="33" idx="4"/>
            <a:endCxn id="35" idx="6"/>
          </p:cNvCxnSpPr>
          <p:nvPr/>
        </p:nvCxnSpPr>
        <p:spPr>
          <a:xfrm flipH="1">
            <a:off x="9374331" y="4316343"/>
            <a:ext cx="1683328" cy="11343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F4CCF9-92D8-4919-90B8-59ABC814C399}"/>
              </a:ext>
            </a:extLst>
          </p:cNvPr>
          <p:cNvCxnSpPr>
            <a:stCxn id="32" idx="5"/>
            <a:endCxn id="33" idx="0"/>
          </p:cNvCxnSpPr>
          <p:nvPr/>
        </p:nvCxnSpPr>
        <p:spPr>
          <a:xfrm>
            <a:off x="10674780" y="2625290"/>
            <a:ext cx="382879" cy="10987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CAAF621-965B-4E24-A3C4-724BF697BA3C}"/>
              </a:ext>
            </a:extLst>
          </p:cNvPr>
          <p:cNvCxnSpPr>
            <a:stCxn id="34" idx="6"/>
            <a:endCxn id="32" idx="2"/>
          </p:cNvCxnSpPr>
          <p:nvPr/>
        </p:nvCxnSpPr>
        <p:spPr>
          <a:xfrm>
            <a:off x="7987145" y="2415887"/>
            <a:ext cx="21820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57BFC27-1699-4B46-9AC5-A4D691ADFD40}"/>
              </a:ext>
            </a:extLst>
          </p:cNvPr>
          <p:cNvCxnSpPr>
            <a:cxnSpLocks/>
            <a:stCxn id="34" idx="6"/>
            <a:endCxn id="33" idx="1"/>
          </p:cNvCxnSpPr>
          <p:nvPr/>
        </p:nvCxnSpPr>
        <p:spPr>
          <a:xfrm>
            <a:off x="7987145" y="2415887"/>
            <a:ext cx="2861111" cy="13949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57B33BC-D316-457D-94B9-5DED58109CD4}"/>
              </a:ext>
            </a:extLst>
          </p:cNvPr>
          <p:cNvCxnSpPr>
            <a:cxnSpLocks/>
            <a:stCxn id="34" idx="4"/>
            <a:endCxn id="35" idx="1"/>
          </p:cNvCxnSpPr>
          <p:nvPr/>
        </p:nvCxnSpPr>
        <p:spPr>
          <a:xfrm>
            <a:off x="7691004" y="2712028"/>
            <a:ext cx="1177783" cy="25292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367953D-5741-489B-AB79-F781D6429690}"/>
              </a:ext>
            </a:extLst>
          </p:cNvPr>
          <p:cNvCxnSpPr>
            <a:stCxn id="32" idx="4"/>
            <a:endCxn id="35" idx="7"/>
          </p:cNvCxnSpPr>
          <p:nvPr/>
        </p:nvCxnSpPr>
        <p:spPr>
          <a:xfrm flipH="1">
            <a:off x="9287593" y="2712028"/>
            <a:ext cx="1177784" cy="25292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74D1CBD-7B8E-415A-B48E-B9C851B64B73}"/>
              </a:ext>
            </a:extLst>
          </p:cNvPr>
          <p:cNvCxnSpPr>
            <a:stCxn id="31" idx="7"/>
            <a:endCxn id="32" idx="2"/>
          </p:cNvCxnSpPr>
          <p:nvPr/>
        </p:nvCxnSpPr>
        <p:spPr>
          <a:xfrm flipV="1">
            <a:off x="7308125" y="2415887"/>
            <a:ext cx="2861111" cy="13949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7DAA78B-ECFF-49AA-8946-D58B07023B48}"/>
              </a:ext>
            </a:extLst>
          </p:cNvPr>
          <p:cNvSpPr txBox="1"/>
          <p:nvPr/>
        </p:nvSpPr>
        <p:spPr>
          <a:xfrm>
            <a:off x="1497878" y="6068645"/>
            <a:ext cx="286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Low Clustering Coefficient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8393933-66DA-4C03-B42A-0DF539F9FD85}"/>
              </a:ext>
            </a:extLst>
          </p:cNvPr>
          <p:cNvSpPr txBox="1"/>
          <p:nvPr/>
        </p:nvSpPr>
        <p:spPr>
          <a:xfrm>
            <a:off x="7745559" y="6068645"/>
            <a:ext cx="271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High Clustering Coefficient</a:t>
            </a:r>
          </a:p>
        </p:txBody>
      </p:sp>
    </p:spTree>
    <p:extLst>
      <p:ext uri="{BB962C8B-B14F-4D97-AF65-F5344CB8AC3E}">
        <p14:creationId xmlns:p14="http://schemas.microsoft.com/office/powerpoint/2010/main" val="2833781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5EE1-82E4-4A61-A320-2EC1E55B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Algebraic Connectivity: Network Integration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ADC074-B074-4C3B-96EF-3B666D648C4E}"/>
              </a:ext>
            </a:extLst>
          </p:cNvPr>
          <p:cNvSpPr/>
          <p:nvPr/>
        </p:nvSpPr>
        <p:spPr>
          <a:xfrm>
            <a:off x="838200" y="2601193"/>
            <a:ext cx="592282" cy="59228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884628-133F-423D-B36B-AE18126DB8DC}"/>
              </a:ext>
            </a:extLst>
          </p:cNvPr>
          <p:cNvSpPr/>
          <p:nvPr/>
        </p:nvSpPr>
        <p:spPr>
          <a:xfrm>
            <a:off x="2465863" y="2601193"/>
            <a:ext cx="592282" cy="592282"/>
          </a:xfrm>
          <a:prstGeom prst="ellipse">
            <a:avLst/>
          </a:prstGeom>
          <a:solidFill>
            <a:srgbClr val="0097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6433CC7-20F2-46CF-B63C-A071532FFDB1}"/>
              </a:ext>
            </a:extLst>
          </p:cNvPr>
          <p:cNvSpPr/>
          <p:nvPr/>
        </p:nvSpPr>
        <p:spPr>
          <a:xfrm>
            <a:off x="4093526" y="2601193"/>
            <a:ext cx="592282" cy="592282"/>
          </a:xfrm>
          <a:prstGeom prst="ellipse">
            <a:avLst/>
          </a:prstGeom>
          <a:solidFill>
            <a:srgbClr val="0097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7F821A-8032-41F4-A6B1-6298B53EE047}"/>
              </a:ext>
            </a:extLst>
          </p:cNvPr>
          <p:cNvSpPr/>
          <p:nvPr/>
        </p:nvSpPr>
        <p:spPr>
          <a:xfrm>
            <a:off x="838200" y="4310250"/>
            <a:ext cx="592282" cy="592282"/>
          </a:xfrm>
          <a:prstGeom prst="ellipse">
            <a:avLst/>
          </a:prstGeom>
          <a:solidFill>
            <a:srgbClr val="0097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8B18C8-BFD5-433F-A010-6FF6D3472755}"/>
              </a:ext>
            </a:extLst>
          </p:cNvPr>
          <p:cNvSpPr/>
          <p:nvPr/>
        </p:nvSpPr>
        <p:spPr>
          <a:xfrm>
            <a:off x="2465863" y="4310316"/>
            <a:ext cx="592282" cy="59228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0316C4-3B55-467A-A115-ACADFAD920BE}"/>
              </a:ext>
            </a:extLst>
          </p:cNvPr>
          <p:cNvSpPr/>
          <p:nvPr/>
        </p:nvSpPr>
        <p:spPr>
          <a:xfrm>
            <a:off x="4093526" y="4310250"/>
            <a:ext cx="592282" cy="592282"/>
          </a:xfrm>
          <a:prstGeom prst="ellipse">
            <a:avLst/>
          </a:prstGeom>
          <a:solidFill>
            <a:srgbClr val="0097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6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5ABB11-EA7A-4B64-AFDA-0A5E5884A4B3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30482" y="2897334"/>
            <a:ext cx="1035381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65678D-B1D9-48E6-B719-3E893A57ED5F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058145" y="2897334"/>
            <a:ext cx="1035381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25E44C-BC86-4829-B19C-469198F96F7F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2762004" y="3193475"/>
            <a:ext cx="0" cy="111684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51A217A-6CB1-4DD4-B4BC-9E8412A80339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4389667" y="3193475"/>
            <a:ext cx="0" cy="111677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E82282-2CE5-4438-BB91-B707D258425D}"/>
              </a:ext>
            </a:extLst>
          </p:cNvPr>
          <p:cNvCxnSpPr>
            <a:stCxn id="8" idx="6"/>
            <a:endCxn id="9" idx="2"/>
          </p:cNvCxnSpPr>
          <p:nvPr/>
        </p:nvCxnSpPr>
        <p:spPr>
          <a:xfrm flipV="1">
            <a:off x="3058145" y="4606391"/>
            <a:ext cx="1035381" cy="6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E25E7A-E342-4115-9C79-CB239C0531F4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2971407" y="3106737"/>
            <a:ext cx="1208857" cy="129025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DF15586-14E2-4855-8B8D-E455716332C7}"/>
              </a:ext>
            </a:extLst>
          </p:cNvPr>
          <p:cNvCxnSpPr>
            <a:stCxn id="4" idx="4"/>
            <a:endCxn id="7" idx="0"/>
          </p:cNvCxnSpPr>
          <p:nvPr/>
        </p:nvCxnSpPr>
        <p:spPr>
          <a:xfrm>
            <a:off x="1134341" y="3193475"/>
            <a:ext cx="0" cy="111677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8966715-7B7A-4632-B0D7-D3BC044C27F1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1430482" y="4606391"/>
            <a:ext cx="1035381" cy="6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5071AEF-E514-4872-8D4F-418180FDE573}"/>
              </a:ext>
            </a:extLst>
          </p:cNvPr>
          <p:cNvSpPr/>
          <p:nvPr/>
        </p:nvSpPr>
        <p:spPr>
          <a:xfrm>
            <a:off x="7000648" y="2601193"/>
            <a:ext cx="592282" cy="59228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75BECF9-3E74-41DE-9D55-E981E2ABC651}"/>
              </a:ext>
            </a:extLst>
          </p:cNvPr>
          <p:cNvSpPr/>
          <p:nvPr/>
        </p:nvSpPr>
        <p:spPr>
          <a:xfrm>
            <a:off x="8628311" y="2601193"/>
            <a:ext cx="592282" cy="592282"/>
          </a:xfrm>
          <a:prstGeom prst="ellipse">
            <a:avLst/>
          </a:prstGeom>
          <a:solidFill>
            <a:srgbClr val="0097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8244BB6-D688-453A-9E3E-06DF7AA8F0FF}"/>
              </a:ext>
            </a:extLst>
          </p:cNvPr>
          <p:cNvSpPr/>
          <p:nvPr/>
        </p:nvSpPr>
        <p:spPr>
          <a:xfrm>
            <a:off x="10255974" y="2601193"/>
            <a:ext cx="592282" cy="592282"/>
          </a:xfrm>
          <a:prstGeom prst="ellipse">
            <a:avLst/>
          </a:prstGeom>
          <a:solidFill>
            <a:srgbClr val="0097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80D398-D936-4C9C-8F4E-0C34F5ED78EB}"/>
              </a:ext>
            </a:extLst>
          </p:cNvPr>
          <p:cNvSpPr/>
          <p:nvPr/>
        </p:nvSpPr>
        <p:spPr>
          <a:xfrm>
            <a:off x="7000648" y="4310250"/>
            <a:ext cx="592282" cy="592282"/>
          </a:xfrm>
          <a:prstGeom prst="ellipse">
            <a:avLst/>
          </a:prstGeom>
          <a:solidFill>
            <a:srgbClr val="0097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B13A49B-2DCB-42AC-A993-057DCA602C74}"/>
              </a:ext>
            </a:extLst>
          </p:cNvPr>
          <p:cNvSpPr/>
          <p:nvPr/>
        </p:nvSpPr>
        <p:spPr>
          <a:xfrm>
            <a:off x="8628311" y="4310316"/>
            <a:ext cx="592282" cy="59228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8EC07F9-04B1-40AE-B43C-0C6EDCDAE2B5}"/>
              </a:ext>
            </a:extLst>
          </p:cNvPr>
          <p:cNvSpPr/>
          <p:nvPr/>
        </p:nvSpPr>
        <p:spPr>
          <a:xfrm>
            <a:off x="10255974" y="4310250"/>
            <a:ext cx="592282" cy="592282"/>
          </a:xfrm>
          <a:prstGeom prst="ellipse">
            <a:avLst/>
          </a:prstGeom>
          <a:solidFill>
            <a:srgbClr val="0097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6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4BA287B-623B-43F0-9AD4-30EB7A664673}"/>
              </a:ext>
            </a:extLst>
          </p:cNvPr>
          <p:cNvCxnSpPr>
            <a:stCxn id="27" idx="6"/>
            <a:endCxn id="28" idx="2"/>
          </p:cNvCxnSpPr>
          <p:nvPr/>
        </p:nvCxnSpPr>
        <p:spPr>
          <a:xfrm>
            <a:off x="7592930" y="2897334"/>
            <a:ext cx="1035381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2D656D2-4E9D-4F46-9697-1D3AB1481B4C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>
            <a:off x="9220593" y="2897334"/>
            <a:ext cx="1035381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13430E3-55F9-47D6-9115-7907D530ACA6}"/>
              </a:ext>
            </a:extLst>
          </p:cNvPr>
          <p:cNvCxnSpPr>
            <a:stCxn id="28" idx="4"/>
            <a:endCxn id="31" idx="0"/>
          </p:cNvCxnSpPr>
          <p:nvPr/>
        </p:nvCxnSpPr>
        <p:spPr>
          <a:xfrm>
            <a:off x="8924452" y="3193475"/>
            <a:ext cx="0" cy="111684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0424E00-659B-4936-B389-F4F98CC8A239}"/>
              </a:ext>
            </a:extLst>
          </p:cNvPr>
          <p:cNvCxnSpPr>
            <a:stCxn id="29" idx="4"/>
            <a:endCxn id="32" idx="0"/>
          </p:cNvCxnSpPr>
          <p:nvPr/>
        </p:nvCxnSpPr>
        <p:spPr>
          <a:xfrm>
            <a:off x="10552115" y="3193475"/>
            <a:ext cx="0" cy="111677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55EE93D-C54B-4D7A-A39E-F4BB1A340951}"/>
              </a:ext>
            </a:extLst>
          </p:cNvPr>
          <p:cNvCxnSpPr>
            <a:stCxn id="31" idx="6"/>
            <a:endCxn id="32" idx="2"/>
          </p:cNvCxnSpPr>
          <p:nvPr/>
        </p:nvCxnSpPr>
        <p:spPr>
          <a:xfrm flipV="1">
            <a:off x="9220593" y="4606391"/>
            <a:ext cx="1035381" cy="6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97C6BC5-FA2D-4F93-BF01-9BFE1C644EEB}"/>
              </a:ext>
            </a:extLst>
          </p:cNvPr>
          <p:cNvCxnSpPr>
            <a:cxnSpLocks/>
            <a:stCxn id="28" idx="5"/>
            <a:endCxn id="32" idx="1"/>
          </p:cNvCxnSpPr>
          <p:nvPr/>
        </p:nvCxnSpPr>
        <p:spPr>
          <a:xfrm>
            <a:off x="9133855" y="3106737"/>
            <a:ext cx="1208857" cy="129025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146AE3A-C60B-4409-9B86-1137C4C6C2CA}"/>
              </a:ext>
            </a:extLst>
          </p:cNvPr>
          <p:cNvCxnSpPr>
            <a:stCxn id="27" idx="4"/>
            <a:endCxn id="30" idx="0"/>
          </p:cNvCxnSpPr>
          <p:nvPr/>
        </p:nvCxnSpPr>
        <p:spPr>
          <a:xfrm>
            <a:off x="7296789" y="3193475"/>
            <a:ext cx="0" cy="111677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76E979C-6BAB-4625-96C8-29BDE24524A2}"/>
              </a:ext>
            </a:extLst>
          </p:cNvPr>
          <p:cNvCxnSpPr>
            <a:stCxn id="30" idx="6"/>
            <a:endCxn id="31" idx="2"/>
          </p:cNvCxnSpPr>
          <p:nvPr/>
        </p:nvCxnSpPr>
        <p:spPr>
          <a:xfrm>
            <a:off x="7592930" y="4606391"/>
            <a:ext cx="1035381" cy="6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639495B-E5B4-462F-A20E-128913772A1C}"/>
              </a:ext>
            </a:extLst>
          </p:cNvPr>
          <p:cNvCxnSpPr>
            <a:stCxn id="28" idx="3"/>
            <a:endCxn id="30" idx="7"/>
          </p:cNvCxnSpPr>
          <p:nvPr/>
        </p:nvCxnSpPr>
        <p:spPr>
          <a:xfrm flipH="1">
            <a:off x="7506192" y="3106737"/>
            <a:ext cx="1208857" cy="129025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4B3536A-1EB2-4DD1-9BEC-E50236606EB9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2971407" y="3106737"/>
            <a:ext cx="1208857" cy="129031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A8E2D45-9314-427F-AEDD-76D2925A08B5}"/>
              </a:ext>
            </a:extLst>
          </p:cNvPr>
          <p:cNvSpPr txBox="1"/>
          <p:nvPr/>
        </p:nvSpPr>
        <p:spPr>
          <a:xfrm>
            <a:off x="1328058" y="5389140"/>
            <a:ext cx="286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Low Algebraic Connectivity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89E80E-524E-4086-AD85-916E32712CD7}"/>
              </a:ext>
            </a:extLst>
          </p:cNvPr>
          <p:cNvSpPr txBox="1"/>
          <p:nvPr/>
        </p:nvSpPr>
        <p:spPr>
          <a:xfrm>
            <a:off x="7490506" y="5389140"/>
            <a:ext cx="286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High Algebraic Connectivity</a:t>
            </a:r>
          </a:p>
        </p:txBody>
      </p:sp>
    </p:spTree>
    <p:extLst>
      <p:ext uri="{BB962C8B-B14F-4D97-AF65-F5344CB8AC3E}">
        <p14:creationId xmlns:p14="http://schemas.microsoft.com/office/powerpoint/2010/main" val="1351017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E872E-2999-4D7D-ADE6-194DE214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Zonal Network 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FCE5DC-B22F-4482-97C1-2C6B6A0D7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325" y="1804739"/>
            <a:ext cx="7533350" cy="486862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9CC056A-0440-41F5-9ED8-1814E9EE763F}"/>
              </a:ext>
            </a:extLst>
          </p:cNvPr>
          <p:cNvSpPr/>
          <p:nvPr/>
        </p:nvSpPr>
        <p:spPr>
          <a:xfrm>
            <a:off x="3516583" y="2612079"/>
            <a:ext cx="592282" cy="5922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351F9B-E0CA-4F0B-8CF2-8C19E18408A4}"/>
              </a:ext>
            </a:extLst>
          </p:cNvPr>
          <p:cNvSpPr/>
          <p:nvPr/>
        </p:nvSpPr>
        <p:spPr>
          <a:xfrm>
            <a:off x="3516583" y="3942911"/>
            <a:ext cx="592282" cy="5922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28D9C6-2796-4427-BC42-D1305D34E0DC}"/>
              </a:ext>
            </a:extLst>
          </p:cNvPr>
          <p:cNvSpPr/>
          <p:nvPr/>
        </p:nvSpPr>
        <p:spPr>
          <a:xfrm>
            <a:off x="3516583" y="5191993"/>
            <a:ext cx="592282" cy="5922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62D4D9-6EB0-4D82-9390-AA8888E33A4C}"/>
              </a:ext>
            </a:extLst>
          </p:cNvPr>
          <p:cNvSpPr/>
          <p:nvPr/>
        </p:nvSpPr>
        <p:spPr>
          <a:xfrm>
            <a:off x="5799859" y="2609009"/>
            <a:ext cx="592282" cy="5922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3CFE03E-242D-4DDE-86B8-50AF84BCE584}"/>
              </a:ext>
            </a:extLst>
          </p:cNvPr>
          <p:cNvSpPr/>
          <p:nvPr/>
        </p:nvSpPr>
        <p:spPr>
          <a:xfrm>
            <a:off x="5799859" y="3942911"/>
            <a:ext cx="592282" cy="5922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01D893-DC1A-4386-8ED8-4F26136184BA}"/>
              </a:ext>
            </a:extLst>
          </p:cNvPr>
          <p:cNvSpPr/>
          <p:nvPr/>
        </p:nvSpPr>
        <p:spPr>
          <a:xfrm>
            <a:off x="5788974" y="5175337"/>
            <a:ext cx="592282" cy="5922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9F4B3E-E4D2-413F-9533-A5382F87503E}"/>
              </a:ext>
            </a:extLst>
          </p:cNvPr>
          <p:cNvSpPr/>
          <p:nvPr/>
        </p:nvSpPr>
        <p:spPr>
          <a:xfrm>
            <a:off x="8104906" y="2612079"/>
            <a:ext cx="592282" cy="5922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ED73BC6-948B-4348-8DD3-62FDEE8EDAEC}"/>
              </a:ext>
            </a:extLst>
          </p:cNvPr>
          <p:cNvSpPr/>
          <p:nvPr/>
        </p:nvSpPr>
        <p:spPr>
          <a:xfrm>
            <a:off x="8104906" y="3942911"/>
            <a:ext cx="592282" cy="5922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28768DA-50D3-47B9-A85F-CF042649AEF2}"/>
              </a:ext>
            </a:extLst>
          </p:cNvPr>
          <p:cNvSpPr/>
          <p:nvPr/>
        </p:nvSpPr>
        <p:spPr>
          <a:xfrm>
            <a:off x="8104906" y="5191993"/>
            <a:ext cx="592282" cy="5922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3F895C-F1A8-4716-9EA1-E4079CE57758}"/>
              </a:ext>
            </a:extLst>
          </p:cNvPr>
          <p:cNvCxnSpPr>
            <a:stCxn id="5" idx="6"/>
            <a:endCxn id="8" idx="2"/>
          </p:cNvCxnSpPr>
          <p:nvPr/>
        </p:nvCxnSpPr>
        <p:spPr>
          <a:xfrm flipV="1">
            <a:off x="4108865" y="2905150"/>
            <a:ext cx="1690994" cy="307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547172-7779-48A8-ACFC-27CDF4E98DAA}"/>
              </a:ext>
            </a:extLst>
          </p:cNvPr>
          <p:cNvCxnSpPr>
            <a:cxnSpLocks/>
            <a:stCxn id="6" idx="7"/>
            <a:endCxn id="8" idx="2"/>
          </p:cNvCxnSpPr>
          <p:nvPr/>
        </p:nvCxnSpPr>
        <p:spPr>
          <a:xfrm flipV="1">
            <a:off x="4022127" y="2905150"/>
            <a:ext cx="1777732" cy="1124499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57F841-84DC-4B01-8F49-EF13A6D746C9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4022127" y="2905150"/>
            <a:ext cx="1777732" cy="2373581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DF6383D-3996-4C34-8488-6FB479AD4F2B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08865" y="4239052"/>
            <a:ext cx="1690994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D167ABB-E4A7-4847-8309-382AC261EB6E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4108865" y="5471478"/>
            <a:ext cx="1680109" cy="16656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B369876-0D80-489C-AA7B-8603247787B4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6392141" y="2905150"/>
            <a:ext cx="1712765" cy="307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69654A6-656A-4FBE-A470-79157D790AB5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92141" y="4239052"/>
            <a:ext cx="1712765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3B2264-58A6-4962-B16A-830D82F0B2A1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81256" y="5471478"/>
            <a:ext cx="1723650" cy="16656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41D4E40-D665-4EEA-95C8-B9DD5573CC09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3812724" y="3204361"/>
            <a:ext cx="0" cy="73855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6EE1C2F-DB09-43AD-AF55-8D0F391A4068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V="1">
            <a:off x="3812724" y="4535193"/>
            <a:ext cx="0" cy="65680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5ADC4FD-46C3-461E-88DE-5BDD7D44FA0C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V="1">
            <a:off x="6096000" y="3201291"/>
            <a:ext cx="0" cy="74162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147F8BB-C882-40EB-916F-8166A6C089A7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V="1">
            <a:off x="6085115" y="4535193"/>
            <a:ext cx="10885" cy="640144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4C9E099-B9F8-46BF-97BE-84D66179FC9E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8401047" y="3204361"/>
            <a:ext cx="0" cy="73855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5F2D189-F471-44D6-BE19-56B4A55BC7DC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8401047" y="4535193"/>
            <a:ext cx="0" cy="65680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9E71729-07D9-4357-9C0E-DAF055135980}"/>
              </a:ext>
            </a:extLst>
          </p:cNvPr>
          <p:cNvCxnSpPr>
            <a:cxnSpLocks/>
            <a:stCxn id="9" idx="2"/>
            <a:endCxn id="7" idx="7"/>
          </p:cNvCxnSpPr>
          <p:nvPr/>
        </p:nvCxnSpPr>
        <p:spPr>
          <a:xfrm flipH="1">
            <a:off x="4022127" y="4239052"/>
            <a:ext cx="1777732" cy="1039679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0DBFD4E-014B-4AA3-9869-497CADE59F81}"/>
              </a:ext>
            </a:extLst>
          </p:cNvPr>
          <p:cNvCxnSpPr>
            <a:cxnSpLocks/>
            <a:stCxn id="5" idx="5"/>
            <a:endCxn id="9" idx="2"/>
          </p:cNvCxnSpPr>
          <p:nvPr/>
        </p:nvCxnSpPr>
        <p:spPr>
          <a:xfrm>
            <a:off x="4022127" y="3117623"/>
            <a:ext cx="1777732" cy="1121429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172BFED-9469-43C5-9D21-96CDE0D58395}"/>
              </a:ext>
            </a:extLst>
          </p:cNvPr>
          <p:cNvCxnSpPr>
            <a:cxnSpLocks/>
          </p:cNvCxnSpPr>
          <p:nvPr/>
        </p:nvCxnSpPr>
        <p:spPr>
          <a:xfrm>
            <a:off x="3978757" y="3131143"/>
            <a:ext cx="1810217" cy="2261639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4CE05FF-8367-4EF0-80C0-4A082CFFE20B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4022127" y="4448455"/>
            <a:ext cx="1766847" cy="964139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C7C526-617E-46EE-BA1E-D9690FD48709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6305403" y="3114553"/>
            <a:ext cx="1886241" cy="915096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FAB938-6C20-4895-883C-6F82C59A0940}"/>
              </a:ext>
            </a:extLst>
          </p:cNvPr>
          <p:cNvCxnSpPr>
            <a:cxnSpLocks/>
            <a:stCxn id="9" idx="5"/>
            <a:endCxn id="13" idx="1"/>
          </p:cNvCxnSpPr>
          <p:nvPr/>
        </p:nvCxnSpPr>
        <p:spPr>
          <a:xfrm>
            <a:off x="6305403" y="4448455"/>
            <a:ext cx="1886241" cy="830276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C147133-72D0-4D01-B87F-1A8C97C9C37B}"/>
              </a:ext>
            </a:extLst>
          </p:cNvPr>
          <p:cNvCxnSpPr>
            <a:cxnSpLocks/>
            <a:stCxn id="12" idx="3"/>
            <a:endCxn id="10" idx="7"/>
          </p:cNvCxnSpPr>
          <p:nvPr/>
        </p:nvCxnSpPr>
        <p:spPr>
          <a:xfrm flipH="1">
            <a:off x="6294518" y="4448455"/>
            <a:ext cx="1897126" cy="81362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3FD30B3-34D2-4583-9200-DEA942FA7B09}"/>
              </a:ext>
            </a:extLst>
          </p:cNvPr>
          <p:cNvCxnSpPr>
            <a:cxnSpLocks/>
            <a:stCxn id="9" idx="7"/>
            <a:endCxn id="11" idx="3"/>
          </p:cNvCxnSpPr>
          <p:nvPr/>
        </p:nvCxnSpPr>
        <p:spPr>
          <a:xfrm flipV="1">
            <a:off x="6305403" y="3117623"/>
            <a:ext cx="1886241" cy="912026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5A9DD3A-CD18-4BA3-9D04-EAB171FC5B92}"/>
              </a:ext>
            </a:extLst>
          </p:cNvPr>
          <p:cNvCxnSpPr>
            <a:cxnSpLocks/>
            <a:stCxn id="8" idx="5"/>
            <a:endCxn id="13" idx="1"/>
          </p:cNvCxnSpPr>
          <p:nvPr/>
        </p:nvCxnSpPr>
        <p:spPr>
          <a:xfrm>
            <a:off x="6305403" y="3114553"/>
            <a:ext cx="1886241" cy="2164178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7E05179-6E7A-4751-808A-8800657F93BD}"/>
              </a:ext>
            </a:extLst>
          </p:cNvPr>
          <p:cNvCxnSpPr>
            <a:cxnSpLocks/>
            <a:stCxn id="10" idx="7"/>
            <a:endCxn id="11" idx="3"/>
          </p:cNvCxnSpPr>
          <p:nvPr/>
        </p:nvCxnSpPr>
        <p:spPr>
          <a:xfrm flipV="1">
            <a:off x="6294518" y="3117623"/>
            <a:ext cx="1897126" cy="2144452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766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F31B3-24CC-47A6-8433-C831FBC9F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00657" cy="1325563"/>
          </a:xfrm>
        </p:spPr>
        <p:txBody>
          <a:bodyPr/>
          <a:lstStyle/>
          <a:p>
            <a:r>
              <a:rPr lang="en-CA" dirty="0"/>
              <a:t>Zonal Network Graphs: Cluster Passing Profiles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3ED219-8A67-419E-A39F-3E7DBC320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808" y="1869317"/>
            <a:ext cx="7390384" cy="481144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814BC10-C2CE-43C2-8F21-CE0A2CB302AC}"/>
              </a:ext>
            </a:extLst>
          </p:cNvPr>
          <p:cNvSpPr/>
          <p:nvPr/>
        </p:nvSpPr>
        <p:spPr>
          <a:xfrm rot="5400000">
            <a:off x="240386" y="3277504"/>
            <a:ext cx="603681" cy="591942"/>
          </a:xfrm>
          <a:prstGeom prst="ellipse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38683-417A-4D3A-8D19-D42D14FC5116}"/>
              </a:ext>
            </a:extLst>
          </p:cNvPr>
          <p:cNvSpPr/>
          <p:nvPr/>
        </p:nvSpPr>
        <p:spPr>
          <a:xfrm>
            <a:off x="234517" y="4475845"/>
            <a:ext cx="603681" cy="603682"/>
          </a:xfrm>
          <a:prstGeom prst="ellipse">
            <a:avLst/>
          </a:prstGeom>
          <a:solidFill>
            <a:schemeClr val="accent2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7C367-89D6-4AD4-9317-B38D2FE469EA}"/>
              </a:ext>
            </a:extLst>
          </p:cNvPr>
          <p:cNvSpPr txBox="1"/>
          <p:nvPr/>
        </p:nvSpPr>
        <p:spPr>
          <a:xfrm>
            <a:off x="942120" y="338880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Cluster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5B136E-3F16-4B9E-9F79-892FA0D53EFA}"/>
              </a:ext>
            </a:extLst>
          </p:cNvPr>
          <p:cNvSpPr txBox="1"/>
          <p:nvPr/>
        </p:nvSpPr>
        <p:spPr>
          <a:xfrm>
            <a:off x="947057" y="459302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Cluster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61ADB0-DA3E-4D86-9A02-7B84C4667326}"/>
              </a:ext>
            </a:extLst>
          </p:cNvPr>
          <p:cNvSpPr txBox="1"/>
          <p:nvPr/>
        </p:nvSpPr>
        <p:spPr>
          <a:xfrm>
            <a:off x="248408" y="2078083"/>
            <a:ext cx="1227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Prominent Passing Lanes</a:t>
            </a:r>
          </a:p>
        </p:txBody>
      </p:sp>
    </p:spTree>
    <p:extLst>
      <p:ext uri="{BB962C8B-B14F-4D97-AF65-F5344CB8AC3E}">
        <p14:creationId xmlns:p14="http://schemas.microsoft.com/office/powerpoint/2010/main" val="549693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31D3C-71E4-4109-A659-42ABC0D0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All Features: A Summary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814074-79E2-426E-BE6D-EF6639A2C6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882744"/>
              </p:ext>
            </p:extLst>
          </p:nvPr>
        </p:nvGraphicFramePr>
        <p:xfrm>
          <a:off x="1468582" y="2122685"/>
          <a:ext cx="9254836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7418">
                  <a:extLst>
                    <a:ext uri="{9D8B030D-6E8A-4147-A177-3AD203B41FA5}">
                      <a16:colId xmlns:a16="http://schemas.microsoft.com/office/drawing/2014/main" val="3668524253"/>
                    </a:ext>
                  </a:extLst>
                </a:gridCol>
                <a:gridCol w="4627418">
                  <a:extLst>
                    <a:ext uri="{9D8B030D-6E8A-4147-A177-3AD203B41FA5}">
                      <a16:colId xmlns:a16="http://schemas.microsoft.com/office/drawing/2014/main" val="1727470223"/>
                    </a:ext>
                  </a:extLst>
                </a:gridCol>
              </a:tblGrid>
              <a:tr h="247592">
                <a:tc>
                  <a:txBody>
                    <a:bodyPr/>
                    <a:lstStyle/>
                    <a:p>
                      <a:r>
                        <a:rPr lang="en-CA" sz="2000" dirty="0"/>
                        <a:t>Type of Analyses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Number of Features Derived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548621"/>
                  </a:ext>
                </a:extLst>
              </a:tr>
              <a:tr h="247592">
                <a:tc>
                  <a:txBody>
                    <a:bodyPr/>
                    <a:lstStyle/>
                    <a:p>
                      <a:r>
                        <a:rPr lang="en-CA" sz="2000" dirty="0"/>
                        <a:t>Exploratory 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661738"/>
                  </a:ext>
                </a:extLst>
              </a:tr>
              <a:tr h="247592">
                <a:tc>
                  <a:txBody>
                    <a:bodyPr/>
                    <a:lstStyle/>
                    <a:p>
                      <a:r>
                        <a:rPr lang="en-CA" sz="2000" dirty="0"/>
                        <a:t>Player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973174"/>
                  </a:ext>
                </a:extLst>
              </a:tr>
              <a:tr h="247592">
                <a:tc>
                  <a:txBody>
                    <a:bodyPr/>
                    <a:lstStyle/>
                    <a:p>
                      <a:r>
                        <a:rPr lang="en-CA" sz="2000" dirty="0"/>
                        <a:t>Zonal Networks + Passing Lane 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252298"/>
                  </a:ext>
                </a:extLst>
              </a:tr>
              <a:tr h="247592">
                <a:tc>
                  <a:txBody>
                    <a:bodyPr/>
                    <a:lstStyle/>
                    <a:p>
                      <a:r>
                        <a:rPr lang="en-CA" sz="2000" dirty="0"/>
                        <a:t>Defensive 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4667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9AFB17D-1E67-4C30-89C1-9FE22092BB7F}"/>
              </a:ext>
            </a:extLst>
          </p:cNvPr>
          <p:cNvSpPr txBox="1"/>
          <p:nvPr/>
        </p:nvSpPr>
        <p:spPr>
          <a:xfrm>
            <a:off x="5482938" y="4103885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Total: 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2F6F5-7ED7-41D3-A33A-360DF450E411}"/>
              </a:ext>
            </a:extLst>
          </p:cNvPr>
          <p:cNvSpPr txBox="1"/>
          <p:nvPr/>
        </p:nvSpPr>
        <p:spPr>
          <a:xfrm>
            <a:off x="1149927" y="5205846"/>
            <a:ext cx="9892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Note that each of these features is evaluated at a per-game, per-team basis.</a:t>
            </a:r>
          </a:p>
        </p:txBody>
      </p:sp>
    </p:spTree>
    <p:extLst>
      <p:ext uri="{BB962C8B-B14F-4D97-AF65-F5344CB8AC3E}">
        <p14:creationId xmlns:p14="http://schemas.microsoft.com/office/powerpoint/2010/main" val="4213540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B4E4-0963-42D8-BAE5-D9CF74168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3738"/>
            <a:ext cx="9144000" cy="2387600"/>
          </a:xfrm>
        </p:spPr>
        <p:txBody>
          <a:bodyPr>
            <a:normAutofit/>
          </a:bodyPr>
          <a:lstStyle/>
          <a:p>
            <a:r>
              <a:rPr lang="en-CA" dirty="0"/>
              <a:t>Unsupervised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0EC3C-8161-471E-946A-1BF62CDBD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563"/>
            <a:ext cx="9144000" cy="1655762"/>
          </a:xfrm>
        </p:spPr>
        <p:txBody>
          <a:bodyPr/>
          <a:lstStyle/>
          <a:p>
            <a:r>
              <a:rPr lang="en-CA" dirty="0"/>
              <a:t>Clustering Teams by Playing Style Similarity</a:t>
            </a:r>
          </a:p>
        </p:txBody>
      </p:sp>
    </p:spTree>
    <p:extLst>
      <p:ext uri="{BB962C8B-B14F-4D97-AF65-F5344CB8AC3E}">
        <p14:creationId xmlns:p14="http://schemas.microsoft.com/office/powerpoint/2010/main" val="3683254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FE84-25AD-4874-BE8F-4853010A4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Hierarchical Clustering: WARD’s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9D4136-BD25-4B3C-B7DB-152D7DD6F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2665" y="1839460"/>
            <a:ext cx="11046670" cy="36469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20387E-316D-4EFB-A1B0-F54ACC5FA6AB}"/>
              </a:ext>
            </a:extLst>
          </p:cNvPr>
          <p:cNvSpPr txBox="1"/>
          <p:nvPr/>
        </p:nvSpPr>
        <p:spPr>
          <a:xfrm rot="16200000">
            <a:off x="92336" y="3478264"/>
            <a:ext cx="80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ESS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570CA75-475B-4380-A8E1-4E51EB73AF27}"/>
              </a:ext>
            </a:extLst>
          </p:cNvPr>
          <p:cNvCxnSpPr/>
          <p:nvPr/>
        </p:nvCxnSpPr>
        <p:spPr>
          <a:xfrm flipV="1">
            <a:off x="266700" y="4380811"/>
            <a:ext cx="11658600" cy="66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6DC1BFA-AF2F-4DDB-83E8-57F9BAA23303}"/>
              </a:ext>
            </a:extLst>
          </p:cNvPr>
          <p:cNvSpPr txBox="1"/>
          <p:nvPr/>
        </p:nvSpPr>
        <p:spPr>
          <a:xfrm rot="16200000">
            <a:off x="11403950" y="3796094"/>
            <a:ext cx="80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K=4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9A2577-B238-4364-BAEE-CA756564FAFA}"/>
              </a:ext>
            </a:extLst>
          </p:cNvPr>
          <p:cNvSpPr txBox="1"/>
          <p:nvPr/>
        </p:nvSpPr>
        <p:spPr>
          <a:xfrm>
            <a:off x="5221059" y="5486400"/>
            <a:ext cx="174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Individual Teams</a:t>
            </a:r>
          </a:p>
        </p:txBody>
      </p:sp>
    </p:spTree>
    <p:extLst>
      <p:ext uri="{BB962C8B-B14F-4D97-AF65-F5344CB8AC3E}">
        <p14:creationId xmlns:p14="http://schemas.microsoft.com/office/powerpoint/2010/main" val="2512981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203E-BD69-4262-8BB4-F25286DD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Cluster Assignments | K=4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5F60DB2-3A92-45AA-AA9A-20D0A895F859}"/>
              </a:ext>
            </a:extLst>
          </p:cNvPr>
          <p:cNvSpPr/>
          <p:nvPr/>
        </p:nvSpPr>
        <p:spPr>
          <a:xfrm>
            <a:off x="596610" y="2354406"/>
            <a:ext cx="2571752" cy="36480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Mertz</a:t>
            </a:r>
          </a:p>
          <a:p>
            <a:pPr algn="ctr"/>
            <a:endParaRPr lang="en-CA" sz="2400" dirty="0"/>
          </a:p>
          <a:p>
            <a:pPr algn="ctr"/>
            <a:r>
              <a:rPr lang="en-CA" sz="2400" dirty="0"/>
              <a:t>Leicester City</a:t>
            </a:r>
          </a:p>
          <a:p>
            <a:pPr algn="ctr"/>
            <a:endParaRPr lang="en-CA" sz="2400" dirty="0"/>
          </a:p>
          <a:p>
            <a:pPr algn="ctr"/>
            <a:r>
              <a:rPr lang="en-CA" sz="2400" dirty="0"/>
              <a:t>Newcastle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CD8C77-E28C-44D9-A112-517E21E617D7}"/>
              </a:ext>
            </a:extLst>
          </p:cNvPr>
          <p:cNvSpPr/>
          <p:nvPr/>
        </p:nvSpPr>
        <p:spPr>
          <a:xfrm>
            <a:off x="3524248" y="2360467"/>
            <a:ext cx="2571752" cy="36480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Barcelona</a:t>
            </a:r>
          </a:p>
          <a:p>
            <a:pPr algn="ctr"/>
            <a:endParaRPr lang="en-CA" sz="2400" dirty="0"/>
          </a:p>
          <a:p>
            <a:pPr algn="ctr"/>
            <a:r>
              <a:rPr lang="en-CA" sz="2400" dirty="0"/>
              <a:t>Man Utd</a:t>
            </a:r>
          </a:p>
          <a:p>
            <a:pPr algn="ctr"/>
            <a:endParaRPr lang="en-CA" sz="2400" dirty="0"/>
          </a:p>
          <a:p>
            <a:pPr algn="ctr"/>
            <a:r>
              <a:rPr lang="en-CA" sz="2400" dirty="0"/>
              <a:t>A.C. Milan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C2BC33-03CA-4CC5-8128-D25166AB7488}"/>
              </a:ext>
            </a:extLst>
          </p:cNvPr>
          <p:cNvSpPr/>
          <p:nvPr/>
        </p:nvSpPr>
        <p:spPr>
          <a:xfrm>
            <a:off x="6504274" y="2354406"/>
            <a:ext cx="2571752" cy="36480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Sevilla</a:t>
            </a:r>
          </a:p>
          <a:p>
            <a:pPr algn="ctr"/>
            <a:endParaRPr lang="en-CA" sz="2400" dirty="0"/>
          </a:p>
          <a:p>
            <a:pPr algn="ctr"/>
            <a:r>
              <a:rPr lang="en-CA" sz="2400" dirty="0"/>
              <a:t>Villareal</a:t>
            </a:r>
          </a:p>
          <a:p>
            <a:pPr algn="ctr"/>
            <a:endParaRPr lang="en-CA" sz="2400" dirty="0"/>
          </a:p>
          <a:p>
            <a:pPr algn="ctr"/>
            <a:r>
              <a:rPr lang="en-CA" sz="2400" dirty="0"/>
              <a:t>Leipzig</a:t>
            </a:r>
            <a:endParaRPr lang="en-CA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C0E0C1-5131-40CA-AB76-0F9757437CF1}"/>
              </a:ext>
            </a:extLst>
          </p:cNvPr>
          <p:cNvSpPr/>
          <p:nvPr/>
        </p:nvSpPr>
        <p:spPr>
          <a:xfrm>
            <a:off x="9484300" y="2354406"/>
            <a:ext cx="2571752" cy="364807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Dortmund</a:t>
            </a:r>
          </a:p>
          <a:p>
            <a:pPr algn="ctr"/>
            <a:endParaRPr lang="en-CA" sz="2400" dirty="0"/>
          </a:p>
          <a:p>
            <a:pPr algn="ctr"/>
            <a:r>
              <a:rPr lang="en-CA" sz="2400" dirty="0"/>
              <a:t>Man City</a:t>
            </a:r>
          </a:p>
          <a:p>
            <a:pPr algn="ctr"/>
            <a:endParaRPr lang="en-CA" sz="2400" dirty="0"/>
          </a:p>
          <a:p>
            <a:pPr algn="ctr"/>
            <a:r>
              <a:rPr lang="en-CA" sz="2400" dirty="0"/>
              <a:t>Bayern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C6A8FF-CBAC-4A64-82A8-9017525F082E}"/>
              </a:ext>
            </a:extLst>
          </p:cNvPr>
          <p:cNvSpPr txBox="1"/>
          <p:nvPr/>
        </p:nvSpPr>
        <p:spPr>
          <a:xfrm>
            <a:off x="981290" y="6123543"/>
            <a:ext cx="180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Cluster 0, n=56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149F71-81F0-4BA1-9440-EA7ED6F18800}"/>
              </a:ext>
            </a:extLst>
          </p:cNvPr>
          <p:cNvSpPr txBox="1"/>
          <p:nvPr/>
        </p:nvSpPr>
        <p:spPr>
          <a:xfrm>
            <a:off x="3908928" y="6123543"/>
            <a:ext cx="180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Cluster 1, n=15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97A1DB-798F-4CA7-8374-2EA30F1ACF69}"/>
              </a:ext>
            </a:extLst>
          </p:cNvPr>
          <p:cNvSpPr txBox="1"/>
          <p:nvPr/>
        </p:nvSpPr>
        <p:spPr>
          <a:xfrm>
            <a:off x="6888954" y="6155643"/>
            <a:ext cx="180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Cluster 2, n=23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1BDFF4-B046-40B5-9FEB-B65BCA6BFC5F}"/>
              </a:ext>
            </a:extLst>
          </p:cNvPr>
          <p:cNvSpPr txBox="1"/>
          <p:nvPr/>
        </p:nvSpPr>
        <p:spPr>
          <a:xfrm>
            <a:off x="9883054" y="6176425"/>
            <a:ext cx="180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Cluster 3, n=4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9ACB64-BFDB-4C20-BD87-D23B2D6F2AFE}"/>
              </a:ext>
            </a:extLst>
          </p:cNvPr>
          <p:cNvSpPr txBox="1"/>
          <p:nvPr/>
        </p:nvSpPr>
        <p:spPr>
          <a:xfrm>
            <a:off x="981290" y="1811750"/>
            <a:ext cx="180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Low Possession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F6294C-B3DB-40B9-BA65-1D2C4BF09A35}"/>
              </a:ext>
            </a:extLst>
          </p:cNvPr>
          <p:cNvSpPr txBox="1"/>
          <p:nvPr/>
        </p:nvSpPr>
        <p:spPr>
          <a:xfrm>
            <a:off x="3961316" y="1708075"/>
            <a:ext cx="180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Highly Robust Passing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5929EA-C01C-4756-899D-36B9CDAEE0EA}"/>
              </a:ext>
            </a:extLst>
          </p:cNvPr>
          <p:cNvSpPr txBox="1"/>
          <p:nvPr/>
        </p:nvSpPr>
        <p:spPr>
          <a:xfrm>
            <a:off x="6684816" y="1673250"/>
            <a:ext cx="2210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Low Passing Network Integration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7A629C-B2F5-4700-93F1-E8EE08E12A2E}"/>
              </a:ext>
            </a:extLst>
          </p:cNvPr>
          <p:cNvSpPr txBox="1"/>
          <p:nvPr/>
        </p:nvSpPr>
        <p:spPr>
          <a:xfrm>
            <a:off x="9529545" y="1673249"/>
            <a:ext cx="2662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Extremely Robust Passing and High Defense Line</a:t>
            </a:r>
          </a:p>
        </p:txBody>
      </p:sp>
    </p:spTree>
    <p:extLst>
      <p:ext uri="{BB962C8B-B14F-4D97-AF65-F5344CB8AC3E}">
        <p14:creationId xmlns:p14="http://schemas.microsoft.com/office/powerpoint/2010/main" val="1657581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F899B-486E-40D6-8BC1-AC24FE3D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Performance Discrepancy | K=4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CC777-A68A-4888-A693-7A8A8C5EB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310" y="2010241"/>
            <a:ext cx="7917380" cy="448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19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CDBC-1DBD-49A6-8F19-CFF21F01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Case Study: Cluster 1 vs Cluster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EA2A2-DACD-4B4F-B019-5315DEDA5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3001"/>
            <a:ext cx="4521533" cy="4463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Cluster 1</a:t>
            </a:r>
          </a:p>
          <a:p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10 / 15 teams top 5</a:t>
            </a:r>
          </a:p>
          <a:p>
            <a:endParaRPr lang="en-CA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Lower possession</a:t>
            </a:r>
          </a:p>
          <a:p>
            <a:endParaRPr lang="en-CA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Low average clustering coefficient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3F6341-B973-41FE-B564-9DBED08CBC72}"/>
              </a:ext>
            </a:extLst>
          </p:cNvPr>
          <p:cNvSpPr txBox="1">
            <a:spLocks/>
          </p:cNvSpPr>
          <p:nvPr/>
        </p:nvSpPr>
        <p:spPr>
          <a:xfrm>
            <a:off x="6832269" y="1923001"/>
            <a:ext cx="4521533" cy="4463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>
                <a:solidFill>
                  <a:srgbClr val="C00000"/>
                </a:solidFill>
              </a:rPr>
              <a:t>Cluster 3</a:t>
            </a:r>
          </a:p>
          <a:p>
            <a:r>
              <a:rPr lang="en-CA" dirty="0">
                <a:solidFill>
                  <a:srgbClr val="C00000"/>
                </a:solidFill>
              </a:rPr>
              <a:t>4 / 4 teams top 5</a:t>
            </a:r>
          </a:p>
          <a:p>
            <a:endParaRPr lang="en-CA" dirty="0">
              <a:solidFill>
                <a:srgbClr val="C00000"/>
              </a:solidFill>
            </a:endParaRPr>
          </a:p>
          <a:p>
            <a:r>
              <a:rPr lang="en-CA" dirty="0">
                <a:solidFill>
                  <a:srgbClr val="C00000"/>
                </a:solidFill>
              </a:rPr>
              <a:t>Higher possession</a:t>
            </a:r>
          </a:p>
          <a:p>
            <a:endParaRPr lang="en-CA" dirty="0">
              <a:solidFill>
                <a:srgbClr val="C00000"/>
              </a:solidFill>
            </a:endParaRPr>
          </a:p>
          <a:p>
            <a:r>
              <a:rPr lang="en-CA" dirty="0">
                <a:solidFill>
                  <a:srgbClr val="C00000"/>
                </a:solidFill>
              </a:rPr>
              <a:t>High average clustering coefficient</a:t>
            </a:r>
          </a:p>
        </p:txBody>
      </p:sp>
    </p:spTree>
    <p:extLst>
      <p:ext uri="{BB962C8B-B14F-4D97-AF65-F5344CB8AC3E}">
        <p14:creationId xmlns:p14="http://schemas.microsoft.com/office/powerpoint/2010/main" val="216997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1293-E814-488C-8EBB-9A2F6E373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Background</a:t>
            </a:r>
            <a:endParaRPr lang="en-CA" dirty="0"/>
          </a:p>
        </p:txBody>
      </p:sp>
      <p:pic>
        <p:nvPicPr>
          <p:cNvPr id="1028" name="Picture 4" descr="Soccer Analytics – Towards Data Science">
            <a:extLst>
              <a:ext uri="{FF2B5EF4-FFF2-40B4-BE49-F238E27FC236}">
                <a16:creationId xmlns:a16="http://schemas.microsoft.com/office/drawing/2014/main" id="{9877B3BB-5999-4166-BB1B-85C8A3FB0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072" y="1597170"/>
            <a:ext cx="8395855" cy="472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503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E74F3-8B31-4F8F-8FB5-4FC74CB5C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Demo: Manchester City, Cluster 3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8748D-8263-44ED-804C-F2FBF431818C}"/>
              </a:ext>
            </a:extLst>
          </p:cNvPr>
          <p:cNvSpPr txBox="1"/>
          <p:nvPr/>
        </p:nvSpPr>
        <p:spPr>
          <a:xfrm>
            <a:off x="11331388" y="5936408"/>
            <a:ext cx="860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Video from [2]</a:t>
            </a:r>
          </a:p>
        </p:txBody>
      </p:sp>
      <p:pic>
        <p:nvPicPr>
          <p:cNvPr id="8" name="Online Media 7" title="Play, Position and Possession (Pep Guardiola at this best) .. Pass Pass and Pass">
            <a:hlinkClick r:id="" action="ppaction://media"/>
            <a:extLst>
              <a:ext uri="{FF2B5EF4-FFF2-40B4-BE49-F238E27FC236}">
                <a16:creationId xmlns:a16="http://schemas.microsoft.com/office/drawing/2014/main" id="{C133A364-28B5-4A92-A63F-777128F433DA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449937" y="1463041"/>
            <a:ext cx="9292126" cy="525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5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E74F3-8B31-4F8F-8FB5-4FC74CB5C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Demo: Real Madrid, Cluster 1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8748D-8263-44ED-804C-F2FBF431818C}"/>
              </a:ext>
            </a:extLst>
          </p:cNvPr>
          <p:cNvSpPr txBox="1"/>
          <p:nvPr/>
        </p:nvSpPr>
        <p:spPr>
          <a:xfrm>
            <a:off x="11331388" y="5936408"/>
            <a:ext cx="860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Video from [3]</a:t>
            </a:r>
          </a:p>
        </p:txBody>
      </p:sp>
      <p:pic>
        <p:nvPicPr>
          <p:cNvPr id="13" name="Online Media 12" title="Real Madrid MONSTROUS Midfield">
            <a:hlinkClick r:id="" action="ppaction://media"/>
            <a:extLst>
              <a:ext uri="{FF2B5EF4-FFF2-40B4-BE49-F238E27FC236}">
                <a16:creationId xmlns:a16="http://schemas.microsoft.com/office/drawing/2014/main" id="{2AB22064-CE8D-4F0E-91BE-254CA88B92C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308614" y="1341531"/>
            <a:ext cx="9574772" cy="541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0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CDBC-1DBD-49A6-8F19-CFF21F01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Case Study: Cluster 1 vs Cluster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EA2A2-DACD-4B4F-B019-5315DEDA5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895" y="1729364"/>
            <a:ext cx="11185570" cy="4463618"/>
          </a:xfrm>
        </p:spPr>
        <p:txBody>
          <a:bodyPr>
            <a:normAutofit/>
          </a:bodyPr>
          <a:lstStyle/>
          <a:p>
            <a:r>
              <a:rPr lang="en-CA" dirty="0"/>
              <a:t>Are we simply rederiving skill level?</a:t>
            </a:r>
          </a:p>
          <a:p>
            <a:pPr lvl="1"/>
            <a:r>
              <a:rPr lang="en-CA" dirty="0"/>
              <a:t>Separating the top5 teams in Cluster 1 from the rest, and comparing with Cluster 3: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34C494-F628-4369-BE2C-67C9B9F1F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35" y="2962905"/>
            <a:ext cx="5663577" cy="32300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8CD3BD-D9E6-4250-BF53-B42F4E963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889" y="2962905"/>
            <a:ext cx="6017111" cy="324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6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41F3-19BC-4E44-BB9E-936FF89A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Motivation: Identify the Odd One Out</a:t>
            </a:r>
          </a:p>
        </p:txBody>
      </p:sp>
      <p:pic>
        <p:nvPicPr>
          <p:cNvPr id="3076" name="Picture 4" descr="Manchester City FC Logo - PNG and Vector - Logo Download">
            <a:extLst>
              <a:ext uri="{FF2B5EF4-FFF2-40B4-BE49-F238E27FC236}">
                <a16:creationId xmlns:a16="http://schemas.microsoft.com/office/drawing/2014/main" id="{8C003637-87D4-4C58-A9CE-26A5CD8ED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854" y="2407175"/>
            <a:ext cx="2459182" cy="245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C Bayern Munich - Wikipedia">
            <a:extLst>
              <a:ext uri="{FF2B5EF4-FFF2-40B4-BE49-F238E27FC236}">
                <a16:creationId xmlns:a16="http://schemas.microsoft.com/office/drawing/2014/main" id="{BFB49F5C-5EAA-4769-A4CE-7AF2CFDF3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879" y="2407175"/>
            <a:ext cx="2459182" cy="245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al Madrid CF - Wikipedia">
            <a:extLst>
              <a:ext uri="{FF2B5EF4-FFF2-40B4-BE49-F238E27FC236}">
                <a16:creationId xmlns:a16="http://schemas.microsoft.com/office/drawing/2014/main" id="{AE5A65FD-B108-4151-8DEE-1A1A2FF90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904" y="1937719"/>
            <a:ext cx="2227256" cy="298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40CF35-A6E8-4914-BA05-DF4E82E63ACE}"/>
              </a:ext>
            </a:extLst>
          </p:cNvPr>
          <p:cNvSpPr txBox="1"/>
          <p:nvPr/>
        </p:nvSpPr>
        <p:spPr>
          <a:xfrm>
            <a:off x="1866249" y="5398178"/>
            <a:ext cx="180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Cluster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4E02D-C307-4295-ABB2-CF94A033E060}"/>
              </a:ext>
            </a:extLst>
          </p:cNvPr>
          <p:cNvSpPr txBox="1"/>
          <p:nvPr/>
        </p:nvSpPr>
        <p:spPr>
          <a:xfrm>
            <a:off x="5412274" y="5401104"/>
            <a:ext cx="180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Cluster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DB8B02-9ED6-4D65-9602-ACB207FC25AC}"/>
              </a:ext>
            </a:extLst>
          </p:cNvPr>
          <p:cNvSpPr txBox="1"/>
          <p:nvPr/>
        </p:nvSpPr>
        <p:spPr>
          <a:xfrm>
            <a:off x="8958299" y="5398178"/>
            <a:ext cx="180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Cluster 1</a:t>
            </a:r>
          </a:p>
        </p:txBody>
      </p:sp>
    </p:spTree>
    <p:extLst>
      <p:ext uri="{BB962C8B-B14F-4D97-AF65-F5344CB8AC3E}">
        <p14:creationId xmlns:p14="http://schemas.microsoft.com/office/powerpoint/2010/main" val="775519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2E75-DBB7-432E-A680-4E159273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Limitations &amp; Future Work</a:t>
            </a:r>
          </a:p>
        </p:txBody>
      </p:sp>
      <p:grpSp>
        <p:nvGrpSpPr>
          <p:cNvPr id="4" name="Google Shape;445;gaf3eefe3ad_3_1994">
            <a:extLst>
              <a:ext uri="{FF2B5EF4-FFF2-40B4-BE49-F238E27FC236}">
                <a16:creationId xmlns:a16="http://schemas.microsoft.com/office/drawing/2014/main" id="{47F669A6-A5C5-4FE9-81E1-BA3D2BEF1A46}"/>
              </a:ext>
            </a:extLst>
          </p:cNvPr>
          <p:cNvGrpSpPr/>
          <p:nvPr/>
        </p:nvGrpSpPr>
        <p:grpSpPr>
          <a:xfrm>
            <a:off x="2376729" y="3021400"/>
            <a:ext cx="7437292" cy="729550"/>
            <a:chOff x="1593000" y="2236505"/>
            <a:chExt cx="7437292" cy="729550"/>
          </a:xfrm>
        </p:grpSpPr>
        <p:sp>
          <p:nvSpPr>
            <p:cNvPr id="21" name="Google Shape;446;gaf3eefe3ad_3_1994">
              <a:extLst>
                <a:ext uri="{FF2B5EF4-FFF2-40B4-BE49-F238E27FC236}">
                  <a16:creationId xmlns:a16="http://schemas.microsoft.com/office/drawing/2014/main" id="{DC883D16-D4EE-4AB9-9D69-52D3BE0A8566}"/>
                </a:ext>
              </a:extLst>
            </p:cNvPr>
            <p:cNvSpPr/>
            <p:nvPr/>
          </p:nvSpPr>
          <p:spPr>
            <a:xfrm>
              <a:off x="3728392" y="2322555"/>
              <a:ext cx="53019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47;gaf3eefe3ad_3_1994">
              <a:extLst>
                <a:ext uri="{FF2B5EF4-FFF2-40B4-BE49-F238E27FC236}">
                  <a16:creationId xmlns:a16="http://schemas.microsoft.com/office/drawing/2014/main" id="{201F14B6-24E1-4CF7-9386-42242F1FE64A}"/>
                </a:ext>
              </a:extLst>
            </p:cNvPr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48;gaf3eefe3ad_3_1994">
              <a:extLst>
                <a:ext uri="{FF2B5EF4-FFF2-40B4-BE49-F238E27FC236}">
                  <a16:creationId xmlns:a16="http://schemas.microsoft.com/office/drawing/2014/main" id="{377AC970-0B30-4C50-9CD6-5DEC8EFB0DF8}"/>
                </a:ext>
              </a:extLst>
            </p:cNvPr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49;gaf3eefe3ad_3_1994">
              <a:extLst>
                <a:ext uri="{FF2B5EF4-FFF2-40B4-BE49-F238E27FC236}">
                  <a16:creationId xmlns:a16="http://schemas.microsoft.com/office/drawing/2014/main" id="{CDBF103F-DC33-4407-A1A2-7B3DB06FCB71}"/>
                </a:ext>
              </a:extLst>
            </p:cNvPr>
            <p:cNvSpPr/>
            <p:nvPr/>
          </p:nvSpPr>
          <p:spPr>
            <a:xfrm>
              <a:off x="2268479" y="2391405"/>
              <a:ext cx="2526302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FFFFFF"/>
                  </a:solidFill>
                  <a:latin typeface="Roboto Medium"/>
                  <a:ea typeface="Roboto"/>
                  <a:cs typeface="Roboto"/>
                  <a:sym typeface="Roboto Medium"/>
                </a:rPr>
                <a:t>Temporal Dimension</a:t>
              </a:r>
              <a:endParaRPr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" name="Google Shape;450;gaf3eefe3ad_3_1994">
              <a:extLst>
                <a:ext uri="{FF2B5EF4-FFF2-40B4-BE49-F238E27FC236}">
                  <a16:creationId xmlns:a16="http://schemas.microsoft.com/office/drawing/2014/main" id="{0B00E061-2767-4E98-80BC-8C58AC4E1C28}"/>
                </a:ext>
              </a:extLst>
            </p:cNvPr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51;gaf3eefe3ad_3_1994">
              <a:extLst>
                <a:ext uri="{FF2B5EF4-FFF2-40B4-BE49-F238E27FC236}">
                  <a16:creationId xmlns:a16="http://schemas.microsoft.com/office/drawing/2014/main" id="{C8A50DED-99A3-4046-AB30-5B3E54692604}"/>
                </a:ext>
              </a:extLst>
            </p:cNvPr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7" name="Google Shape;452;gaf3eefe3ad_3_1994">
              <a:extLst>
                <a:ext uri="{FF2B5EF4-FFF2-40B4-BE49-F238E27FC236}">
                  <a16:creationId xmlns:a16="http://schemas.microsoft.com/office/drawing/2014/main" id="{C882AA5E-FE8F-4C0D-B4E7-F16763CD2551}"/>
                </a:ext>
              </a:extLst>
            </p:cNvPr>
            <p:cNvSpPr/>
            <p:nvPr/>
          </p:nvSpPr>
          <p:spPr>
            <a:xfrm>
              <a:off x="4228569" y="2236505"/>
              <a:ext cx="46425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457200" algn="l" rtl="0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Temporal dimension of data not exploited</a:t>
              </a:r>
              <a:endParaRPr sz="1700" dirty="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" name="Google Shape;453;gaf3eefe3ad_3_1994">
            <a:extLst>
              <a:ext uri="{FF2B5EF4-FFF2-40B4-BE49-F238E27FC236}">
                <a16:creationId xmlns:a16="http://schemas.microsoft.com/office/drawing/2014/main" id="{CC0C3F9A-8258-4C12-AF5F-FFFFD08ACB0E}"/>
              </a:ext>
            </a:extLst>
          </p:cNvPr>
          <p:cNvGrpSpPr/>
          <p:nvPr/>
        </p:nvGrpSpPr>
        <p:grpSpPr>
          <a:xfrm>
            <a:off x="2376729" y="2369000"/>
            <a:ext cx="7437292" cy="654055"/>
            <a:chOff x="1593000" y="2322558"/>
            <a:chExt cx="7437292" cy="654055"/>
          </a:xfrm>
        </p:grpSpPr>
        <p:sp>
          <p:nvSpPr>
            <p:cNvPr id="14" name="Google Shape;454;gaf3eefe3ad_3_1994">
              <a:extLst>
                <a:ext uri="{FF2B5EF4-FFF2-40B4-BE49-F238E27FC236}">
                  <a16:creationId xmlns:a16="http://schemas.microsoft.com/office/drawing/2014/main" id="{7001CB9C-1DD8-46A8-96B8-729D52FE56DD}"/>
                </a:ext>
              </a:extLst>
            </p:cNvPr>
            <p:cNvSpPr/>
            <p:nvPr/>
          </p:nvSpPr>
          <p:spPr>
            <a:xfrm>
              <a:off x="3728392" y="2322558"/>
              <a:ext cx="53019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5;gaf3eefe3ad_3_1994">
              <a:extLst>
                <a:ext uri="{FF2B5EF4-FFF2-40B4-BE49-F238E27FC236}">
                  <a16:creationId xmlns:a16="http://schemas.microsoft.com/office/drawing/2014/main" id="{FCC7A62C-0DD5-4985-B33D-A0705DD6E2F8}"/>
                </a:ext>
              </a:extLst>
            </p:cNvPr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56;gaf3eefe3ad_3_1994">
              <a:extLst>
                <a:ext uri="{FF2B5EF4-FFF2-40B4-BE49-F238E27FC236}">
                  <a16:creationId xmlns:a16="http://schemas.microsoft.com/office/drawing/2014/main" id="{8A3461FE-B21D-42A0-9A2A-EA02B0B299A4}"/>
                </a:ext>
              </a:extLst>
            </p:cNvPr>
            <p:cNvSpPr/>
            <p:nvPr/>
          </p:nvSpPr>
          <p:spPr>
            <a:xfrm rot="-5400000">
              <a:off x="3532725" y="1903508"/>
              <a:ext cx="643375" cy="1481475"/>
            </a:xfrm>
            <a:prstGeom prst="flowChartOffpageConnector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7;gaf3eefe3ad_3_1994">
              <a:extLst>
                <a:ext uri="{FF2B5EF4-FFF2-40B4-BE49-F238E27FC236}">
                  <a16:creationId xmlns:a16="http://schemas.microsoft.com/office/drawing/2014/main" id="{47A46947-CB13-418F-AE44-904FA1955563}"/>
                </a:ext>
              </a:extLst>
            </p:cNvPr>
            <p:cNvSpPr/>
            <p:nvPr/>
          </p:nvSpPr>
          <p:spPr>
            <a:xfrm>
              <a:off x="2290732" y="2400308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Feature Space</a:t>
              </a:r>
              <a:endParaRPr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" name="Google Shape;458;gaf3eefe3ad_3_1994">
              <a:extLst>
                <a:ext uri="{FF2B5EF4-FFF2-40B4-BE49-F238E27FC236}">
                  <a16:creationId xmlns:a16="http://schemas.microsoft.com/office/drawing/2014/main" id="{942EEE08-AE0B-4792-8A3A-4C5C63D94CCF}"/>
                </a:ext>
              </a:extLst>
            </p:cNvPr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9;gaf3eefe3ad_3_1994">
              <a:extLst>
                <a:ext uri="{FF2B5EF4-FFF2-40B4-BE49-F238E27FC236}">
                  <a16:creationId xmlns:a16="http://schemas.microsoft.com/office/drawing/2014/main" id="{41746A45-6D81-4F87-9E73-4ABF96AE6EF2}"/>
                </a:ext>
              </a:extLst>
            </p:cNvPr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0" name="Google Shape;460;gaf3eefe3ad_3_1994">
              <a:extLst>
                <a:ext uri="{FF2B5EF4-FFF2-40B4-BE49-F238E27FC236}">
                  <a16:creationId xmlns:a16="http://schemas.microsoft.com/office/drawing/2014/main" id="{37F6FC85-CD50-4B3C-BE87-09A943C72408}"/>
                </a:ext>
              </a:extLst>
            </p:cNvPr>
            <p:cNvSpPr/>
            <p:nvPr/>
          </p:nvSpPr>
          <p:spPr>
            <a:xfrm>
              <a:off x="4236301" y="2334313"/>
              <a:ext cx="46425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4572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Many Features Highly Correlated</a:t>
              </a:r>
              <a:endParaRPr sz="1700" dirty="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" name="Google Shape;462;gaf3eefe3ad_3_1994">
            <a:extLst>
              <a:ext uri="{FF2B5EF4-FFF2-40B4-BE49-F238E27FC236}">
                <a16:creationId xmlns:a16="http://schemas.microsoft.com/office/drawing/2014/main" id="{1744E416-5766-46AF-BF07-7C87171135EF}"/>
              </a:ext>
            </a:extLst>
          </p:cNvPr>
          <p:cNvGrpSpPr/>
          <p:nvPr/>
        </p:nvGrpSpPr>
        <p:grpSpPr>
          <a:xfrm>
            <a:off x="2377979" y="3776496"/>
            <a:ext cx="7992225" cy="712504"/>
            <a:chOff x="1593000" y="2253551"/>
            <a:chExt cx="7992225" cy="712504"/>
          </a:xfrm>
        </p:grpSpPr>
        <p:sp>
          <p:nvSpPr>
            <p:cNvPr id="7" name="Google Shape;463;gaf3eefe3ad_3_1994">
              <a:extLst>
                <a:ext uri="{FF2B5EF4-FFF2-40B4-BE49-F238E27FC236}">
                  <a16:creationId xmlns:a16="http://schemas.microsoft.com/office/drawing/2014/main" id="{CA1DC017-6958-4AA3-8D4F-2DDE0C395400}"/>
                </a:ext>
              </a:extLst>
            </p:cNvPr>
            <p:cNvSpPr/>
            <p:nvPr/>
          </p:nvSpPr>
          <p:spPr>
            <a:xfrm>
              <a:off x="3728392" y="2322555"/>
              <a:ext cx="53019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64;gaf3eefe3ad_3_1994">
              <a:extLst>
                <a:ext uri="{FF2B5EF4-FFF2-40B4-BE49-F238E27FC236}">
                  <a16:creationId xmlns:a16="http://schemas.microsoft.com/office/drawing/2014/main" id="{5D65FEB8-AB6A-4148-9565-8B24E32C1EF8}"/>
                </a:ext>
              </a:extLst>
            </p:cNvPr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65;gaf3eefe3ad_3_1994">
              <a:extLst>
                <a:ext uri="{FF2B5EF4-FFF2-40B4-BE49-F238E27FC236}">
                  <a16:creationId xmlns:a16="http://schemas.microsoft.com/office/drawing/2014/main" id="{BCE8DCBB-9353-4BC2-85EA-545F50417CCC}"/>
                </a:ext>
              </a:extLst>
            </p:cNvPr>
            <p:cNvSpPr/>
            <p:nvPr/>
          </p:nvSpPr>
          <p:spPr>
            <a:xfrm rot="16200000">
              <a:off x="3501575" y="1934671"/>
              <a:ext cx="643356" cy="1419149"/>
            </a:xfrm>
            <a:prstGeom prst="flowChartOffpageConnector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66;gaf3eefe3ad_3_1994">
              <a:extLst>
                <a:ext uri="{FF2B5EF4-FFF2-40B4-BE49-F238E27FC236}">
                  <a16:creationId xmlns:a16="http://schemas.microsoft.com/office/drawing/2014/main" id="{8CA9423B-D74C-48BC-B732-934A9C9B6496}"/>
                </a:ext>
              </a:extLst>
            </p:cNvPr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 dirty="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Assumption(s)</a:t>
              </a:r>
              <a:endParaRPr sz="1800" dirty="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1" name="Google Shape;467;gaf3eefe3ad_3_1994">
              <a:extLst>
                <a:ext uri="{FF2B5EF4-FFF2-40B4-BE49-F238E27FC236}">
                  <a16:creationId xmlns:a16="http://schemas.microsoft.com/office/drawing/2014/main" id="{0C5CB9D7-406E-4F0E-84F9-DACF039C2043}"/>
                </a:ext>
              </a:extLst>
            </p:cNvPr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68;gaf3eefe3ad_3_1994">
              <a:extLst>
                <a:ext uri="{FF2B5EF4-FFF2-40B4-BE49-F238E27FC236}">
                  <a16:creationId xmlns:a16="http://schemas.microsoft.com/office/drawing/2014/main" id="{632B629F-3E1F-45A0-B622-2495A4EF5D02}"/>
                </a:ext>
              </a:extLst>
            </p:cNvPr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3" name="Google Shape;469;gaf3eefe3ad_3_1994">
              <a:extLst>
                <a:ext uri="{FF2B5EF4-FFF2-40B4-BE49-F238E27FC236}">
                  <a16:creationId xmlns:a16="http://schemas.microsoft.com/office/drawing/2014/main" id="{DD8B0854-E1E8-4E71-9F6F-C8E722DD3D1B}"/>
                </a:ext>
              </a:extLst>
            </p:cNvPr>
            <p:cNvSpPr/>
            <p:nvPr/>
          </p:nvSpPr>
          <p:spPr>
            <a:xfrm>
              <a:off x="4283325" y="2253551"/>
              <a:ext cx="53019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457200" algn="l" rtl="0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700" dirty="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457200" algn="l" rtl="0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CA" sz="1700" dirty="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Assuming playing style is static</a:t>
              </a:r>
              <a:endParaRPr sz="1700" dirty="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457200" algn="l" rtl="0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700" dirty="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CD2F573-CC2B-4FF6-93FE-BBA38FBAF49E}"/>
              </a:ext>
            </a:extLst>
          </p:cNvPr>
          <p:cNvSpPr txBox="1"/>
          <p:nvPr/>
        </p:nvSpPr>
        <p:spPr>
          <a:xfrm>
            <a:off x="1059873" y="5340927"/>
            <a:ext cx="10293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potential next step could be to explore methodology for dynamic, time variant (intra game or intra season) playing style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071628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B4E4-0963-42D8-BAE5-D9CF74168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3738"/>
            <a:ext cx="9144000" cy="2387600"/>
          </a:xfrm>
        </p:spPr>
        <p:txBody>
          <a:bodyPr>
            <a:normAutofit/>
          </a:bodyPr>
          <a:lstStyle/>
          <a:p>
            <a:r>
              <a:rPr lang="en-CA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0EC3C-8161-471E-946A-1BF62CDBD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563"/>
            <a:ext cx="9144000" cy="1655762"/>
          </a:xfrm>
        </p:spPr>
        <p:txBody>
          <a:bodyPr/>
          <a:lstStyle/>
          <a:p>
            <a:r>
              <a:rPr lang="en-CA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587783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A71F3-9F34-417E-B838-509FC48CF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F0C9-BDE7-4668-8BA3-2AF949559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200" dirty="0"/>
              <a:t>[1] </a:t>
            </a:r>
            <a:r>
              <a:rPr lang="it-IT" sz="1200" b="0" i="0" u="none" strike="noStrike" baseline="0" dirty="0">
                <a:solidFill>
                  <a:srgbClr val="000000"/>
                </a:solidFill>
              </a:rPr>
              <a:t>L. Pappalardo, P. Cintia, P. Ferragina, E. Massucco, D. Pedreschi, and F. Giannotti, ‘’</a:t>
            </a:r>
            <a:r>
              <a:rPr lang="en-US" sz="1200" b="0" u="none" strike="noStrike" baseline="0" dirty="0" err="1">
                <a:solidFill>
                  <a:srgbClr val="000000"/>
                </a:solidFill>
              </a:rPr>
              <a:t>Playerank</a:t>
            </a:r>
            <a:r>
              <a:rPr lang="en-US" sz="1200" b="0" u="none" strike="noStrike" baseline="0" dirty="0">
                <a:solidFill>
                  <a:srgbClr val="000000"/>
                </a:solidFill>
              </a:rPr>
              <a:t>: Data-driven performance evaluation and player ranking in soccer via a machine learning approach</a:t>
            </a:r>
            <a:r>
              <a:rPr lang="en-US" sz="1200" b="0" i="0" u="none" strike="noStrike" baseline="0" dirty="0">
                <a:solidFill>
                  <a:srgbClr val="000000"/>
                </a:solidFill>
              </a:rPr>
              <a:t>," </a:t>
            </a:r>
            <a:r>
              <a:rPr lang="en-US" sz="1200" b="0" i="1" u="none" strike="noStrike" baseline="0" dirty="0">
                <a:solidFill>
                  <a:srgbClr val="000000"/>
                </a:solidFill>
              </a:rPr>
              <a:t>ACM Trans. </a:t>
            </a:r>
            <a:r>
              <a:rPr lang="en-US" sz="1200" b="0" i="1" u="none" strike="noStrike" baseline="0" dirty="0" err="1">
                <a:solidFill>
                  <a:srgbClr val="000000"/>
                </a:solidFill>
              </a:rPr>
              <a:t>Intell</a:t>
            </a:r>
            <a:r>
              <a:rPr lang="en-US" sz="1200" b="0" i="1" u="none" strike="noStrike" baseline="0" dirty="0">
                <a:solidFill>
                  <a:srgbClr val="000000"/>
                </a:solidFill>
              </a:rPr>
              <a:t>. Syst. Technol</a:t>
            </a:r>
            <a:r>
              <a:rPr lang="en-US" sz="1200" b="0" i="0" u="none" strike="noStrike" baseline="0" dirty="0">
                <a:solidFill>
                  <a:srgbClr val="000000"/>
                </a:solidFill>
              </a:rPr>
              <a:t>., vol. 10, no. 5, </a:t>
            </a:r>
            <a:r>
              <a:rPr lang="en-CA" sz="1200" b="0" i="0" u="none" strike="noStrike" baseline="0" dirty="0">
                <a:solidFill>
                  <a:srgbClr val="000000"/>
                </a:solidFill>
              </a:rPr>
              <a:t>Sep. 2019, </a:t>
            </a:r>
            <a:r>
              <a:rPr lang="en-CA" sz="1200" b="0" i="0" u="none" strike="noStrike" baseline="0" dirty="0" err="1">
                <a:solidFill>
                  <a:srgbClr val="000000"/>
                </a:solidFill>
              </a:rPr>
              <a:t>issn</a:t>
            </a:r>
            <a:r>
              <a:rPr lang="en-CA" sz="1200" b="0" i="0" u="none" strike="noStrike" baseline="0" dirty="0">
                <a:solidFill>
                  <a:srgbClr val="000000"/>
                </a:solidFill>
              </a:rPr>
              <a:t>: 2157-6904. </a:t>
            </a:r>
            <a:r>
              <a:rPr lang="en-CA" sz="1200" b="0" i="0" u="none" strike="noStrike" baseline="0" dirty="0" err="1">
                <a:solidFill>
                  <a:srgbClr val="000000"/>
                </a:solidFill>
              </a:rPr>
              <a:t>doi</a:t>
            </a:r>
            <a:r>
              <a:rPr lang="en-CA" sz="1200" b="0" i="0" u="none" strike="noStrike" baseline="0" dirty="0">
                <a:solidFill>
                  <a:srgbClr val="000000"/>
                </a:solidFill>
              </a:rPr>
              <a:t>: </a:t>
            </a:r>
            <a:r>
              <a:rPr lang="en-CA" sz="1200" b="0" i="0" u="none" strike="noStrike" baseline="0" dirty="0">
                <a:solidFill>
                  <a:srgbClr val="00FFFF"/>
                </a:solidFill>
              </a:rPr>
              <a:t>10.1145/3343172</a:t>
            </a:r>
            <a:r>
              <a:rPr lang="en-CA" sz="1200" b="0" i="0" u="none" strike="noStrike" baseline="0" dirty="0">
                <a:solidFill>
                  <a:srgbClr val="000000"/>
                </a:solidFill>
              </a:rPr>
              <a:t>. [Online]. Available: </a:t>
            </a:r>
            <a:r>
              <a:rPr lang="en-CA" sz="1200" b="0" i="0" u="none" strike="noStrike" baseline="0" dirty="0">
                <a:solidFill>
                  <a:srgbClr val="00FFFF"/>
                </a:solidFill>
              </a:rPr>
              <a:t>https://doi.org/10.1145/3343172</a:t>
            </a:r>
            <a:r>
              <a:rPr lang="en-CA" sz="1200" b="0" i="0" u="none" strike="noStrike" baseline="0" dirty="0">
                <a:solidFill>
                  <a:srgbClr val="000000"/>
                </a:solidFill>
              </a:rPr>
              <a:t>.</a:t>
            </a:r>
            <a:endParaRPr lang="en-US" sz="1200" dirty="0"/>
          </a:p>
          <a:p>
            <a:pPr marL="0" indent="0" algn="l">
              <a:buNone/>
            </a:pPr>
            <a:r>
              <a:rPr lang="en-CA" sz="1200" dirty="0">
                <a:solidFill>
                  <a:srgbClr val="000000"/>
                </a:solidFill>
              </a:rPr>
              <a:t>[2]</a:t>
            </a:r>
            <a:r>
              <a:rPr lang="en-CA" sz="1200" b="0" i="1" dirty="0">
                <a:solidFill>
                  <a:srgbClr val="000000"/>
                </a:solidFill>
                <a:effectLst/>
              </a:rPr>
              <a:t> </a:t>
            </a:r>
            <a:r>
              <a:rPr lang="en-CA" sz="1200" b="0" i="1" dirty="0">
                <a:solidFill>
                  <a:srgbClr val="000000"/>
                </a:solidFill>
                <a:effectLst/>
                <a:hlinkClick r:id="rId2"/>
              </a:rPr>
              <a:t>https://www.youtube.com/watch?v=PM1K7KKJ5EU&amp;t=116s</a:t>
            </a:r>
            <a:r>
              <a:rPr lang="en-CA" sz="1200" b="0" i="0" dirty="0">
                <a:solidFill>
                  <a:srgbClr val="000000"/>
                </a:solidFill>
                <a:effectLst/>
              </a:rPr>
              <a:t>. 2021.</a:t>
            </a:r>
          </a:p>
          <a:p>
            <a:pPr marL="0" indent="0" algn="l">
              <a:buNone/>
            </a:pPr>
            <a:r>
              <a:rPr lang="en-CA" sz="1200" dirty="0">
                <a:solidFill>
                  <a:srgbClr val="000000"/>
                </a:solidFill>
              </a:rPr>
              <a:t>[3] </a:t>
            </a:r>
            <a:r>
              <a:rPr lang="en-CA" sz="1200" i="1" dirty="0">
                <a:solidFill>
                  <a:srgbClr val="000000"/>
                </a:solidFill>
                <a:hlinkClick r:id="rId3"/>
              </a:rPr>
              <a:t>https://www.youtube.com/watch?v=Oi1M9-k5FbU&amp;t=213s</a:t>
            </a:r>
            <a:r>
              <a:rPr lang="en-CA" sz="1200" i="1" dirty="0">
                <a:solidFill>
                  <a:srgbClr val="000000"/>
                </a:solidFill>
              </a:rPr>
              <a:t>. 2021</a:t>
            </a:r>
            <a:endParaRPr lang="en-CA" sz="1200" i="1" dirty="0"/>
          </a:p>
        </p:txBody>
      </p:sp>
    </p:spTree>
    <p:extLst>
      <p:ext uri="{BB962C8B-B14F-4D97-AF65-F5344CB8AC3E}">
        <p14:creationId xmlns:p14="http://schemas.microsoft.com/office/powerpoint/2010/main" val="1782173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97696FB-A92F-4657-9C71-E747EE0FA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Appendix</a:t>
            </a: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41AA406F-9EC8-4108-BF92-B0B708353B14}"/>
              </a:ext>
            </a:extLst>
          </p:cNvPr>
          <p:cNvSpPr txBox="1">
            <a:spLocks/>
          </p:cNvSpPr>
          <p:nvPr/>
        </p:nvSpPr>
        <p:spPr>
          <a:xfrm>
            <a:off x="1524000" y="334803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400" dirty="0"/>
              <a:t>Supplemental slides for Q/A</a:t>
            </a:r>
          </a:p>
        </p:txBody>
      </p:sp>
    </p:spTree>
    <p:extLst>
      <p:ext uri="{BB962C8B-B14F-4D97-AF65-F5344CB8AC3E}">
        <p14:creationId xmlns:p14="http://schemas.microsoft.com/office/powerpoint/2010/main" val="3113009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DF18-4ABA-4BDF-8444-3FB3F072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Why Apply Analytics to Soccer?</a:t>
            </a:r>
            <a:endParaRPr lang="en-CA" dirty="0"/>
          </a:p>
        </p:txBody>
      </p:sp>
      <p:pic>
        <p:nvPicPr>
          <p:cNvPr id="2052" name="Picture 4" descr="How does Neymar's transfer fee stack up in football terms? | Express &amp; Star">
            <a:extLst>
              <a:ext uri="{FF2B5EF4-FFF2-40B4-BE49-F238E27FC236}">
                <a16:creationId xmlns:a16="http://schemas.microsoft.com/office/drawing/2014/main" id="{FA1EC62A-7AF5-4257-9152-DC425C64F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654" y="1911637"/>
            <a:ext cx="5018809" cy="384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arcelona 2-8 Bayern Munich: Five things learned as Bayern prove &quot;speed  kills&quot;">
            <a:extLst>
              <a:ext uri="{FF2B5EF4-FFF2-40B4-BE49-F238E27FC236}">
                <a16:creationId xmlns:a16="http://schemas.microsoft.com/office/drawing/2014/main" id="{F02896F6-ACE5-4217-B07E-EA1114F32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37" y="2345530"/>
            <a:ext cx="5715000" cy="32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07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DF18-4ABA-4BDF-8444-3FB3F072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Apply Analytics to Soccer?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7D47A-4B0E-47CD-9B88-D55D52159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CA" sz="3600" dirty="0"/>
          </a:p>
          <a:p>
            <a:pPr marL="0" indent="0" algn="ctr">
              <a:buNone/>
            </a:pPr>
            <a:endParaRPr lang="en-CA" sz="3600" dirty="0"/>
          </a:p>
          <a:p>
            <a:pPr marL="0" indent="0" algn="ctr">
              <a:buNone/>
            </a:pPr>
            <a:r>
              <a:rPr lang="en-CA" sz="3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“Bringing objectivity &amp; predictability to one of the most opinionated sports in the world”</a:t>
            </a:r>
          </a:p>
          <a:p>
            <a:pPr marL="0" indent="0" algn="ctr">
              <a:buNone/>
            </a:pPr>
            <a:endParaRPr lang="en-CA" sz="3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ctr">
              <a:buNone/>
            </a:pPr>
            <a:endParaRPr lang="en-CA" sz="3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CA" sz="2400" dirty="0"/>
              <a:t>Daniel Fradley, </a:t>
            </a:r>
          </a:p>
          <a:p>
            <a:pPr marL="0" indent="0" algn="ctr">
              <a:buNone/>
            </a:pPr>
            <a:r>
              <a:rPr lang="en-CA" sz="2400" dirty="0"/>
              <a:t>Head of Performance Analysis, NYCFC [1]</a:t>
            </a:r>
          </a:p>
        </p:txBody>
      </p:sp>
    </p:spTree>
    <p:extLst>
      <p:ext uri="{BB962C8B-B14F-4D97-AF65-F5344CB8AC3E}">
        <p14:creationId xmlns:p14="http://schemas.microsoft.com/office/powerpoint/2010/main" val="214633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41F3-19BC-4E44-BB9E-936FF89A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Motivation: Identify the Odd One Out</a:t>
            </a:r>
          </a:p>
        </p:txBody>
      </p:sp>
      <p:pic>
        <p:nvPicPr>
          <p:cNvPr id="3076" name="Picture 4" descr="Manchester City FC Logo - PNG and Vector - Logo Download">
            <a:extLst>
              <a:ext uri="{FF2B5EF4-FFF2-40B4-BE49-F238E27FC236}">
                <a16:creationId xmlns:a16="http://schemas.microsoft.com/office/drawing/2014/main" id="{8C003637-87D4-4C58-A9CE-26A5CD8ED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854" y="2407175"/>
            <a:ext cx="2459182" cy="245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A.C. Milan logo and symbol, meaning, history, PNG">
            <a:extLst>
              <a:ext uri="{FF2B5EF4-FFF2-40B4-BE49-F238E27FC236}">
                <a16:creationId xmlns:a16="http://schemas.microsoft.com/office/drawing/2014/main" id="{826E216B-87FE-453F-A60A-552C35FEF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510" y="2407174"/>
            <a:ext cx="4121239" cy="245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C Bayern Munich - Wikipedia">
            <a:extLst>
              <a:ext uri="{FF2B5EF4-FFF2-40B4-BE49-F238E27FC236}">
                <a16:creationId xmlns:a16="http://schemas.microsoft.com/office/drawing/2014/main" id="{BFB49F5C-5EAA-4769-A4CE-7AF2CFDF3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328" y="2407174"/>
            <a:ext cx="2459182" cy="245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465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203E-BD69-4262-8BB4-F25286DD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Cluster Interpretation | K=4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9F1D2C-1212-4A97-94D8-2ED9477B1635}"/>
              </a:ext>
            </a:extLst>
          </p:cNvPr>
          <p:cNvSpPr/>
          <p:nvPr/>
        </p:nvSpPr>
        <p:spPr>
          <a:xfrm>
            <a:off x="9452323" y="2584909"/>
            <a:ext cx="2042418" cy="311664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dirty="0"/>
              <a:t>Very High Defensive Line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dirty="0"/>
              <a:t>Strong Network Integration, Robustness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25BE99-D91A-40B6-82C5-A344B48DCA72}"/>
              </a:ext>
            </a:extLst>
          </p:cNvPr>
          <p:cNvSpPr/>
          <p:nvPr/>
        </p:nvSpPr>
        <p:spPr>
          <a:xfrm>
            <a:off x="6423373" y="2584909"/>
            <a:ext cx="2042418" cy="311664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dirty="0"/>
              <a:t>Moderately Low Network Integration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3C0C2C4-1551-4392-A116-3C372BC2EDE9}"/>
              </a:ext>
            </a:extLst>
          </p:cNvPr>
          <p:cNvSpPr/>
          <p:nvPr/>
        </p:nvSpPr>
        <p:spPr>
          <a:xfrm>
            <a:off x="3394424" y="2584909"/>
            <a:ext cx="2042417" cy="311664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dirty="0"/>
              <a:t>Moderately High Local Robustness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305CD17-4088-4EB5-8D66-7A3E3CA1C677}"/>
              </a:ext>
            </a:extLst>
          </p:cNvPr>
          <p:cNvSpPr/>
          <p:nvPr/>
        </p:nvSpPr>
        <p:spPr>
          <a:xfrm>
            <a:off x="333202" y="2584909"/>
            <a:ext cx="2042417" cy="311664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dirty="0"/>
              <a:t>Low possession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dirty="0"/>
              <a:t>Consistent Passing Distribution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06DCC5-8953-44F6-9126-DC0865317519}"/>
              </a:ext>
            </a:extLst>
          </p:cNvPr>
          <p:cNvSpPr txBox="1"/>
          <p:nvPr/>
        </p:nvSpPr>
        <p:spPr>
          <a:xfrm>
            <a:off x="453214" y="6123543"/>
            <a:ext cx="180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Cluster 0, n=56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A24DE8-19EB-4C61-841C-18DEC99FE2A2}"/>
              </a:ext>
            </a:extLst>
          </p:cNvPr>
          <p:cNvSpPr txBox="1"/>
          <p:nvPr/>
        </p:nvSpPr>
        <p:spPr>
          <a:xfrm>
            <a:off x="3514436" y="6123543"/>
            <a:ext cx="180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Cluster 1, n=15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5FAB41-47DA-47FB-BF11-BD8043996A44}"/>
              </a:ext>
            </a:extLst>
          </p:cNvPr>
          <p:cNvSpPr txBox="1"/>
          <p:nvPr/>
        </p:nvSpPr>
        <p:spPr>
          <a:xfrm>
            <a:off x="6543386" y="6125985"/>
            <a:ext cx="180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Cluster 2, n=23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CE89D6-F831-4812-B53F-E56EDB08297E}"/>
              </a:ext>
            </a:extLst>
          </p:cNvPr>
          <p:cNvSpPr txBox="1"/>
          <p:nvPr/>
        </p:nvSpPr>
        <p:spPr>
          <a:xfrm>
            <a:off x="9572336" y="6123543"/>
            <a:ext cx="180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Cluster 3, n=4 </a:t>
            </a:r>
          </a:p>
        </p:txBody>
      </p:sp>
    </p:spTree>
    <p:extLst>
      <p:ext uri="{BB962C8B-B14F-4D97-AF65-F5344CB8AC3E}">
        <p14:creationId xmlns:p14="http://schemas.microsoft.com/office/powerpoint/2010/main" val="3264003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83614-3B76-4D9D-AC83-5F532909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Defensive Features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7A4212E-9C08-4E4D-B161-A5F53F7AC99C}"/>
              </a:ext>
            </a:extLst>
          </p:cNvPr>
          <p:cNvSpPr/>
          <p:nvPr/>
        </p:nvSpPr>
        <p:spPr>
          <a:xfrm>
            <a:off x="3548742" y="2079171"/>
            <a:ext cx="2351315" cy="92528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Global Statistics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041B7E-55B1-4C31-80EC-7916DB60D16A}"/>
              </a:ext>
            </a:extLst>
          </p:cNvPr>
          <p:cNvSpPr/>
          <p:nvPr/>
        </p:nvSpPr>
        <p:spPr>
          <a:xfrm>
            <a:off x="0" y="4474030"/>
            <a:ext cx="1785258" cy="79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Interceptions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FE1D78-34F7-48C6-964E-0D2AB9CA4114}"/>
              </a:ext>
            </a:extLst>
          </p:cNvPr>
          <p:cNvSpPr/>
          <p:nvPr/>
        </p:nvSpPr>
        <p:spPr>
          <a:xfrm>
            <a:off x="1915887" y="4474030"/>
            <a:ext cx="1785256" cy="79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Slide Tackles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F49A1B-A193-4A32-A07E-F7EB7D361305}"/>
              </a:ext>
            </a:extLst>
          </p:cNvPr>
          <p:cNvSpPr/>
          <p:nvPr/>
        </p:nvSpPr>
        <p:spPr>
          <a:xfrm>
            <a:off x="3831772" y="4474030"/>
            <a:ext cx="1785256" cy="79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Dangerous Balls Lost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2EC409-F90D-4497-83F0-F32D26CA7DCE}"/>
              </a:ext>
            </a:extLst>
          </p:cNvPr>
          <p:cNvSpPr/>
          <p:nvPr/>
        </p:nvSpPr>
        <p:spPr>
          <a:xfrm>
            <a:off x="5747657" y="4474029"/>
            <a:ext cx="1785256" cy="794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Yellow Cards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897EF6F-A189-4B2C-89C4-1371AEC73F17}"/>
              </a:ext>
            </a:extLst>
          </p:cNvPr>
          <p:cNvSpPr/>
          <p:nvPr/>
        </p:nvSpPr>
        <p:spPr>
          <a:xfrm>
            <a:off x="7761512" y="4474031"/>
            <a:ext cx="1915885" cy="794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Slide Tackles/ Interceptions Inside Box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C1E9AD-13FE-4698-AC62-6A3B18E4F640}"/>
              </a:ext>
            </a:extLst>
          </p:cNvPr>
          <p:cNvSpPr/>
          <p:nvPr/>
        </p:nvSpPr>
        <p:spPr>
          <a:xfrm>
            <a:off x="9677397" y="2079171"/>
            <a:ext cx="2351315" cy="92528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Positional Metrics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87B3FEE-85D7-462E-BCA6-1CA3530634A5}"/>
              </a:ext>
            </a:extLst>
          </p:cNvPr>
          <p:cNvSpPr/>
          <p:nvPr/>
        </p:nvSpPr>
        <p:spPr>
          <a:xfrm>
            <a:off x="9895111" y="4474028"/>
            <a:ext cx="1915885" cy="794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X, Y centroids of tackles/ interceptions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BAE1CB-7A1B-4BA8-9B06-0B885CBA7624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892629" y="3004457"/>
            <a:ext cx="3831771" cy="1469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CBA258-BE47-4B9B-8383-EF903473B214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2808515" y="3004457"/>
            <a:ext cx="1915885" cy="1469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DD9C33-1755-4215-B82B-2E2AEBDE59EA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4724400" y="3004457"/>
            <a:ext cx="0" cy="1469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675A5B-30FE-4D1A-8BA2-6856A10D504E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4724400" y="3004457"/>
            <a:ext cx="1915885" cy="1469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21088F2-D606-498D-9E06-C159DDEE291C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4724400" y="3004457"/>
            <a:ext cx="3995055" cy="1469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EE236BD-06C2-4103-B93D-12B52DEADC78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10853054" y="3004457"/>
            <a:ext cx="1" cy="1469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2879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5EE1-82E4-4A61-A320-2EC1E55B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All Pairs Topological Shortest Path Lengths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7C488B1-0BED-4D7E-BA7F-E7E4BD1BB6EC}"/>
              </a:ext>
            </a:extLst>
          </p:cNvPr>
          <p:cNvSpPr/>
          <p:nvPr/>
        </p:nvSpPr>
        <p:spPr>
          <a:xfrm>
            <a:off x="1415640" y="4125193"/>
            <a:ext cx="592282" cy="592282"/>
          </a:xfrm>
          <a:prstGeom prst="ellipse">
            <a:avLst/>
          </a:prstGeom>
          <a:solidFill>
            <a:srgbClr val="0097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i</a:t>
            </a:r>
            <a:endParaRPr lang="en-CA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975B5FE-6868-4636-8971-6BBA7AC4F247}"/>
              </a:ext>
            </a:extLst>
          </p:cNvPr>
          <p:cNvSpPr/>
          <p:nvPr/>
        </p:nvSpPr>
        <p:spPr>
          <a:xfrm>
            <a:off x="3407726" y="2622685"/>
            <a:ext cx="592282" cy="592282"/>
          </a:xfrm>
          <a:prstGeom prst="ellipse">
            <a:avLst/>
          </a:prstGeom>
          <a:solidFill>
            <a:srgbClr val="0097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68BBA97-26ED-4BC5-8D19-5FC62285B47F}"/>
              </a:ext>
            </a:extLst>
          </p:cNvPr>
          <p:cNvSpPr/>
          <p:nvPr/>
        </p:nvSpPr>
        <p:spPr>
          <a:xfrm>
            <a:off x="5696452" y="3214967"/>
            <a:ext cx="592282" cy="592282"/>
          </a:xfrm>
          <a:prstGeom prst="ellipse">
            <a:avLst/>
          </a:prstGeom>
          <a:solidFill>
            <a:srgbClr val="0097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k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21CEA9E-B72E-43E7-900B-FF556EC8886D}"/>
              </a:ext>
            </a:extLst>
          </p:cNvPr>
          <p:cNvSpPr/>
          <p:nvPr/>
        </p:nvSpPr>
        <p:spPr>
          <a:xfrm>
            <a:off x="3407726" y="5670966"/>
            <a:ext cx="592282" cy="592282"/>
          </a:xfrm>
          <a:prstGeom prst="ellipse">
            <a:avLst/>
          </a:prstGeom>
          <a:solidFill>
            <a:srgbClr val="0097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1931458-4F66-49E8-AA4F-32AE04B83375}"/>
              </a:ext>
            </a:extLst>
          </p:cNvPr>
          <p:cNvSpPr/>
          <p:nvPr/>
        </p:nvSpPr>
        <p:spPr>
          <a:xfrm>
            <a:off x="5696452" y="5078684"/>
            <a:ext cx="592282" cy="592282"/>
          </a:xfrm>
          <a:prstGeom prst="ellipse">
            <a:avLst/>
          </a:prstGeom>
          <a:solidFill>
            <a:srgbClr val="0097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CBB729-8DC6-4BC4-89D7-C8BD0EA65CC9}"/>
              </a:ext>
            </a:extLst>
          </p:cNvPr>
          <p:cNvCxnSpPr>
            <a:stCxn id="41" idx="0"/>
            <a:endCxn id="50" idx="2"/>
          </p:cNvCxnSpPr>
          <p:nvPr/>
        </p:nvCxnSpPr>
        <p:spPr>
          <a:xfrm flipV="1">
            <a:off x="1711781" y="2918826"/>
            <a:ext cx="1695945" cy="120636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F9C4AC0-CB18-468A-AE70-57EFEF76BCF9}"/>
              </a:ext>
            </a:extLst>
          </p:cNvPr>
          <p:cNvCxnSpPr>
            <a:cxnSpLocks/>
            <a:stCxn id="41" idx="4"/>
            <a:endCxn id="52" idx="1"/>
          </p:cNvCxnSpPr>
          <p:nvPr/>
        </p:nvCxnSpPr>
        <p:spPr>
          <a:xfrm>
            <a:off x="1711781" y="4717475"/>
            <a:ext cx="1782683" cy="104022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41D8F08-72C8-49A8-93CF-AAB53E2BCB10}"/>
              </a:ext>
            </a:extLst>
          </p:cNvPr>
          <p:cNvCxnSpPr>
            <a:cxnSpLocks/>
            <a:stCxn id="50" idx="6"/>
            <a:endCxn id="51" idx="1"/>
          </p:cNvCxnSpPr>
          <p:nvPr/>
        </p:nvCxnSpPr>
        <p:spPr>
          <a:xfrm>
            <a:off x="4000008" y="2918826"/>
            <a:ext cx="1783182" cy="38287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1DCD796-A756-4305-8943-14FEB0E714B0}"/>
              </a:ext>
            </a:extLst>
          </p:cNvPr>
          <p:cNvCxnSpPr>
            <a:cxnSpLocks/>
            <a:stCxn id="52" idx="6"/>
            <a:endCxn id="54" idx="3"/>
          </p:cNvCxnSpPr>
          <p:nvPr/>
        </p:nvCxnSpPr>
        <p:spPr>
          <a:xfrm flipV="1">
            <a:off x="4000008" y="5584228"/>
            <a:ext cx="1783182" cy="38287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5E32925-66A8-48D1-BDD8-F75CAFD281B9}"/>
              </a:ext>
            </a:extLst>
          </p:cNvPr>
          <p:cNvCxnSpPr>
            <a:stCxn id="51" idx="4"/>
            <a:endCxn id="54" idx="0"/>
          </p:cNvCxnSpPr>
          <p:nvPr/>
        </p:nvCxnSpPr>
        <p:spPr>
          <a:xfrm>
            <a:off x="5992593" y="3807249"/>
            <a:ext cx="0" cy="127143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C58AF07-6B9F-4069-8EA2-D25A98200447}"/>
              </a:ext>
            </a:extLst>
          </p:cNvPr>
          <p:cNvCxnSpPr>
            <a:stCxn id="41" idx="7"/>
            <a:endCxn id="51" idx="2"/>
          </p:cNvCxnSpPr>
          <p:nvPr/>
        </p:nvCxnSpPr>
        <p:spPr>
          <a:xfrm flipV="1">
            <a:off x="1921184" y="3511108"/>
            <a:ext cx="3775268" cy="70082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4C226DB-1596-4FD9-8480-700B7F20DB70}"/>
              </a:ext>
            </a:extLst>
          </p:cNvPr>
          <p:cNvCxnSpPr>
            <a:cxnSpLocks/>
            <a:stCxn id="41" idx="5"/>
            <a:endCxn id="54" idx="2"/>
          </p:cNvCxnSpPr>
          <p:nvPr/>
        </p:nvCxnSpPr>
        <p:spPr>
          <a:xfrm>
            <a:off x="1921184" y="4630737"/>
            <a:ext cx="3775268" cy="74408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B3E2B29-079C-4DF5-A297-D17D29857341}"/>
              </a:ext>
            </a:extLst>
          </p:cNvPr>
          <p:cNvCxnSpPr>
            <a:stCxn id="52" idx="0"/>
            <a:endCxn id="50" idx="4"/>
          </p:cNvCxnSpPr>
          <p:nvPr/>
        </p:nvCxnSpPr>
        <p:spPr>
          <a:xfrm flipV="1">
            <a:off x="3703867" y="3214967"/>
            <a:ext cx="0" cy="245599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D11CD9D-D0EA-4426-B3EE-72BC16444707}"/>
              </a:ext>
            </a:extLst>
          </p:cNvPr>
          <p:cNvCxnSpPr>
            <a:stCxn id="52" idx="7"/>
            <a:endCxn id="51" idx="3"/>
          </p:cNvCxnSpPr>
          <p:nvPr/>
        </p:nvCxnSpPr>
        <p:spPr>
          <a:xfrm flipV="1">
            <a:off x="3913270" y="3720511"/>
            <a:ext cx="1869920" cy="203719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98C15EA-38B0-45AD-8FB7-310F68FE0758}"/>
              </a:ext>
            </a:extLst>
          </p:cNvPr>
          <p:cNvCxnSpPr>
            <a:stCxn id="50" idx="5"/>
            <a:endCxn id="54" idx="1"/>
          </p:cNvCxnSpPr>
          <p:nvPr/>
        </p:nvCxnSpPr>
        <p:spPr>
          <a:xfrm>
            <a:off x="3913270" y="3128229"/>
            <a:ext cx="1869920" cy="203719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F1C0DF7-A5CB-4608-9E81-8C179A73B762}"/>
                  </a:ext>
                </a:extLst>
              </p:cNvPr>
              <p:cNvSpPr txBox="1"/>
              <p:nvPr/>
            </p:nvSpPr>
            <p:spPr>
              <a:xfrm>
                <a:off x="6858002" y="3861519"/>
                <a:ext cx="4942113" cy="5690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𝑝𝑎𝑠𝑠𝑒𝑠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F1C0DF7-A5CB-4608-9E81-8C179A73B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2" y="3861519"/>
                <a:ext cx="4942113" cy="5690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153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A4F4-041B-4CE0-AC2B-3139BEE0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Principal Component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A96F9-4837-499B-9744-4D574338D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Mean &amp; variance used on the 20 features.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367BE5-7559-488B-93AD-75A6EE5E4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69" y="2967037"/>
            <a:ext cx="5083531" cy="32099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27EA25-AD6C-42A2-9A16-75360DEA4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175" y="2967037"/>
            <a:ext cx="5083531" cy="33049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F66558-C481-48E7-81EB-355A170FCFC8}"/>
              </a:ext>
            </a:extLst>
          </p:cNvPr>
          <p:cNvSpPr txBox="1"/>
          <p:nvPr/>
        </p:nvSpPr>
        <p:spPr>
          <a:xfrm>
            <a:off x="2492196" y="6311900"/>
            <a:ext cx="245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Principal Components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3433B0-78AC-42C7-864D-21FB3A02AEB5}"/>
              </a:ext>
            </a:extLst>
          </p:cNvPr>
          <p:cNvSpPr txBox="1"/>
          <p:nvPr/>
        </p:nvSpPr>
        <p:spPr>
          <a:xfrm>
            <a:off x="8050300" y="6311900"/>
            <a:ext cx="245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Principal Components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021EB5-A4CA-4354-959E-DF6567D88F7E}"/>
              </a:ext>
            </a:extLst>
          </p:cNvPr>
          <p:cNvSpPr txBox="1"/>
          <p:nvPr/>
        </p:nvSpPr>
        <p:spPr>
          <a:xfrm rot="16200000">
            <a:off x="5326150" y="4199493"/>
            <a:ext cx="245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Explained Variance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6890AF-3292-4D0B-8AED-3B9CFF133C26}"/>
              </a:ext>
            </a:extLst>
          </p:cNvPr>
          <p:cNvSpPr txBox="1"/>
          <p:nvPr/>
        </p:nvSpPr>
        <p:spPr>
          <a:xfrm rot="16200000">
            <a:off x="-951430" y="4199493"/>
            <a:ext cx="320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Explained Variance – Log Scale</a:t>
            </a:r>
          </a:p>
        </p:txBody>
      </p:sp>
    </p:spTree>
    <p:extLst>
      <p:ext uri="{BB962C8B-B14F-4D97-AF65-F5344CB8AC3E}">
        <p14:creationId xmlns:p14="http://schemas.microsoft.com/office/powerpoint/2010/main" val="15123688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9206-4D8A-473A-AD92-CFCDF3CE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K-means with Top 15 Principal Components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B4BFF9-D8BF-421A-ADB4-01E15F71D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47" y="2152649"/>
            <a:ext cx="10652506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566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9206-4D8A-473A-AD92-CFCDF3CE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K-means with Top 15 Principal Components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3DE5AE-2B33-4B4E-8FF6-BDDB1C1A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689315" cy="43513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2C3DA1-E047-4148-9FF1-E0D0E4A46DF2}"/>
              </a:ext>
            </a:extLst>
          </p:cNvPr>
          <p:cNvSpPr txBox="1"/>
          <p:nvPr/>
        </p:nvSpPr>
        <p:spPr>
          <a:xfrm>
            <a:off x="7537142" y="1935332"/>
            <a:ext cx="40837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3 clusters, largely uncorrelated (unlike k-means)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Problem: Very difficult interpretation – Difficult to determine what the principal components 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958CBE-C9FF-41C9-9402-0314A7C8F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00" y="3428999"/>
            <a:ext cx="3619500" cy="187642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6751CC-5124-4F5A-B3EE-D50628626D5E}"/>
              </a:ext>
            </a:extLst>
          </p:cNvPr>
          <p:cNvCxnSpPr>
            <a:cxnSpLocks/>
          </p:cNvCxnSpPr>
          <p:nvPr/>
        </p:nvCxnSpPr>
        <p:spPr>
          <a:xfrm>
            <a:off x="9613962" y="5485105"/>
            <a:ext cx="0" cy="92327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7007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CC1F-92D6-4350-A260-5D181FB1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Mutual Information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124B3-1B3C-4809-B1F7-197FF970A2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sz="2400" b="1" dirty="0"/>
                  <a:t>Intuition: </a:t>
                </a:r>
                <a:r>
                  <a:rPr lang="en-CA" sz="2400" dirty="0"/>
                  <a:t>measure of mutual dependence between two variables or the “amount of information” obtained about one random variable through observing another random variable</a:t>
                </a:r>
                <a:endParaRPr lang="en-CA" sz="2400" b="1" dirty="0"/>
              </a:p>
              <a:p>
                <a:r>
                  <a:rPr lang="en-CA" sz="2400" b="1" dirty="0"/>
                  <a:t>Definition</a:t>
                </a:r>
                <a:r>
                  <a:rPr lang="en-CA" sz="2400" dirty="0"/>
                  <a:t>: 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/>
              </a:p>
              <a:p>
                <a:pPr marL="914400" lvl="2" indent="0">
                  <a:buNone/>
                </a:pPr>
                <a:r>
                  <a:rPr lang="en-CA" sz="2400" dirty="0"/>
                  <a:t>where H() denotes information entropy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124B3-1B3C-4809-B1F7-197FF970A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10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21DBC0E-F00C-457E-B502-7A2396E26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019" y="4606627"/>
            <a:ext cx="6673962" cy="104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957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CC1F-92D6-4350-A260-5D181FB1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New Approach: Mutual Information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124B3-1B3C-4809-B1F7-197FF970A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/>
              <a:t>Using methodology from Brain C. Ross [1], evaluated MI between the 40 continuous features and a </a:t>
            </a:r>
            <a:r>
              <a:rPr lang="en-CA" sz="2400" b="1" dirty="0"/>
              <a:t>discrete target variable</a:t>
            </a:r>
            <a:r>
              <a:rPr lang="en-CA" sz="2400" dirty="0"/>
              <a:t>.</a:t>
            </a:r>
          </a:p>
          <a:p>
            <a:r>
              <a:rPr lang="en-CA" sz="2400" dirty="0"/>
              <a:t>For the discrete target variable, used end of season ranking quartiles, for each domestic league, as shown:</a:t>
            </a:r>
          </a:p>
          <a:p>
            <a:pPr marL="0" indent="0">
              <a:buNone/>
            </a:pP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45850-7D7B-4BC0-9E66-5DA19FD74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212" y="2959183"/>
            <a:ext cx="4448175" cy="1704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0F5693-165F-4CD4-BA48-0EE5EBDAE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12" y="5090631"/>
            <a:ext cx="4438650" cy="145732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A59B7F-CDA5-4666-8C35-61069B8C6F84}"/>
              </a:ext>
            </a:extLst>
          </p:cNvPr>
          <p:cNvCxnSpPr>
            <a:cxnSpLocks/>
          </p:cNvCxnSpPr>
          <p:nvPr/>
        </p:nvCxnSpPr>
        <p:spPr>
          <a:xfrm>
            <a:off x="5824537" y="4693130"/>
            <a:ext cx="0" cy="33955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096E380-F857-46A2-99C9-1E59ED19AB96}"/>
              </a:ext>
            </a:extLst>
          </p:cNvPr>
          <p:cNvSpPr txBox="1"/>
          <p:nvPr/>
        </p:nvSpPr>
        <p:spPr>
          <a:xfrm>
            <a:off x="742957" y="6485564"/>
            <a:ext cx="10610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</a:rPr>
              <a:t>[1] B. C. Ross, “Mutual information between discrete and continuous data sets,” </a:t>
            </a:r>
            <a:r>
              <a:rPr lang="en-US" i="1" dirty="0" err="1">
                <a:effectLst/>
              </a:rPr>
              <a:t>PLoS</a:t>
            </a:r>
            <a:r>
              <a:rPr lang="en-US" i="1" dirty="0">
                <a:effectLst/>
              </a:rPr>
              <a:t> ONE</a:t>
            </a:r>
            <a:r>
              <a:rPr lang="en-US" dirty="0">
                <a:effectLst/>
              </a:rPr>
              <a:t>, vol. 9, no. 2, 2014.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75863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8D96-6DB0-463B-A7A4-9F2FAD4F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MI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9428A4-7398-4DBF-996D-9975153DB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848" y="1455531"/>
            <a:ext cx="9024303" cy="540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02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8D96-6DB0-463B-A7A4-9F2FAD4F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Cluster 1 vs 3: Details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B78F92-DF30-41F1-BC0C-506292EFD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262" y="1661652"/>
            <a:ext cx="8799475" cy="5196348"/>
          </a:xfrm>
        </p:spPr>
      </p:pic>
    </p:spTree>
    <p:extLst>
      <p:ext uri="{BB962C8B-B14F-4D97-AF65-F5344CB8AC3E}">
        <p14:creationId xmlns:p14="http://schemas.microsoft.com/office/powerpoint/2010/main" val="348652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41F3-19BC-4E44-BB9E-936FF89A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Motivation: Identify the Odd One Out</a:t>
            </a:r>
          </a:p>
        </p:txBody>
      </p:sp>
      <p:pic>
        <p:nvPicPr>
          <p:cNvPr id="3076" name="Picture 4" descr="Manchester City FC Logo - PNG and Vector - Logo Download">
            <a:extLst>
              <a:ext uri="{FF2B5EF4-FFF2-40B4-BE49-F238E27FC236}">
                <a16:creationId xmlns:a16="http://schemas.microsoft.com/office/drawing/2014/main" id="{8C003637-87D4-4C58-A9CE-26A5CD8ED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854" y="2407175"/>
            <a:ext cx="2459182" cy="245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C Bayern Munich - Wikipedia">
            <a:extLst>
              <a:ext uri="{FF2B5EF4-FFF2-40B4-BE49-F238E27FC236}">
                <a16:creationId xmlns:a16="http://schemas.microsoft.com/office/drawing/2014/main" id="{BFB49F5C-5EAA-4769-A4CE-7AF2CFDF3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879" y="2407175"/>
            <a:ext cx="2459182" cy="245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al Madrid CF - Wikipedia">
            <a:extLst>
              <a:ext uri="{FF2B5EF4-FFF2-40B4-BE49-F238E27FC236}">
                <a16:creationId xmlns:a16="http://schemas.microsoft.com/office/drawing/2014/main" id="{AE5A65FD-B108-4151-8DEE-1A1A2FF90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904" y="1937719"/>
            <a:ext cx="2227256" cy="298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3255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8D96-6DB0-463B-A7A4-9F2FAD4F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Detailed Centroids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141883-338C-496C-8FA2-86F81EDCB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013" y="1690688"/>
            <a:ext cx="8989974" cy="510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55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E757-B7CD-407C-839C-7CB55F2A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Mathematical Definition: Clustering Coefficient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BB0401-ED15-41E0-B315-6E1B8695A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11" y="2879276"/>
            <a:ext cx="11201978" cy="211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4687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E757-B7CD-407C-839C-7CB55F2A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Mathematical Definition: Algebraic Connectivity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C6C024-3592-462B-985A-92DD82CDC09C}"/>
              </a:ext>
            </a:extLst>
          </p:cNvPr>
          <p:cNvSpPr txBox="1"/>
          <p:nvPr/>
        </p:nvSpPr>
        <p:spPr>
          <a:xfrm>
            <a:off x="1161826" y="2377440"/>
            <a:ext cx="958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Second smallest eigenvalue of Laplacian matrix (L)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1C2182-F344-4FEF-85D2-77F230DA5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725" y="3403016"/>
            <a:ext cx="1352550" cy="30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057734-1D3D-4E42-9284-5CD586B94704}"/>
              </a:ext>
            </a:extLst>
          </p:cNvPr>
          <p:cNvSpPr txBox="1"/>
          <p:nvPr/>
        </p:nvSpPr>
        <p:spPr>
          <a:xfrm>
            <a:off x="1161825" y="4430392"/>
            <a:ext cx="9585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 = </a:t>
            </a:r>
            <a:r>
              <a:rPr lang="en-CA" dirty="0" err="1"/>
              <a:t>diag</a:t>
            </a:r>
            <a:r>
              <a:rPr lang="en-CA" dirty="0"/>
              <a:t>(v_1, …., </a:t>
            </a:r>
            <a:r>
              <a:rPr lang="en-CA" dirty="0" err="1"/>
              <a:t>v_n</a:t>
            </a:r>
            <a:r>
              <a:rPr lang="en-CA" dirty="0"/>
              <a:t>) is the degree matrix</a:t>
            </a:r>
          </a:p>
          <a:p>
            <a:r>
              <a:rPr lang="en-CA" dirty="0"/>
              <a:t>A is the adjacency matrix</a:t>
            </a:r>
          </a:p>
        </p:txBody>
      </p:sp>
    </p:spTree>
    <p:extLst>
      <p:ext uri="{BB962C8B-B14F-4D97-AF65-F5344CB8AC3E}">
        <p14:creationId xmlns:p14="http://schemas.microsoft.com/office/powerpoint/2010/main" val="25375575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C1CD-15E9-40FE-B10B-E9E25E2B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Mathematical Definition: Ward’s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795B9-7550-45B0-90D9-1AA4E9C62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Merging Criteria: Minimize total ‘within cluster’ variance every time we need to merge.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Initial step: Merge closest neighbours by Euclidean distance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52B32-D7A4-48B2-92CB-3FC5203D6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782" y="3078816"/>
            <a:ext cx="6818436" cy="153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5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BDD7D-58A2-4BF3-824E-8CFBDDAE4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72" y="365125"/>
            <a:ext cx="11880028" cy="1325563"/>
          </a:xfrm>
        </p:spPr>
        <p:txBody>
          <a:bodyPr/>
          <a:lstStyle/>
          <a:p>
            <a:r>
              <a:rPr lang="en-CA" dirty="0"/>
              <a:t>Beyond Trivia: How Can this Help Teams/Coaches?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D27B65B-FCFF-42C2-B007-6A2FD9F4B1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3679451"/>
              </p:ext>
            </p:extLst>
          </p:nvPr>
        </p:nvGraphicFramePr>
        <p:xfrm>
          <a:off x="2032000" y="127906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ight Brace 8">
            <a:extLst>
              <a:ext uri="{FF2B5EF4-FFF2-40B4-BE49-F238E27FC236}">
                <a16:creationId xmlns:a16="http://schemas.microsoft.com/office/drawing/2014/main" id="{F3751EC3-0A81-4C3C-9200-7393B048A1C1}"/>
              </a:ext>
            </a:extLst>
          </p:cNvPr>
          <p:cNvSpPr/>
          <p:nvPr/>
        </p:nvSpPr>
        <p:spPr>
          <a:xfrm>
            <a:off x="8229600" y="3861995"/>
            <a:ext cx="333487" cy="19363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B4995-C1CE-4590-8442-04623A05174C}"/>
              </a:ext>
            </a:extLst>
          </p:cNvPr>
          <p:cNvSpPr txBox="1"/>
          <p:nvPr/>
        </p:nvSpPr>
        <p:spPr>
          <a:xfrm>
            <a:off x="8831431" y="4604272"/>
            <a:ext cx="2657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project: Narrow the focus of human expertise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59866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8DE91-0A02-4F3A-B9A6-128B2FB8D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CA" sz="5200"/>
              <a:t>Project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0C6B69-908F-4821-9661-7C405B1789F5}"/>
              </a:ext>
            </a:extLst>
          </p:cNvPr>
          <p:cNvSpPr txBox="1"/>
          <p:nvPr/>
        </p:nvSpPr>
        <p:spPr>
          <a:xfrm>
            <a:off x="4281677" y="5754905"/>
            <a:ext cx="3948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Provide coaching staff with a decision support tool to focus human efforts.</a:t>
            </a:r>
          </a:p>
        </p:txBody>
      </p:sp>
      <p:sp>
        <p:nvSpPr>
          <p:cNvPr id="6" name="Rectangle 5" descr="Bar chart">
            <a:extLst>
              <a:ext uri="{FF2B5EF4-FFF2-40B4-BE49-F238E27FC236}">
                <a16:creationId xmlns:a16="http://schemas.microsoft.com/office/drawing/2014/main" id="{BC6795F9-92DF-4008-8126-F0B7F56EF69D}"/>
              </a:ext>
            </a:extLst>
          </p:cNvPr>
          <p:cNvSpPr/>
          <p:nvPr/>
        </p:nvSpPr>
        <p:spPr>
          <a:xfrm>
            <a:off x="3717054" y="2247683"/>
            <a:ext cx="4754838" cy="3830388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627969-D02C-4709-A1A4-C9A3CE0B780C}"/>
              </a:ext>
            </a:extLst>
          </p:cNvPr>
          <p:cNvSpPr txBox="1"/>
          <p:nvPr/>
        </p:nvSpPr>
        <p:spPr>
          <a:xfrm>
            <a:off x="3421198" y="2063017"/>
            <a:ext cx="566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Objectively Segment Teams into Playing Styles</a:t>
            </a:r>
          </a:p>
        </p:txBody>
      </p:sp>
    </p:spTree>
    <p:extLst>
      <p:ext uri="{BB962C8B-B14F-4D97-AF65-F5344CB8AC3E}">
        <p14:creationId xmlns:p14="http://schemas.microsoft.com/office/powerpoint/2010/main" val="3026495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DE91-0A02-4F3A-B9A6-128B2FB8D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CA" sz="4800"/>
              <a:t>Dataset: Spatio-Temporal Soccer-Logs [2]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4A6DB13-E703-4306-8820-805795B9A8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3030774"/>
              </p:ext>
            </p:extLst>
          </p:nvPr>
        </p:nvGraphicFramePr>
        <p:xfrm>
          <a:off x="2032000" y="136192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B98F4EB-FCC1-4179-819E-53E89C82FACF}"/>
              </a:ext>
            </a:extLst>
          </p:cNvPr>
          <p:cNvSpPr txBox="1"/>
          <p:nvPr/>
        </p:nvSpPr>
        <p:spPr>
          <a:xfrm>
            <a:off x="2270132" y="5852970"/>
            <a:ext cx="203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Spatial Coordinates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01350-E5B2-4F86-8FA3-82679BA81504}"/>
              </a:ext>
            </a:extLst>
          </p:cNvPr>
          <p:cNvSpPr txBox="1"/>
          <p:nvPr/>
        </p:nvSpPr>
        <p:spPr>
          <a:xfrm>
            <a:off x="5079536" y="5852565"/>
            <a:ext cx="203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Standardized Tags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359191-1FF3-499D-A31C-839369A475C6}"/>
              </a:ext>
            </a:extLst>
          </p:cNvPr>
          <p:cNvSpPr txBox="1"/>
          <p:nvPr/>
        </p:nvSpPr>
        <p:spPr>
          <a:xfrm>
            <a:off x="7753872" y="5852565"/>
            <a:ext cx="240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List of Players Involved</a:t>
            </a:r>
          </a:p>
        </p:txBody>
      </p:sp>
    </p:spTree>
    <p:extLst>
      <p:ext uri="{BB962C8B-B14F-4D97-AF65-F5344CB8AC3E}">
        <p14:creationId xmlns:p14="http://schemas.microsoft.com/office/powerpoint/2010/main" val="99671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B4E4-0963-42D8-BAE5-D9CF74168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3738"/>
            <a:ext cx="9144000" cy="2387600"/>
          </a:xfrm>
        </p:spPr>
        <p:txBody>
          <a:bodyPr>
            <a:normAutofit/>
          </a:bodyPr>
          <a:lstStyle/>
          <a:p>
            <a:r>
              <a:rPr lang="en-CA"/>
              <a:t>Feature Engineering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0EC3C-8161-471E-946A-1BF62CDBD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563"/>
            <a:ext cx="9144000" cy="1655762"/>
          </a:xfrm>
        </p:spPr>
        <p:txBody>
          <a:bodyPr/>
          <a:lstStyle/>
          <a:p>
            <a:r>
              <a:rPr lang="en-CA" dirty="0"/>
              <a:t>Transforming the data into interpretable features</a:t>
            </a:r>
          </a:p>
        </p:txBody>
      </p:sp>
    </p:spTree>
    <p:extLst>
      <p:ext uri="{BB962C8B-B14F-4D97-AF65-F5344CB8AC3E}">
        <p14:creationId xmlns:p14="http://schemas.microsoft.com/office/powerpoint/2010/main" val="900523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B128-498E-4166-947C-0122B0048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Player Network Graphs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84818-791C-4443-890B-83267455E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1436146"/>
            <a:ext cx="8191499" cy="54218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90660B-061E-41DF-834F-2780E629BC67}"/>
              </a:ext>
            </a:extLst>
          </p:cNvPr>
          <p:cNvSpPr txBox="1"/>
          <p:nvPr/>
        </p:nvSpPr>
        <p:spPr>
          <a:xfrm>
            <a:off x="0" y="6488668"/>
            <a:ext cx="203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Figure from [1]</a:t>
            </a:r>
          </a:p>
        </p:txBody>
      </p:sp>
    </p:spTree>
    <p:extLst>
      <p:ext uri="{BB962C8B-B14F-4D97-AF65-F5344CB8AC3E}">
        <p14:creationId xmlns:p14="http://schemas.microsoft.com/office/powerpoint/2010/main" val="1229122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4869</TotalTime>
  <Words>1097</Words>
  <Application>Microsoft Office PowerPoint</Application>
  <PresentationFormat>Widescreen</PresentationFormat>
  <Paragraphs>258</Paragraphs>
  <Slides>43</Slides>
  <Notes>33</Notes>
  <HiddenSlides>0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Roboto</vt:lpstr>
      <vt:lpstr>Roboto Medium</vt:lpstr>
      <vt:lpstr>Roboto Thin</vt:lpstr>
      <vt:lpstr>Office Theme</vt:lpstr>
      <vt:lpstr>Defining Soccer Playing Styles through a Data-Driven Approach</vt:lpstr>
      <vt:lpstr>Background</vt:lpstr>
      <vt:lpstr>Project Motivation: Identify the Odd One Out</vt:lpstr>
      <vt:lpstr>Project Motivation: Identify the Odd One Out</vt:lpstr>
      <vt:lpstr>Beyond Trivia: How Can this Help Teams/Coaches?</vt:lpstr>
      <vt:lpstr>Project Goals</vt:lpstr>
      <vt:lpstr>Dataset: Spatio-Temporal Soccer-Logs [2]</vt:lpstr>
      <vt:lpstr>Feature Engineering</vt:lpstr>
      <vt:lpstr>Player Network Graphs</vt:lpstr>
      <vt:lpstr>Clustering Coefficient: Local Robustness</vt:lpstr>
      <vt:lpstr>Algebraic Connectivity: Network Integration</vt:lpstr>
      <vt:lpstr>Zonal Network Graphs</vt:lpstr>
      <vt:lpstr>Zonal Network Graphs: Cluster Passing Profiles</vt:lpstr>
      <vt:lpstr>All Features: A Summary </vt:lpstr>
      <vt:lpstr>Unsupervised Clustering</vt:lpstr>
      <vt:lpstr>Hierarchical Clustering: WARD’s Algorithm</vt:lpstr>
      <vt:lpstr>Cluster Assignments | K=4</vt:lpstr>
      <vt:lpstr>Performance Discrepancy | K=4</vt:lpstr>
      <vt:lpstr>Case Study: Cluster 1 vs Cluster 3</vt:lpstr>
      <vt:lpstr>Demo: Manchester City, Cluster 3 </vt:lpstr>
      <vt:lpstr>Demo: Real Madrid, Cluster 1 </vt:lpstr>
      <vt:lpstr>Case Study: Cluster 1 vs Cluster 3</vt:lpstr>
      <vt:lpstr>Project Motivation: Identify the Odd One Out</vt:lpstr>
      <vt:lpstr>Limitations &amp; Future Work</vt:lpstr>
      <vt:lpstr>Thank You!</vt:lpstr>
      <vt:lpstr>References</vt:lpstr>
      <vt:lpstr>Appendix</vt:lpstr>
      <vt:lpstr>Why Apply Analytics to Soccer?</vt:lpstr>
      <vt:lpstr>Why Apply Analytics to Soccer?</vt:lpstr>
      <vt:lpstr>Cluster Interpretation | K=4</vt:lpstr>
      <vt:lpstr>Defensive Features</vt:lpstr>
      <vt:lpstr>All Pairs Topological Shortest Path Lengths</vt:lpstr>
      <vt:lpstr>Principal Component Analysis</vt:lpstr>
      <vt:lpstr>K-means with Top 15 Principal Components </vt:lpstr>
      <vt:lpstr>K-means with Top 15 Principal Components </vt:lpstr>
      <vt:lpstr>Mutual Information </vt:lpstr>
      <vt:lpstr>New Approach: Mutual Information </vt:lpstr>
      <vt:lpstr>Feature MI</vt:lpstr>
      <vt:lpstr>Cluster 1 vs 3: Details </vt:lpstr>
      <vt:lpstr>Detailed Centroids </vt:lpstr>
      <vt:lpstr>Mathematical Definition: Clustering Coefficient</vt:lpstr>
      <vt:lpstr>Mathematical Definition: Algebraic Connectivity</vt:lpstr>
      <vt:lpstr>Mathematical Definition: Ward’s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Soccer Playing Styles through a Data-Driven Approach</dc:title>
  <dc:creator>Mohammad Mustafa Arif</dc:creator>
  <cp:lastModifiedBy>Mohammad Mustafa Arif</cp:lastModifiedBy>
  <cp:revision>96</cp:revision>
  <dcterms:created xsi:type="dcterms:W3CDTF">2021-03-31T20:24:04Z</dcterms:created>
  <dcterms:modified xsi:type="dcterms:W3CDTF">2021-04-12T19:39:45Z</dcterms:modified>
</cp:coreProperties>
</file>