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2A50-967C-4AAA-B241-ED01A10FB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C1AD3-1690-43A4-8925-BEF5380B0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960B-0EB2-4506-8B75-0A02D9D1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E6B-A9DF-4317-ACB4-296077ECD769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66A1-92A4-4BF5-8C95-DEA75E11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802C-EB9A-4D2D-A399-52F22110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474F-9612-4485-8861-1C8B86A16D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41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F665-F444-41C3-B269-D3F7F1CF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31D6-C753-4939-9346-8A71BA86A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3DA9-8847-43EA-A665-35EB3AB7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E6B-A9DF-4317-ACB4-296077ECD769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31D84-4344-41FD-A291-0933F67F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D12B-D3DA-46FF-9692-9DE3A9DB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474F-9612-4485-8861-1C8B86A16D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942E2-FF1B-46F2-B8E6-9D20D856A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9436D-F418-4711-9CC4-2F92A616C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26B8-189E-474D-A5F5-6B6CBBA9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E6B-A9DF-4317-ACB4-296077ECD769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4F58-4739-4571-8540-0C382D3F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6EFD-423B-4844-A6E1-2FB003DE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474F-9612-4485-8861-1C8B86A16D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24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7E75-933F-46B7-89AE-20C4ABE4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1939-1CA2-4EB7-ADD3-CB42A065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3A7D0-BAE5-47E5-9256-11A53303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E6B-A9DF-4317-ACB4-296077ECD769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B747-DB50-435B-BBCF-7FC8B106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F922-6292-4EEE-A824-081DAC2E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474F-9612-4485-8861-1C8B86A16D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92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4F9D-9541-4668-B07F-C53E0BF9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50F7C-E50C-4CAE-8A71-5E51FB44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F65A8-2DF7-4E92-B639-01D058E2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E6B-A9DF-4317-ACB4-296077ECD769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FA536-8B05-46D1-A791-C7B7CE82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8552-296E-4E44-B19A-E38A254F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474F-9612-4485-8861-1C8B86A16D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8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6140-748F-4D53-A9A3-BC9EDFE5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228-E874-4D3D-B469-CFB9AD6ED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E1E14-457D-48A7-8D4B-35D0F40E3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04316-9747-441C-9CA8-74CD6DBB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E6B-A9DF-4317-ACB4-296077ECD769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A9427-17EB-42BD-8A76-BAC2CF73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5446-57F6-4DA6-8899-CCE3F8C0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474F-9612-4485-8861-1C8B86A16D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56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369F-F2EB-4993-AB5B-C1131775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89BB4-5546-4F37-B22C-D121D23A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2E328-49E1-486F-ADCF-0C2C687A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B611B-CFC9-47EE-9EBC-278CEC561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0653C-B52E-4A5D-A4D2-9AF3A4D84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89A1F-4426-4825-8DBF-F3BFCBFC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E6B-A9DF-4317-ACB4-296077ECD769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9A6ED-8592-4DF2-9B91-8D030D53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4C10E-E98C-4B67-8F66-81841B43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474F-9612-4485-8861-1C8B86A16D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68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1250-3B89-46BD-8E48-82F22235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94911-05D8-44CF-9420-56929FD3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E6B-A9DF-4317-ACB4-296077ECD769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FB7DA-4C2B-46AC-9CF2-8241EAA7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5B2A3-A585-4285-8F3A-DB71BFBE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474F-9612-4485-8861-1C8B86A16D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99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F9AF3-451D-40A4-8EB7-EDDCB19B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E6B-A9DF-4317-ACB4-296077ECD769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C9757-139C-4E81-8787-EAEBEA0C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DCE8C-8BE5-42CD-A106-66A243D1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474F-9612-4485-8861-1C8B86A16D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92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606B-3BE8-4E8F-BDEC-083866C8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DDF0-66CD-4990-84CD-FFF8101E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9E634-9E05-4186-8EAE-FD90B0FF8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205E0-8445-4423-A0CB-88FFCA7B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E6B-A9DF-4317-ACB4-296077ECD769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FF523-CC44-4A68-A2E7-A0FB746F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E8664-85B7-4AC8-99D1-3859A7E3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474F-9612-4485-8861-1C8B86A16D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31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9985-48CC-4AB6-92F7-8E0563A0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53929-9C47-4614-93B5-8E0915C5A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FCBCE-01D0-4D87-96C3-6A01C4AD4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3337E-E82D-40B1-98BD-94ACBD38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E6B-A9DF-4317-ACB4-296077ECD769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774CC-DF14-4BAA-84C2-1DFB8AE9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2CEAC-849C-4DDD-A6C9-ED09541E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474F-9612-4485-8861-1C8B86A16D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45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BAC50-EA06-4116-9BB9-5FD7A31B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0D17F-D1A8-4B1E-A3FB-AD9E78350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38F5-5BCC-4F77-9B89-25796BAB5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5E6B-A9DF-4317-ACB4-296077ECD769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59B29-6B37-4545-8B0E-C90F3E57E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48E8-8C5D-49B8-8699-F1E5941C7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474F-9612-4485-8861-1C8B86A16D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26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Soccer Analytics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3842932"/>
            <a:ext cx="2818027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More Passing Analysis &amp; Network Algorithms</a:t>
            </a:r>
          </a:p>
        </p:txBody>
      </p:sp>
      <p:pic>
        <p:nvPicPr>
          <p:cNvPr id="7" name="Graphic 6" descr="Soccer Player">
            <a:extLst>
              <a:ext uri="{FF2B5EF4-FFF2-40B4-BE49-F238E27FC236}">
                <a16:creationId xmlns:a16="http://schemas.microsoft.com/office/drawing/2014/main" id="{13BE9680-5986-4990-A0ED-2E3534B99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A9E4-0EC4-4923-ACCA-003F0AA7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ED6C-0458-400E-955F-996B2ABF9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 Passing activity in cluster 1 appears to have a strong signal with respect to the team’s overall performance</a:t>
            </a:r>
          </a:p>
          <a:p>
            <a:r>
              <a:rPr lang="en-CA" dirty="0"/>
              <a:t>Note that cluster 1’s distinct features are the high </a:t>
            </a:r>
            <a:r>
              <a:rPr lang="en-CA" b="1" dirty="0"/>
              <a:t>lateral</a:t>
            </a:r>
            <a:r>
              <a:rPr lang="en-CA" dirty="0"/>
              <a:t> passing activity in the midfield, specifically R3-R4 and R4-R5</a:t>
            </a:r>
          </a:p>
          <a:p>
            <a:r>
              <a:rPr lang="en-CA" dirty="0"/>
              <a:t>Moving to individual passes, we can move away from discretized pitch zones and formalize the idea using the </a:t>
            </a:r>
            <a:r>
              <a:rPr lang="en-CA" b="1" dirty="0"/>
              <a:t>advance ratio:</a:t>
            </a:r>
          </a:p>
          <a:p>
            <a:pPr marL="0" indent="0">
              <a:buNone/>
            </a:pPr>
            <a:r>
              <a:rPr lang="en-CA" b="1" dirty="0"/>
              <a:t>					</a:t>
            </a:r>
          </a:p>
          <a:p>
            <a:pPr marL="0" indent="0">
              <a:buNone/>
            </a:pPr>
            <a:r>
              <a:rPr lang="en-CA" b="1" dirty="0"/>
              <a:t>					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Here, Y is the lateral direction (left/right) and X is the vertical direction(towards/away from the opponent’s goal)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1048A-C40F-44DA-AE44-4D7A75A3046D}"/>
                  </a:ext>
                </a:extLst>
              </p:cNvPr>
              <p:cNvSpPr txBox="1"/>
              <p:nvPr/>
            </p:nvSpPr>
            <p:spPr>
              <a:xfrm>
                <a:off x="3768824" y="4474346"/>
                <a:ext cx="4654351" cy="763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𝐴𝑑𝑣𝑎𝑛𝑐𝑒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𝑃𝑎𝑠𝑠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1048A-C40F-44DA-AE44-4D7A75A3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24" y="4474346"/>
                <a:ext cx="4654351" cy="763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69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3C463-14EB-4DAB-ADEA-B194C3D6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Macro-Averaged Advance Ratio vs Season Outcome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074C224-EC17-4E17-9EE5-33F7BFDA0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r="12356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1068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27E71C-1D24-44BD-BEBE-C390D397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Revisiting Player Networks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BF94D6F-EB13-4F47-9DEB-7633981F7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5294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5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8188-B673-45C7-9E39-87F2208A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Analysis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6F6C-AE67-4582-AEA2-5D6EF58C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/>
              <a:t>Clustering Coefficient (node):</a:t>
            </a:r>
          </a:p>
          <a:p>
            <a:pPr lvl="1"/>
            <a:r>
              <a:rPr lang="en-CA"/>
              <a:t>Measure of local node robustness</a:t>
            </a:r>
          </a:p>
          <a:p>
            <a:pPr lvl="1"/>
            <a:r>
              <a:rPr lang="en-CA"/>
              <a:t>Calculates the (weighted) number of triangles centered around the node as with respect to the number of possible triangles the could have been</a:t>
            </a:r>
          </a:p>
          <a:p>
            <a:pPr lvl="1"/>
            <a:r>
              <a:rPr lang="en-CA"/>
              <a:t>Formally, </a:t>
            </a:r>
          </a:p>
          <a:p>
            <a:pPr lvl="1"/>
            <a:endParaRPr lang="en-CA"/>
          </a:p>
          <a:p>
            <a:pPr lvl="1"/>
            <a:endParaRPr lang="en-CA"/>
          </a:p>
          <a:p>
            <a:pPr lvl="1"/>
            <a:endParaRPr lang="en-CA"/>
          </a:p>
          <a:p>
            <a:pPr lvl="1"/>
            <a:r>
              <a:rPr lang="en-CA"/>
              <a:t>We use the average clustering coefficient for all players in a team as a single metric for a particular performance</a:t>
            </a:r>
          </a:p>
          <a:p>
            <a:pPr lvl="1"/>
            <a:endParaRPr lang="en-CA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4EF6D-5723-458C-9348-A9E47623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50" y="3796506"/>
            <a:ext cx="5622299" cy="8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1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A1B5E4-37BD-443C-8919-59C3EA7B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Macro Averaged Clustering Coefficient vs Season Performance</a:t>
            </a:r>
            <a:endParaRPr lang="en-CA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CF71804-BDDD-4A17-9C4E-1AA1979C7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22" y="2579072"/>
            <a:ext cx="9155555" cy="284444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FAE5-CEE5-4EC0-8FFD-4F22CCE683E3}"/>
                  </a:ext>
                </a:extLst>
              </p:cNvPr>
              <p:cNvSpPr txBox="1"/>
              <p:nvPr/>
            </p:nvSpPr>
            <p:spPr>
              <a:xfrm>
                <a:off x="5636129" y="5686151"/>
                <a:ext cx="919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=0.52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FAE5-CEE5-4EC0-8FFD-4F22CCE68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29" y="5686151"/>
                <a:ext cx="919739" cy="276999"/>
              </a:xfrm>
              <a:prstGeom prst="rect">
                <a:avLst/>
              </a:prstGeom>
              <a:blipFill>
                <a:blip r:embed="rId3"/>
                <a:stretch>
                  <a:fillRect l="-6000" r="-6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29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8188-B673-45C7-9E39-87F2208A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Analysis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6F6C-AE67-4582-AEA2-5D6EF58C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Algebraic Connectivity (graph):</a:t>
            </a:r>
          </a:p>
          <a:p>
            <a:pPr lvl="1"/>
            <a:r>
              <a:rPr lang="en-CA" dirty="0"/>
              <a:t>Quantifies integration/segregation between players</a:t>
            </a:r>
          </a:p>
          <a:p>
            <a:pPr lvl="1"/>
            <a:r>
              <a:rPr lang="en-CA" dirty="0"/>
              <a:t>A value of 0 indicates complete separation of communities</a:t>
            </a:r>
          </a:p>
          <a:p>
            <a:pPr lvl="1"/>
            <a:r>
              <a:rPr lang="en-CA" dirty="0"/>
              <a:t>Fault tolerance interpretation: A high algebraic connectivity means a network is tolerant to faults in certain nodes. This means if a player is marked(by an opponent’s defender) or off the field(red card or injury), the network as a whole is tolerant highly to it in terms of ball movement.</a:t>
            </a:r>
          </a:p>
          <a:p>
            <a:pPr lvl="1"/>
            <a:r>
              <a:rPr lang="en-CA" dirty="0"/>
              <a:t>Formally, it is the second smallest eigenvalue of the Laplacian(D-A) matrix of the graph</a:t>
            </a:r>
          </a:p>
        </p:txBody>
      </p:sp>
    </p:spTree>
    <p:extLst>
      <p:ext uri="{BB962C8B-B14F-4D97-AF65-F5344CB8AC3E}">
        <p14:creationId xmlns:p14="http://schemas.microsoft.com/office/powerpoint/2010/main" val="423526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A1B5E4-37BD-443C-8919-59C3EA7B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Macro Averaged Algebraic Connectivity vs Season Performance</a:t>
            </a:r>
            <a:endParaRPr lang="en-CA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6DF4805-7501-4176-9794-4B2B6FB2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20" y="2502078"/>
            <a:ext cx="9155555" cy="28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5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8188-B673-45C7-9E39-87F2208A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Analysis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6F6C-AE67-4582-AEA2-5D6EF58C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Average All-Pairs Topological Shortest Path(graph):</a:t>
            </a:r>
          </a:p>
          <a:p>
            <a:pPr lvl="1"/>
            <a:r>
              <a:rPr lang="en-CA" dirty="0"/>
              <a:t>Shortest path between all pairs of nodes(players) in a network graph where edge weights are defined as 1/frequency of passes between the nodes.</a:t>
            </a:r>
          </a:p>
          <a:p>
            <a:pPr lvl="1"/>
            <a:r>
              <a:rPr lang="en-CA" dirty="0"/>
              <a:t>This definition of edge weights is </a:t>
            </a:r>
            <a:r>
              <a:rPr lang="en-CA" b="1" dirty="0"/>
              <a:t>inverse</a:t>
            </a:r>
            <a:r>
              <a:rPr lang="en-CA" dirty="0"/>
              <a:t> to all other analyses done till this point</a:t>
            </a:r>
          </a:p>
          <a:p>
            <a:pPr lvl="1"/>
            <a:r>
              <a:rPr lang="en-CA" dirty="0"/>
              <a:t>A low value indicates movement of the ball between 2 random nodes, on average, was performed frequently</a:t>
            </a:r>
          </a:p>
        </p:txBody>
      </p:sp>
    </p:spTree>
    <p:extLst>
      <p:ext uri="{BB962C8B-B14F-4D97-AF65-F5344CB8AC3E}">
        <p14:creationId xmlns:p14="http://schemas.microsoft.com/office/powerpoint/2010/main" val="375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A1B5E4-37BD-443C-8919-59C3EA7B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Macro Averaged All-Pairs Topological Shortest Path vs Season Performance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8A5FBBE-B331-41B1-BD84-795E199AF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82" y="2319715"/>
            <a:ext cx="9155555" cy="28444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CEB822-0D5A-4E85-990D-1E6B346F06A8}"/>
                  </a:ext>
                </a:extLst>
              </p:cNvPr>
              <p:cNvSpPr txBox="1"/>
              <p:nvPr/>
            </p:nvSpPr>
            <p:spPr>
              <a:xfrm>
                <a:off x="5636129" y="5530400"/>
                <a:ext cx="1092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=−0.73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CEB822-0D5A-4E85-990D-1E6B346F0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29" y="5530400"/>
                <a:ext cx="1092863" cy="276999"/>
              </a:xfrm>
              <a:prstGeom prst="rect">
                <a:avLst/>
              </a:prstGeom>
              <a:blipFill>
                <a:blip r:embed="rId3"/>
                <a:stretch>
                  <a:fillRect l="-5028" r="-5028"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62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5B0BB2-FE16-4A98-AE37-C65FC1A3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Last Time: Passing Lanes Between Zones</a:t>
            </a:r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Chart, radar chart&#10;&#10;Description automatically generated">
            <a:extLst>
              <a:ext uri="{FF2B5EF4-FFF2-40B4-BE49-F238E27FC236}">
                <a16:creationId xmlns:a16="http://schemas.microsoft.com/office/drawing/2014/main" id="{558C91BC-CCD5-4AF3-A964-E5928FCCC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3" r="2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3918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90074-AD88-454E-A984-0F85B768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Last Time: Passing Lane Relative Strength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EFCAA4E2-735F-47CA-9813-05E80CD6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43" r="2445" b="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23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5BBA8-E68E-4305-A9F7-6A5866B93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CA" sz="5400"/>
              <a:t>Now: Clustering Individual Performances by Passing Lane Distributions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47E85D-DCE9-4C45-A86A-2C34E7849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CA"/>
              <a:t>K-Means Algorithm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79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7F29A-962B-4CF5-AE51-29DC3179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K-Means: Elbow Point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BA4D9060-EB7E-4669-BCD4-F2E64C1D9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DFFB21-404A-43F5-AE91-1ECDC59C5074}"/>
              </a:ext>
            </a:extLst>
          </p:cNvPr>
          <p:cNvCxnSpPr/>
          <p:nvPr/>
        </p:nvCxnSpPr>
        <p:spPr>
          <a:xfrm>
            <a:off x="5407796" y="2883301"/>
            <a:ext cx="0" cy="23792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4CA999-6595-4159-B55A-1B31EC2437F1}"/>
              </a:ext>
            </a:extLst>
          </p:cNvPr>
          <p:cNvCxnSpPr>
            <a:cxnSpLocks/>
          </p:cNvCxnSpPr>
          <p:nvPr/>
        </p:nvCxnSpPr>
        <p:spPr>
          <a:xfrm flipH="1">
            <a:off x="4648200" y="2880527"/>
            <a:ext cx="7595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3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BEEE5-FC32-4591-A1AF-9A0174DF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Do The Clusters Primarily Differ?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492F3A2-DB70-4FD7-8EAE-F9C20DCBC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372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7103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2496C-F34D-4E52-AFC1-1E511D18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Major Differences in Passing Activity Across the Highlighted Zones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D6F215ED-132B-4EE3-978E-B5E245895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" r="-2" b="-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264445-954C-49FE-A5D4-1484C782D580}"/>
              </a:ext>
            </a:extLst>
          </p:cNvPr>
          <p:cNvSpPr/>
          <p:nvPr/>
        </p:nvSpPr>
        <p:spPr>
          <a:xfrm>
            <a:off x="7434951" y="3056323"/>
            <a:ext cx="603681" cy="1544714"/>
          </a:xfrm>
          <a:prstGeom prst="ellipse">
            <a:avLst/>
          </a:prstGeom>
          <a:solidFill>
            <a:schemeClr val="accent2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918709-3F90-41EA-9CA5-E427823F9DEA}"/>
              </a:ext>
            </a:extLst>
          </p:cNvPr>
          <p:cNvSpPr/>
          <p:nvPr/>
        </p:nvSpPr>
        <p:spPr>
          <a:xfrm>
            <a:off x="7453533" y="2055013"/>
            <a:ext cx="603681" cy="1544714"/>
          </a:xfrm>
          <a:prstGeom prst="ellipse">
            <a:avLst/>
          </a:prstGeom>
          <a:solidFill>
            <a:schemeClr val="accent2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1334F-A54A-4F63-9A0B-A1E534683E4B}"/>
              </a:ext>
            </a:extLst>
          </p:cNvPr>
          <p:cNvSpPr/>
          <p:nvPr/>
        </p:nvSpPr>
        <p:spPr>
          <a:xfrm>
            <a:off x="5862858" y="2055013"/>
            <a:ext cx="603681" cy="1544714"/>
          </a:xfrm>
          <a:prstGeom prst="ellipse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61BB6-0671-4DD8-91B1-91E082DD1F8B}"/>
              </a:ext>
            </a:extLst>
          </p:cNvPr>
          <p:cNvSpPr/>
          <p:nvPr/>
        </p:nvSpPr>
        <p:spPr>
          <a:xfrm rot="5400000">
            <a:off x="6664745" y="1409458"/>
            <a:ext cx="603681" cy="2181256"/>
          </a:xfrm>
          <a:prstGeom prst="ellipse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18DC12-1F63-4BB9-B66D-21397BEAFE53}"/>
              </a:ext>
            </a:extLst>
          </p:cNvPr>
          <p:cNvSpPr/>
          <p:nvPr/>
        </p:nvSpPr>
        <p:spPr>
          <a:xfrm>
            <a:off x="5872149" y="3122205"/>
            <a:ext cx="603681" cy="1544714"/>
          </a:xfrm>
          <a:prstGeom prst="ellipse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B938A4-EF32-42E9-8E6F-E90520F200EC}"/>
              </a:ext>
            </a:extLst>
          </p:cNvPr>
          <p:cNvSpPr/>
          <p:nvPr/>
        </p:nvSpPr>
        <p:spPr>
          <a:xfrm rot="5400000">
            <a:off x="6664745" y="3105775"/>
            <a:ext cx="603681" cy="2181256"/>
          </a:xfrm>
          <a:prstGeom prst="ellipse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95C8F-DE0C-48F1-B446-5D9B8C5F93FE}"/>
              </a:ext>
            </a:extLst>
          </p:cNvPr>
          <p:cNvSpPr txBox="1"/>
          <p:nvPr/>
        </p:nvSpPr>
        <p:spPr>
          <a:xfrm>
            <a:off x="419100" y="5750870"/>
            <a:ext cx="267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Note: The clustering is done for each </a:t>
            </a:r>
            <a:r>
              <a:rPr lang="en-CA" b="1" dirty="0"/>
              <a:t>performance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439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9DD49-B70D-493A-B6C2-A779A9BB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Strong Correlation between Individual Cluster Assignment and Performance Outcome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3CB42B6E-8C63-4DB8-A0DD-9C209D35D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8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3671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9DD49-B70D-493A-B6C2-A779A9BB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Strong Correlation between Macro-Averaged Cluster Assignment and Season Outcome</a:t>
            </a:r>
            <a:endParaRPr lang="en-US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333DDF45-197A-43BA-B783-3E40E1643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r="11867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104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459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Soccer Analytics </vt:lpstr>
      <vt:lpstr>Last Time: Passing Lanes Between Zones</vt:lpstr>
      <vt:lpstr>Last Time: Passing Lane Relative Strength</vt:lpstr>
      <vt:lpstr>Now: Clustering Individual Performances by Passing Lane Distributions</vt:lpstr>
      <vt:lpstr>K-Means: Elbow Point</vt:lpstr>
      <vt:lpstr>How Do The Clusters Primarily Differ?</vt:lpstr>
      <vt:lpstr>Major Differences in Passing Activity Across the Highlighted Zones</vt:lpstr>
      <vt:lpstr>Strong Correlation between Individual Cluster Assignment and Performance Outcome</vt:lpstr>
      <vt:lpstr>Strong Correlation between Macro-Averaged Cluster Assignment and Season Outcome</vt:lpstr>
      <vt:lpstr>Analysis</vt:lpstr>
      <vt:lpstr>Macro-Averaged Advance Ratio vs Season Outcome</vt:lpstr>
      <vt:lpstr>Revisiting Player Networks</vt:lpstr>
      <vt:lpstr>Network Analysis Metrics</vt:lpstr>
      <vt:lpstr>Macro Averaged Clustering Coefficient vs Season Performance</vt:lpstr>
      <vt:lpstr>Network Analysis Metrics</vt:lpstr>
      <vt:lpstr>Macro Averaged Algebraic Connectivity vs Season Performance</vt:lpstr>
      <vt:lpstr>Network Analysis Metrics</vt:lpstr>
      <vt:lpstr>Macro Averaged All-Pairs Topological Shortest Path vs Season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Analytics</dc:title>
  <dc:creator>Mohammad Mustafa Arif</dc:creator>
  <cp:lastModifiedBy>Mohammad Mustafa Arif</cp:lastModifiedBy>
  <cp:revision>6</cp:revision>
  <dcterms:created xsi:type="dcterms:W3CDTF">2020-12-21T08:44:59Z</dcterms:created>
  <dcterms:modified xsi:type="dcterms:W3CDTF">2020-12-21T09:41:48Z</dcterms:modified>
</cp:coreProperties>
</file>