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9" r:id="rId3"/>
    <p:sldId id="350" r:id="rId4"/>
    <p:sldId id="351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4" r:id="rId16"/>
    <p:sldId id="363" r:id="rId17"/>
    <p:sldId id="365" r:id="rId18"/>
    <p:sldId id="366" r:id="rId19"/>
    <p:sldId id="367" r:id="rId20"/>
    <p:sldId id="368" r:id="rId21"/>
    <p:sldId id="369" r:id="rId22"/>
    <p:sldId id="370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4C4E-733E-4235-92A3-671FF4324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95007-3959-496A-972D-F5CDC6305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153D-0B88-43A3-8312-711533E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88FF-0CE9-4272-BD9E-E67E7A60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C67F-D050-4F2B-8453-DDC7D36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33BC-B253-4882-8475-9417DFC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831D-D101-4780-81CF-FDBFADEB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5467-FF39-4EBD-88B8-7DA0A58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CA4A-C447-480F-A56F-1A32EC6D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67AF-F259-4EA3-8969-401C1122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69EEB-C6A5-455F-852B-7519868E7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B9A5-4FCB-40B0-9CB4-E4C03E14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B50B-5172-43E5-90AF-F351C003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1B9B-355D-4643-8158-FAF30C54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BEA1-94DE-48A5-AF19-CBB32850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5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7062-75F9-4A57-A095-A3DAE087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234B-4E95-4579-9EDB-70066C45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B3A-DA93-47B0-9932-F21246C6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F623-E6D5-4790-AADC-ABA193A3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971C-F7DB-475C-92B1-5CFA5827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0FB4-995C-4708-A99C-CC6B51F2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301F-EFFF-4884-B290-24781477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201-A42E-4B10-96BB-FA6D2A56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7943-2F47-4BAD-A7B2-269A6BEE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6FC0-9D5E-4942-9616-AB84DC75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1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EBE-A8DE-47F6-B5E2-357A9DFB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540C-2DAD-4CDB-AD3E-1A4870C4D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2883-DD71-4151-8EB0-42638FAB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F377-6AEC-42FF-B118-DEC86BA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53A5-777B-41EB-AE8E-F526E93A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90CC-5C26-4350-BB54-2FC97831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1F1-9305-4B88-873D-7AA525A9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9198-E5F8-4A7C-A79D-6FE90F62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F6904-6B15-40A6-B299-FAC6503D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85C31-353A-4826-9503-B492FD12D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80E33-FC0E-4F50-B79A-C33026C65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0B2B8-1A5C-4D1B-9B72-4AB9EB8C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4412A-0CB9-43EB-9A56-B4F235FE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4F298-D0F3-4307-8DD0-95B6B80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AD4F-B190-4AA5-90C7-F84411BA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DEA3C-1FC7-4B6A-9943-24723EB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8027D-9566-49A8-BDDD-E2715266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2824-CDB9-4ED3-BE1F-967B961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75BC2-A947-4F4A-B2CB-BCC21177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4AC72-60B1-4FA6-AE81-14F9300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7A35-F609-4DA3-9F0D-B58FC90F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9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7FEA-FDD7-49B9-942C-6CADAF5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535E-4A9B-41EC-B1EA-71BF5157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C0D63-B4D2-4542-9DE2-6E9FB4F5F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A38D-107C-4A05-87AC-D8A6BC38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6EE3-CD14-4094-B406-A30021DB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3192-5341-4245-8AC4-9FAFE3C0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82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7F5B-F29C-4EEB-9116-E880F30F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09A6F-4D2A-40AB-8938-E2B608266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E151-932B-4D26-9AB7-5934DE46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E088-A8BF-4D85-A5F3-6E16938F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CFEB-F2BD-4603-8F71-12C7657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E9CCC-E6BC-4863-B17E-5DA4AA21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5029A-670A-4788-9D29-01AC665A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08A7-9B00-4989-AC29-88226D1C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076E-4FB2-4E05-BBCC-A61C621D0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B0EB-4031-4922-8909-6E55D4253394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8778-DB39-4E91-B213-CF02D612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467F-E033-40DC-B769-DB6A11BB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BAFB-D3DA-40D5-A899-5EC8D335F3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3842932"/>
            <a:ext cx="2973078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Deep Dive: Play Style Clustering	</a:t>
            </a:r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D16A-F830-4F2D-BED2-9D735237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B0D6-E6B1-4A2D-AC15-A63DCAAF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Generally, aggregating through mean, median, min and max yielded very similar results for cluster assignments. </a:t>
            </a:r>
          </a:p>
          <a:p>
            <a:r>
              <a:rPr lang="en-CA" dirty="0"/>
              <a:t>Raw values also showed high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48EF5-A5E1-4157-B6C8-781942FF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27" y="3163010"/>
            <a:ext cx="5036079" cy="339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CDBE5-D0CE-4780-9EEF-CEEAF4B7C3BB}"/>
              </a:ext>
            </a:extLst>
          </p:cNvPr>
          <p:cNvSpPr txBox="1"/>
          <p:nvPr/>
        </p:nvSpPr>
        <p:spPr>
          <a:xfrm>
            <a:off x="5048250" y="6554655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Mean Aggregations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95181-59D0-45F2-A746-3336ABED125B}"/>
              </a:ext>
            </a:extLst>
          </p:cNvPr>
          <p:cNvSpPr txBox="1"/>
          <p:nvPr/>
        </p:nvSpPr>
        <p:spPr>
          <a:xfrm rot="16200000">
            <a:off x="2154491" y="4409306"/>
            <a:ext cx="232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Median Aggregations</a:t>
            </a:r>
          </a:p>
        </p:txBody>
      </p:sp>
    </p:spTree>
    <p:extLst>
      <p:ext uri="{BB962C8B-B14F-4D97-AF65-F5344CB8AC3E}">
        <p14:creationId xmlns:p14="http://schemas.microsoft.com/office/powerpoint/2010/main" val="401456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4F4-041B-4CE0-AC2B-3139BEE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96F9-4837-499B-9744-4D574338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Moving on, only mean and variance were chosen as the aggregation methods and a principal component analysis was done: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67BE5-7559-488B-93AD-75A6EE5E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9" y="2967037"/>
            <a:ext cx="5083531" cy="320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7EA25-AD6C-42A2-9A16-75360DEA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967037"/>
            <a:ext cx="5083531" cy="3304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F66558-C481-48E7-81EB-355A170FCFC8}"/>
              </a:ext>
            </a:extLst>
          </p:cNvPr>
          <p:cNvSpPr txBox="1"/>
          <p:nvPr/>
        </p:nvSpPr>
        <p:spPr>
          <a:xfrm>
            <a:off x="2492196" y="6311900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Principal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433B0-78AC-42C7-864D-21FB3A02AEB5}"/>
              </a:ext>
            </a:extLst>
          </p:cNvPr>
          <p:cNvSpPr txBox="1"/>
          <p:nvPr/>
        </p:nvSpPr>
        <p:spPr>
          <a:xfrm>
            <a:off x="8050300" y="6311900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Principal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21EB5-A4CA-4354-959E-DF6567D88F7E}"/>
              </a:ext>
            </a:extLst>
          </p:cNvPr>
          <p:cNvSpPr txBox="1"/>
          <p:nvPr/>
        </p:nvSpPr>
        <p:spPr>
          <a:xfrm rot="16200000">
            <a:off x="5326150" y="4199493"/>
            <a:ext cx="24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Explained 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890AF-3292-4D0B-8AED-3B9CFF133C26}"/>
              </a:ext>
            </a:extLst>
          </p:cNvPr>
          <p:cNvSpPr txBox="1"/>
          <p:nvPr/>
        </p:nvSpPr>
        <p:spPr>
          <a:xfrm rot="16200000">
            <a:off x="-951430" y="4199493"/>
            <a:ext cx="320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Explained Variance – Log Scale</a:t>
            </a:r>
          </a:p>
        </p:txBody>
      </p:sp>
    </p:spTree>
    <p:extLst>
      <p:ext uri="{BB962C8B-B14F-4D97-AF65-F5344CB8AC3E}">
        <p14:creationId xmlns:p14="http://schemas.microsoft.com/office/powerpoint/2010/main" val="151236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206-4D8A-473A-AD92-CFCDF3C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with Top 15 Principal Components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4BFF9-D8BF-421A-ADB4-01E15F71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7" y="2152649"/>
            <a:ext cx="1065250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206-4D8A-473A-AD92-CFCDF3C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with Top 15 Principal Components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DE5AE-2B33-4B4E-8FF6-BDDB1C1A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89315" cy="4351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C3DA1-E047-4148-9FF1-E0D0E4A46DF2}"/>
              </a:ext>
            </a:extLst>
          </p:cNvPr>
          <p:cNvSpPr txBox="1"/>
          <p:nvPr/>
        </p:nvSpPr>
        <p:spPr>
          <a:xfrm>
            <a:off x="7537142" y="1935332"/>
            <a:ext cx="408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 clusters, largely uncorrelated (unlike k-means)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Problem: Very difficult interpretation – Difficult to determine what the principal components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958CBE-C9FF-41C9-9402-0314A7C8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428999"/>
            <a:ext cx="3619500" cy="18764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6751CC-5124-4F5A-B3EE-D50628626D5E}"/>
              </a:ext>
            </a:extLst>
          </p:cNvPr>
          <p:cNvCxnSpPr>
            <a:cxnSpLocks/>
          </p:cNvCxnSpPr>
          <p:nvPr/>
        </p:nvCxnSpPr>
        <p:spPr>
          <a:xfrm>
            <a:off x="9613962" y="5485105"/>
            <a:ext cx="0" cy="9232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0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C1F-92D6-4350-A260-5D181FB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Approach: Mutual Information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124B3-1B3C-4809-B1F7-197FF970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2400" dirty="0"/>
                  <a:t>Instead of dimensional reduction with Principal Component Analysis, lets try to scale each of the original 40 features up/down by the amount of information they have regarding performance</a:t>
                </a:r>
              </a:p>
              <a:p>
                <a:r>
                  <a:rPr lang="en-CA" sz="2400" b="1" dirty="0"/>
                  <a:t>Intuition: </a:t>
                </a:r>
                <a:r>
                  <a:rPr lang="en-CA" sz="2400" dirty="0"/>
                  <a:t>measure of mutual dependence between two variables or the “amount of information” obtained about one random variable through observing another random variable</a:t>
                </a:r>
                <a:endParaRPr lang="en-CA" sz="2400" b="1" dirty="0"/>
              </a:p>
              <a:p>
                <a:r>
                  <a:rPr lang="en-CA" sz="2400" b="1" dirty="0"/>
                  <a:t>Definition</a:t>
                </a:r>
                <a:r>
                  <a:rPr lang="en-CA" sz="2400" dirty="0"/>
                  <a:t>: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pPr marL="914400" lvl="2" indent="0">
                  <a:buNone/>
                </a:pPr>
                <a:r>
                  <a:rPr lang="en-CA" sz="2400" dirty="0"/>
                  <a:t>where H() denotes information entropy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124B3-1B3C-4809-B1F7-197FF970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C1F-92D6-4350-A260-5D181FB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Approach: Mutual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24B3-1B3C-4809-B1F7-197FF970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Using methodology from Brain C. Ross [1], evaluated MI between the 40 continuous features and a </a:t>
            </a:r>
            <a:r>
              <a:rPr lang="en-CA" sz="2400" b="1" dirty="0"/>
              <a:t>discrete target variable</a:t>
            </a:r>
            <a:r>
              <a:rPr lang="en-CA" sz="2400" dirty="0"/>
              <a:t>.</a:t>
            </a:r>
          </a:p>
          <a:p>
            <a:r>
              <a:rPr lang="en-CA" sz="2400" dirty="0"/>
              <a:t>For the discrete target variable, used end of season ranking quartiles, for each domestic league, as shown:</a:t>
            </a:r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45850-7D7B-4BC0-9E66-5DA19FD7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959183"/>
            <a:ext cx="4448175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F5693-165F-4CD4-BA48-0EE5EBDA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5090631"/>
            <a:ext cx="4438650" cy="14573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A59B7F-CDA5-4666-8C35-61069B8C6F84}"/>
              </a:ext>
            </a:extLst>
          </p:cNvPr>
          <p:cNvCxnSpPr>
            <a:cxnSpLocks/>
          </p:cNvCxnSpPr>
          <p:nvPr/>
        </p:nvCxnSpPr>
        <p:spPr>
          <a:xfrm>
            <a:off x="5824537" y="4693130"/>
            <a:ext cx="0" cy="3395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96E380-F857-46A2-99C9-1E59ED19AB96}"/>
              </a:ext>
            </a:extLst>
          </p:cNvPr>
          <p:cNvSpPr txBox="1"/>
          <p:nvPr/>
        </p:nvSpPr>
        <p:spPr>
          <a:xfrm>
            <a:off x="742957" y="6485564"/>
            <a:ext cx="1061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[1] B. C. Ross, “Mutual information between discrete and continuous data sets,” </a:t>
            </a:r>
            <a:r>
              <a:rPr lang="en-US" i="1" dirty="0" err="1">
                <a:effectLst/>
              </a:rPr>
              <a:t>PLoS</a:t>
            </a:r>
            <a:r>
              <a:rPr lang="en-US" i="1" dirty="0">
                <a:effectLst/>
              </a:rPr>
              <a:t> ONE</a:t>
            </a:r>
            <a:r>
              <a:rPr lang="en-US" dirty="0">
                <a:effectLst/>
              </a:rPr>
              <a:t>, vol. 9, no. 2, 2014.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58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C1F-92D6-4350-A260-5D181FB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Approach: Mutual Information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24B88-1A6C-4EB5-8AE3-E5F5A875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33" y="1349374"/>
            <a:ext cx="9125734" cy="5508626"/>
          </a:xfrm>
        </p:spPr>
      </p:pic>
    </p:spTree>
    <p:extLst>
      <p:ext uri="{BB962C8B-B14F-4D97-AF65-F5344CB8AC3E}">
        <p14:creationId xmlns:p14="http://schemas.microsoft.com/office/powerpoint/2010/main" val="116599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B919-FB58-4890-8202-300F0C2A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Approach: Mutual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7F50-4E66-4300-8441-2F191C8C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Moving on, each dimension was first normalized to 0 mean, 1 standard deviation, and then scaled up by the mutual information score in that dimension.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means if we use Euclidean distance as the proximity measure for clustering, the distances are weighed according to the amount of information in each dimension</a:t>
            </a:r>
          </a:p>
        </p:txBody>
      </p:sp>
    </p:spTree>
    <p:extLst>
      <p:ext uri="{BB962C8B-B14F-4D97-AF65-F5344CB8AC3E}">
        <p14:creationId xmlns:p14="http://schemas.microsoft.com/office/powerpoint/2010/main" val="146812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91D7-1697-4AE5-8285-AEF01FC8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Scaled Data: Hierarchical Clustering (WARD’s Algorithm)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A922-E125-40FB-8129-0009C7AC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80" y="2332982"/>
            <a:ext cx="11714940" cy="3904980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27F1A-CDDF-49FD-B7C6-C25C568B50EC}"/>
              </a:ext>
            </a:extLst>
          </p:cNvPr>
          <p:cNvCxnSpPr/>
          <p:nvPr/>
        </p:nvCxnSpPr>
        <p:spPr>
          <a:xfrm>
            <a:off x="0" y="4476750"/>
            <a:ext cx="12125325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A5B3FA-5B84-4959-AC4E-18BC1F50F8F4}"/>
              </a:ext>
            </a:extLst>
          </p:cNvPr>
          <p:cNvSpPr txBox="1"/>
          <p:nvPr/>
        </p:nvSpPr>
        <p:spPr>
          <a:xfrm rot="16200000">
            <a:off x="-904486" y="313042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Choosing K=3 Clusters</a:t>
            </a:r>
          </a:p>
        </p:txBody>
      </p:sp>
    </p:spTree>
    <p:extLst>
      <p:ext uri="{BB962C8B-B14F-4D97-AF65-F5344CB8AC3E}">
        <p14:creationId xmlns:p14="http://schemas.microsoft.com/office/powerpoint/2010/main" val="390433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D359A-0F81-49A1-8FD4-28026AEF4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1" y="1690688"/>
            <a:ext cx="9725024" cy="5007229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6F7AE3-4813-4E0E-BB16-EB26E213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Scaled Data: Hierarchical Clustering (WARD’s Algorithm)</a:t>
            </a:r>
          </a:p>
        </p:txBody>
      </p:sp>
    </p:spTree>
    <p:extLst>
      <p:ext uri="{BB962C8B-B14F-4D97-AF65-F5344CB8AC3E}">
        <p14:creationId xmlns:p14="http://schemas.microsoft.com/office/powerpoint/2010/main" val="4240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FD2E-02C8-4039-B06F-D5D5D1EA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Far…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2394C6-A21F-4C42-A434-508AEAF9C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07450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661919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623834"/>
                    </a:ext>
                  </a:extLst>
                </a:gridCol>
              </a:tblGrid>
              <a:tr h="119090">
                <a:tc>
                  <a:txBody>
                    <a:bodyPr/>
                    <a:lstStyle/>
                    <a:p>
                      <a:r>
                        <a:rPr lang="en-CA" dirty="0"/>
                        <a:t>Type of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Features 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6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Zonal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Passing Lane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 cluster label or 36 individual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5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Player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Defense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26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AB3599-E614-4FA9-9926-C797B7D9EC46}"/>
              </a:ext>
            </a:extLst>
          </p:cNvPr>
          <p:cNvSpPr txBox="1"/>
          <p:nvPr/>
        </p:nvSpPr>
        <p:spPr>
          <a:xfrm>
            <a:off x="6096000" y="4180522"/>
            <a:ext cx="250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20 Metrics Overall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56AB7-90F3-4B19-899D-111464CA9C36}"/>
              </a:ext>
            </a:extLst>
          </p:cNvPr>
          <p:cNvSpPr txBox="1"/>
          <p:nvPr/>
        </p:nvSpPr>
        <p:spPr>
          <a:xfrm>
            <a:off x="838200" y="5569545"/>
            <a:ext cx="1087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of these metrics were evaluated per-team, per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1344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C52442-30DF-42AE-AA45-FC583A62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" y="2348706"/>
            <a:ext cx="6200775" cy="38766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A1315B-764E-470D-90D5-99BBE807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Scaled Data: Hierarchical Clustering (WARD’s Algorithm)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F979B-179D-4BC2-A153-EC16C9BB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8" y="2353468"/>
            <a:ext cx="59150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4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410D1-348A-40E3-9618-9EBFF0BD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Scaled Data: Hierarchical Clustering (WARD’s Algorithm)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6A318-1842-4D9E-9A21-91A5DAB6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0" y="1844675"/>
            <a:ext cx="8905875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47B7AA-B178-4466-AC35-C9AE7C496CDB}"/>
              </a:ext>
            </a:extLst>
          </p:cNvPr>
          <p:cNvSpPr txBox="1"/>
          <p:nvPr/>
        </p:nvSpPr>
        <p:spPr>
          <a:xfrm>
            <a:off x="9734549" y="2809875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Both centroids and performance show high correlation between clusters 1 and 2</a:t>
            </a:r>
          </a:p>
        </p:txBody>
      </p:sp>
    </p:spTree>
    <p:extLst>
      <p:ext uri="{BB962C8B-B14F-4D97-AF65-F5344CB8AC3E}">
        <p14:creationId xmlns:p14="http://schemas.microsoft.com/office/powerpoint/2010/main" val="120330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46105-9422-4692-8B67-58456332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4" y="2141537"/>
            <a:ext cx="8500661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AFCD8-81BF-4278-9EFD-160F5C58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Scaled Data: Soft Clustering with Gaussian Mixture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FCBFE-6427-4DC5-8F98-92C047AB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379" y="2141537"/>
            <a:ext cx="2790537" cy="31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EF4-A144-488D-874A-4E3F0C72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C247A7-B0DD-406A-AF87-D617D72C9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00567"/>
              </p:ext>
            </p:extLst>
          </p:nvPr>
        </p:nvGraphicFramePr>
        <p:xfrm>
          <a:off x="1162049" y="1965960"/>
          <a:ext cx="98679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050">
                  <a:extLst>
                    <a:ext uri="{9D8B030D-6E8A-4147-A177-3AD203B41FA5}">
                      <a16:colId xmlns:a16="http://schemas.microsoft.com/office/drawing/2014/main" val="3959531359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222821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Clustering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0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K-Means (100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 clusters, attack/defense discrepancy, large correlations across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9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PCA + K-Means (15 Principal 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uncorrelated clusters, observable performance discrepancy, hard to interpret with fundamentals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 + Hierarchical Clustering (40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clusters, observable performance discrepancy, strong correlation amongst 2 of the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4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MI + Gaussian Mixture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Each team probabilistically assigned to 1 of 3 clusters, uncorrelated, hard to study performance discrepancy.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796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604EFA-326A-4CF6-843C-EF3FF6AE7190}"/>
              </a:ext>
            </a:extLst>
          </p:cNvPr>
          <p:cNvSpPr txBox="1"/>
          <p:nvPr/>
        </p:nvSpPr>
        <p:spPr>
          <a:xfrm>
            <a:off x="838200" y="5569545"/>
            <a:ext cx="1082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Other methods such as </a:t>
            </a:r>
            <a:r>
              <a:rPr lang="en-CA" b="1" dirty="0"/>
              <a:t>OPTICS, mean shift clustering, </a:t>
            </a:r>
            <a:r>
              <a:rPr lang="en-CA" dirty="0"/>
              <a:t>and</a:t>
            </a:r>
            <a:r>
              <a:rPr lang="en-CA" b="1" dirty="0"/>
              <a:t> affinity propagation clustering </a:t>
            </a:r>
            <a:r>
              <a:rPr lang="en-CA" dirty="0"/>
              <a:t>were also explored but they were deemed unfeasible as clusters were either too big/small, the algorithms did not converge, or they were highly sensitive to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2973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001-95FB-446E-8492-B6865A74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Condensing Features to Team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36D4-01BF-4A40-8EC8-B4AD1A0C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Previously</a:t>
            </a:r>
            <a:r>
              <a:rPr lang="en-CA" dirty="0"/>
              <a:t>: Just group by teams and take the mean across all performances in the season </a:t>
            </a:r>
          </a:p>
          <a:p>
            <a:r>
              <a:rPr lang="en-CA" b="1" dirty="0"/>
              <a:t>Now</a:t>
            </a:r>
            <a:r>
              <a:rPr lang="en-CA" dirty="0"/>
              <a:t>: Try using mean, median, min, max, and variance in each metric for all the performances in the season. This results in 100 features per team.</a:t>
            </a:r>
          </a:p>
          <a:p>
            <a:r>
              <a:rPr lang="en-CA" dirty="0"/>
              <a:t>Variance specially may be important as consistency could be an attribute of playing style </a:t>
            </a:r>
          </a:p>
        </p:txBody>
      </p:sp>
    </p:spTree>
    <p:extLst>
      <p:ext uri="{BB962C8B-B14F-4D97-AF65-F5344CB8AC3E}">
        <p14:creationId xmlns:p14="http://schemas.microsoft.com/office/powerpoint/2010/main" val="224940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B51B-62EA-482E-877E-353E13D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Revisiting K-Means Using the 100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DCABC-0C77-4F2E-9A84-02745D353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1980238"/>
            <a:ext cx="6410325" cy="40100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DCECA-1E34-4A76-ADDC-BED129FD8A7B}"/>
              </a:ext>
            </a:extLst>
          </p:cNvPr>
          <p:cNvCxnSpPr/>
          <p:nvPr/>
        </p:nvCxnSpPr>
        <p:spPr>
          <a:xfrm>
            <a:off x="2716567" y="3888419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B7395-4B98-40DA-AC30-787D512139FB}"/>
              </a:ext>
            </a:extLst>
          </p:cNvPr>
          <p:cNvSpPr txBox="1"/>
          <p:nvPr/>
        </p:nvSpPr>
        <p:spPr>
          <a:xfrm>
            <a:off x="8597700" y="3320249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Again using K=2 as the elbow</a:t>
            </a:r>
          </a:p>
        </p:txBody>
      </p:sp>
    </p:spTree>
    <p:extLst>
      <p:ext uri="{BB962C8B-B14F-4D97-AF65-F5344CB8AC3E}">
        <p14:creationId xmlns:p14="http://schemas.microsoft.com/office/powerpoint/2010/main" val="1592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C6A8-A2ED-49BD-B215-22AECB1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Behaviour </a:t>
            </a:r>
            <a:r>
              <a:rPr lang="en-CA" dirty="0" err="1"/>
              <a:t>wrt</a:t>
            </a:r>
            <a:r>
              <a:rPr lang="en-CA" dirty="0"/>
              <a:t>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72F25-5E5F-49F7-99D2-D49946526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45" y="1647404"/>
            <a:ext cx="9686365" cy="5210596"/>
          </a:xfrm>
        </p:spPr>
      </p:pic>
    </p:spTree>
    <p:extLst>
      <p:ext uri="{BB962C8B-B14F-4D97-AF65-F5344CB8AC3E}">
        <p14:creationId xmlns:p14="http://schemas.microsoft.com/office/powerpoint/2010/main" val="318373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C6A8-A2ED-49BD-B215-22AECB1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Behaviour </a:t>
            </a:r>
            <a:r>
              <a:rPr lang="en-CA" dirty="0" err="1"/>
              <a:t>wrt</a:t>
            </a:r>
            <a:r>
              <a:rPr lang="en-CA" dirty="0"/>
              <a:t>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0E90F-1974-4935-9B9E-31C6D50A8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43" y="1617859"/>
            <a:ext cx="9332966" cy="5240141"/>
          </a:xfrm>
        </p:spPr>
      </p:pic>
    </p:spTree>
    <p:extLst>
      <p:ext uri="{BB962C8B-B14F-4D97-AF65-F5344CB8AC3E}">
        <p14:creationId xmlns:p14="http://schemas.microsoft.com/office/powerpoint/2010/main" val="15531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C6A8-A2ED-49BD-B215-22AECB1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Behaviour </a:t>
            </a:r>
            <a:r>
              <a:rPr lang="en-CA" dirty="0" err="1"/>
              <a:t>wrt</a:t>
            </a:r>
            <a:r>
              <a:rPr lang="en-CA" dirty="0"/>
              <a:t>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56D5A-5359-43D5-A9E8-BEFF68EC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4" y="1690688"/>
            <a:ext cx="948806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C6A8-A2ED-49BD-B215-22AECB1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Behaviour </a:t>
            </a:r>
            <a:r>
              <a:rPr lang="en-CA" dirty="0" err="1"/>
              <a:t>wrt</a:t>
            </a:r>
            <a:r>
              <a:rPr lang="en-CA" dirty="0"/>
              <a:t>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9795-5CC7-4C74-A421-0D18FEED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1612631"/>
            <a:ext cx="9215437" cy="52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C6A8-A2ED-49BD-B215-22AECB1A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Behaviour </a:t>
            </a:r>
            <a:r>
              <a:rPr lang="en-CA" dirty="0" err="1"/>
              <a:t>wrt</a:t>
            </a:r>
            <a:r>
              <a:rPr lang="en-CA" dirty="0"/>
              <a:t>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1C2C3-02A8-4E05-8B99-5BCBC177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8" y="1519898"/>
            <a:ext cx="9311411" cy="53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693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Soccer Analytics </vt:lpstr>
      <vt:lpstr>So Far…</vt:lpstr>
      <vt:lpstr>Condensing Features to Team Granularity</vt:lpstr>
      <vt:lpstr>Revisiting K-Means Using the 100 Features</vt:lpstr>
      <vt:lpstr>Cluster Behaviour wrt Features</vt:lpstr>
      <vt:lpstr>Cluster Behaviour wrt Features</vt:lpstr>
      <vt:lpstr>Cluster Behaviour wrt Features</vt:lpstr>
      <vt:lpstr>Cluster Behaviour wrt Features</vt:lpstr>
      <vt:lpstr>Cluster Behaviour wrt Features</vt:lpstr>
      <vt:lpstr>Correlations  </vt:lpstr>
      <vt:lpstr>Principal Component Analysis</vt:lpstr>
      <vt:lpstr>K-means with Top 15 Principal Components </vt:lpstr>
      <vt:lpstr>K-means with Top 15 Principal Components </vt:lpstr>
      <vt:lpstr>New Approach: Mutual Information </vt:lpstr>
      <vt:lpstr>New Approach: Mutual Information </vt:lpstr>
      <vt:lpstr>New Approach: Mutual Information </vt:lpstr>
      <vt:lpstr>New Approach: Mutual Information </vt:lpstr>
      <vt:lpstr>Scaled Data: Hierarchical Clustering (WARD’s Algorithm)</vt:lpstr>
      <vt:lpstr>Scaled Data: Hierarchical Clustering (WARD’s Algorithm)</vt:lpstr>
      <vt:lpstr>Scaled Data: Hierarchical Clustering (WARD’s Algorithm)</vt:lpstr>
      <vt:lpstr>Scaled Data: Hierarchical Clustering (WARD’s Algorithm)</vt:lpstr>
      <vt:lpstr>Scaled Data: Soft Clustering with Gaussian Mixture Models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</dc:title>
  <dc:creator>Mohammad Mustafa Arif</dc:creator>
  <cp:lastModifiedBy>Mohammad Mustafa Arif</cp:lastModifiedBy>
  <cp:revision>14</cp:revision>
  <dcterms:created xsi:type="dcterms:W3CDTF">2021-02-21T02:29:31Z</dcterms:created>
  <dcterms:modified xsi:type="dcterms:W3CDTF">2021-02-21T06:09:37Z</dcterms:modified>
</cp:coreProperties>
</file>