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8" r:id="rId2"/>
    <p:sldId id="349" r:id="rId3"/>
    <p:sldId id="351" r:id="rId4"/>
    <p:sldId id="350" r:id="rId5"/>
    <p:sldId id="352" r:id="rId6"/>
    <p:sldId id="353" r:id="rId7"/>
    <p:sldId id="354" r:id="rId8"/>
    <p:sldId id="355" r:id="rId9"/>
    <p:sldId id="356" r:id="rId10"/>
    <p:sldId id="357" r:id="rId11"/>
    <p:sldId id="358" r:id="rId12"/>
    <p:sldId id="359" r:id="rId13"/>
    <p:sldId id="360" r:id="rId14"/>
    <p:sldId id="361" r:id="rId15"/>
    <p:sldId id="362" r:id="rId16"/>
    <p:sldId id="3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2A50-967C-4AAA-B241-ED01A10FB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59C1AD3-1690-43A4-8925-BEF5380B0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886960B-0EB2-4506-8B75-0A02D9D17176}"/>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5" name="Footer Placeholder 4">
            <a:extLst>
              <a:ext uri="{FF2B5EF4-FFF2-40B4-BE49-F238E27FC236}">
                <a16:creationId xmlns:a16="http://schemas.microsoft.com/office/drawing/2014/main" id="{9BF466A1-92A4-4BF5-8C95-DEA75E11B7F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A2802C-EB9A-4D2D-A399-52F221105B1A}"/>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133041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F665-F444-41C3-B269-D3F7F1CF36F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7431D6-C753-4939-9346-8A71BA86A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54C3DA9-8847-43EA-A665-35EB3AB7BC83}"/>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5" name="Footer Placeholder 4">
            <a:extLst>
              <a:ext uri="{FF2B5EF4-FFF2-40B4-BE49-F238E27FC236}">
                <a16:creationId xmlns:a16="http://schemas.microsoft.com/office/drawing/2014/main" id="{C9131D84-4344-41FD-A291-0933F67F60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5CD12B-D3DA-46FF-9692-9DE3A9DB82B6}"/>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976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1942E2-FF1B-46F2-B8E6-9D20D856AB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D69436D-F418-4711-9CC4-2F92A616C5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EF26B8-189E-474D-A5F5-6B6CBBA98E69}"/>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5" name="Footer Placeholder 4">
            <a:extLst>
              <a:ext uri="{FF2B5EF4-FFF2-40B4-BE49-F238E27FC236}">
                <a16:creationId xmlns:a16="http://schemas.microsoft.com/office/drawing/2014/main" id="{82ED4F58-4739-4571-8540-0C382D3FB0E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3F76EFD-423B-4844-A6E1-2FB003DE758E}"/>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89824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7E75-933F-46B7-89AE-20C4ABE415D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D491939-1CA2-4EB7-ADD3-CB42A065B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13A7D0-BAE5-47E5-9256-11A5330351D7}"/>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5" name="Footer Placeholder 4">
            <a:extLst>
              <a:ext uri="{FF2B5EF4-FFF2-40B4-BE49-F238E27FC236}">
                <a16:creationId xmlns:a16="http://schemas.microsoft.com/office/drawing/2014/main" id="{312BB747-DB50-435B-BBCF-7FC8B106D4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BD8F922-6292-4EEE-A824-081DAC2EBB9F}"/>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144992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4F9D-9541-4668-B07F-C53E0BF9B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6C50F7C-E50C-4CAE-8A71-5E51FB440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F65A8-2DF7-4E92-B639-01D058E263A9}"/>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5" name="Footer Placeholder 4">
            <a:extLst>
              <a:ext uri="{FF2B5EF4-FFF2-40B4-BE49-F238E27FC236}">
                <a16:creationId xmlns:a16="http://schemas.microsoft.com/office/drawing/2014/main" id="{334FA536-8B05-46D1-A791-C7B7CE829F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538552-296E-4E44-B19A-E38A254F66D3}"/>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2349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6140-748F-4D53-A9A3-BC9EDFE5D9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C1C228-E874-4D3D-B469-CFB9AD6ED2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03E1E14-457D-48A7-8D4B-35D0F40E33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2A04316-9747-441C-9CA8-74CD6DBBE3FD}"/>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6" name="Footer Placeholder 5">
            <a:extLst>
              <a:ext uri="{FF2B5EF4-FFF2-40B4-BE49-F238E27FC236}">
                <a16:creationId xmlns:a16="http://schemas.microsoft.com/office/drawing/2014/main" id="{99FA9427-17EB-42BD-8A76-BAC2CF731B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30E5446-57F6-4DA6-8899-CCE3F8C01A74}"/>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242356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369F-F2EB-4993-AB5B-C1131775E7A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0789BB4-5546-4F37-B22C-D121D23AF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02E328-49E1-486F-ADCF-0C2C687ABF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9B611B-CFC9-47EE-9EBC-278CEC561F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0653C-B52E-4A5D-A4D2-9AF3A4D84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7F89A1F-4426-4825-8DBF-F3BFCBFC8E81}"/>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8" name="Footer Placeholder 7">
            <a:extLst>
              <a:ext uri="{FF2B5EF4-FFF2-40B4-BE49-F238E27FC236}">
                <a16:creationId xmlns:a16="http://schemas.microsoft.com/office/drawing/2014/main" id="{26B9A6ED-8592-4DF2-9B91-8D030D5375A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234C10E-E98C-4B67-8F66-81841B43C4AC}"/>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118968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1250-3B89-46BD-8E48-82F222355BF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2494911-05D8-44CF-9420-56929FD39018}"/>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4" name="Footer Placeholder 3">
            <a:extLst>
              <a:ext uri="{FF2B5EF4-FFF2-40B4-BE49-F238E27FC236}">
                <a16:creationId xmlns:a16="http://schemas.microsoft.com/office/drawing/2014/main" id="{FAFFB7DA-4C2B-46AC-9CF2-8241EAA7C0B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1A5B2A3-A585-4285-8F3A-DB71BFBEB83C}"/>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47199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F9AF3-451D-40A4-8EB7-EDDCB19B9F5D}"/>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3" name="Footer Placeholder 2">
            <a:extLst>
              <a:ext uri="{FF2B5EF4-FFF2-40B4-BE49-F238E27FC236}">
                <a16:creationId xmlns:a16="http://schemas.microsoft.com/office/drawing/2014/main" id="{E51C9757-139C-4E81-8787-EAEBEA0C9A0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2BDCE8C-8BE5-42CD-A106-66A243D1F196}"/>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230892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606B-3BE8-4E8F-BDEC-083866C88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0A6DDF0-66CD-4990-84CD-FFF8101EA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CC9E634-9E05-4186-8EAE-FD90B0FF8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205E0-8445-4423-A0CB-88FFCA7BC87E}"/>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6" name="Footer Placeholder 5">
            <a:extLst>
              <a:ext uri="{FF2B5EF4-FFF2-40B4-BE49-F238E27FC236}">
                <a16:creationId xmlns:a16="http://schemas.microsoft.com/office/drawing/2014/main" id="{06BFF523-CC44-4A68-A2E7-A0FB746FC7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20E8664-85B7-4AC8-99D1-3859A7E31B30}"/>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376631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9985-48CC-4AB6-92F7-8E0563A08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7253929-9C47-4614-93B5-8E0915C5A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C1FCBCE-01D0-4D87-96C3-6A01C4AD4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3337E-E82D-40B1-98BD-94ACBD38E467}"/>
              </a:ext>
            </a:extLst>
          </p:cNvPr>
          <p:cNvSpPr>
            <a:spLocks noGrp="1"/>
          </p:cNvSpPr>
          <p:nvPr>
            <p:ph type="dt" sz="half" idx="10"/>
          </p:nvPr>
        </p:nvSpPr>
        <p:spPr/>
        <p:txBody>
          <a:bodyPr/>
          <a:lstStyle/>
          <a:p>
            <a:fld id="{75335E6B-A9DF-4317-ACB4-296077ECD769}" type="datetimeFigureOut">
              <a:rPr lang="en-CA" smtClean="0"/>
              <a:t>2021-01-15</a:t>
            </a:fld>
            <a:endParaRPr lang="en-CA"/>
          </a:p>
        </p:txBody>
      </p:sp>
      <p:sp>
        <p:nvSpPr>
          <p:cNvPr id="6" name="Footer Placeholder 5">
            <a:extLst>
              <a:ext uri="{FF2B5EF4-FFF2-40B4-BE49-F238E27FC236}">
                <a16:creationId xmlns:a16="http://schemas.microsoft.com/office/drawing/2014/main" id="{33C774CC-DF14-4BAA-84C2-1DFB8AE95D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82CEAC-849C-4DDD-A6C9-ED09541E43DE}"/>
              </a:ext>
            </a:extLst>
          </p:cNvPr>
          <p:cNvSpPr>
            <a:spLocks noGrp="1"/>
          </p:cNvSpPr>
          <p:nvPr>
            <p:ph type="sldNum" sz="quarter" idx="12"/>
          </p:nvPr>
        </p:nvSpPr>
        <p:spPr/>
        <p:txBody>
          <a:bodyPr/>
          <a:lstStyle/>
          <a:p>
            <a:fld id="{6F15474F-9612-4485-8861-1C8B86A16D47}" type="slidenum">
              <a:rPr lang="en-CA" smtClean="0"/>
              <a:t>‹#›</a:t>
            </a:fld>
            <a:endParaRPr lang="en-CA"/>
          </a:p>
        </p:txBody>
      </p:sp>
    </p:spTree>
    <p:extLst>
      <p:ext uri="{BB962C8B-B14F-4D97-AF65-F5344CB8AC3E}">
        <p14:creationId xmlns:p14="http://schemas.microsoft.com/office/powerpoint/2010/main" val="137445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FBAC50-EA06-4116-9BB9-5FD7A31BD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10D17F-D1A8-4B1E-A3FB-AD9E78350B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2238F5-5BCC-4F77-9B89-25796BAB5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35E6B-A9DF-4317-ACB4-296077ECD769}" type="datetimeFigureOut">
              <a:rPr lang="en-CA" smtClean="0"/>
              <a:t>2021-01-15</a:t>
            </a:fld>
            <a:endParaRPr lang="en-CA"/>
          </a:p>
        </p:txBody>
      </p:sp>
      <p:sp>
        <p:nvSpPr>
          <p:cNvPr id="5" name="Footer Placeholder 4">
            <a:extLst>
              <a:ext uri="{FF2B5EF4-FFF2-40B4-BE49-F238E27FC236}">
                <a16:creationId xmlns:a16="http://schemas.microsoft.com/office/drawing/2014/main" id="{C2559B29-6B37-4545-8B0E-C90F3E57E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6E848E8-8C5D-49B8-8699-F1E5941C7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5474F-9612-4485-8861-1C8B86A16D47}" type="slidenum">
              <a:rPr lang="en-CA" smtClean="0"/>
              <a:t>‹#›</a:t>
            </a:fld>
            <a:endParaRPr lang="en-CA"/>
          </a:p>
        </p:txBody>
      </p:sp>
    </p:spTree>
    <p:extLst>
      <p:ext uri="{BB962C8B-B14F-4D97-AF65-F5344CB8AC3E}">
        <p14:creationId xmlns:p14="http://schemas.microsoft.com/office/powerpoint/2010/main" val="3692266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a:xfrm>
            <a:off x="1094095" y="851517"/>
            <a:ext cx="5238466" cy="2991416"/>
          </a:xfrm>
        </p:spPr>
        <p:txBody>
          <a:bodyPr anchor="b">
            <a:normAutofit/>
          </a:bodyPr>
          <a:lstStyle/>
          <a:p>
            <a:pPr algn="l"/>
            <a:r>
              <a:rPr lang="en-US" dirty="0"/>
              <a:t>Soccer Analytics	</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a:xfrm>
            <a:off x="1094097" y="3842932"/>
            <a:ext cx="2973078" cy="2163551"/>
          </a:xfrm>
        </p:spPr>
        <p:txBody>
          <a:bodyPr anchor="t">
            <a:normAutofit/>
          </a:bodyPr>
          <a:lstStyle/>
          <a:p>
            <a:pPr algn="l"/>
            <a:r>
              <a:rPr lang="en-US" dirty="0"/>
              <a:t>Some </a:t>
            </a:r>
            <a:r>
              <a:rPr lang="en-US"/>
              <a:t>Defensive Metrics &amp; First </a:t>
            </a:r>
            <a:r>
              <a:rPr lang="en-US" dirty="0"/>
              <a:t>Attempt at Play Style Clustering	</a:t>
            </a:r>
          </a:p>
        </p:txBody>
      </p:sp>
      <p:pic>
        <p:nvPicPr>
          <p:cNvPr id="7" name="Graphic 6" descr="Soccer Player">
            <a:extLst>
              <a:ext uri="{FF2B5EF4-FFF2-40B4-BE49-F238E27FC236}">
                <a16:creationId xmlns:a16="http://schemas.microsoft.com/office/drawing/2014/main" id="{13BE9680-5986-4990-A0ED-2E3534B998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CF70-D2D5-496D-A548-5D0BD9E378CC}"/>
              </a:ext>
            </a:extLst>
          </p:cNvPr>
          <p:cNvSpPr>
            <a:spLocks noGrp="1"/>
          </p:cNvSpPr>
          <p:nvPr>
            <p:ph type="title"/>
          </p:nvPr>
        </p:nvSpPr>
        <p:spPr/>
        <p:txBody>
          <a:bodyPr/>
          <a:lstStyle/>
          <a:p>
            <a:r>
              <a:rPr lang="en-CA" dirty="0"/>
              <a:t>Fouls</a:t>
            </a:r>
          </a:p>
        </p:txBody>
      </p:sp>
      <p:sp>
        <p:nvSpPr>
          <p:cNvPr id="3" name="Content Placeholder 2">
            <a:extLst>
              <a:ext uri="{FF2B5EF4-FFF2-40B4-BE49-F238E27FC236}">
                <a16:creationId xmlns:a16="http://schemas.microsoft.com/office/drawing/2014/main" id="{E5CA86D1-2144-4F4E-809D-1BCA66B031A0}"/>
              </a:ext>
            </a:extLst>
          </p:cNvPr>
          <p:cNvSpPr>
            <a:spLocks noGrp="1"/>
          </p:cNvSpPr>
          <p:nvPr>
            <p:ph idx="1"/>
          </p:nvPr>
        </p:nvSpPr>
        <p:spPr>
          <a:xfrm>
            <a:off x="838200" y="1825625"/>
            <a:ext cx="10515600" cy="4601808"/>
          </a:xfrm>
        </p:spPr>
        <p:txBody>
          <a:bodyPr>
            <a:normAutofit/>
          </a:bodyPr>
          <a:lstStyle/>
          <a:p>
            <a:r>
              <a:rPr lang="en-CA" sz="1800" dirty="0"/>
              <a:t>Let's analyse the total volume of fouls vs performance and the number of yellow cards/foul committed vs performance</a:t>
            </a:r>
          </a:p>
          <a:p>
            <a:r>
              <a:rPr lang="en-CA" sz="1800" dirty="0"/>
              <a:t>Essentially, we are asking how does the “riskiness” of the fowls committed compare to how many fouls were committed in total.</a:t>
            </a:r>
          </a:p>
          <a:p>
            <a:endParaRPr lang="en-CA" sz="1800" dirty="0"/>
          </a:p>
          <a:p>
            <a:endParaRPr lang="en-CA" sz="1800" dirty="0"/>
          </a:p>
          <a:p>
            <a:endParaRPr lang="en-CA" sz="1800" dirty="0"/>
          </a:p>
          <a:p>
            <a:endParaRPr lang="en-CA" sz="1800" dirty="0"/>
          </a:p>
          <a:p>
            <a:r>
              <a:rPr lang="en-CA" sz="1800" b="1" dirty="0"/>
              <a:t>Answer</a:t>
            </a:r>
            <a:r>
              <a:rPr lang="en-CA" sz="1800" dirty="0"/>
              <a:t>: “Riskiness” of the fouls committed is far weaker an indicator of performance than the total number of fouls.</a:t>
            </a:r>
          </a:p>
          <a:p>
            <a:r>
              <a:rPr lang="en-US" sz="1800" b="1" dirty="0"/>
              <a:t>Fundamental soccer interpretation: </a:t>
            </a:r>
            <a:r>
              <a:rPr lang="en-US" sz="1800" dirty="0"/>
              <a:t>Committing fouls gives us a negative correlation with performance but note that the number of yellow cards per foul committed is an incredibly weak performance indicator. Thus, the performance degradation that comes with fouls is likely to have come from conceding set pieces rather than bookings/send offs</a:t>
            </a:r>
            <a:endParaRPr lang="en-CA" sz="1800" dirty="0"/>
          </a:p>
        </p:txBody>
      </p:sp>
      <p:graphicFrame>
        <p:nvGraphicFramePr>
          <p:cNvPr id="4" name="Table 4">
            <a:extLst>
              <a:ext uri="{FF2B5EF4-FFF2-40B4-BE49-F238E27FC236}">
                <a16:creationId xmlns:a16="http://schemas.microsoft.com/office/drawing/2014/main" id="{4E731250-11B4-48A9-8448-0F6E1CF7BA0D}"/>
              </a:ext>
            </a:extLst>
          </p:cNvPr>
          <p:cNvGraphicFramePr>
            <a:graphicFrameLocks noGrp="1"/>
          </p:cNvGraphicFramePr>
          <p:nvPr>
            <p:extLst>
              <p:ext uri="{D42A27DB-BD31-4B8C-83A1-F6EECF244321}">
                <p14:modId xmlns:p14="http://schemas.microsoft.com/office/powerpoint/2010/main" val="3921437576"/>
              </p:ext>
            </p:extLst>
          </p:nvPr>
        </p:nvGraphicFramePr>
        <p:xfrm>
          <a:off x="1666042" y="3123318"/>
          <a:ext cx="8487053" cy="1381760"/>
        </p:xfrm>
        <a:graphic>
          <a:graphicData uri="http://schemas.openxmlformats.org/drawingml/2006/table">
            <a:tbl>
              <a:tblPr firstRow="1" bandRow="1">
                <a:tableStyleId>{5C22544A-7EE6-4342-B048-85BDC9FD1C3A}</a:tableStyleId>
              </a:tblPr>
              <a:tblGrid>
                <a:gridCol w="4253081">
                  <a:extLst>
                    <a:ext uri="{9D8B030D-6E8A-4147-A177-3AD203B41FA5}">
                      <a16:colId xmlns:a16="http://schemas.microsoft.com/office/drawing/2014/main" val="1259071617"/>
                    </a:ext>
                  </a:extLst>
                </a:gridCol>
                <a:gridCol w="4233972">
                  <a:extLst>
                    <a:ext uri="{9D8B030D-6E8A-4147-A177-3AD203B41FA5}">
                      <a16:colId xmlns:a16="http://schemas.microsoft.com/office/drawing/2014/main" val="41596164"/>
                    </a:ext>
                  </a:extLst>
                </a:gridCol>
              </a:tblGrid>
              <a:tr h="271016">
                <a:tc>
                  <a:txBody>
                    <a:bodyPr/>
                    <a:lstStyle/>
                    <a:p>
                      <a:r>
                        <a:rPr lang="en-CA" dirty="0"/>
                        <a:t>Metric</a:t>
                      </a:r>
                    </a:p>
                  </a:txBody>
                  <a:tcPr/>
                </a:tc>
                <a:tc>
                  <a:txBody>
                    <a:bodyPr/>
                    <a:lstStyle/>
                    <a:p>
                      <a:r>
                        <a:rPr lang="en-CA" dirty="0"/>
                        <a:t>Macro-Averaged Correlation with End-of-Season Points</a:t>
                      </a:r>
                    </a:p>
                  </a:txBody>
                  <a:tcPr/>
                </a:tc>
                <a:extLst>
                  <a:ext uri="{0D108BD9-81ED-4DB2-BD59-A6C34878D82A}">
                    <a16:rowId xmlns:a16="http://schemas.microsoft.com/office/drawing/2014/main" val="4183529255"/>
                  </a:ext>
                </a:extLst>
              </a:tr>
              <a:tr h="370840">
                <a:tc>
                  <a:txBody>
                    <a:bodyPr/>
                    <a:lstStyle/>
                    <a:p>
                      <a:r>
                        <a:rPr lang="en-CA" dirty="0"/>
                        <a:t>Number of Fouls Committed</a:t>
                      </a:r>
                    </a:p>
                  </a:txBody>
                  <a:tcPr/>
                </a:tc>
                <a:tc>
                  <a:txBody>
                    <a:bodyPr/>
                    <a:lstStyle/>
                    <a:p>
                      <a:r>
                        <a:rPr lang="en-CA" dirty="0"/>
                        <a:t>-0.34</a:t>
                      </a:r>
                    </a:p>
                  </a:txBody>
                  <a:tcPr/>
                </a:tc>
                <a:extLst>
                  <a:ext uri="{0D108BD9-81ED-4DB2-BD59-A6C34878D82A}">
                    <a16:rowId xmlns:a16="http://schemas.microsoft.com/office/drawing/2014/main" val="3327495767"/>
                  </a:ext>
                </a:extLst>
              </a:tr>
              <a:tr h="370840">
                <a:tc>
                  <a:txBody>
                    <a:bodyPr/>
                    <a:lstStyle/>
                    <a:p>
                      <a:r>
                        <a:rPr lang="en-CA" dirty="0"/>
                        <a:t>Yellow Cards per Foul Committed</a:t>
                      </a:r>
                    </a:p>
                  </a:txBody>
                  <a:tcPr/>
                </a:tc>
                <a:tc>
                  <a:txBody>
                    <a:bodyPr/>
                    <a:lstStyle/>
                    <a:p>
                      <a:r>
                        <a:rPr lang="en-CA" dirty="0"/>
                        <a:t>-0.01</a:t>
                      </a:r>
                    </a:p>
                  </a:txBody>
                  <a:tcPr/>
                </a:tc>
                <a:extLst>
                  <a:ext uri="{0D108BD9-81ED-4DB2-BD59-A6C34878D82A}">
                    <a16:rowId xmlns:a16="http://schemas.microsoft.com/office/drawing/2014/main" val="424955940"/>
                  </a:ext>
                </a:extLst>
              </a:tr>
            </a:tbl>
          </a:graphicData>
        </a:graphic>
      </p:graphicFrame>
    </p:spTree>
    <p:extLst>
      <p:ext uri="{BB962C8B-B14F-4D97-AF65-F5344CB8AC3E}">
        <p14:creationId xmlns:p14="http://schemas.microsoft.com/office/powerpoint/2010/main" val="219547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7371-36FB-42CD-9B0D-11243387682C}"/>
              </a:ext>
            </a:extLst>
          </p:cNvPr>
          <p:cNvSpPr>
            <a:spLocks noGrp="1"/>
          </p:cNvSpPr>
          <p:nvPr>
            <p:ph type="title"/>
          </p:nvPr>
        </p:nvSpPr>
        <p:spPr/>
        <p:txBody>
          <a:bodyPr/>
          <a:lstStyle/>
          <a:p>
            <a:r>
              <a:rPr lang="en-CA" dirty="0"/>
              <a:t>Big Picture: How Many Features Do We Have Altogether?</a:t>
            </a:r>
          </a:p>
        </p:txBody>
      </p:sp>
      <p:graphicFrame>
        <p:nvGraphicFramePr>
          <p:cNvPr id="4" name="Table 4">
            <a:extLst>
              <a:ext uri="{FF2B5EF4-FFF2-40B4-BE49-F238E27FC236}">
                <a16:creationId xmlns:a16="http://schemas.microsoft.com/office/drawing/2014/main" id="{E629F3E8-B20A-4BBE-8CD3-DDDF78716E2E}"/>
              </a:ext>
            </a:extLst>
          </p:cNvPr>
          <p:cNvGraphicFramePr>
            <a:graphicFrameLocks noGrp="1"/>
          </p:cNvGraphicFramePr>
          <p:nvPr>
            <p:ph idx="1"/>
            <p:extLst>
              <p:ext uri="{D42A27DB-BD31-4B8C-83A1-F6EECF244321}">
                <p14:modId xmlns:p14="http://schemas.microsoft.com/office/powerpoint/2010/main" val="623765864"/>
              </p:ext>
            </p:extLst>
          </p:nvPr>
        </p:nvGraphicFramePr>
        <p:xfrm>
          <a:off x="838200" y="2077375"/>
          <a:ext cx="10515600" cy="18491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66191918"/>
                    </a:ext>
                  </a:extLst>
                </a:gridCol>
                <a:gridCol w="5257800">
                  <a:extLst>
                    <a:ext uri="{9D8B030D-6E8A-4147-A177-3AD203B41FA5}">
                      <a16:colId xmlns:a16="http://schemas.microsoft.com/office/drawing/2014/main" val="553623834"/>
                    </a:ext>
                  </a:extLst>
                </a:gridCol>
              </a:tblGrid>
              <a:tr h="119090">
                <a:tc>
                  <a:txBody>
                    <a:bodyPr/>
                    <a:lstStyle/>
                    <a:p>
                      <a:r>
                        <a:rPr lang="en-CA" dirty="0"/>
                        <a:t>Type of Analysis</a:t>
                      </a:r>
                    </a:p>
                  </a:txBody>
                  <a:tcPr/>
                </a:tc>
                <a:tc>
                  <a:txBody>
                    <a:bodyPr/>
                    <a:lstStyle/>
                    <a:p>
                      <a:r>
                        <a:rPr lang="en-CA" dirty="0"/>
                        <a:t>Number of Features Derived</a:t>
                      </a:r>
                    </a:p>
                  </a:txBody>
                  <a:tcPr/>
                </a:tc>
                <a:extLst>
                  <a:ext uri="{0D108BD9-81ED-4DB2-BD59-A6C34878D82A}">
                    <a16:rowId xmlns:a16="http://schemas.microsoft.com/office/drawing/2014/main" val="1689160671"/>
                  </a:ext>
                </a:extLst>
              </a:tr>
              <a:tr h="370840">
                <a:tc>
                  <a:txBody>
                    <a:bodyPr/>
                    <a:lstStyle/>
                    <a:p>
                      <a:r>
                        <a:rPr lang="en-CA" dirty="0"/>
                        <a:t>EDA &amp; Fundamental Graph Analysis</a:t>
                      </a:r>
                    </a:p>
                  </a:txBody>
                  <a:tcPr/>
                </a:tc>
                <a:tc>
                  <a:txBody>
                    <a:bodyPr/>
                    <a:lstStyle/>
                    <a:p>
                      <a:r>
                        <a:rPr lang="en-CA" dirty="0"/>
                        <a:t>6</a:t>
                      </a:r>
                    </a:p>
                  </a:txBody>
                  <a:tcPr/>
                </a:tc>
                <a:extLst>
                  <a:ext uri="{0D108BD9-81ED-4DB2-BD59-A6C34878D82A}">
                    <a16:rowId xmlns:a16="http://schemas.microsoft.com/office/drawing/2014/main" val="2935107412"/>
                  </a:ext>
                </a:extLst>
              </a:tr>
              <a:tr h="370840">
                <a:tc>
                  <a:txBody>
                    <a:bodyPr/>
                    <a:lstStyle/>
                    <a:p>
                      <a:r>
                        <a:rPr lang="en-CA" dirty="0"/>
                        <a:t>Graph Network Theory Algorithms</a:t>
                      </a:r>
                    </a:p>
                  </a:txBody>
                  <a:tcPr/>
                </a:tc>
                <a:tc>
                  <a:txBody>
                    <a:bodyPr/>
                    <a:lstStyle/>
                    <a:p>
                      <a:r>
                        <a:rPr lang="en-CA" dirty="0"/>
                        <a:t>3</a:t>
                      </a:r>
                    </a:p>
                  </a:txBody>
                  <a:tcPr/>
                </a:tc>
                <a:extLst>
                  <a:ext uri="{0D108BD9-81ED-4DB2-BD59-A6C34878D82A}">
                    <a16:rowId xmlns:a16="http://schemas.microsoft.com/office/drawing/2014/main" val="111623227"/>
                  </a:ext>
                </a:extLst>
              </a:tr>
              <a:tr h="370840">
                <a:tc>
                  <a:txBody>
                    <a:bodyPr/>
                    <a:lstStyle/>
                    <a:p>
                      <a:r>
                        <a:rPr lang="en-CA" dirty="0"/>
                        <a:t>Passing Lane Analysis</a:t>
                      </a:r>
                    </a:p>
                  </a:txBody>
                  <a:tcPr/>
                </a:tc>
                <a:tc>
                  <a:txBody>
                    <a:bodyPr/>
                    <a:lstStyle/>
                    <a:p>
                      <a:r>
                        <a:rPr lang="en-CA" dirty="0"/>
                        <a:t>1 cluster label or 36 individual features</a:t>
                      </a:r>
                    </a:p>
                  </a:txBody>
                  <a:tcPr/>
                </a:tc>
                <a:extLst>
                  <a:ext uri="{0D108BD9-81ED-4DB2-BD59-A6C34878D82A}">
                    <a16:rowId xmlns:a16="http://schemas.microsoft.com/office/drawing/2014/main" val="2197357469"/>
                  </a:ext>
                </a:extLst>
              </a:tr>
              <a:tr h="370840">
                <a:tc>
                  <a:txBody>
                    <a:bodyPr/>
                    <a:lstStyle/>
                    <a:p>
                      <a:r>
                        <a:rPr lang="en-CA" dirty="0"/>
                        <a:t>Count Based Defense Metrics</a:t>
                      </a:r>
                    </a:p>
                  </a:txBody>
                  <a:tcPr/>
                </a:tc>
                <a:tc>
                  <a:txBody>
                    <a:bodyPr/>
                    <a:lstStyle/>
                    <a:p>
                      <a:r>
                        <a:rPr lang="en-CA" dirty="0"/>
                        <a:t>14</a:t>
                      </a:r>
                    </a:p>
                  </a:txBody>
                  <a:tcPr/>
                </a:tc>
                <a:extLst>
                  <a:ext uri="{0D108BD9-81ED-4DB2-BD59-A6C34878D82A}">
                    <a16:rowId xmlns:a16="http://schemas.microsoft.com/office/drawing/2014/main" val="77638842"/>
                  </a:ext>
                </a:extLst>
              </a:tr>
            </a:tbl>
          </a:graphicData>
        </a:graphic>
      </p:graphicFrame>
      <p:sp>
        <p:nvSpPr>
          <p:cNvPr id="6" name="TextBox 5">
            <a:extLst>
              <a:ext uri="{FF2B5EF4-FFF2-40B4-BE49-F238E27FC236}">
                <a16:creationId xmlns:a16="http://schemas.microsoft.com/office/drawing/2014/main" id="{5CEDA614-BCA3-4123-9E22-C647EA59045F}"/>
              </a:ext>
            </a:extLst>
          </p:cNvPr>
          <p:cNvSpPr txBox="1"/>
          <p:nvPr/>
        </p:nvSpPr>
        <p:spPr>
          <a:xfrm>
            <a:off x="6096000" y="4021584"/>
            <a:ext cx="488271" cy="369332"/>
          </a:xfrm>
          <a:prstGeom prst="rect">
            <a:avLst/>
          </a:prstGeom>
          <a:noFill/>
        </p:spPr>
        <p:txBody>
          <a:bodyPr wrap="square" rtlCol="0">
            <a:spAutoFit/>
          </a:bodyPr>
          <a:lstStyle/>
          <a:p>
            <a:r>
              <a:rPr lang="en-CA" dirty="0"/>
              <a:t>24 </a:t>
            </a:r>
          </a:p>
        </p:txBody>
      </p:sp>
      <p:sp>
        <p:nvSpPr>
          <p:cNvPr id="7" name="TextBox 6">
            <a:extLst>
              <a:ext uri="{FF2B5EF4-FFF2-40B4-BE49-F238E27FC236}">
                <a16:creationId xmlns:a16="http://schemas.microsoft.com/office/drawing/2014/main" id="{DE884150-D2E2-44E5-9848-B3D5C4EE444F}"/>
              </a:ext>
            </a:extLst>
          </p:cNvPr>
          <p:cNvSpPr txBox="1"/>
          <p:nvPr/>
        </p:nvSpPr>
        <p:spPr>
          <a:xfrm>
            <a:off x="1020932" y="4740676"/>
            <a:ext cx="10515600" cy="1477328"/>
          </a:xfrm>
          <a:prstGeom prst="rect">
            <a:avLst/>
          </a:prstGeom>
          <a:noFill/>
        </p:spPr>
        <p:txBody>
          <a:bodyPr wrap="square" rtlCol="0">
            <a:spAutoFit/>
          </a:bodyPr>
          <a:lstStyle/>
          <a:p>
            <a:pPr marL="285750" indent="-285750">
              <a:buFont typeface="Arial" panose="020B0604020202020204" pitchFamily="34" charset="0"/>
              <a:buChar char="•"/>
            </a:pPr>
            <a:r>
              <a:rPr lang="en-CA" dirty="0"/>
              <a:t>Note that each of these features is evaluated at a per-game, per-team basis. For performance studied we studied macro-averages over all games from single teams vs their end of season points</a:t>
            </a:r>
          </a:p>
          <a:p>
            <a:pPr marL="285750" indent="-285750">
              <a:buFont typeface="Arial" panose="020B0604020202020204" pitchFamily="34" charset="0"/>
              <a:buChar char="•"/>
            </a:pPr>
            <a:r>
              <a:rPr lang="en-CA" dirty="0"/>
              <a:t>When we average </a:t>
            </a:r>
            <a:r>
              <a:rPr lang="en-CA" b="1" dirty="0"/>
              <a:t>per-team</a:t>
            </a:r>
            <a:r>
              <a:rPr lang="en-CA" dirty="0"/>
              <a:t> performances, we generally get fairly normally-distributed features with slight positive and negative skews</a:t>
            </a:r>
          </a:p>
          <a:p>
            <a:pPr marL="285750" indent="-285750">
              <a:buFont typeface="Arial" panose="020B0604020202020204" pitchFamily="34" charset="0"/>
              <a:buChar char="•"/>
            </a:pPr>
            <a:r>
              <a:rPr lang="en-CA" dirty="0"/>
              <a:t>For the </a:t>
            </a:r>
            <a:r>
              <a:rPr lang="en-CA" b="1" dirty="0"/>
              <a:t>individual performances </a:t>
            </a:r>
            <a:r>
              <a:rPr lang="en-CA" dirty="0"/>
              <a:t>however, power law behavior can definitely be observed</a:t>
            </a:r>
          </a:p>
        </p:txBody>
      </p:sp>
    </p:spTree>
    <p:extLst>
      <p:ext uri="{BB962C8B-B14F-4D97-AF65-F5344CB8AC3E}">
        <p14:creationId xmlns:p14="http://schemas.microsoft.com/office/powerpoint/2010/main" val="238747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4FD78-C52D-40A7-901F-3CA5D27C81B1}"/>
              </a:ext>
            </a:extLst>
          </p:cNvPr>
          <p:cNvSpPr>
            <a:spLocks noGrp="1"/>
          </p:cNvSpPr>
          <p:nvPr>
            <p:ph idx="1"/>
          </p:nvPr>
        </p:nvSpPr>
        <p:spPr>
          <a:xfrm>
            <a:off x="361950" y="5062538"/>
            <a:ext cx="11201400" cy="1695450"/>
          </a:xfrm>
        </p:spPr>
        <p:txBody>
          <a:bodyPr>
            <a:normAutofit lnSpcReduction="10000"/>
          </a:bodyPr>
          <a:lstStyle/>
          <a:p>
            <a:r>
              <a:rPr lang="en-CA" dirty="0"/>
              <a:t>For this feature, the power law is evident for the performance distribution. However, the team averages look more symmetric/normal.</a:t>
            </a:r>
          </a:p>
          <a:p>
            <a:r>
              <a:rPr lang="en-CA" dirty="0"/>
              <a:t>Bigger question: Should I classifying playing styles by team (taking averaged metrics for the whole season) or by individual performance?</a:t>
            </a:r>
          </a:p>
        </p:txBody>
      </p:sp>
      <p:pic>
        <p:nvPicPr>
          <p:cNvPr id="5" name="Picture 4">
            <a:extLst>
              <a:ext uri="{FF2B5EF4-FFF2-40B4-BE49-F238E27FC236}">
                <a16:creationId xmlns:a16="http://schemas.microsoft.com/office/drawing/2014/main" id="{6D00F3B2-8053-4DCD-B9E2-5FF32CD28ADE}"/>
              </a:ext>
            </a:extLst>
          </p:cNvPr>
          <p:cNvPicPr>
            <a:picLocks noChangeAspect="1"/>
          </p:cNvPicPr>
          <p:nvPr/>
        </p:nvPicPr>
        <p:blipFill>
          <a:blip r:embed="rId2"/>
          <a:stretch>
            <a:fillRect/>
          </a:stretch>
        </p:blipFill>
        <p:spPr>
          <a:xfrm>
            <a:off x="485775" y="928687"/>
            <a:ext cx="11563350" cy="3905250"/>
          </a:xfrm>
          <a:prstGeom prst="rect">
            <a:avLst/>
          </a:prstGeom>
        </p:spPr>
      </p:pic>
    </p:spTree>
    <p:extLst>
      <p:ext uri="{BB962C8B-B14F-4D97-AF65-F5344CB8AC3E}">
        <p14:creationId xmlns:p14="http://schemas.microsoft.com/office/powerpoint/2010/main" val="276426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6913-2565-49B6-9DAD-4D1DF4AE0662}"/>
              </a:ext>
            </a:extLst>
          </p:cNvPr>
          <p:cNvSpPr>
            <a:spLocks noGrp="1"/>
          </p:cNvSpPr>
          <p:nvPr>
            <p:ph type="title"/>
          </p:nvPr>
        </p:nvSpPr>
        <p:spPr/>
        <p:txBody>
          <a:bodyPr/>
          <a:lstStyle/>
          <a:p>
            <a:r>
              <a:rPr lang="en-CA" dirty="0"/>
              <a:t>First Attempt: Cluster Teams Using Macro-Averaged Metrics</a:t>
            </a:r>
          </a:p>
        </p:txBody>
      </p:sp>
      <p:sp>
        <p:nvSpPr>
          <p:cNvPr id="3" name="Content Placeholder 2">
            <a:extLst>
              <a:ext uri="{FF2B5EF4-FFF2-40B4-BE49-F238E27FC236}">
                <a16:creationId xmlns:a16="http://schemas.microsoft.com/office/drawing/2014/main" id="{F48CD096-00F1-453C-8DFF-A2FDF4BF671E}"/>
              </a:ext>
            </a:extLst>
          </p:cNvPr>
          <p:cNvSpPr>
            <a:spLocks noGrp="1"/>
          </p:cNvSpPr>
          <p:nvPr>
            <p:ph idx="1"/>
          </p:nvPr>
        </p:nvSpPr>
        <p:spPr/>
        <p:txBody>
          <a:bodyPr/>
          <a:lstStyle/>
          <a:p>
            <a:r>
              <a:rPr lang="en-CA" dirty="0"/>
              <a:t>We’re now clustering in 24 dimensional space</a:t>
            </a:r>
          </a:p>
          <a:p>
            <a:pPr marL="0" indent="0">
              <a:buNone/>
            </a:pPr>
            <a:endParaRPr lang="en-CA" dirty="0"/>
          </a:p>
        </p:txBody>
      </p:sp>
      <p:sp>
        <p:nvSpPr>
          <p:cNvPr id="9" name="TextBox 8">
            <a:extLst>
              <a:ext uri="{FF2B5EF4-FFF2-40B4-BE49-F238E27FC236}">
                <a16:creationId xmlns:a16="http://schemas.microsoft.com/office/drawing/2014/main" id="{171166CA-4FE5-4C03-9627-63D25C770408}"/>
              </a:ext>
            </a:extLst>
          </p:cNvPr>
          <p:cNvSpPr txBox="1"/>
          <p:nvPr/>
        </p:nvSpPr>
        <p:spPr>
          <a:xfrm>
            <a:off x="660647" y="6245781"/>
            <a:ext cx="1420421" cy="369332"/>
          </a:xfrm>
          <a:prstGeom prst="rect">
            <a:avLst/>
          </a:prstGeom>
          <a:noFill/>
        </p:spPr>
        <p:txBody>
          <a:bodyPr wrap="square" rtlCol="0">
            <a:spAutoFit/>
          </a:bodyPr>
          <a:lstStyle/>
          <a:p>
            <a:r>
              <a:rPr lang="en-CA" dirty="0"/>
              <a:t>Elbow Point</a:t>
            </a:r>
          </a:p>
        </p:txBody>
      </p:sp>
      <p:pic>
        <p:nvPicPr>
          <p:cNvPr id="11" name="Picture 10">
            <a:extLst>
              <a:ext uri="{FF2B5EF4-FFF2-40B4-BE49-F238E27FC236}">
                <a16:creationId xmlns:a16="http://schemas.microsoft.com/office/drawing/2014/main" id="{55578BE8-88AF-4AE4-BB16-11D2904A0D11}"/>
              </a:ext>
            </a:extLst>
          </p:cNvPr>
          <p:cNvPicPr>
            <a:picLocks noChangeAspect="1"/>
          </p:cNvPicPr>
          <p:nvPr/>
        </p:nvPicPr>
        <p:blipFill>
          <a:blip r:embed="rId2"/>
          <a:stretch>
            <a:fillRect/>
          </a:stretch>
        </p:blipFill>
        <p:spPr>
          <a:xfrm>
            <a:off x="0" y="2263775"/>
            <a:ext cx="6305550" cy="4048125"/>
          </a:xfrm>
          <a:prstGeom prst="rect">
            <a:avLst/>
          </a:prstGeom>
        </p:spPr>
      </p:pic>
      <p:cxnSp>
        <p:nvCxnSpPr>
          <p:cNvPr id="7" name="Straight Arrow Connector 6">
            <a:extLst>
              <a:ext uri="{FF2B5EF4-FFF2-40B4-BE49-F238E27FC236}">
                <a16:creationId xmlns:a16="http://schemas.microsoft.com/office/drawing/2014/main" id="{C4B6ACA1-8164-4218-BA02-9DEBCF6D4ADD}"/>
              </a:ext>
            </a:extLst>
          </p:cNvPr>
          <p:cNvCxnSpPr>
            <a:cxnSpLocks/>
          </p:cNvCxnSpPr>
          <p:nvPr/>
        </p:nvCxnSpPr>
        <p:spPr>
          <a:xfrm>
            <a:off x="1180730" y="4643022"/>
            <a:ext cx="0" cy="153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33FF506-30D3-4328-8812-D6C3B647FF10}"/>
              </a:ext>
            </a:extLst>
          </p:cNvPr>
          <p:cNvSpPr/>
          <p:nvPr/>
        </p:nvSpPr>
        <p:spPr>
          <a:xfrm>
            <a:off x="6694225" y="2752077"/>
            <a:ext cx="2618913" cy="20951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dirty="0"/>
              <a:t>Real Madrid,</a:t>
            </a:r>
          </a:p>
          <a:p>
            <a:pPr algn="ctr"/>
            <a:r>
              <a:rPr lang="en-CA" dirty="0"/>
              <a:t>Barcelona,</a:t>
            </a:r>
          </a:p>
          <a:p>
            <a:pPr algn="ctr"/>
            <a:r>
              <a:rPr lang="en-CA" dirty="0"/>
              <a:t>Liverpool,</a:t>
            </a:r>
          </a:p>
          <a:p>
            <a:pPr algn="ctr"/>
            <a:r>
              <a:rPr lang="en-CA" dirty="0"/>
              <a:t>Manchester City </a:t>
            </a:r>
          </a:p>
        </p:txBody>
      </p:sp>
      <p:sp>
        <p:nvSpPr>
          <p:cNvPr id="15" name="Oval 14">
            <a:extLst>
              <a:ext uri="{FF2B5EF4-FFF2-40B4-BE49-F238E27FC236}">
                <a16:creationId xmlns:a16="http://schemas.microsoft.com/office/drawing/2014/main" id="{120CA619-B149-4C27-AD99-3A5B798B3A31}"/>
              </a:ext>
            </a:extLst>
          </p:cNvPr>
          <p:cNvSpPr/>
          <p:nvPr/>
        </p:nvSpPr>
        <p:spPr>
          <a:xfrm>
            <a:off x="9453239" y="2752077"/>
            <a:ext cx="2618913" cy="2095130"/>
          </a:xfrm>
          <a:prstGeom prst="ellipse">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dirty="0"/>
              <a:t>Valencia,</a:t>
            </a:r>
          </a:p>
          <a:p>
            <a:pPr algn="ctr"/>
            <a:r>
              <a:rPr lang="en-CA" dirty="0"/>
              <a:t>Atletico Madrid,</a:t>
            </a:r>
          </a:p>
          <a:p>
            <a:pPr algn="ctr"/>
            <a:r>
              <a:rPr lang="en-CA" dirty="0"/>
              <a:t>Leicester City, </a:t>
            </a:r>
          </a:p>
          <a:p>
            <a:pPr algn="ctr"/>
            <a:r>
              <a:rPr lang="en-CA" dirty="0" err="1"/>
              <a:t>Shalke</a:t>
            </a:r>
            <a:endParaRPr lang="en-CA" dirty="0"/>
          </a:p>
        </p:txBody>
      </p:sp>
      <p:sp>
        <p:nvSpPr>
          <p:cNvPr id="18" name="Right Brace 17">
            <a:extLst>
              <a:ext uri="{FF2B5EF4-FFF2-40B4-BE49-F238E27FC236}">
                <a16:creationId xmlns:a16="http://schemas.microsoft.com/office/drawing/2014/main" id="{2E7A8AAD-4CD6-47AE-B587-3FED9528A49D}"/>
              </a:ext>
            </a:extLst>
          </p:cNvPr>
          <p:cNvSpPr/>
          <p:nvPr/>
        </p:nvSpPr>
        <p:spPr>
          <a:xfrm rot="5400000">
            <a:off x="9261631" y="4104283"/>
            <a:ext cx="248570" cy="236284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BA9E3D86-4817-416E-AAFE-76E47DCB7DA4}"/>
              </a:ext>
            </a:extLst>
          </p:cNvPr>
          <p:cNvSpPr txBox="1"/>
          <p:nvPr/>
        </p:nvSpPr>
        <p:spPr>
          <a:xfrm>
            <a:off x="8003681" y="5530632"/>
            <a:ext cx="3086469" cy="646331"/>
          </a:xfrm>
          <a:prstGeom prst="rect">
            <a:avLst/>
          </a:prstGeom>
          <a:noFill/>
        </p:spPr>
        <p:txBody>
          <a:bodyPr wrap="square" rtlCol="0">
            <a:spAutoFit/>
          </a:bodyPr>
          <a:lstStyle/>
          <a:p>
            <a:r>
              <a:rPr lang="en-CA" dirty="0"/>
              <a:t>A sample of team cluster assignments at K=2 clusters</a:t>
            </a:r>
          </a:p>
        </p:txBody>
      </p:sp>
      <p:sp>
        <p:nvSpPr>
          <p:cNvPr id="20" name="TextBox 19">
            <a:extLst>
              <a:ext uri="{FF2B5EF4-FFF2-40B4-BE49-F238E27FC236}">
                <a16:creationId xmlns:a16="http://schemas.microsoft.com/office/drawing/2014/main" id="{5EFFF642-21B3-4E7E-A87A-1D9810F176FD}"/>
              </a:ext>
            </a:extLst>
          </p:cNvPr>
          <p:cNvSpPr txBox="1"/>
          <p:nvPr/>
        </p:nvSpPr>
        <p:spPr>
          <a:xfrm>
            <a:off x="7494281" y="2274795"/>
            <a:ext cx="1420421" cy="369332"/>
          </a:xfrm>
          <a:prstGeom prst="rect">
            <a:avLst/>
          </a:prstGeom>
          <a:noFill/>
        </p:spPr>
        <p:txBody>
          <a:bodyPr wrap="square" rtlCol="0">
            <a:spAutoFit/>
          </a:bodyPr>
          <a:lstStyle/>
          <a:p>
            <a:r>
              <a:rPr lang="en-CA" dirty="0"/>
              <a:t>Cluster 0</a:t>
            </a:r>
          </a:p>
        </p:txBody>
      </p:sp>
      <p:sp>
        <p:nvSpPr>
          <p:cNvPr id="21" name="TextBox 20">
            <a:extLst>
              <a:ext uri="{FF2B5EF4-FFF2-40B4-BE49-F238E27FC236}">
                <a16:creationId xmlns:a16="http://schemas.microsoft.com/office/drawing/2014/main" id="{4D91D59C-F1B5-4BC4-9178-BD3F49547669}"/>
              </a:ext>
            </a:extLst>
          </p:cNvPr>
          <p:cNvSpPr txBox="1"/>
          <p:nvPr/>
        </p:nvSpPr>
        <p:spPr>
          <a:xfrm>
            <a:off x="10359230" y="2274795"/>
            <a:ext cx="1420421" cy="369332"/>
          </a:xfrm>
          <a:prstGeom prst="rect">
            <a:avLst/>
          </a:prstGeom>
          <a:noFill/>
        </p:spPr>
        <p:txBody>
          <a:bodyPr wrap="square" rtlCol="0">
            <a:spAutoFit/>
          </a:bodyPr>
          <a:lstStyle/>
          <a:p>
            <a:r>
              <a:rPr lang="en-CA" dirty="0"/>
              <a:t>Cluster 1</a:t>
            </a:r>
          </a:p>
        </p:txBody>
      </p:sp>
    </p:spTree>
    <p:extLst>
      <p:ext uri="{BB962C8B-B14F-4D97-AF65-F5344CB8AC3E}">
        <p14:creationId xmlns:p14="http://schemas.microsoft.com/office/powerpoint/2010/main" val="94537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D61E-013E-49C7-BFEE-F70846134C62}"/>
              </a:ext>
            </a:extLst>
          </p:cNvPr>
          <p:cNvSpPr>
            <a:spLocks noGrp="1"/>
          </p:cNvSpPr>
          <p:nvPr>
            <p:ph type="title"/>
          </p:nvPr>
        </p:nvSpPr>
        <p:spPr>
          <a:xfrm>
            <a:off x="0" y="-248651"/>
            <a:ext cx="10515600" cy="1325563"/>
          </a:xfrm>
        </p:spPr>
        <p:txBody>
          <a:bodyPr/>
          <a:lstStyle/>
          <a:p>
            <a:r>
              <a:rPr lang="en-CA" dirty="0"/>
              <a:t>Cluster Centroids at K=2</a:t>
            </a:r>
          </a:p>
        </p:txBody>
      </p:sp>
      <p:pic>
        <p:nvPicPr>
          <p:cNvPr id="5" name="Picture 4">
            <a:extLst>
              <a:ext uri="{FF2B5EF4-FFF2-40B4-BE49-F238E27FC236}">
                <a16:creationId xmlns:a16="http://schemas.microsoft.com/office/drawing/2014/main" id="{1D775987-62DD-49C7-BB8D-AE41047B2CBD}"/>
              </a:ext>
            </a:extLst>
          </p:cNvPr>
          <p:cNvPicPr>
            <a:picLocks noChangeAspect="1"/>
          </p:cNvPicPr>
          <p:nvPr/>
        </p:nvPicPr>
        <p:blipFill>
          <a:blip r:embed="rId2"/>
          <a:stretch>
            <a:fillRect/>
          </a:stretch>
        </p:blipFill>
        <p:spPr>
          <a:xfrm>
            <a:off x="447675" y="776287"/>
            <a:ext cx="11296650" cy="5943600"/>
          </a:xfrm>
          <a:prstGeom prst="rect">
            <a:avLst/>
          </a:prstGeom>
        </p:spPr>
      </p:pic>
      <p:sp>
        <p:nvSpPr>
          <p:cNvPr id="6" name="TextBox 5">
            <a:extLst>
              <a:ext uri="{FF2B5EF4-FFF2-40B4-BE49-F238E27FC236}">
                <a16:creationId xmlns:a16="http://schemas.microsoft.com/office/drawing/2014/main" id="{4895A59D-CD87-4071-868D-789E4C2B32F6}"/>
              </a:ext>
            </a:extLst>
          </p:cNvPr>
          <p:cNvSpPr txBox="1"/>
          <p:nvPr/>
        </p:nvSpPr>
        <p:spPr>
          <a:xfrm>
            <a:off x="447675" y="6150114"/>
            <a:ext cx="3557391" cy="707886"/>
          </a:xfrm>
          <a:prstGeom prst="rect">
            <a:avLst/>
          </a:prstGeom>
          <a:noFill/>
        </p:spPr>
        <p:txBody>
          <a:bodyPr wrap="square" rtlCol="0">
            <a:spAutoFit/>
          </a:bodyPr>
          <a:lstStyle/>
          <a:p>
            <a:r>
              <a:rPr lang="en-CA" sz="2000" dirty="0"/>
              <a:t>Clear “attacking” &amp; “defensive” style separation</a:t>
            </a:r>
          </a:p>
        </p:txBody>
      </p:sp>
    </p:spTree>
    <p:extLst>
      <p:ext uri="{BB962C8B-B14F-4D97-AF65-F5344CB8AC3E}">
        <p14:creationId xmlns:p14="http://schemas.microsoft.com/office/powerpoint/2010/main" val="115770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4137-BB84-453E-A004-363F5D9E8263}"/>
              </a:ext>
            </a:extLst>
          </p:cNvPr>
          <p:cNvSpPr>
            <a:spLocks noGrp="1"/>
          </p:cNvSpPr>
          <p:nvPr>
            <p:ph type="title"/>
          </p:nvPr>
        </p:nvSpPr>
        <p:spPr/>
        <p:txBody>
          <a:bodyPr/>
          <a:lstStyle/>
          <a:p>
            <a:r>
              <a:rPr lang="en-CA" dirty="0"/>
              <a:t>Average Performance/Cluster</a:t>
            </a:r>
          </a:p>
        </p:txBody>
      </p:sp>
      <p:pic>
        <p:nvPicPr>
          <p:cNvPr id="7" name="Picture 6">
            <a:extLst>
              <a:ext uri="{FF2B5EF4-FFF2-40B4-BE49-F238E27FC236}">
                <a16:creationId xmlns:a16="http://schemas.microsoft.com/office/drawing/2014/main" id="{CC72894A-4193-4969-9521-D881C2BD104C}"/>
              </a:ext>
            </a:extLst>
          </p:cNvPr>
          <p:cNvPicPr>
            <a:picLocks noChangeAspect="1"/>
          </p:cNvPicPr>
          <p:nvPr/>
        </p:nvPicPr>
        <p:blipFill>
          <a:blip r:embed="rId2"/>
          <a:stretch>
            <a:fillRect/>
          </a:stretch>
        </p:blipFill>
        <p:spPr>
          <a:xfrm>
            <a:off x="1779446" y="1690688"/>
            <a:ext cx="8633107" cy="4645280"/>
          </a:xfrm>
          <a:prstGeom prst="rect">
            <a:avLst/>
          </a:prstGeom>
        </p:spPr>
      </p:pic>
    </p:spTree>
    <p:extLst>
      <p:ext uri="{BB962C8B-B14F-4D97-AF65-F5344CB8AC3E}">
        <p14:creationId xmlns:p14="http://schemas.microsoft.com/office/powerpoint/2010/main" val="203467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0DA-232B-4E5B-98D2-2EF05CE15542}"/>
              </a:ext>
            </a:extLst>
          </p:cNvPr>
          <p:cNvSpPr>
            <a:spLocks noGrp="1"/>
          </p:cNvSpPr>
          <p:nvPr>
            <p:ph type="title"/>
          </p:nvPr>
        </p:nvSpPr>
        <p:spPr/>
        <p:txBody>
          <a:bodyPr/>
          <a:lstStyle/>
          <a:p>
            <a:r>
              <a:rPr lang="en-CA" dirty="0"/>
              <a:t>Next Steps		</a:t>
            </a:r>
          </a:p>
        </p:txBody>
      </p:sp>
      <p:sp>
        <p:nvSpPr>
          <p:cNvPr id="3" name="Content Placeholder 2">
            <a:extLst>
              <a:ext uri="{FF2B5EF4-FFF2-40B4-BE49-F238E27FC236}">
                <a16:creationId xmlns:a16="http://schemas.microsoft.com/office/drawing/2014/main" id="{D7FBD562-6576-4F5F-8C67-B25460B22F08}"/>
              </a:ext>
            </a:extLst>
          </p:cNvPr>
          <p:cNvSpPr>
            <a:spLocks noGrp="1"/>
          </p:cNvSpPr>
          <p:nvPr>
            <p:ph idx="1"/>
          </p:nvPr>
        </p:nvSpPr>
        <p:spPr/>
        <p:txBody>
          <a:bodyPr>
            <a:normAutofit fontScale="92500"/>
          </a:bodyPr>
          <a:lstStyle/>
          <a:p>
            <a:r>
              <a:rPr lang="en-CA" dirty="0"/>
              <a:t>Look at deeper interpretations about these clusters</a:t>
            </a:r>
          </a:p>
          <a:p>
            <a:r>
              <a:rPr lang="en-CA" dirty="0"/>
              <a:t>Should clustering really be done by teams? How would we intuitively verify clusters if performances are categorized instead of teams?</a:t>
            </a:r>
          </a:p>
          <a:p>
            <a:r>
              <a:rPr lang="en-CA" dirty="0"/>
              <a:t>Is hierarchical clustering applicable? We can try to derive deeper interpretations using agglomerative clustering</a:t>
            </a:r>
          </a:p>
          <a:p>
            <a:r>
              <a:rPr lang="en-CA" dirty="0"/>
              <a:t>Look at feature importance with respect to the end of season points – perhaps try to use mutual information</a:t>
            </a:r>
          </a:p>
          <a:p>
            <a:r>
              <a:rPr lang="en-CA" dirty="0"/>
              <a:t>Try attribution approaches – what makes a good team good, given all this information. Feature selection/compression techniques might be useful.</a:t>
            </a:r>
          </a:p>
          <a:p>
            <a:r>
              <a:rPr lang="en-CA" dirty="0"/>
              <a:t>Interim Report</a:t>
            </a:r>
          </a:p>
        </p:txBody>
      </p:sp>
    </p:spTree>
    <p:extLst>
      <p:ext uri="{BB962C8B-B14F-4D97-AF65-F5344CB8AC3E}">
        <p14:creationId xmlns:p14="http://schemas.microsoft.com/office/powerpoint/2010/main" val="301554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98A6-87C6-4D98-BB46-2B42B807848E}"/>
              </a:ext>
            </a:extLst>
          </p:cNvPr>
          <p:cNvSpPr>
            <a:spLocks noGrp="1"/>
          </p:cNvSpPr>
          <p:nvPr>
            <p:ph type="title"/>
          </p:nvPr>
        </p:nvSpPr>
        <p:spPr/>
        <p:txBody>
          <a:bodyPr/>
          <a:lstStyle/>
          <a:p>
            <a:r>
              <a:rPr lang="en-CA" dirty="0"/>
              <a:t>Simple Count Based Metrics</a:t>
            </a:r>
          </a:p>
        </p:txBody>
      </p:sp>
      <p:sp>
        <p:nvSpPr>
          <p:cNvPr id="3" name="Content Placeholder 2">
            <a:extLst>
              <a:ext uri="{FF2B5EF4-FFF2-40B4-BE49-F238E27FC236}">
                <a16:creationId xmlns:a16="http://schemas.microsoft.com/office/drawing/2014/main" id="{9689F5CF-07CB-45D1-90E6-CC2B588ACD68}"/>
              </a:ext>
            </a:extLst>
          </p:cNvPr>
          <p:cNvSpPr>
            <a:spLocks noGrp="1"/>
          </p:cNvSpPr>
          <p:nvPr>
            <p:ph idx="1"/>
          </p:nvPr>
        </p:nvSpPr>
        <p:spPr>
          <a:xfrm>
            <a:off x="838199" y="1825625"/>
            <a:ext cx="10515600" cy="4351338"/>
          </a:xfrm>
        </p:spPr>
        <p:txBody>
          <a:bodyPr/>
          <a:lstStyle/>
          <a:p>
            <a:r>
              <a:rPr lang="en-CA" dirty="0"/>
              <a:t>These simple count based metrics were derived simply by enumerating tagged events in the dataset per team, per game.</a:t>
            </a:r>
          </a:p>
          <a:p>
            <a:r>
              <a:rPr lang="en-CA" dirty="0"/>
              <a:t>The raw counts were normalized by possession distributions that game</a:t>
            </a:r>
          </a:p>
          <a:p>
            <a:pPr marL="0" indent="0">
              <a:buNone/>
            </a:pPr>
            <a:endParaRPr lang="en-CA" dirty="0"/>
          </a:p>
        </p:txBody>
      </p:sp>
      <p:graphicFrame>
        <p:nvGraphicFramePr>
          <p:cNvPr id="4" name="Table 4">
            <a:extLst>
              <a:ext uri="{FF2B5EF4-FFF2-40B4-BE49-F238E27FC236}">
                <a16:creationId xmlns:a16="http://schemas.microsoft.com/office/drawing/2014/main" id="{015FE3BD-F234-46DA-AD4F-28921472E675}"/>
              </a:ext>
            </a:extLst>
          </p:cNvPr>
          <p:cNvGraphicFramePr>
            <a:graphicFrameLocks noGrp="1"/>
          </p:cNvGraphicFramePr>
          <p:nvPr>
            <p:extLst>
              <p:ext uri="{D42A27DB-BD31-4B8C-83A1-F6EECF244321}">
                <p14:modId xmlns:p14="http://schemas.microsoft.com/office/powerpoint/2010/main" val="4139299490"/>
              </p:ext>
            </p:extLst>
          </p:nvPr>
        </p:nvGraphicFramePr>
        <p:xfrm>
          <a:off x="1852472" y="3765197"/>
          <a:ext cx="8487053" cy="2123440"/>
        </p:xfrm>
        <a:graphic>
          <a:graphicData uri="http://schemas.openxmlformats.org/drawingml/2006/table">
            <a:tbl>
              <a:tblPr firstRow="1" bandRow="1">
                <a:tableStyleId>{5C22544A-7EE6-4342-B048-85BDC9FD1C3A}</a:tableStyleId>
              </a:tblPr>
              <a:tblGrid>
                <a:gridCol w="4253081">
                  <a:extLst>
                    <a:ext uri="{9D8B030D-6E8A-4147-A177-3AD203B41FA5}">
                      <a16:colId xmlns:a16="http://schemas.microsoft.com/office/drawing/2014/main" val="1259071617"/>
                    </a:ext>
                  </a:extLst>
                </a:gridCol>
                <a:gridCol w="4233972">
                  <a:extLst>
                    <a:ext uri="{9D8B030D-6E8A-4147-A177-3AD203B41FA5}">
                      <a16:colId xmlns:a16="http://schemas.microsoft.com/office/drawing/2014/main" val="41596164"/>
                    </a:ext>
                  </a:extLst>
                </a:gridCol>
              </a:tblGrid>
              <a:tr h="460192">
                <a:tc>
                  <a:txBody>
                    <a:bodyPr/>
                    <a:lstStyle/>
                    <a:p>
                      <a:r>
                        <a:rPr lang="en-CA" dirty="0"/>
                        <a:t>Metric</a:t>
                      </a:r>
                    </a:p>
                  </a:txBody>
                  <a:tcPr/>
                </a:tc>
                <a:tc>
                  <a:txBody>
                    <a:bodyPr/>
                    <a:lstStyle/>
                    <a:p>
                      <a:r>
                        <a:rPr lang="en-CA" dirty="0"/>
                        <a:t>Macro-Averaged Correlation with End-of-Season Points</a:t>
                      </a:r>
                    </a:p>
                  </a:txBody>
                  <a:tcPr/>
                </a:tc>
                <a:extLst>
                  <a:ext uri="{0D108BD9-81ED-4DB2-BD59-A6C34878D82A}">
                    <a16:rowId xmlns:a16="http://schemas.microsoft.com/office/drawing/2014/main" val="4183529255"/>
                  </a:ext>
                </a:extLst>
              </a:tr>
              <a:tr h="370840">
                <a:tc>
                  <a:txBody>
                    <a:bodyPr/>
                    <a:lstStyle/>
                    <a:p>
                      <a:r>
                        <a:rPr lang="en-CA" dirty="0"/>
                        <a:t>Number of Yellow Cards / Game</a:t>
                      </a:r>
                    </a:p>
                  </a:txBody>
                  <a:tcPr/>
                </a:tc>
                <a:tc>
                  <a:txBody>
                    <a:bodyPr/>
                    <a:lstStyle/>
                    <a:p>
                      <a:r>
                        <a:rPr lang="en-CA" dirty="0"/>
                        <a:t>-0.43</a:t>
                      </a:r>
                    </a:p>
                  </a:txBody>
                  <a:tcPr/>
                </a:tc>
                <a:extLst>
                  <a:ext uri="{0D108BD9-81ED-4DB2-BD59-A6C34878D82A}">
                    <a16:rowId xmlns:a16="http://schemas.microsoft.com/office/drawing/2014/main" val="3327495767"/>
                  </a:ext>
                </a:extLst>
              </a:tr>
              <a:tr h="370840">
                <a:tc>
                  <a:txBody>
                    <a:bodyPr/>
                    <a:lstStyle/>
                    <a:p>
                      <a:r>
                        <a:rPr lang="en-CA" dirty="0"/>
                        <a:t>Dangerous Ball Lost</a:t>
                      </a:r>
                    </a:p>
                  </a:txBody>
                  <a:tcPr/>
                </a:tc>
                <a:tc>
                  <a:txBody>
                    <a:bodyPr/>
                    <a:lstStyle/>
                    <a:p>
                      <a:r>
                        <a:rPr lang="en-CA" dirty="0"/>
                        <a:t>-0.30</a:t>
                      </a:r>
                    </a:p>
                  </a:txBody>
                  <a:tcPr/>
                </a:tc>
                <a:extLst>
                  <a:ext uri="{0D108BD9-81ED-4DB2-BD59-A6C34878D82A}">
                    <a16:rowId xmlns:a16="http://schemas.microsoft.com/office/drawing/2014/main" val="424955940"/>
                  </a:ext>
                </a:extLst>
              </a:tr>
              <a:tr h="370840">
                <a:tc>
                  <a:txBody>
                    <a:bodyPr/>
                    <a:lstStyle/>
                    <a:p>
                      <a:r>
                        <a:rPr lang="en-CA" dirty="0"/>
                        <a:t>Total Interceptions</a:t>
                      </a:r>
                    </a:p>
                  </a:txBody>
                  <a:tcPr/>
                </a:tc>
                <a:tc>
                  <a:txBody>
                    <a:bodyPr/>
                    <a:lstStyle/>
                    <a:p>
                      <a:r>
                        <a:rPr lang="en-CA" dirty="0"/>
                        <a:t>-0.67</a:t>
                      </a:r>
                    </a:p>
                  </a:txBody>
                  <a:tcPr/>
                </a:tc>
                <a:extLst>
                  <a:ext uri="{0D108BD9-81ED-4DB2-BD59-A6C34878D82A}">
                    <a16:rowId xmlns:a16="http://schemas.microsoft.com/office/drawing/2014/main" val="1492580190"/>
                  </a:ext>
                </a:extLst>
              </a:tr>
              <a:tr h="370840">
                <a:tc>
                  <a:txBody>
                    <a:bodyPr/>
                    <a:lstStyle/>
                    <a:p>
                      <a:r>
                        <a:rPr lang="en-CA" dirty="0"/>
                        <a:t>Total Slide Tackles</a:t>
                      </a:r>
                    </a:p>
                  </a:txBody>
                  <a:tcPr/>
                </a:tc>
                <a:tc>
                  <a:txBody>
                    <a:bodyPr/>
                    <a:lstStyle/>
                    <a:p>
                      <a:r>
                        <a:rPr lang="en-CA" dirty="0"/>
                        <a:t>-0.55</a:t>
                      </a:r>
                    </a:p>
                  </a:txBody>
                  <a:tcPr/>
                </a:tc>
                <a:extLst>
                  <a:ext uri="{0D108BD9-81ED-4DB2-BD59-A6C34878D82A}">
                    <a16:rowId xmlns:a16="http://schemas.microsoft.com/office/drawing/2014/main" val="4086725868"/>
                  </a:ext>
                </a:extLst>
              </a:tr>
            </a:tbl>
          </a:graphicData>
        </a:graphic>
      </p:graphicFrame>
    </p:spTree>
    <p:extLst>
      <p:ext uri="{BB962C8B-B14F-4D97-AF65-F5344CB8AC3E}">
        <p14:creationId xmlns:p14="http://schemas.microsoft.com/office/powerpoint/2010/main" val="166163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90EB7147-9A1E-47E7-81F6-A89F17D56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392" y="304800"/>
            <a:ext cx="9155555" cy="2844444"/>
          </a:xfrm>
          <a:prstGeom prst="rect">
            <a:avLst/>
          </a:prstGeom>
        </p:spPr>
      </p:pic>
      <p:pic>
        <p:nvPicPr>
          <p:cNvPr id="7" name="Picture 6" descr="Chart, scatter chart&#10;&#10;Description automatically generated">
            <a:extLst>
              <a:ext uri="{FF2B5EF4-FFF2-40B4-BE49-F238E27FC236}">
                <a16:creationId xmlns:a16="http://schemas.microsoft.com/office/drawing/2014/main" id="{749B14A4-8714-40E7-A14D-9C37E3A1E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392" y="3940353"/>
            <a:ext cx="9155555" cy="2844444"/>
          </a:xfrm>
          <a:prstGeom prst="rect">
            <a:avLst/>
          </a:prstGeom>
        </p:spPr>
      </p:pic>
    </p:spTree>
    <p:extLst>
      <p:ext uri="{BB962C8B-B14F-4D97-AF65-F5344CB8AC3E}">
        <p14:creationId xmlns:p14="http://schemas.microsoft.com/office/powerpoint/2010/main" val="180318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7538-6274-423B-A298-8A9294231167}"/>
              </a:ext>
            </a:extLst>
          </p:cNvPr>
          <p:cNvSpPr>
            <a:spLocks noGrp="1"/>
          </p:cNvSpPr>
          <p:nvPr>
            <p:ph type="title"/>
          </p:nvPr>
        </p:nvSpPr>
        <p:spPr/>
        <p:txBody>
          <a:bodyPr/>
          <a:lstStyle/>
          <a:p>
            <a:r>
              <a:rPr lang="en-CA" dirty="0"/>
              <a:t>Fundamental Spatial Analysis: Inside vs Outside Penalty Box</a:t>
            </a:r>
          </a:p>
        </p:txBody>
      </p:sp>
      <p:sp>
        <p:nvSpPr>
          <p:cNvPr id="3" name="Content Placeholder 2">
            <a:extLst>
              <a:ext uri="{FF2B5EF4-FFF2-40B4-BE49-F238E27FC236}">
                <a16:creationId xmlns:a16="http://schemas.microsoft.com/office/drawing/2014/main" id="{A06E9BC1-0F6D-469B-B002-9746483B6F95}"/>
              </a:ext>
            </a:extLst>
          </p:cNvPr>
          <p:cNvSpPr>
            <a:spLocks noGrp="1"/>
          </p:cNvSpPr>
          <p:nvPr>
            <p:ph idx="1"/>
          </p:nvPr>
        </p:nvSpPr>
        <p:spPr/>
        <p:txBody>
          <a:bodyPr/>
          <a:lstStyle/>
          <a:p>
            <a:r>
              <a:rPr lang="en-CA" dirty="0"/>
              <a:t>Next, we can see if there’s a noticeable difference if we isolate these defensive events within the penalty box and in the outfield in terms of correlation magnitudes.</a:t>
            </a:r>
          </a:p>
          <a:p>
            <a:endParaRPr lang="en-CA" dirty="0"/>
          </a:p>
        </p:txBody>
      </p:sp>
      <p:graphicFrame>
        <p:nvGraphicFramePr>
          <p:cNvPr id="4" name="Table 4">
            <a:extLst>
              <a:ext uri="{FF2B5EF4-FFF2-40B4-BE49-F238E27FC236}">
                <a16:creationId xmlns:a16="http://schemas.microsoft.com/office/drawing/2014/main" id="{14A0D379-8CCB-46B2-9457-083B32D40472}"/>
              </a:ext>
            </a:extLst>
          </p:cNvPr>
          <p:cNvGraphicFramePr>
            <a:graphicFrameLocks noGrp="1"/>
          </p:cNvGraphicFramePr>
          <p:nvPr>
            <p:extLst>
              <p:ext uri="{D42A27DB-BD31-4B8C-83A1-F6EECF244321}">
                <p14:modId xmlns:p14="http://schemas.microsoft.com/office/powerpoint/2010/main" val="3250547154"/>
              </p:ext>
            </p:extLst>
          </p:nvPr>
        </p:nvGraphicFramePr>
        <p:xfrm>
          <a:off x="1852473" y="3311843"/>
          <a:ext cx="8487053" cy="2865120"/>
        </p:xfrm>
        <a:graphic>
          <a:graphicData uri="http://schemas.openxmlformats.org/drawingml/2006/table">
            <a:tbl>
              <a:tblPr firstRow="1" bandRow="1">
                <a:tableStyleId>{5C22544A-7EE6-4342-B048-85BDC9FD1C3A}</a:tableStyleId>
              </a:tblPr>
              <a:tblGrid>
                <a:gridCol w="4253081">
                  <a:extLst>
                    <a:ext uri="{9D8B030D-6E8A-4147-A177-3AD203B41FA5}">
                      <a16:colId xmlns:a16="http://schemas.microsoft.com/office/drawing/2014/main" val="1259071617"/>
                    </a:ext>
                  </a:extLst>
                </a:gridCol>
                <a:gridCol w="4233972">
                  <a:extLst>
                    <a:ext uri="{9D8B030D-6E8A-4147-A177-3AD203B41FA5}">
                      <a16:colId xmlns:a16="http://schemas.microsoft.com/office/drawing/2014/main" val="41596164"/>
                    </a:ext>
                  </a:extLst>
                </a:gridCol>
              </a:tblGrid>
              <a:tr h="460192">
                <a:tc>
                  <a:txBody>
                    <a:bodyPr/>
                    <a:lstStyle/>
                    <a:p>
                      <a:r>
                        <a:rPr lang="en-CA" dirty="0"/>
                        <a:t>Metric</a:t>
                      </a:r>
                    </a:p>
                  </a:txBody>
                  <a:tcPr/>
                </a:tc>
                <a:tc>
                  <a:txBody>
                    <a:bodyPr/>
                    <a:lstStyle/>
                    <a:p>
                      <a:r>
                        <a:rPr lang="en-CA" dirty="0"/>
                        <a:t>Macro-Averaged Correlation with End-of-Season Points</a:t>
                      </a:r>
                    </a:p>
                  </a:txBody>
                  <a:tcPr/>
                </a:tc>
                <a:extLst>
                  <a:ext uri="{0D108BD9-81ED-4DB2-BD59-A6C34878D82A}">
                    <a16:rowId xmlns:a16="http://schemas.microsoft.com/office/drawing/2014/main" val="4183529255"/>
                  </a:ext>
                </a:extLst>
              </a:tr>
              <a:tr h="370840">
                <a:tc>
                  <a:txBody>
                    <a:bodyPr/>
                    <a:lstStyle/>
                    <a:p>
                      <a:r>
                        <a:rPr lang="en-CA" dirty="0"/>
                        <a:t>Interceptions Inside Box</a:t>
                      </a:r>
                    </a:p>
                  </a:txBody>
                  <a:tcPr/>
                </a:tc>
                <a:tc>
                  <a:txBody>
                    <a:bodyPr/>
                    <a:lstStyle/>
                    <a:p>
                      <a:r>
                        <a:rPr lang="en-CA" dirty="0"/>
                        <a:t>-0.66</a:t>
                      </a:r>
                    </a:p>
                  </a:txBody>
                  <a:tcPr/>
                </a:tc>
                <a:extLst>
                  <a:ext uri="{0D108BD9-81ED-4DB2-BD59-A6C34878D82A}">
                    <a16:rowId xmlns:a16="http://schemas.microsoft.com/office/drawing/2014/main" val="3327495767"/>
                  </a:ext>
                </a:extLst>
              </a:tr>
              <a:tr h="370840">
                <a:tc>
                  <a:txBody>
                    <a:bodyPr/>
                    <a:lstStyle/>
                    <a:p>
                      <a:r>
                        <a:rPr lang="en-CA" dirty="0"/>
                        <a:t>Slides Tackles Inside Box</a:t>
                      </a:r>
                    </a:p>
                  </a:txBody>
                  <a:tcPr/>
                </a:tc>
                <a:tc>
                  <a:txBody>
                    <a:bodyPr/>
                    <a:lstStyle/>
                    <a:p>
                      <a:r>
                        <a:rPr lang="en-CA" dirty="0"/>
                        <a:t>-0.57</a:t>
                      </a:r>
                    </a:p>
                  </a:txBody>
                  <a:tcPr/>
                </a:tc>
                <a:extLst>
                  <a:ext uri="{0D108BD9-81ED-4DB2-BD59-A6C34878D82A}">
                    <a16:rowId xmlns:a16="http://schemas.microsoft.com/office/drawing/2014/main" val="424955940"/>
                  </a:ext>
                </a:extLst>
              </a:tr>
              <a:tr h="370840">
                <a:tc>
                  <a:txBody>
                    <a:bodyPr/>
                    <a:lstStyle/>
                    <a:p>
                      <a:r>
                        <a:rPr lang="en-CA" dirty="0"/>
                        <a:t>Total Interceptions</a:t>
                      </a:r>
                    </a:p>
                  </a:txBody>
                  <a:tcPr/>
                </a:tc>
                <a:tc>
                  <a:txBody>
                    <a:bodyPr/>
                    <a:lstStyle/>
                    <a:p>
                      <a:r>
                        <a:rPr lang="en-CA" dirty="0"/>
                        <a:t>-0.67</a:t>
                      </a:r>
                    </a:p>
                  </a:txBody>
                  <a:tcPr/>
                </a:tc>
                <a:extLst>
                  <a:ext uri="{0D108BD9-81ED-4DB2-BD59-A6C34878D82A}">
                    <a16:rowId xmlns:a16="http://schemas.microsoft.com/office/drawing/2014/main" val="1492580190"/>
                  </a:ext>
                </a:extLst>
              </a:tr>
              <a:tr h="370840">
                <a:tc>
                  <a:txBody>
                    <a:bodyPr/>
                    <a:lstStyle/>
                    <a:p>
                      <a:r>
                        <a:rPr lang="en-CA" dirty="0"/>
                        <a:t>Total Slide Tackles</a:t>
                      </a:r>
                    </a:p>
                  </a:txBody>
                  <a:tcPr/>
                </a:tc>
                <a:tc>
                  <a:txBody>
                    <a:bodyPr/>
                    <a:lstStyle/>
                    <a:p>
                      <a:r>
                        <a:rPr lang="en-CA" dirty="0"/>
                        <a:t>-0.55</a:t>
                      </a:r>
                    </a:p>
                  </a:txBody>
                  <a:tcPr/>
                </a:tc>
                <a:extLst>
                  <a:ext uri="{0D108BD9-81ED-4DB2-BD59-A6C34878D82A}">
                    <a16:rowId xmlns:a16="http://schemas.microsoft.com/office/drawing/2014/main" val="4086725868"/>
                  </a:ext>
                </a:extLst>
              </a:tr>
              <a:tr h="370840">
                <a:tc>
                  <a:txBody>
                    <a:bodyPr/>
                    <a:lstStyle/>
                    <a:p>
                      <a:r>
                        <a:rPr lang="en-CA" dirty="0"/>
                        <a:t>Fraction of Slide Tackles in Box</a:t>
                      </a:r>
                    </a:p>
                  </a:txBody>
                  <a:tcPr/>
                </a:tc>
                <a:tc>
                  <a:txBody>
                    <a:bodyPr/>
                    <a:lstStyle/>
                    <a:p>
                      <a:r>
                        <a:rPr lang="en-CA" dirty="0"/>
                        <a:t>-0.25</a:t>
                      </a:r>
                    </a:p>
                  </a:txBody>
                  <a:tcPr/>
                </a:tc>
                <a:extLst>
                  <a:ext uri="{0D108BD9-81ED-4DB2-BD59-A6C34878D82A}">
                    <a16:rowId xmlns:a16="http://schemas.microsoft.com/office/drawing/2014/main" val="35256105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Fraction of Slide Interceptions in Box</a:t>
                      </a:r>
                    </a:p>
                  </a:txBody>
                  <a:tcPr/>
                </a:tc>
                <a:tc>
                  <a:txBody>
                    <a:bodyPr/>
                    <a:lstStyle/>
                    <a:p>
                      <a:r>
                        <a:rPr lang="en-CA" dirty="0"/>
                        <a:t>-0.48</a:t>
                      </a:r>
                    </a:p>
                  </a:txBody>
                  <a:tcPr/>
                </a:tc>
                <a:extLst>
                  <a:ext uri="{0D108BD9-81ED-4DB2-BD59-A6C34878D82A}">
                    <a16:rowId xmlns:a16="http://schemas.microsoft.com/office/drawing/2014/main" val="3092410709"/>
                  </a:ext>
                </a:extLst>
              </a:tr>
            </a:tbl>
          </a:graphicData>
        </a:graphic>
      </p:graphicFrame>
      <p:sp>
        <p:nvSpPr>
          <p:cNvPr id="5" name="Right Brace 4">
            <a:extLst>
              <a:ext uri="{FF2B5EF4-FFF2-40B4-BE49-F238E27FC236}">
                <a16:creationId xmlns:a16="http://schemas.microsoft.com/office/drawing/2014/main" id="{0982FFD8-F0DA-49CC-AC93-FF1DF60469AA}"/>
              </a:ext>
            </a:extLst>
          </p:cNvPr>
          <p:cNvSpPr/>
          <p:nvPr/>
        </p:nvSpPr>
        <p:spPr>
          <a:xfrm>
            <a:off x="10250749" y="4001295"/>
            <a:ext cx="310348" cy="14229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7D8172E2-8F44-4066-A105-6D124F4AE7D5}"/>
              </a:ext>
            </a:extLst>
          </p:cNvPr>
          <p:cNvSpPr txBox="1"/>
          <p:nvPr/>
        </p:nvSpPr>
        <p:spPr>
          <a:xfrm>
            <a:off x="10592353" y="3726086"/>
            <a:ext cx="1522892" cy="1200329"/>
          </a:xfrm>
          <a:prstGeom prst="rect">
            <a:avLst/>
          </a:prstGeom>
          <a:noFill/>
        </p:spPr>
        <p:txBody>
          <a:bodyPr wrap="square" rtlCol="0">
            <a:spAutoFit/>
          </a:bodyPr>
          <a:lstStyle/>
          <a:p>
            <a:r>
              <a:rPr lang="en-CA" dirty="0"/>
              <a:t>No significant difference in correlation power</a:t>
            </a:r>
          </a:p>
        </p:txBody>
      </p:sp>
      <p:sp>
        <p:nvSpPr>
          <p:cNvPr id="7" name="Right Brace 6">
            <a:extLst>
              <a:ext uri="{FF2B5EF4-FFF2-40B4-BE49-F238E27FC236}">
                <a16:creationId xmlns:a16="http://schemas.microsoft.com/office/drawing/2014/main" id="{95D3A1EF-6BF7-49FF-886F-1CB0D1A11E82}"/>
              </a:ext>
            </a:extLst>
          </p:cNvPr>
          <p:cNvSpPr/>
          <p:nvPr/>
        </p:nvSpPr>
        <p:spPr>
          <a:xfrm>
            <a:off x="10250749" y="5500780"/>
            <a:ext cx="241177" cy="6129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TextBox 7">
            <a:extLst>
              <a:ext uri="{FF2B5EF4-FFF2-40B4-BE49-F238E27FC236}">
                <a16:creationId xmlns:a16="http://schemas.microsoft.com/office/drawing/2014/main" id="{D33520E4-505E-41F7-819D-FEEF16EF37BF}"/>
              </a:ext>
            </a:extLst>
          </p:cNvPr>
          <p:cNvSpPr txBox="1"/>
          <p:nvPr/>
        </p:nvSpPr>
        <p:spPr>
          <a:xfrm>
            <a:off x="10535203" y="5298276"/>
            <a:ext cx="1637192" cy="1477328"/>
          </a:xfrm>
          <a:prstGeom prst="rect">
            <a:avLst/>
          </a:prstGeom>
          <a:noFill/>
        </p:spPr>
        <p:txBody>
          <a:bodyPr wrap="square" rtlCol="0">
            <a:spAutoFit/>
          </a:bodyPr>
          <a:lstStyle/>
          <a:p>
            <a:r>
              <a:rPr lang="en-CA" dirty="0"/>
              <a:t>Fraction evaluated at per team, per match granularity</a:t>
            </a:r>
          </a:p>
        </p:txBody>
      </p:sp>
    </p:spTree>
    <p:extLst>
      <p:ext uri="{BB962C8B-B14F-4D97-AF65-F5344CB8AC3E}">
        <p14:creationId xmlns:p14="http://schemas.microsoft.com/office/powerpoint/2010/main" val="211395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19A0DDA3-6B3E-4D12-917D-8718A71BE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222" y="192034"/>
            <a:ext cx="9155555" cy="2844444"/>
          </a:xfrm>
          <a:prstGeom prst="rect">
            <a:avLst/>
          </a:prstGeom>
        </p:spPr>
      </p:pic>
      <p:pic>
        <p:nvPicPr>
          <p:cNvPr id="6" name="Picture 5" descr="Chart, scatter chart&#10;&#10;Description automatically generated">
            <a:extLst>
              <a:ext uri="{FF2B5EF4-FFF2-40B4-BE49-F238E27FC236}">
                <a16:creationId xmlns:a16="http://schemas.microsoft.com/office/drawing/2014/main" id="{24E71451-19BA-4929-A6B8-19D1AADD8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221" y="3821522"/>
            <a:ext cx="9155555" cy="2844444"/>
          </a:xfrm>
          <a:prstGeom prst="rect">
            <a:avLst/>
          </a:prstGeom>
        </p:spPr>
      </p:pic>
    </p:spTree>
    <p:extLst>
      <p:ext uri="{BB962C8B-B14F-4D97-AF65-F5344CB8AC3E}">
        <p14:creationId xmlns:p14="http://schemas.microsoft.com/office/powerpoint/2010/main" val="47419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0B71-069E-4923-84DC-9D3397BA5775}"/>
              </a:ext>
            </a:extLst>
          </p:cNvPr>
          <p:cNvSpPr>
            <a:spLocks noGrp="1"/>
          </p:cNvSpPr>
          <p:nvPr>
            <p:ph type="title"/>
          </p:nvPr>
        </p:nvSpPr>
        <p:spPr/>
        <p:txBody>
          <a:bodyPr/>
          <a:lstStyle/>
          <a:p>
            <a:r>
              <a:rPr lang="en-CA" dirty="0"/>
              <a:t>Story So Far</a:t>
            </a:r>
          </a:p>
        </p:txBody>
      </p:sp>
      <p:sp>
        <p:nvSpPr>
          <p:cNvPr id="3" name="Content Placeholder 2">
            <a:extLst>
              <a:ext uri="{FF2B5EF4-FFF2-40B4-BE49-F238E27FC236}">
                <a16:creationId xmlns:a16="http://schemas.microsoft.com/office/drawing/2014/main" id="{329F5DA2-CD07-433E-BF61-70C19FF31C30}"/>
              </a:ext>
            </a:extLst>
          </p:cNvPr>
          <p:cNvSpPr>
            <a:spLocks noGrp="1"/>
          </p:cNvSpPr>
          <p:nvPr>
            <p:ph idx="1"/>
          </p:nvPr>
        </p:nvSpPr>
        <p:spPr/>
        <p:txBody>
          <a:bodyPr>
            <a:normAutofit/>
          </a:bodyPr>
          <a:lstStyle/>
          <a:p>
            <a:r>
              <a:rPr lang="en-CA" dirty="0"/>
              <a:t>From the previous investigation, we did not find much of a difference between slide-tackles/interceptions within the box and total counts </a:t>
            </a:r>
          </a:p>
          <a:p>
            <a:r>
              <a:rPr lang="en-CA" dirty="0"/>
              <a:t>However, the fraction of slide-tackles/interceptions within the box also gave us significant negative correlations, which begs the question:</a:t>
            </a:r>
          </a:p>
          <a:p>
            <a:r>
              <a:rPr lang="en-CA" dirty="0"/>
              <a:t>Does this pattern continue further down the pitch? Does the position of defensive events (slide-tackles/interceptions) correlate with performance? Or is it unique to the penalty box?</a:t>
            </a:r>
          </a:p>
        </p:txBody>
      </p:sp>
    </p:spTree>
    <p:extLst>
      <p:ext uri="{BB962C8B-B14F-4D97-AF65-F5344CB8AC3E}">
        <p14:creationId xmlns:p14="http://schemas.microsoft.com/office/powerpoint/2010/main" val="8888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7538-6274-423B-A298-8A9294231167}"/>
              </a:ext>
            </a:extLst>
          </p:cNvPr>
          <p:cNvSpPr>
            <a:spLocks noGrp="1"/>
          </p:cNvSpPr>
          <p:nvPr>
            <p:ph type="title"/>
          </p:nvPr>
        </p:nvSpPr>
        <p:spPr/>
        <p:txBody>
          <a:bodyPr/>
          <a:lstStyle/>
          <a:p>
            <a:r>
              <a:rPr lang="en-CA" dirty="0"/>
              <a:t>Deeper Look at Spatial Coordinates		</a:t>
            </a:r>
          </a:p>
        </p:txBody>
      </p:sp>
      <p:sp>
        <p:nvSpPr>
          <p:cNvPr id="3" name="Content Placeholder 2">
            <a:extLst>
              <a:ext uri="{FF2B5EF4-FFF2-40B4-BE49-F238E27FC236}">
                <a16:creationId xmlns:a16="http://schemas.microsoft.com/office/drawing/2014/main" id="{A06E9BC1-0F6D-469B-B002-9746483B6F95}"/>
              </a:ext>
            </a:extLst>
          </p:cNvPr>
          <p:cNvSpPr>
            <a:spLocks noGrp="1"/>
          </p:cNvSpPr>
          <p:nvPr>
            <p:ph idx="1"/>
          </p:nvPr>
        </p:nvSpPr>
        <p:spPr>
          <a:xfrm>
            <a:off x="838200" y="1825625"/>
            <a:ext cx="10515600" cy="4814872"/>
          </a:xfrm>
        </p:spPr>
        <p:txBody>
          <a:bodyPr>
            <a:normAutofit/>
          </a:bodyPr>
          <a:lstStyle/>
          <a:p>
            <a:r>
              <a:rPr lang="en-CA" sz="2400" dirty="0"/>
              <a:t>Lets analyse spatial distributions more thoroughly. We can compute the &lt;X&gt; and &lt;Y&gt; centroids of the slide-tackle/interception events per game for each team. </a:t>
            </a:r>
          </a:p>
          <a:p>
            <a:endParaRPr lang="en-CA" sz="2400" dirty="0"/>
          </a:p>
          <a:p>
            <a:endParaRPr lang="en-CA" sz="2400" dirty="0"/>
          </a:p>
          <a:p>
            <a:endParaRPr lang="en-CA" sz="2400" dirty="0"/>
          </a:p>
          <a:p>
            <a:endParaRPr lang="en-CA" sz="2400" dirty="0"/>
          </a:p>
          <a:p>
            <a:r>
              <a:rPr lang="en-CA" sz="2400" b="1" dirty="0"/>
              <a:t>Answer: Yes</a:t>
            </a:r>
            <a:r>
              <a:rPr lang="en-CA" sz="2400" dirty="0"/>
              <a:t>. The pattern certainly continues through the whole pitch, and yields a stronger correlation than before. Note the correlation is only apparent in the forward/backward direction. The left/right coordinate is immaterial as far as correlation with performance is concerned.</a:t>
            </a:r>
          </a:p>
          <a:p>
            <a:r>
              <a:rPr lang="en-CA" sz="2400" dirty="0"/>
              <a:t>Possible explanation: stopping opponent attacks further down the pitch is less risky as set pieces become more difficult/</a:t>
            </a:r>
            <a:r>
              <a:rPr lang="en-CA" sz="2400" dirty="0" err="1"/>
              <a:t>xG</a:t>
            </a:r>
            <a:r>
              <a:rPr lang="en-CA" sz="2400" dirty="0"/>
              <a:t> decreases.</a:t>
            </a:r>
          </a:p>
          <a:p>
            <a:endParaRPr lang="en-CA" sz="2400" dirty="0"/>
          </a:p>
          <a:p>
            <a:endParaRPr lang="en-CA" sz="2400" dirty="0"/>
          </a:p>
        </p:txBody>
      </p:sp>
      <p:graphicFrame>
        <p:nvGraphicFramePr>
          <p:cNvPr id="9" name="Table 4">
            <a:extLst>
              <a:ext uri="{FF2B5EF4-FFF2-40B4-BE49-F238E27FC236}">
                <a16:creationId xmlns:a16="http://schemas.microsoft.com/office/drawing/2014/main" id="{7420E84A-832E-453A-BF8E-CE656357B8F2}"/>
              </a:ext>
            </a:extLst>
          </p:cNvPr>
          <p:cNvGraphicFramePr>
            <a:graphicFrameLocks noGrp="1"/>
          </p:cNvGraphicFramePr>
          <p:nvPr>
            <p:extLst>
              <p:ext uri="{D42A27DB-BD31-4B8C-83A1-F6EECF244321}">
                <p14:modId xmlns:p14="http://schemas.microsoft.com/office/powerpoint/2010/main" val="2785340303"/>
              </p:ext>
            </p:extLst>
          </p:nvPr>
        </p:nvGraphicFramePr>
        <p:xfrm>
          <a:off x="1639409" y="2738120"/>
          <a:ext cx="8487053" cy="1381760"/>
        </p:xfrm>
        <a:graphic>
          <a:graphicData uri="http://schemas.openxmlformats.org/drawingml/2006/table">
            <a:tbl>
              <a:tblPr firstRow="1" bandRow="1">
                <a:tableStyleId>{5C22544A-7EE6-4342-B048-85BDC9FD1C3A}</a:tableStyleId>
              </a:tblPr>
              <a:tblGrid>
                <a:gridCol w="4253081">
                  <a:extLst>
                    <a:ext uri="{9D8B030D-6E8A-4147-A177-3AD203B41FA5}">
                      <a16:colId xmlns:a16="http://schemas.microsoft.com/office/drawing/2014/main" val="1259071617"/>
                    </a:ext>
                  </a:extLst>
                </a:gridCol>
                <a:gridCol w="4233972">
                  <a:extLst>
                    <a:ext uri="{9D8B030D-6E8A-4147-A177-3AD203B41FA5}">
                      <a16:colId xmlns:a16="http://schemas.microsoft.com/office/drawing/2014/main" val="41596164"/>
                    </a:ext>
                  </a:extLst>
                </a:gridCol>
              </a:tblGrid>
              <a:tr h="473026">
                <a:tc>
                  <a:txBody>
                    <a:bodyPr/>
                    <a:lstStyle/>
                    <a:p>
                      <a:r>
                        <a:rPr lang="en-CA" dirty="0"/>
                        <a:t>Metric</a:t>
                      </a:r>
                    </a:p>
                  </a:txBody>
                  <a:tcPr/>
                </a:tc>
                <a:tc>
                  <a:txBody>
                    <a:bodyPr/>
                    <a:lstStyle/>
                    <a:p>
                      <a:r>
                        <a:rPr lang="en-CA" dirty="0"/>
                        <a:t>Macro-Averaged Correlation with End-of-Season Points</a:t>
                      </a:r>
                    </a:p>
                  </a:txBody>
                  <a:tcPr/>
                </a:tc>
                <a:extLst>
                  <a:ext uri="{0D108BD9-81ED-4DB2-BD59-A6C34878D82A}">
                    <a16:rowId xmlns:a16="http://schemas.microsoft.com/office/drawing/2014/main" val="4183529255"/>
                  </a:ext>
                </a:extLst>
              </a:tr>
              <a:tr h="370840">
                <a:tc>
                  <a:txBody>
                    <a:bodyPr/>
                    <a:lstStyle/>
                    <a:p>
                      <a:r>
                        <a:rPr lang="en-CA" dirty="0"/>
                        <a:t>&lt;X&gt;</a:t>
                      </a:r>
                    </a:p>
                  </a:txBody>
                  <a:tcPr/>
                </a:tc>
                <a:tc>
                  <a:txBody>
                    <a:bodyPr/>
                    <a:lstStyle/>
                    <a:p>
                      <a:r>
                        <a:rPr lang="en-CA" dirty="0"/>
                        <a:t>0.64</a:t>
                      </a:r>
                    </a:p>
                  </a:txBody>
                  <a:tcPr/>
                </a:tc>
                <a:extLst>
                  <a:ext uri="{0D108BD9-81ED-4DB2-BD59-A6C34878D82A}">
                    <a16:rowId xmlns:a16="http://schemas.microsoft.com/office/drawing/2014/main" val="3327495767"/>
                  </a:ext>
                </a:extLst>
              </a:tr>
              <a:tr h="370840">
                <a:tc>
                  <a:txBody>
                    <a:bodyPr/>
                    <a:lstStyle/>
                    <a:p>
                      <a:r>
                        <a:rPr lang="en-CA" dirty="0"/>
                        <a:t>&lt;Y&gt;</a:t>
                      </a:r>
                    </a:p>
                  </a:txBody>
                  <a:tcPr/>
                </a:tc>
                <a:tc>
                  <a:txBody>
                    <a:bodyPr/>
                    <a:lstStyle/>
                    <a:p>
                      <a:r>
                        <a:rPr lang="en-CA" dirty="0"/>
                        <a:t>-0.06</a:t>
                      </a:r>
                    </a:p>
                  </a:txBody>
                  <a:tcPr/>
                </a:tc>
                <a:extLst>
                  <a:ext uri="{0D108BD9-81ED-4DB2-BD59-A6C34878D82A}">
                    <a16:rowId xmlns:a16="http://schemas.microsoft.com/office/drawing/2014/main" val="424955940"/>
                  </a:ext>
                </a:extLst>
              </a:tr>
            </a:tbl>
          </a:graphicData>
        </a:graphic>
      </p:graphicFrame>
    </p:spTree>
    <p:extLst>
      <p:ext uri="{BB962C8B-B14F-4D97-AF65-F5344CB8AC3E}">
        <p14:creationId xmlns:p14="http://schemas.microsoft.com/office/powerpoint/2010/main" val="46622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FCD82F77-609E-43DC-923E-D3C9A1D58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222" y="337776"/>
            <a:ext cx="9155555" cy="2844444"/>
          </a:xfrm>
          <a:prstGeom prst="rect">
            <a:avLst/>
          </a:prstGeom>
        </p:spPr>
      </p:pic>
      <p:pic>
        <p:nvPicPr>
          <p:cNvPr id="7" name="Picture 6" descr="Chart, scatter chart&#10;&#10;Description automatically generated">
            <a:extLst>
              <a:ext uri="{FF2B5EF4-FFF2-40B4-BE49-F238E27FC236}">
                <a16:creationId xmlns:a16="http://schemas.microsoft.com/office/drawing/2014/main" id="{7EE49B1E-420E-461B-BBCA-9FD06520F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222" y="3597453"/>
            <a:ext cx="9155555" cy="2844444"/>
          </a:xfrm>
          <a:prstGeom prst="rect">
            <a:avLst/>
          </a:prstGeom>
        </p:spPr>
      </p:pic>
    </p:spTree>
    <p:extLst>
      <p:ext uri="{BB962C8B-B14F-4D97-AF65-F5344CB8AC3E}">
        <p14:creationId xmlns:p14="http://schemas.microsoft.com/office/powerpoint/2010/main" val="278807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CF70-D2D5-496D-A548-5D0BD9E378CC}"/>
              </a:ext>
            </a:extLst>
          </p:cNvPr>
          <p:cNvSpPr>
            <a:spLocks noGrp="1"/>
          </p:cNvSpPr>
          <p:nvPr>
            <p:ph type="title"/>
          </p:nvPr>
        </p:nvSpPr>
        <p:spPr/>
        <p:txBody>
          <a:bodyPr/>
          <a:lstStyle/>
          <a:p>
            <a:r>
              <a:rPr lang="en-CA" dirty="0"/>
              <a:t>Fouls</a:t>
            </a:r>
          </a:p>
        </p:txBody>
      </p:sp>
      <p:sp>
        <p:nvSpPr>
          <p:cNvPr id="3" name="Content Placeholder 2">
            <a:extLst>
              <a:ext uri="{FF2B5EF4-FFF2-40B4-BE49-F238E27FC236}">
                <a16:creationId xmlns:a16="http://schemas.microsoft.com/office/drawing/2014/main" id="{E5CA86D1-2144-4F4E-809D-1BCA66B031A0}"/>
              </a:ext>
            </a:extLst>
          </p:cNvPr>
          <p:cNvSpPr>
            <a:spLocks noGrp="1"/>
          </p:cNvSpPr>
          <p:nvPr>
            <p:ph idx="1"/>
          </p:nvPr>
        </p:nvSpPr>
        <p:spPr/>
        <p:txBody>
          <a:bodyPr/>
          <a:lstStyle/>
          <a:p>
            <a:r>
              <a:rPr lang="en-CA" dirty="0"/>
              <a:t>Fouls can be risky in two ways:</a:t>
            </a:r>
          </a:p>
          <a:p>
            <a:pPr marL="514350" indent="-514350">
              <a:buFont typeface="+mj-lt"/>
              <a:buAutoNum type="arabicPeriod"/>
            </a:pPr>
            <a:r>
              <a:rPr lang="en-CA" dirty="0"/>
              <a:t>Committing a foul gets results in a set piece for the opponent which can result in a goal</a:t>
            </a:r>
          </a:p>
          <a:p>
            <a:pPr marL="514350" indent="-514350">
              <a:buFont typeface="+mj-lt"/>
              <a:buAutoNum type="arabicPeriod"/>
            </a:pPr>
            <a:r>
              <a:rPr lang="en-CA" dirty="0"/>
              <a:t>Fouls can result in yellow/red card resulting in players being sent-off</a:t>
            </a:r>
          </a:p>
          <a:p>
            <a:pPr marL="0" indent="0">
              <a:buNone/>
            </a:pPr>
            <a:endParaRPr lang="en-CA" dirty="0"/>
          </a:p>
          <a:p>
            <a:r>
              <a:rPr lang="en-CA" dirty="0"/>
              <a:t>Is one of these factors empirically more influential than others? Is there a strategic way to foul to gain competitive advantage?</a:t>
            </a:r>
          </a:p>
        </p:txBody>
      </p:sp>
    </p:spTree>
    <p:extLst>
      <p:ext uri="{BB962C8B-B14F-4D97-AF65-F5344CB8AC3E}">
        <p14:creationId xmlns:p14="http://schemas.microsoft.com/office/powerpoint/2010/main" val="314242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909</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Soccer Analytics </vt:lpstr>
      <vt:lpstr>Simple Count Based Metrics</vt:lpstr>
      <vt:lpstr>PowerPoint Presentation</vt:lpstr>
      <vt:lpstr>Fundamental Spatial Analysis: Inside vs Outside Penalty Box</vt:lpstr>
      <vt:lpstr>PowerPoint Presentation</vt:lpstr>
      <vt:lpstr>Story So Far</vt:lpstr>
      <vt:lpstr>Deeper Look at Spatial Coordinates  </vt:lpstr>
      <vt:lpstr>PowerPoint Presentation</vt:lpstr>
      <vt:lpstr>Fouls</vt:lpstr>
      <vt:lpstr>Fouls</vt:lpstr>
      <vt:lpstr>Big Picture: How Many Features Do We Have Altogether?</vt:lpstr>
      <vt:lpstr>PowerPoint Presentation</vt:lpstr>
      <vt:lpstr>First Attempt: Cluster Teams Using Macro-Averaged Metrics</vt:lpstr>
      <vt:lpstr>Cluster Centroids at K=2</vt:lpstr>
      <vt:lpstr>Average Performance/Cluster</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Analytics</dc:title>
  <dc:creator>Mohammad Mustafa Arif</dc:creator>
  <cp:lastModifiedBy>Mohammad Mustafa Arif</cp:lastModifiedBy>
  <cp:revision>35</cp:revision>
  <dcterms:created xsi:type="dcterms:W3CDTF">2020-12-21T08:44:59Z</dcterms:created>
  <dcterms:modified xsi:type="dcterms:W3CDTF">2021-01-15T16:06:19Z</dcterms:modified>
</cp:coreProperties>
</file>