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71" r:id="rId3"/>
    <p:sldId id="349" r:id="rId4"/>
    <p:sldId id="372" r:id="rId5"/>
    <p:sldId id="373" r:id="rId6"/>
    <p:sldId id="374" r:id="rId7"/>
    <p:sldId id="375" r:id="rId8"/>
    <p:sldId id="376" r:id="rId9"/>
    <p:sldId id="383" r:id="rId10"/>
    <p:sldId id="377" r:id="rId11"/>
    <p:sldId id="378" r:id="rId12"/>
    <p:sldId id="379" r:id="rId13"/>
    <p:sldId id="384" r:id="rId14"/>
    <p:sldId id="380" r:id="rId15"/>
    <p:sldId id="381" r:id="rId16"/>
    <p:sldId id="382" r:id="rId17"/>
    <p:sldId id="385" r:id="rId18"/>
    <p:sldId id="386" r:id="rId19"/>
    <p:sldId id="387" r:id="rId20"/>
    <p:sldId id="388" r:id="rId21"/>
    <p:sldId id="389" r:id="rId22"/>
    <p:sldId id="391" r:id="rId23"/>
    <p:sldId id="390" r:id="rId24"/>
    <p:sldId id="392" r:id="rId25"/>
    <p:sldId id="393" r:id="rId26"/>
    <p:sldId id="394" r:id="rId27"/>
    <p:sldId id="395" r:id="rId28"/>
    <p:sldId id="3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B4A7-F2C0-4046-8959-D18184E49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90437-3816-448E-AD59-E399ADA86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20C9-300E-4181-8536-05B0D00E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6F6F-1D29-4AC5-AC4F-C71521D9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F97-50CF-4C01-9FFC-3CA72918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7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7D4-4EA0-4A7C-81CE-7894C873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753EF-07B7-4147-9928-189F72FB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4237-C1EA-4925-878A-5C87E63B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52E8-43F9-41D1-B1E2-486648E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AE89-125D-45F5-83D4-5D160C72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0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7E81E-BFFE-4D7E-B07F-9DC34D6EB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8C03-2FE7-43FA-99CE-576C422A5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1C28-537B-466C-A986-078A5122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C18D-075F-4FC7-9FE9-7127C08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4FD2-A864-4F41-A712-E510D4D6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04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7B07-FE07-4FAD-94E0-432204AD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48FC-BD3F-4BA7-B394-B7C010DC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4F6B-95AD-4FD8-B144-B4A05876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99C8-0E6F-4C06-81C7-AB466680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7F57-000A-40FD-AA9B-89D33424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6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1EFD-210D-4E02-8A65-4EE74096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52FA-B9E3-4D9F-BB74-3619F970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CB69-0429-4188-9E95-3DD58A7F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BFA8-F901-4B9F-A137-713A462F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9688-83A5-4261-A048-73AAFB3A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05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5FA1-EBBC-4723-A779-64B4265B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D4B2-5FC0-4187-A398-FB01F1D5B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A4763-B10F-4D6C-8F49-2B723359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24DD-9170-4D62-B0BE-CF2B06C9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0CB96-E377-4499-B3AC-BE2468C1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4722-CF21-43CB-8855-6938384A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80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874D-208F-493F-ADB5-50D37802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9159-685A-468D-96DB-7137DDC9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D001-C565-45BB-B734-5B682DF7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FDF96-8FB2-42FE-A668-EA0337EF8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A1690-0C0E-472B-94F4-5132B363C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5E2B6-73B4-42A7-9D20-E194B51B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D0F89-4048-4989-95C3-D033F721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36409-40AF-4928-B336-2F646B1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89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6DB-01C7-433A-B302-2D6DAA86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F73ED-7F25-427A-ABB3-D079659C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18540-5C26-48FC-9CBB-43AF740D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DE368-571E-4C94-90DE-4B22EF5B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2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607B2-851E-4280-87D0-FFD777DC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B348B-0E29-4E80-B284-994918F3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70E2C-2FD4-4D19-95EF-5311A2F3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8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312F-469F-45CD-A343-1DA9B094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BC53-B059-4BD0-9523-79D8AFE4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E593D-071C-4ED6-91E7-AD4CA2FA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82E0E-F25F-44FC-95D3-F09F99F3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D586-8338-41B2-898C-CDB58ED2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47429-2A8A-46D6-868D-59841095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59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5CDE-E740-4AFB-8D82-5A3F2FC5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B6075-9796-4D08-A92A-5B6FD1094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E3BA3-A0C3-4E19-96A4-37D1EF74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ACD2-9623-4348-B7D2-F0D17A0A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6F568-38E8-4353-863B-29B22CF7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AEB2-1B4C-478C-9A04-BA438731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38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7EB66-EFE0-480A-AA57-1C5C3034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1948-BB55-4D10-AF2B-034A65A9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4DCB-A91F-40A5-8F73-E8F7BAF27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CA65-92FC-4C85-9C69-CB48D34717C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EF5F-0656-44D6-98A5-9E60E55E7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8509B-04D2-4DD2-9AF0-628478ED4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F077-4AEF-4EA7-9F05-F2240CDA1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4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fmoh2/thesis_soccer/blob/master/notebooks/13_clustering_suggestions_craig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Soccer Analytics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3842932"/>
            <a:ext cx="2973078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Clustering Questions	</a:t>
            </a:r>
          </a:p>
        </p:txBody>
      </p:sp>
      <p:pic>
        <p:nvPicPr>
          <p:cNvPr id="7" name="Graphic 6" descr="Soccer Player">
            <a:extLst>
              <a:ext uri="{FF2B5EF4-FFF2-40B4-BE49-F238E27FC236}">
                <a16:creationId xmlns:a16="http://schemas.microsoft.com/office/drawing/2014/main" id="{13BE9680-5986-4990-A0ED-2E3534B9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Centroids | K=3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C54E8-F4D1-415D-B5C8-ADC92E69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30" y="1009650"/>
            <a:ext cx="95154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Sample Assignments | K=3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4BFDC9-6026-4BD7-A7E8-325C5AF39B13}"/>
              </a:ext>
            </a:extLst>
          </p:cNvPr>
          <p:cNvSpPr/>
          <p:nvPr/>
        </p:nvSpPr>
        <p:spPr>
          <a:xfrm>
            <a:off x="66675" y="2686050"/>
            <a:ext cx="3419475" cy="327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West Ham</a:t>
            </a:r>
          </a:p>
          <a:p>
            <a:pPr algn="ctr"/>
            <a:r>
              <a:rPr lang="en-CA" sz="2400" dirty="0"/>
              <a:t>Udinese</a:t>
            </a:r>
          </a:p>
          <a:p>
            <a:pPr algn="ctr"/>
            <a:r>
              <a:rPr lang="en-CA" sz="2400" dirty="0"/>
              <a:t>Angers</a:t>
            </a:r>
          </a:p>
          <a:p>
            <a:pPr algn="ctr"/>
            <a:r>
              <a:rPr lang="en-CA" sz="2400" dirty="0"/>
              <a:t>Bologna</a:t>
            </a:r>
          </a:p>
          <a:p>
            <a:pPr algn="ctr"/>
            <a:r>
              <a:rPr lang="en-CA" sz="2400" dirty="0"/>
              <a:t>West Bromwich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969ED-CA07-4077-9ED8-DD58C5CE97AB}"/>
              </a:ext>
            </a:extLst>
          </p:cNvPr>
          <p:cNvSpPr txBox="1"/>
          <p:nvPr/>
        </p:nvSpPr>
        <p:spPr>
          <a:xfrm>
            <a:off x="304799" y="6129891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0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FD8716-9B87-4E4A-8478-61DDF9412CDF}"/>
              </a:ext>
            </a:extLst>
          </p:cNvPr>
          <p:cNvSpPr/>
          <p:nvPr/>
        </p:nvSpPr>
        <p:spPr>
          <a:xfrm>
            <a:off x="4329112" y="2705100"/>
            <a:ext cx="3419475" cy="3276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Tottenham</a:t>
            </a:r>
          </a:p>
          <a:p>
            <a:pPr algn="ctr"/>
            <a:r>
              <a:rPr lang="en-CA" sz="2400" dirty="0"/>
              <a:t>Chelsea</a:t>
            </a:r>
          </a:p>
          <a:p>
            <a:pPr algn="ctr"/>
            <a:r>
              <a:rPr lang="en-CA" sz="2400" dirty="0"/>
              <a:t>Arsenal</a:t>
            </a:r>
          </a:p>
          <a:p>
            <a:pPr algn="ctr"/>
            <a:r>
              <a:rPr lang="en-CA" sz="2400" dirty="0"/>
              <a:t>Juventus</a:t>
            </a:r>
          </a:p>
          <a:p>
            <a:pPr algn="ctr"/>
            <a:r>
              <a:rPr lang="en-CA" sz="2400" dirty="0"/>
              <a:t>Liverpool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D4E2CB-5894-4B5E-9C90-3AF3EB1B75ED}"/>
              </a:ext>
            </a:extLst>
          </p:cNvPr>
          <p:cNvSpPr/>
          <p:nvPr/>
        </p:nvSpPr>
        <p:spPr>
          <a:xfrm>
            <a:off x="8705850" y="2686050"/>
            <a:ext cx="3419475" cy="3276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Milan</a:t>
            </a:r>
          </a:p>
          <a:p>
            <a:pPr algn="ctr"/>
            <a:r>
              <a:rPr lang="en-CA" sz="2400" dirty="0"/>
              <a:t>Villareal</a:t>
            </a:r>
          </a:p>
          <a:p>
            <a:pPr algn="ctr"/>
            <a:r>
              <a:rPr lang="en-CA" sz="2400" dirty="0"/>
              <a:t>Real Sociedad</a:t>
            </a:r>
          </a:p>
          <a:p>
            <a:pPr algn="ctr"/>
            <a:r>
              <a:rPr lang="en-CA" sz="2400" dirty="0"/>
              <a:t>RB Leipzig</a:t>
            </a:r>
          </a:p>
          <a:p>
            <a:pPr algn="ctr"/>
            <a:r>
              <a:rPr lang="en-CA" sz="2400" dirty="0"/>
              <a:t>Valencia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E811A-8897-4AE6-BE36-04486EE464DF}"/>
              </a:ext>
            </a:extLst>
          </p:cNvPr>
          <p:cNvSpPr txBox="1"/>
          <p:nvPr/>
        </p:nvSpPr>
        <p:spPr>
          <a:xfrm>
            <a:off x="4567236" y="6129891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D879C-660C-4B18-B475-18D1563503AD}"/>
              </a:ext>
            </a:extLst>
          </p:cNvPr>
          <p:cNvSpPr txBox="1"/>
          <p:nvPr/>
        </p:nvSpPr>
        <p:spPr>
          <a:xfrm>
            <a:off x="8943974" y="6129891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2 </a:t>
            </a:r>
          </a:p>
        </p:txBody>
      </p:sp>
    </p:spTree>
    <p:extLst>
      <p:ext uri="{BB962C8B-B14F-4D97-AF65-F5344CB8AC3E}">
        <p14:creationId xmlns:p14="http://schemas.microsoft.com/office/powerpoint/2010/main" val="346871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Performance| K=3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4DFE5-19FB-461E-A262-9686E2F0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85850"/>
            <a:ext cx="1078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2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0EA6943-6E07-427A-B8F1-5E12942E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6" y="1940545"/>
            <a:ext cx="11550753" cy="4100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56DB-5857-4746-99BE-4238E690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Same Bottom Up Hierarchical Clustering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530B7B-2308-4E3E-B4FF-756D8D287ECC}"/>
              </a:ext>
            </a:extLst>
          </p:cNvPr>
          <p:cNvCxnSpPr/>
          <p:nvPr/>
        </p:nvCxnSpPr>
        <p:spPr>
          <a:xfrm flipV="1">
            <a:off x="152400" y="2952750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8A668-D2A4-4898-9747-57846E74393F}"/>
              </a:ext>
            </a:extLst>
          </p:cNvPr>
          <p:cNvCxnSpPr/>
          <p:nvPr/>
        </p:nvCxnSpPr>
        <p:spPr>
          <a:xfrm flipV="1">
            <a:off x="152400" y="3990975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83C2EF-4472-4442-8CA5-F59B05B3FB88}"/>
              </a:ext>
            </a:extLst>
          </p:cNvPr>
          <p:cNvCxnSpPr/>
          <p:nvPr/>
        </p:nvCxnSpPr>
        <p:spPr>
          <a:xfrm flipV="1">
            <a:off x="152400" y="4765274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CE5735-0CBC-4A8D-A2FC-E261BE78A757}"/>
              </a:ext>
            </a:extLst>
          </p:cNvPr>
          <p:cNvCxnSpPr/>
          <p:nvPr/>
        </p:nvCxnSpPr>
        <p:spPr>
          <a:xfrm flipV="1">
            <a:off x="152400" y="4962525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F515BC-5074-4B2B-AA02-ADBABCAB2628}"/>
              </a:ext>
            </a:extLst>
          </p:cNvPr>
          <p:cNvSpPr txBox="1"/>
          <p:nvPr/>
        </p:nvSpPr>
        <p:spPr>
          <a:xfrm rot="16200000">
            <a:off x="11685787" y="2697895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634E4-118A-4747-9A38-6AB8D1AC0999}"/>
              </a:ext>
            </a:extLst>
          </p:cNvPr>
          <p:cNvSpPr txBox="1"/>
          <p:nvPr/>
        </p:nvSpPr>
        <p:spPr>
          <a:xfrm rot="16200000">
            <a:off x="11711913" y="3777733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B07AE-7FAD-46A5-A7D6-72FF594865CA}"/>
              </a:ext>
            </a:extLst>
          </p:cNvPr>
          <p:cNvSpPr txBox="1"/>
          <p:nvPr/>
        </p:nvSpPr>
        <p:spPr>
          <a:xfrm rot="16200000">
            <a:off x="11711914" y="4356076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09F9A-1F19-40EF-832A-74B43CB5875D}"/>
              </a:ext>
            </a:extLst>
          </p:cNvPr>
          <p:cNvSpPr txBox="1"/>
          <p:nvPr/>
        </p:nvSpPr>
        <p:spPr>
          <a:xfrm rot="16200000">
            <a:off x="11713638" y="4811195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AA96E-818B-4C9F-9645-3ECD475E9A2B}"/>
              </a:ext>
            </a:extLst>
          </p:cNvPr>
          <p:cNvSpPr/>
          <p:nvPr/>
        </p:nvSpPr>
        <p:spPr>
          <a:xfrm>
            <a:off x="11848793" y="4348509"/>
            <a:ext cx="343207" cy="515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55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Centroids | K=4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22632-61FC-466A-9752-E4E1059C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885825"/>
            <a:ext cx="96678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Sample Assignments | K=3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4BFDC9-6026-4BD7-A7E8-325C5AF39B13}"/>
              </a:ext>
            </a:extLst>
          </p:cNvPr>
          <p:cNvSpPr/>
          <p:nvPr/>
        </p:nvSpPr>
        <p:spPr>
          <a:xfrm>
            <a:off x="66674" y="2333625"/>
            <a:ext cx="2571752" cy="36480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Barcelona</a:t>
            </a:r>
          </a:p>
          <a:p>
            <a:pPr algn="ctr"/>
            <a:r>
              <a:rPr lang="en-CA" sz="2400" dirty="0"/>
              <a:t>Napoli</a:t>
            </a:r>
          </a:p>
          <a:p>
            <a:pPr algn="ctr"/>
            <a:r>
              <a:rPr lang="en-CA" sz="2400" dirty="0"/>
              <a:t>PSG</a:t>
            </a:r>
          </a:p>
          <a:p>
            <a:pPr algn="ctr"/>
            <a:r>
              <a:rPr lang="en-CA" sz="2400" dirty="0"/>
              <a:t>Bayern</a:t>
            </a:r>
          </a:p>
          <a:p>
            <a:pPr algn="ctr"/>
            <a:r>
              <a:rPr lang="en-CA" sz="2400" dirty="0"/>
              <a:t>Liverpool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969ED-CA07-4077-9ED8-DD58C5CE97AB}"/>
              </a:ext>
            </a:extLst>
          </p:cNvPr>
          <p:cNvSpPr txBox="1"/>
          <p:nvPr/>
        </p:nvSpPr>
        <p:spPr>
          <a:xfrm>
            <a:off x="-119063" y="6144732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E811A-8897-4AE6-BE36-04486EE464DF}"/>
              </a:ext>
            </a:extLst>
          </p:cNvPr>
          <p:cNvSpPr txBox="1"/>
          <p:nvPr/>
        </p:nvSpPr>
        <p:spPr>
          <a:xfrm>
            <a:off x="3062287" y="6145839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D879C-660C-4B18-B475-18D1563503AD}"/>
              </a:ext>
            </a:extLst>
          </p:cNvPr>
          <p:cNvSpPr txBox="1"/>
          <p:nvPr/>
        </p:nvSpPr>
        <p:spPr>
          <a:xfrm>
            <a:off x="6186490" y="6144732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2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2376DB-9D17-4D12-B3C6-9094FF2163BF}"/>
              </a:ext>
            </a:extLst>
          </p:cNvPr>
          <p:cNvSpPr/>
          <p:nvPr/>
        </p:nvSpPr>
        <p:spPr>
          <a:xfrm>
            <a:off x="3248024" y="2432084"/>
            <a:ext cx="2571752" cy="36480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err="1"/>
              <a:t>Deprotivo</a:t>
            </a:r>
            <a:endParaRPr lang="en-CA" sz="2400" dirty="0"/>
          </a:p>
          <a:p>
            <a:pPr algn="ctr"/>
            <a:r>
              <a:rPr lang="en-CA" sz="2400" dirty="0"/>
              <a:t>Levante</a:t>
            </a:r>
          </a:p>
          <a:p>
            <a:pPr algn="ctr"/>
            <a:r>
              <a:rPr lang="en-CA" sz="2400" dirty="0"/>
              <a:t>West Brom</a:t>
            </a:r>
          </a:p>
          <a:p>
            <a:pPr algn="ctr"/>
            <a:r>
              <a:rPr lang="en-CA" sz="2400" dirty="0" err="1"/>
              <a:t>Aimens</a:t>
            </a:r>
            <a:endParaRPr lang="en-CA" sz="2400" dirty="0"/>
          </a:p>
          <a:p>
            <a:pPr algn="ctr"/>
            <a:r>
              <a:rPr lang="en-CA" sz="2400" dirty="0"/>
              <a:t>Brighton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DFB922-BA6E-43AC-B4E2-C4288BE670BE}"/>
              </a:ext>
            </a:extLst>
          </p:cNvPr>
          <p:cNvSpPr/>
          <p:nvPr/>
        </p:nvSpPr>
        <p:spPr>
          <a:xfrm>
            <a:off x="6400799" y="2425768"/>
            <a:ext cx="2571752" cy="36480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Roma</a:t>
            </a:r>
          </a:p>
          <a:p>
            <a:pPr algn="ctr"/>
            <a:r>
              <a:rPr lang="en-CA" dirty="0"/>
              <a:t>Bayer Leverkusen</a:t>
            </a:r>
          </a:p>
          <a:p>
            <a:pPr algn="ctr"/>
            <a:r>
              <a:rPr lang="en-CA" sz="2400" dirty="0"/>
              <a:t>Sevilla</a:t>
            </a:r>
          </a:p>
          <a:p>
            <a:pPr algn="ctr"/>
            <a:r>
              <a:rPr lang="en-CA" dirty="0"/>
              <a:t>Real Sociedad</a:t>
            </a:r>
          </a:p>
          <a:p>
            <a:pPr algn="ctr"/>
            <a:r>
              <a:rPr lang="en-CA" sz="2400" dirty="0"/>
              <a:t>Milan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2F6F1F-D55F-4015-ABA8-691CB9CEECCC}"/>
              </a:ext>
            </a:extLst>
          </p:cNvPr>
          <p:cNvSpPr/>
          <p:nvPr/>
        </p:nvSpPr>
        <p:spPr>
          <a:xfrm>
            <a:off x="9553574" y="2432085"/>
            <a:ext cx="2571752" cy="36480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West Ham</a:t>
            </a:r>
          </a:p>
          <a:p>
            <a:pPr algn="ctr"/>
            <a:r>
              <a:rPr lang="en-CA" sz="2400" dirty="0"/>
              <a:t>Udinese</a:t>
            </a:r>
          </a:p>
          <a:p>
            <a:pPr algn="ctr"/>
            <a:r>
              <a:rPr lang="en-CA" sz="2400" dirty="0"/>
              <a:t>Angers</a:t>
            </a:r>
          </a:p>
          <a:p>
            <a:pPr algn="ctr"/>
            <a:r>
              <a:rPr lang="en-CA" sz="2400" dirty="0"/>
              <a:t>Bologna</a:t>
            </a:r>
          </a:p>
          <a:p>
            <a:pPr algn="ctr"/>
            <a:r>
              <a:rPr lang="en-CA" sz="2400" dirty="0"/>
              <a:t>West Bromwich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11EDE-5687-418F-852B-BBDD1BD948FC}"/>
              </a:ext>
            </a:extLst>
          </p:cNvPr>
          <p:cNvSpPr txBox="1"/>
          <p:nvPr/>
        </p:nvSpPr>
        <p:spPr>
          <a:xfrm>
            <a:off x="9367840" y="6197155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3 </a:t>
            </a:r>
          </a:p>
        </p:txBody>
      </p:sp>
    </p:spTree>
    <p:extLst>
      <p:ext uri="{BB962C8B-B14F-4D97-AF65-F5344CB8AC3E}">
        <p14:creationId xmlns:p14="http://schemas.microsoft.com/office/powerpoint/2010/main" val="284406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Performance| K=4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B9B3C-069E-42A9-8CF5-A3A6710F2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090612"/>
            <a:ext cx="107632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3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0EA6943-6E07-427A-B8F1-5E12942E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6" y="1940545"/>
            <a:ext cx="11550753" cy="4100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56DB-5857-4746-99BE-4238E690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Same Bottom Up Hierarchical Clustering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530B7B-2308-4E3E-B4FF-756D8D287ECC}"/>
              </a:ext>
            </a:extLst>
          </p:cNvPr>
          <p:cNvCxnSpPr/>
          <p:nvPr/>
        </p:nvCxnSpPr>
        <p:spPr>
          <a:xfrm flipV="1">
            <a:off x="152400" y="2952750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8A668-D2A4-4898-9747-57846E74393F}"/>
              </a:ext>
            </a:extLst>
          </p:cNvPr>
          <p:cNvCxnSpPr/>
          <p:nvPr/>
        </p:nvCxnSpPr>
        <p:spPr>
          <a:xfrm flipV="1">
            <a:off x="152400" y="3990975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83C2EF-4472-4442-8CA5-F59B05B3FB88}"/>
              </a:ext>
            </a:extLst>
          </p:cNvPr>
          <p:cNvCxnSpPr/>
          <p:nvPr/>
        </p:nvCxnSpPr>
        <p:spPr>
          <a:xfrm flipV="1">
            <a:off x="152400" y="4765274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CE5735-0CBC-4A8D-A2FC-E261BE78A757}"/>
              </a:ext>
            </a:extLst>
          </p:cNvPr>
          <p:cNvCxnSpPr/>
          <p:nvPr/>
        </p:nvCxnSpPr>
        <p:spPr>
          <a:xfrm flipV="1">
            <a:off x="152400" y="4962525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F515BC-5074-4B2B-AA02-ADBABCAB2628}"/>
              </a:ext>
            </a:extLst>
          </p:cNvPr>
          <p:cNvSpPr txBox="1"/>
          <p:nvPr/>
        </p:nvSpPr>
        <p:spPr>
          <a:xfrm rot="16200000">
            <a:off x="11685787" y="2697895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634E4-118A-4747-9A38-6AB8D1AC0999}"/>
              </a:ext>
            </a:extLst>
          </p:cNvPr>
          <p:cNvSpPr txBox="1"/>
          <p:nvPr/>
        </p:nvSpPr>
        <p:spPr>
          <a:xfrm rot="16200000">
            <a:off x="11711913" y="3777733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B07AE-7FAD-46A5-A7D6-72FF594865CA}"/>
              </a:ext>
            </a:extLst>
          </p:cNvPr>
          <p:cNvSpPr txBox="1"/>
          <p:nvPr/>
        </p:nvSpPr>
        <p:spPr>
          <a:xfrm rot="16200000">
            <a:off x="11711914" y="4356076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09F9A-1F19-40EF-832A-74B43CB5875D}"/>
              </a:ext>
            </a:extLst>
          </p:cNvPr>
          <p:cNvSpPr txBox="1"/>
          <p:nvPr/>
        </p:nvSpPr>
        <p:spPr>
          <a:xfrm rot="16200000">
            <a:off x="11713638" y="4811195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AA96E-818B-4C9F-9645-3ECD475E9A2B}"/>
              </a:ext>
            </a:extLst>
          </p:cNvPr>
          <p:cNvSpPr/>
          <p:nvPr/>
        </p:nvSpPr>
        <p:spPr>
          <a:xfrm>
            <a:off x="11879336" y="4823811"/>
            <a:ext cx="343207" cy="515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45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Centroids | K=5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D71F-FF35-41B5-894C-151E61B7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809625"/>
            <a:ext cx="96393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5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Sample Assignments | K=5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4BFDC9-6026-4BD7-A7E8-325C5AF39B13}"/>
              </a:ext>
            </a:extLst>
          </p:cNvPr>
          <p:cNvSpPr/>
          <p:nvPr/>
        </p:nvSpPr>
        <p:spPr>
          <a:xfrm>
            <a:off x="66673" y="2567836"/>
            <a:ext cx="2025174" cy="35060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Valencia</a:t>
            </a:r>
          </a:p>
          <a:p>
            <a:pPr algn="ctr"/>
            <a:r>
              <a:rPr lang="en-CA" sz="1400" dirty="0"/>
              <a:t>Real Sociedad</a:t>
            </a:r>
          </a:p>
          <a:p>
            <a:pPr algn="ctr"/>
            <a:r>
              <a:rPr lang="en-CA" sz="2000" dirty="0"/>
              <a:t>Man Utd</a:t>
            </a:r>
          </a:p>
          <a:p>
            <a:pPr algn="ctr"/>
            <a:r>
              <a:rPr lang="en-CA" sz="1400" dirty="0"/>
              <a:t>Atletico Madrid</a:t>
            </a:r>
          </a:p>
          <a:p>
            <a:pPr algn="ctr"/>
            <a:r>
              <a:rPr lang="en-CA" sz="1400" dirty="0" err="1"/>
              <a:t>Hoeffenheim</a:t>
            </a:r>
            <a:endParaRPr lang="en-CA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969ED-CA07-4077-9ED8-DD58C5CE97AB}"/>
              </a:ext>
            </a:extLst>
          </p:cNvPr>
          <p:cNvSpPr txBox="1"/>
          <p:nvPr/>
        </p:nvSpPr>
        <p:spPr>
          <a:xfrm>
            <a:off x="-633413" y="6144732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E811A-8897-4AE6-BE36-04486EE464DF}"/>
              </a:ext>
            </a:extLst>
          </p:cNvPr>
          <p:cNvSpPr txBox="1"/>
          <p:nvPr/>
        </p:nvSpPr>
        <p:spPr>
          <a:xfrm>
            <a:off x="2049699" y="6188737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D879C-660C-4B18-B475-18D1563503AD}"/>
              </a:ext>
            </a:extLst>
          </p:cNvPr>
          <p:cNvSpPr txBox="1"/>
          <p:nvPr/>
        </p:nvSpPr>
        <p:spPr>
          <a:xfrm>
            <a:off x="4491751" y="6197155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11EDE-5687-418F-852B-BBDD1BD948FC}"/>
              </a:ext>
            </a:extLst>
          </p:cNvPr>
          <p:cNvSpPr txBox="1"/>
          <p:nvPr/>
        </p:nvSpPr>
        <p:spPr>
          <a:xfrm>
            <a:off x="6933803" y="6197155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3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18F723-00B3-4A03-B417-2F7031C5A59F}"/>
              </a:ext>
            </a:extLst>
          </p:cNvPr>
          <p:cNvSpPr/>
          <p:nvPr/>
        </p:nvSpPr>
        <p:spPr>
          <a:xfrm>
            <a:off x="2508725" y="2567836"/>
            <a:ext cx="2025174" cy="35060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Burnley</a:t>
            </a:r>
          </a:p>
          <a:p>
            <a:pPr algn="ctr"/>
            <a:r>
              <a:rPr lang="en-CA" sz="2400" dirty="0" err="1"/>
              <a:t>WestHam</a:t>
            </a:r>
            <a:endParaRPr lang="en-CA" sz="2400" dirty="0"/>
          </a:p>
          <a:p>
            <a:pPr algn="ctr"/>
            <a:r>
              <a:rPr lang="en-CA" sz="2400" dirty="0"/>
              <a:t>Levante</a:t>
            </a:r>
          </a:p>
          <a:p>
            <a:pPr algn="ctr"/>
            <a:r>
              <a:rPr lang="en-CA" sz="2400" dirty="0" err="1"/>
              <a:t>Deprotivo</a:t>
            </a:r>
            <a:endParaRPr lang="en-CA" sz="2400" dirty="0"/>
          </a:p>
          <a:p>
            <a:pPr algn="ctr"/>
            <a:r>
              <a:rPr lang="en-CA" sz="2400" dirty="0" err="1"/>
              <a:t>Aimens</a:t>
            </a:r>
            <a:endParaRPr lang="en-CA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DF3D43-4A53-4B47-8946-540D3A5CD989}"/>
              </a:ext>
            </a:extLst>
          </p:cNvPr>
          <p:cNvSpPr/>
          <p:nvPr/>
        </p:nvSpPr>
        <p:spPr>
          <a:xfrm>
            <a:off x="4950777" y="2567836"/>
            <a:ext cx="2025174" cy="35060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Chelsea</a:t>
            </a:r>
          </a:p>
          <a:p>
            <a:pPr algn="ctr"/>
            <a:r>
              <a:rPr lang="en-CA" sz="2000" dirty="0"/>
              <a:t>Arsenal</a:t>
            </a:r>
          </a:p>
          <a:p>
            <a:pPr algn="ctr"/>
            <a:r>
              <a:rPr lang="en-CA" sz="2000" dirty="0"/>
              <a:t>Tottenham</a:t>
            </a:r>
          </a:p>
          <a:p>
            <a:pPr algn="ctr"/>
            <a:r>
              <a:rPr lang="en-CA" sz="2000" dirty="0"/>
              <a:t>Juventus</a:t>
            </a:r>
          </a:p>
          <a:p>
            <a:pPr algn="ctr"/>
            <a:r>
              <a:rPr lang="en-CA" sz="2000" dirty="0"/>
              <a:t>Liverpool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44F22D-F906-4E08-A8DE-95BDA1497FEC}"/>
              </a:ext>
            </a:extLst>
          </p:cNvPr>
          <p:cNvSpPr/>
          <p:nvPr/>
        </p:nvSpPr>
        <p:spPr>
          <a:xfrm>
            <a:off x="7392829" y="2567836"/>
            <a:ext cx="2025174" cy="35060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Augsburg</a:t>
            </a:r>
          </a:p>
          <a:p>
            <a:pPr algn="ctr"/>
            <a:r>
              <a:rPr lang="en-CA" sz="2400" dirty="0"/>
              <a:t>Nantes</a:t>
            </a:r>
          </a:p>
          <a:p>
            <a:pPr algn="ctr"/>
            <a:r>
              <a:rPr lang="en-CA" sz="2400" dirty="0"/>
              <a:t>Angers</a:t>
            </a:r>
          </a:p>
          <a:p>
            <a:pPr algn="ctr"/>
            <a:r>
              <a:rPr lang="en-CA" sz="2400" dirty="0" err="1"/>
              <a:t>Stuttgard</a:t>
            </a:r>
            <a:endParaRPr lang="en-CA" sz="2400" dirty="0"/>
          </a:p>
          <a:p>
            <a:pPr algn="ctr"/>
            <a:r>
              <a:rPr lang="en-CA" dirty="0"/>
              <a:t>Athletic Club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A14410-921B-4BD2-A3F1-C838B606E1BB}"/>
              </a:ext>
            </a:extLst>
          </p:cNvPr>
          <p:cNvSpPr/>
          <p:nvPr/>
        </p:nvSpPr>
        <p:spPr>
          <a:xfrm>
            <a:off x="9834881" y="2567836"/>
            <a:ext cx="2025174" cy="350600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Man City</a:t>
            </a:r>
          </a:p>
          <a:p>
            <a:pPr algn="ctr"/>
            <a:r>
              <a:rPr lang="en-CA" sz="2400" dirty="0"/>
              <a:t>Bayern</a:t>
            </a:r>
          </a:p>
          <a:p>
            <a:pPr algn="ctr"/>
            <a:r>
              <a:rPr lang="en-CA" sz="2400" dirty="0"/>
              <a:t>Napoli</a:t>
            </a:r>
          </a:p>
          <a:p>
            <a:pPr algn="ctr"/>
            <a:r>
              <a:rPr lang="en-CA" sz="2400" dirty="0"/>
              <a:t>PSG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89D764-1D5A-4FBB-BA3C-144463901408}"/>
              </a:ext>
            </a:extLst>
          </p:cNvPr>
          <p:cNvSpPr txBox="1"/>
          <p:nvPr/>
        </p:nvSpPr>
        <p:spPr>
          <a:xfrm>
            <a:off x="9375855" y="6165650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4 </a:t>
            </a:r>
          </a:p>
        </p:txBody>
      </p:sp>
    </p:spTree>
    <p:extLst>
      <p:ext uri="{BB962C8B-B14F-4D97-AF65-F5344CB8AC3E}">
        <p14:creationId xmlns:p14="http://schemas.microsoft.com/office/powerpoint/2010/main" val="208949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EEF4-A144-488D-874A-4E3F0C72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Time: Different Clustering Techniques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C247A7-B0DD-406A-AF87-D617D72C9E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2049" y="1965960"/>
          <a:ext cx="98679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050">
                  <a:extLst>
                    <a:ext uri="{9D8B030D-6E8A-4147-A177-3AD203B41FA5}">
                      <a16:colId xmlns:a16="http://schemas.microsoft.com/office/drawing/2014/main" val="3959531359"/>
                    </a:ext>
                  </a:extLst>
                </a:gridCol>
                <a:gridCol w="5657850">
                  <a:extLst>
                    <a:ext uri="{9D8B030D-6E8A-4147-A177-3AD203B41FA5}">
                      <a16:colId xmlns:a16="http://schemas.microsoft.com/office/drawing/2014/main" val="2222821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Clustering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0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K-Means (100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 clusters, attack/defense discrepancy, large correlations across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9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PCA + K-Means (15 Principal Components)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 uncorrelated clusters, observable performance discrepancy, hard to interpret with fundamentals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MI + Hierarchical Clustering (40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 clusters, observable performance discrepancy, strong correlation amongst 2 of the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4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MI + Gaussian Mixture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Each team probabilistically assigned to 1 of 3 clusters, uncorrelated, hard to study performance discrepancy.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8796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604EFA-326A-4CF6-843C-EF3FF6AE7190}"/>
              </a:ext>
            </a:extLst>
          </p:cNvPr>
          <p:cNvSpPr txBox="1"/>
          <p:nvPr/>
        </p:nvSpPr>
        <p:spPr>
          <a:xfrm>
            <a:off x="838200" y="5569545"/>
            <a:ext cx="1082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Other methods such as </a:t>
            </a:r>
            <a:r>
              <a:rPr lang="en-CA" b="1" dirty="0"/>
              <a:t>OPTICS, mean shift clustering, </a:t>
            </a:r>
            <a:r>
              <a:rPr lang="en-CA" dirty="0"/>
              <a:t>and</a:t>
            </a:r>
            <a:r>
              <a:rPr lang="en-CA" b="1" dirty="0"/>
              <a:t> affinity propagation clustering </a:t>
            </a:r>
            <a:r>
              <a:rPr lang="en-CA" dirty="0"/>
              <a:t>were also explored but they were deemed unfeasible as clusters were either too big/small, the algorithms did not converge, or they were highly sensitive to initialization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5DF950-6123-4053-8067-A20D22353FB5}"/>
              </a:ext>
            </a:extLst>
          </p:cNvPr>
          <p:cNvSpPr/>
          <p:nvPr/>
        </p:nvSpPr>
        <p:spPr>
          <a:xfrm>
            <a:off x="0" y="3062796"/>
            <a:ext cx="1162048" cy="366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19AE1-8501-4BB9-8842-12469870E798}"/>
              </a:ext>
            </a:extLst>
          </p:cNvPr>
          <p:cNvSpPr/>
          <p:nvPr/>
        </p:nvSpPr>
        <p:spPr>
          <a:xfrm>
            <a:off x="0" y="3704272"/>
            <a:ext cx="1162048" cy="4410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More Exploration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BACA5-AC56-4B61-B59A-ED354C22E533}"/>
              </a:ext>
            </a:extLst>
          </p:cNvPr>
          <p:cNvSpPr/>
          <p:nvPr/>
        </p:nvSpPr>
        <p:spPr>
          <a:xfrm>
            <a:off x="-22932" y="4368053"/>
            <a:ext cx="1184982" cy="4410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More Exploration</a:t>
            </a:r>
          </a:p>
        </p:txBody>
      </p:sp>
    </p:spTree>
    <p:extLst>
      <p:ext uri="{BB962C8B-B14F-4D97-AF65-F5344CB8AC3E}">
        <p14:creationId xmlns:p14="http://schemas.microsoft.com/office/powerpoint/2010/main" val="329735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Performance| K=5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A870B-23B4-46EC-8272-96945E86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112402"/>
            <a:ext cx="108680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9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7FBAF-091B-4BE0-BD3B-947B0D889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CA" sz="5200" dirty="0">
                <a:solidFill>
                  <a:schemeClr val="tx2"/>
                </a:solidFill>
              </a:rPr>
              <a:t>Do </a:t>
            </a:r>
            <a:r>
              <a:rPr lang="en-CA" sz="5200" dirty="0" err="1">
                <a:solidFill>
                  <a:schemeClr val="tx2"/>
                </a:solidFill>
              </a:rPr>
              <a:t>KMeans</a:t>
            </a:r>
            <a:r>
              <a:rPr lang="en-CA" sz="5200" dirty="0">
                <a:solidFill>
                  <a:schemeClr val="tx2"/>
                </a:solidFill>
              </a:rPr>
              <a:t> &amp; GMM Converge?</a:t>
            </a:r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18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0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22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24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26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812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B180A8B-91EA-463A-AFA9-E8F96B22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219" y="2279131"/>
            <a:ext cx="7245562" cy="2299737"/>
          </a:xfrm>
        </p:spPr>
        <p:txBody>
          <a:bodyPr>
            <a:normAutofit/>
          </a:bodyPr>
          <a:lstStyle/>
          <a:p>
            <a:r>
              <a:rPr lang="en-CA" sz="5200" dirty="0">
                <a:solidFill>
                  <a:schemeClr val="tx2"/>
                </a:solidFill>
              </a:rPr>
              <a:t>Option 1: Initialize with </a:t>
            </a:r>
            <a:r>
              <a:rPr lang="en-CA" sz="5200" b="1" dirty="0" err="1">
                <a:solidFill>
                  <a:schemeClr val="tx2"/>
                </a:solidFill>
              </a:rPr>
              <a:t>KMeans</a:t>
            </a:r>
            <a:r>
              <a:rPr lang="en-CA" sz="5200" dirty="0">
                <a:solidFill>
                  <a:schemeClr val="tx2"/>
                </a:solidFill>
              </a:rPr>
              <a:t> and fit GMM with Expectation Maximization</a:t>
            </a:r>
          </a:p>
        </p:txBody>
      </p:sp>
    </p:spTree>
    <p:extLst>
      <p:ext uri="{BB962C8B-B14F-4D97-AF65-F5344CB8AC3E}">
        <p14:creationId xmlns:p14="http://schemas.microsoft.com/office/powerpoint/2010/main" val="337716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82E0E-3EC4-49D7-9F4A-EF0A34F3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57150"/>
            <a:ext cx="9458325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A586D-848C-4FCA-909A-625D1B20E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495675"/>
            <a:ext cx="9496425" cy="3305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1F430-67AC-4B59-A1B3-9EB43441B166}"/>
              </a:ext>
            </a:extLst>
          </p:cNvPr>
          <p:cNvSpPr txBox="1"/>
          <p:nvPr/>
        </p:nvSpPr>
        <p:spPr>
          <a:xfrm rot="16200000">
            <a:off x="-861685" y="3234065"/>
            <a:ext cx="372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Very Similar Centroids</a:t>
            </a:r>
          </a:p>
        </p:txBody>
      </p:sp>
    </p:spTree>
    <p:extLst>
      <p:ext uri="{BB962C8B-B14F-4D97-AF65-F5344CB8AC3E}">
        <p14:creationId xmlns:p14="http://schemas.microsoft.com/office/powerpoint/2010/main" val="44280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B042-2C77-48A3-92FA-64ECADC9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/>
          <a:lstStyle/>
          <a:p>
            <a:r>
              <a:rPr lang="en-CA" dirty="0"/>
              <a:t>87 times out of 98, GMM argmax and </a:t>
            </a:r>
            <a:r>
              <a:rPr lang="en-CA" dirty="0" err="1"/>
              <a:t>KMeans</a:t>
            </a:r>
            <a:r>
              <a:rPr lang="en-CA" dirty="0"/>
              <a:t> yield the same cluster.</a:t>
            </a:r>
          </a:p>
          <a:p>
            <a:endParaRPr lang="en-CA" dirty="0"/>
          </a:p>
          <a:p>
            <a:r>
              <a:rPr lang="en-CA" dirty="0"/>
              <a:t>However, the soft clustering is very similar to hard clustering: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A3FF4-7264-4962-986D-393A12BB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70" y="1829709"/>
            <a:ext cx="4812017" cy="46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7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180A8B-91EA-463A-AFA9-E8F96B22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058" y="1984745"/>
            <a:ext cx="6739136" cy="2387918"/>
          </a:xfrm>
        </p:spPr>
        <p:txBody>
          <a:bodyPr anchor="b">
            <a:normAutofit/>
          </a:bodyPr>
          <a:lstStyle/>
          <a:p>
            <a:r>
              <a:rPr lang="en-CA" sz="4400" dirty="0">
                <a:solidFill>
                  <a:schemeClr val="tx2"/>
                </a:solidFill>
              </a:rPr>
              <a:t>Option 2: Initialize </a:t>
            </a:r>
            <a:r>
              <a:rPr lang="en-CA" sz="4400" b="1" dirty="0">
                <a:solidFill>
                  <a:schemeClr val="tx2"/>
                </a:solidFill>
              </a:rPr>
              <a:t>Randomly</a:t>
            </a:r>
            <a:r>
              <a:rPr lang="en-CA" sz="4400" dirty="0">
                <a:solidFill>
                  <a:schemeClr val="tx2"/>
                </a:solidFill>
              </a:rPr>
              <a:t> and fit GMM with Expectation Maximization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65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1A586D-848C-4FCA-909A-625D1B20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495675"/>
            <a:ext cx="9496425" cy="3305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B44EBA-D60F-4C50-9FA1-D62FEF82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247650"/>
            <a:ext cx="9667875" cy="3181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71944-DB8F-4DCC-AF2F-B459FBE54BD8}"/>
              </a:ext>
            </a:extLst>
          </p:cNvPr>
          <p:cNvSpPr txBox="1"/>
          <p:nvPr/>
        </p:nvSpPr>
        <p:spPr>
          <a:xfrm rot="16200000">
            <a:off x="-861685" y="3234065"/>
            <a:ext cx="372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Very Different Centroids</a:t>
            </a:r>
          </a:p>
        </p:txBody>
      </p:sp>
    </p:spTree>
    <p:extLst>
      <p:ext uri="{BB962C8B-B14F-4D97-AF65-F5344CB8AC3E}">
        <p14:creationId xmlns:p14="http://schemas.microsoft.com/office/powerpoint/2010/main" val="2340017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B042-2C77-48A3-92FA-64ECADC9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/>
          <a:lstStyle/>
          <a:p>
            <a:r>
              <a:rPr lang="en-CA" dirty="0"/>
              <a:t>35 times out of 98, GMM argmax and </a:t>
            </a:r>
            <a:r>
              <a:rPr lang="en-CA" dirty="0" err="1"/>
              <a:t>KMeans</a:t>
            </a:r>
            <a:r>
              <a:rPr lang="en-CA" dirty="0"/>
              <a:t> yield the same cluster.</a:t>
            </a:r>
          </a:p>
          <a:p>
            <a:endParaRPr lang="en-CA" dirty="0"/>
          </a:p>
          <a:p>
            <a:r>
              <a:rPr lang="en-CA" dirty="0"/>
              <a:t>Now, the soft clustering assignments are more nuanced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D484D-D96A-40BA-8202-96DCF69B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47" y="2173264"/>
            <a:ext cx="4045906" cy="44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7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3C22-C4DC-4C51-B603-94EACFFE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E6EE-497E-4983-9BE7-021369B4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Last Update (Different Clustering Techniques): </a:t>
            </a:r>
            <a:r>
              <a:rPr lang="en-CA" dirty="0">
                <a:hlinkClick r:id="rId2"/>
              </a:rPr>
              <a:t>https://github.com/arifmoh2/thesis_soccer/blob/master/notebooks/13_clustering_suggestions_craig.ipynb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r>
              <a:rPr lang="en-CA" dirty="0"/>
              <a:t>This Update (More Exploration on MI, Hierarchical Clustering, &amp; GMM: </a:t>
            </a:r>
            <a:r>
              <a:rPr lang="en-CA" dirty="0">
                <a:hlinkClick r:id="rId2"/>
              </a:rPr>
              <a:t>https://github.com/arifmoh2/thesis_soccer/blob/master/notebooks/13_clustering_suggestions_craig.ipynb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2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A543-1089-478E-8B06-EA3721DB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Q1: Does Normalizing MI over features Change Anything?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8E2D691-CBBE-4550-BA02-4635B29DD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920" y="1819923"/>
            <a:ext cx="7870470" cy="4750902"/>
          </a:xfrm>
        </p:spPr>
      </p:pic>
    </p:spTree>
    <p:extLst>
      <p:ext uri="{BB962C8B-B14F-4D97-AF65-F5344CB8AC3E}">
        <p14:creationId xmlns:p14="http://schemas.microsoft.com/office/powerpoint/2010/main" val="342728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94A8-6AF3-478D-B516-6685CE80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Q1: Does Normalizing MI over features Change Anything?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06458-2C46-4191-A47C-B358DEAC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85" y="1845469"/>
            <a:ext cx="7779019" cy="46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0EA6943-6E07-427A-B8F1-5E12942E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6" y="1940545"/>
            <a:ext cx="11550753" cy="4100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56DB-5857-4746-99BE-4238E690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Same Bottom Up Hierarchical Clustering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530B7B-2308-4E3E-B4FF-756D8D287ECC}"/>
              </a:ext>
            </a:extLst>
          </p:cNvPr>
          <p:cNvCxnSpPr/>
          <p:nvPr/>
        </p:nvCxnSpPr>
        <p:spPr>
          <a:xfrm flipV="1">
            <a:off x="152400" y="2952750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8A668-D2A4-4898-9747-57846E74393F}"/>
              </a:ext>
            </a:extLst>
          </p:cNvPr>
          <p:cNvCxnSpPr/>
          <p:nvPr/>
        </p:nvCxnSpPr>
        <p:spPr>
          <a:xfrm flipV="1">
            <a:off x="152400" y="3990975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83C2EF-4472-4442-8CA5-F59B05B3FB88}"/>
              </a:ext>
            </a:extLst>
          </p:cNvPr>
          <p:cNvCxnSpPr/>
          <p:nvPr/>
        </p:nvCxnSpPr>
        <p:spPr>
          <a:xfrm flipV="1">
            <a:off x="152400" y="4765274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CE5735-0CBC-4A8D-A2FC-E261BE78A757}"/>
              </a:ext>
            </a:extLst>
          </p:cNvPr>
          <p:cNvCxnSpPr/>
          <p:nvPr/>
        </p:nvCxnSpPr>
        <p:spPr>
          <a:xfrm flipV="1">
            <a:off x="152400" y="4962525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F515BC-5074-4B2B-AA02-ADBABCAB2628}"/>
              </a:ext>
            </a:extLst>
          </p:cNvPr>
          <p:cNvSpPr txBox="1"/>
          <p:nvPr/>
        </p:nvSpPr>
        <p:spPr>
          <a:xfrm rot="16200000">
            <a:off x="11685787" y="2697895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634E4-118A-4747-9A38-6AB8D1AC0999}"/>
              </a:ext>
            </a:extLst>
          </p:cNvPr>
          <p:cNvSpPr txBox="1"/>
          <p:nvPr/>
        </p:nvSpPr>
        <p:spPr>
          <a:xfrm rot="16200000">
            <a:off x="11711913" y="3777733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B07AE-7FAD-46A5-A7D6-72FF594865CA}"/>
              </a:ext>
            </a:extLst>
          </p:cNvPr>
          <p:cNvSpPr txBox="1"/>
          <p:nvPr/>
        </p:nvSpPr>
        <p:spPr>
          <a:xfrm rot="16200000">
            <a:off x="11711914" y="4356076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09F9A-1F19-40EF-832A-74B43CB5875D}"/>
              </a:ext>
            </a:extLst>
          </p:cNvPr>
          <p:cNvSpPr txBox="1"/>
          <p:nvPr/>
        </p:nvSpPr>
        <p:spPr>
          <a:xfrm rot="16200000">
            <a:off x="11713638" y="4811195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AA96E-818B-4C9F-9645-3ECD475E9A2B}"/>
              </a:ext>
            </a:extLst>
          </p:cNvPr>
          <p:cNvSpPr/>
          <p:nvPr/>
        </p:nvSpPr>
        <p:spPr>
          <a:xfrm>
            <a:off x="11848793" y="2690328"/>
            <a:ext cx="343207" cy="515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6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Centroids | K=2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89143-B57E-4FFC-9453-EABE7745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27906"/>
            <a:ext cx="96583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Sample Assignments | K=2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4BFDC9-6026-4BD7-A7E8-325C5AF39B13}"/>
              </a:ext>
            </a:extLst>
          </p:cNvPr>
          <p:cNvSpPr/>
          <p:nvPr/>
        </p:nvSpPr>
        <p:spPr>
          <a:xfrm>
            <a:off x="333375" y="1952625"/>
            <a:ext cx="4991100" cy="39909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Roma</a:t>
            </a:r>
          </a:p>
          <a:p>
            <a:pPr algn="ctr"/>
            <a:r>
              <a:rPr lang="en-CA" sz="2800" dirty="0"/>
              <a:t>Atletico Madrid</a:t>
            </a:r>
          </a:p>
          <a:p>
            <a:pPr algn="ctr"/>
            <a:r>
              <a:rPr lang="en-CA" sz="2800" dirty="0"/>
              <a:t>PSG</a:t>
            </a:r>
          </a:p>
          <a:p>
            <a:pPr algn="ctr"/>
            <a:r>
              <a:rPr lang="en-CA" sz="2800" dirty="0"/>
              <a:t>Manchester United</a:t>
            </a:r>
          </a:p>
          <a:p>
            <a:pPr algn="ctr"/>
            <a:r>
              <a:rPr lang="en-CA" sz="2800" dirty="0"/>
              <a:t>Olympique Marseille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DEF502-E3E5-4449-91DE-F0DB1973F6CB}"/>
              </a:ext>
            </a:extLst>
          </p:cNvPr>
          <p:cNvSpPr/>
          <p:nvPr/>
        </p:nvSpPr>
        <p:spPr>
          <a:xfrm>
            <a:off x="6991348" y="1876425"/>
            <a:ext cx="4991101" cy="399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/>
              <a:t>Toulhouse</a:t>
            </a:r>
            <a:endParaRPr lang="en-CA" sz="2800" dirty="0"/>
          </a:p>
          <a:p>
            <a:pPr algn="ctr"/>
            <a:r>
              <a:rPr lang="en-CA" sz="2800" dirty="0"/>
              <a:t>Chievo</a:t>
            </a:r>
          </a:p>
          <a:p>
            <a:pPr algn="ctr"/>
            <a:r>
              <a:rPr lang="en-CA" sz="2800" dirty="0"/>
              <a:t>Athletic Club</a:t>
            </a:r>
          </a:p>
          <a:p>
            <a:pPr algn="ctr"/>
            <a:r>
              <a:rPr lang="en-CA" sz="2800" dirty="0"/>
              <a:t>Crystal Palace</a:t>
            </a:r>
          </a:p>
          <a:p>
            <a:pPr algn="ctr"/>
            <a:r>
              <a:rPr lang="en-CA" sz="2800" dirty="0"/>
              <a:t>Espanyol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969ED-CA07-4077-9ED8-DD58C5CE97AB}"/>
              </a:ext>
            </a:extLst>
          </p:cNvPr>
          <p:cNvSpPr txBox="1"/>
          <p:nvPr/>
        </p:nvSpPr>
        <p:spPr>
          <a:xfrm>
            <a:off x="1266824" y="6181725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4CCFE-2C70-4545-BBA0-3929270C26B7}"/>
              </a:ext>
            </a:extLst>
          </p:cNvPr>
          <p:cNvSpPr txBox="1"/>
          <p:nvPr/>
        </p:nvSpPr>
        <p:spPr>
          <a:xfrm>
            <a:off x="8015285" y="6052621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1 </a:t>
            </a:r>
          </a:p>
        </p:txBody>
      </p:sp>
    </p:spTree>
    <p:extLst>
      <p:ext uri="{BB962C8B-B14F-4D97-AF65-F5344CB8AC3E}">
        <p14:creationId xmlns:p14="http://schemas.microsoft.com/office/powerpoint/2010/main" val="347946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1A99-DFF5-4D83-9477-BAE2A9A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Performance| K=2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4CF0B-93E9-42C7-9286-A34F4837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37454"/>
            <a:ext cx="107061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1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0EA6943-6E07-427A-B8F1-5E12942E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6" y="1940545"/>
            <a:ext cx="11550753" cy="4100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56DB-5857-4746-99BE-4238E690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Same Bottom Up Hierarchical Clustering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530B7B-2308-4E3E-B4FF-756D8D287ECC}"/>
              </a:ext>
            </a:extLst>
          </p:cNvPr>
          <p:cNvCxnSpPr/>
          <p:nvPr/>
        </p:nvCxnSpPr>
        <p:spPr>
          <a:xfrm flipV="1">
            <a:off x="152400" y="2952750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8A668-D2A4-4898-9747-57846E74393F}"/>
              </a:ext>
            </a:extLst>
          </p:cNvPr>
          <p:cNvCxnSpPr/>
          <p:nvPr/>
        </p:nvCxnSpPr>
        <p:spPr>
          <a:xfrm flipV="1">
            <a:off x="152400" y="3990975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83C2EF-4472-4442-8CA5-F59B05B3FB88}"/>
              </a:ext>
            </a:extLst>
          </p:cNvPr>
          <p:cNvCxnSpPr/>
          <p:nvPr/>
        </p:nvCxnSpPr>
        <p:spPr>
          <a:xfrm flipV="1">
            <a:off x="152400" y="4765274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CE5735-0CBC-4A8D-A2FC-E261BE78A757}"/>
              </a:ext>
            </a:extLst>
          </p:cNvPr>
          <p:cNvCxnSpPr/>
          <p:nvPr/>
        </p:nvCxnSpPr>
        <p:spPr>
          <a:xfrm flipV="1">
            <a:off x="152400" y="4962525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F515BC-5074-4B2B-AA02-ADBABCAB2628}"/>
              </a:ext>
            </a:extLst>
          </p:cNvPr>
          <p:cNvSpPr txBox="1"/>
          <p:nvPr/>
        </p:nvSpPr>
        <p:spPr>
          <a:xfrm rot="16200000">
            <a:off x="11685787" y="2697895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634E4-118A-4747-9A38-6AB8D1AC0999}"/>
              </a:ext>
            </a:extLst>
          </p:cNvPr>
          <p:cNvSpPr txBox="1"/>
          <p:nvPr/>
        </p:nvSpPr>
        <p:spPr>
          <a:xfrm rot="16200000">
            <a:off x="11711913" y="3777733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B07AE-7FAD-46A5-A7D6-72FF594865CA}"/>
              </a:ext>
            </a:extLst>
          </p:cNvPr>
          <p:cNvSpPr txBox="1"/>
          <p:nvPr/>
        </p:nvSpPr>
        <p:spPr>
          <a:xfrm rot="16200000">
            <a:off x="11711914" y="4356076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09F9A-1F19-40EF-832A-74B43CB5875D}"/>
              </a:ext>
            </a:extLst>
          </p:cNvPr>
          <p:cNvSpPr txBox="1"/>
          <p:nvPr/>
        </p:nvSpPr>
        <p:spPr>
          <a:xfrm rot="16200000">
            <a:off x="11713638" y="4811195"/>
            <a:ext cx="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AA96E-818B-4C9F-9645-3ECD475E9A2B}"/>
              </a:ext>
            </a:extLst>
          </p:cNvPr>
          <p:cNvSpPr/>
          <p:nvPr/>
        </p:nvSpPr>
        <p:spPr>
          <a:xfrm>
            <a:off x="11907185" y="3774444"/>
            <a:ext cx="343207" cy="515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5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579</Words>
  <Application>Microsoft Office PowerPoint</Application>
  <PresentationFormat>Widescreen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Soccer Analytics </vt:lpstr>
      <vt:lpstr>Last Time: Different Clustering Techniques</vt:lpstr>
      <vt:lpstr>Q1: Does Normalizing MI over features Change Anything?</vt:lpstr>
      <vt:lpstr>Q1: Does Normalizing MI over features Change Anything?</vt:lpstr>
      <vt:lpstr>Same Bottom Up Hierarchical Clustering</vt:lpstr>
      <vt:lpstr>Centroids | K=2</vt:lpstr>
      <vt:lpstr>Sample Assignments | K=2</vt:lpstr>
      <vt:lpstr>Performance| K=2</vt:lpstr>
      <vt:lpstr>Same Bottom Up Hierarchical Clustering</vt:lpstr>
      <vt:lpstr>Centroids | K=3</vt:lpstr>
      <vt:lpstr>Sample Assignments | K=3</vt:lpstr>
      <vt:lpstr>Performance| K=3</vt:lpstr>
      <vt:lpstr>Same Bottom Up Hierarchical Clustering</vt:lpstr>
      <vt:lpstr>Centroids | K=4</vt:lpstr>
      <vt:lpstr>Sample Assignments | K=3</vt:lpstr>
      <vt:lpstr>Performance| K=4</vt:lpstr>
      <vt:lpstr>Same Bottom Up Hierarchical Clustering</vt:lpstr>
      <vt:lpstr>Centroids | K=5</vt:lpstr>
      <vt:lpstr>Sample Assignments | K=5</vt:lpstr>
      <vt:lpstr>Performance| K=5</vt:lpstr>
      <vt:lpstr>Do KMeans &amp; GMM Converge?</vt:lpstr>
      <vt:lpstr>Option 1: Initialize with KMeans and fit GMM with Expectation Maximization</vt:lpstr>
      <vt:lpstr>PowerPoint Presentation</vt:lpstr>
      <vt:lpstr>PowerPoint Presentation</vt:lpstr>
      <vt:lpstr>Option 2: Initialize Randomly and fit GMM with Expectation Maximization</vt:lpstr>
      <vt:lpstr>PowerPoint Presentation</vt:lpstr>
      <vt:lpstr>PowerPoint Presentation</vt:lpstr>
      <vt:lpstr>Code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Analytics</dc:title>
  <dc:creator>Mohammad Mustafa Arif</dc:creator>
  <cp:lastModifiedBy>Mohammad Mustafa Arif</cp:lastModifiedBy>
  <cp:revision>13</cp:revision>
  <dcterms:created xsi:type="dcterms:W3CDTF">2021-03-07T02:03:03Z</dcterms:created>
  <dcterms:modified xsi:type="dcterms:W3CDTF">2021-03-07T20:44:14Z</dcterms:modified>
</cp:coreProperties>
</file>