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48" r:id="rId2"/>
    <p:sldId id="351" r:id="rId3"/>
    <p:sldId id="352" r:id="rId4"/>
    <p:sldId id="353" r:id="rId5"/>
    <p:sldId id="354" r:id="rId6"/>
    <p:sldId id="355" r:id="rId7"/>
    <p:sldId id="356" r:id="rId8"/>
    <p:sldId id="358" r:id="rId9"/>
    <p:sldId id="359" r:id="rId10"/>
    <p:sldId id="360" r:id="rId11"/>
    <p:sldId id="357" r:id="rId12"/>
    <p:sldId id="361" r:id="rId13"/>
    <p:sldId id="362" r:id="rId14"/>
    <p:sldId id="363" r:id="rId15"/>
    <p:sldId id="3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053EA-9048-4CD9-AADD-8EFF777BC2D0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A04F3-E6B3-4C03-B23C-B5D371D784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4463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13472-80A3-42A9-8F7D-14736EE5F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3BBED-BD7C-4E0C-8023-7BC23B3B0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3BAE2-69A6-41B3-8D4D-57620EC12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E3F4-52F5-458B-B6BD-BA266A01107C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67E0F-6717-4795-8827-098D050A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76E5E-AB34-44DC-81A4-DDC8DFCE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D8ED-39CB-40C3-BDA7-4644E0C25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50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E4CD3-5ED2-4622-A426-C30BA44A0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2DCC4-9391-42EF-A8ED-AE9AA4471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64C95-970C-42AA-8ED0-0824839A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E3F4-52F5-458B-B6BD-BA266A01107C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F0F5F-1F46-42D8-8208-730D0FF9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2E183-CAD9-45BF-8B8C-15851F2A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D8ED-39CB-40C3-BDA7-4644E0C25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504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EE09C-34D6-43D3-81DB-A78722B8F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0D892-A204-427C-A359-3329A9088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91C62-51DA-4F39-AF7B-7780BF740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E3F4-52F5-458B-B6BD-BA266A01107C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EE90E-C7C7-46FA-900F-771F424C8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70B1C-61A2-4269-8064-4C7BB7D6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D8ED-39CB-40C3-BDA7-4644E0C25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566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0139-4EFD-4763-AE65-42F52D38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D3DC-4E60-4EF0-B0ED-5068FD8CA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E8D86-7041-471D-9431-039298CC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E3F4-52F5-458B-B6BD-BA266A01107C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334BA-1760-452B-B18B-8BF8E083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63F2F-4993-43C9-9208-9A41AA62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D8ED-39CB-40C3-BDA7-4644E0C25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668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FD0CB-C35B-4CAD-9B5C-6E779677A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F258D-E1B4-4163-83D4-6EA3DE18B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6CAA8-D55E-4C10-BA42-5B8CD674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E3F4-52F5-458B-B6BD-BA266A01107C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10D7C-57BE-499A-9FB6-F747F3B9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1E289-AA0D-4A44-B2AF-9098C33F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D8ED-39CB-40C3-BDA7-4644E0C25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443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E471-7A16-4B2C-9492-78C5627D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EC294-093B-4335-9040-41A07F2E0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61B27-32E8-4093-9718-590A7E1D6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236FB-3DF0-46BF-AB00-BD41836B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E3F4-52F5-458B-B6BD-BA266A01107C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B9DDB-AA7F-4B98-891B-8F8B3B3D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F20F5-E080-4502-8D34-B779293F3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D8ED-39CB-40C3-BDA7-4644E0C25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65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46E0-6A44-452A-9DF4-0142A182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10672-6F09-442B-82DD-A5F397908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A09A6-3FDC-4BFF-BE1A-BE16C7063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A622A-3814-441D-93C8-C04959853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7D17F-22D0-421D-B0F8-1E37634FE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EF5DA-7E42-4B8B-9279-19CF397B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E3F4-52F5-458B-B6BD-BA266A01107C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30FA1B-479F-4D9D-A868-3A41A0FA8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D4660A-E7A3-4D12-BA8E-F298765B3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D8ED-39CB-40C3-BDA7-4644E0C25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23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25D0-6350-48CA-B207-F422C4E6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4EB784-1C83-4DA3-8FDE-5B58710D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E3F4-52F5-458B-B6BD-BA266A01107C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D693C1-6F57-4098-94FF-EA00A6E0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22DF3-12E7-447D-9988-0ABC5C15E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D8ED-39CB-40C3-BDA7-4644E0C25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039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315439-E6B8-4245-8252-9DC0CA92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E3F4-52F5-458B-B6BD-BA266A01107C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A01CB4-BCE4-4FBE-866D-6B8C6823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77F11-2FD7-4979-8F8F-33E45E93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D8ED-39CB-40C3-BDA7-4644E0C25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004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74A1-06F2-4A09-8FF0-2B78A7D7F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B9417-C3A8-4A21-A1E0-67EED23E9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CBD59-B716-472A-A25B-B1D75438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491D4-87D7-458D-A223-F22736C0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E3F4-52F5-458B-B6BD-BA266A01107C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83AE9-0CCE-4AFA-98A2-B9A36433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6F275-263B-428B-A39E-35CE7153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D8ED-39CB-40C3-BDA7-4644E0C25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586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AEF2-CF92-4F89-92A6-94F4722A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FC88A-9B37-4F8E-9E4E-88585BD7A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7E30A-32E5-4251-BD9E-F1CA67D7F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30AA2-60C6-4E76-8E86-F0CB0853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E3F4-52F5-458B-B6BD-BA266A01107C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B0912-31F1-4AD4-9AAD-D8DCD85F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6AD49-CE63-4244-9EED-0D81A0F9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D8ED-39CB-40C3-BDA7-4644E0C25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60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B3F04-520E-418B-88AF-9D101512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9A94A-561A-4BD4-BD01-02760A0DC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18152-CDF6-4CD2-AE8F-3A1B6E20C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7E3F4-52F5-458B-B6BD-BA266A01107C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C8E9D-4BFF-471E-96AD-3E855063B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99227-889A-4F6E-AC05-291F09EA2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3D8ED-39CB-40C3-BDA7-4644E0C25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872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Soccer Analytics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7" y="3842932"/>
            <a:ext cx="2818027" cy="2163551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EDA: Zone Analysis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occer Player">
            <a:extLst>
              <a:ext uri="{FF2B5EF4-FFF2-40B4-BE49-F238E27FC236}">
                <a16:creationId xmlns:a16="http://schemas.microsoft.com/office/drawing/2014/main" id="{13BE9680-5986-4990-A0ED-2E3534B99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A6BB-4057-4D4B-9290-2EA5D199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Deeper Dive: Key Passing Lanes</a:t>
            </a:r>
          </a:p>
        </p:txBody>
      </p:sp>
      <p:pic>
        <p:nvPicPr>
          <p:cNvPr id="4" name="Picture 3" descr="A picture containing light, traffic, table, stop&#10;&#10;Description automatically generated">
            <a:extLst>
              <a:ext uri="{FF2B5EF4-FFF2-40B4-BE49-F238E27FC236}">
                <a16:creationId xmlns:a16="http://schemas.microsoft.com/office/drawing/2014/main" id="{9AF6673B-328C-418B-BF0A-7C2E1DF08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2" y="1323975"/>
            <a:ext cx="9134475" cy="55340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8628CC-8C12-431D-AED3-3FA4212EFF71}"/>
              </a:ext>
            </a:extLst>
          </p:cNvPr>
          <p:cNvCxnSpPr/>
          <p:nvPr/>
        </p:nvCxnSpPr>
        <p:spPr>
          <a:xfrm>
            <a:off x="7286625" y="5219700"/>
            <a:ext cx="0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13C399E-BAFC-40CF-ACEC-F097F1059973}"/>
              </a:ext>
            </a:extLst>
          </p:cNvPr>
          <p:cNvSpPr txBox="1"/>
          <p:nvPr/>
        </p:nvSpPr>
        <p:spPr>
          <a:xfrm>
            <a:off x="6533965" y="6312023"/>
            <a:ext cx="187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Key Passing Lane</a:t>
            </a:r>
          </a:p>
        </p:txBody>
      </p:sp>
    </p:spTree>
    <p:extLst>
      <p:ext uri="{BB962C8B-B14F-4D97-AF65-F5344CB8AC3E}">
        <p14:creationId xmlns:p14="http://schemas.microsoft.com/office/powerpoint/2010/main" val="2139346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B6A7-43F6-43D4-ADFD-4ADFAAC2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Identifying Key Passing Lanes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9EDD4-3FE9-46A9-8A35-6C47D8B43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94" y="0"/>
            <a:ext cx="10615612" cy="3521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9A9BCC-4E91-46F5-A701-15B38DC5D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8" y="3521075"/>
            <a:ext cx="10615612" cy="333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31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AD41-B695-42F2-B489-04B693C5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Relative Strength As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5C8454-9A06-4298-8FE7-0A32C52DC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90" y="1690688"/>
            <a:ext cx="8753475" cy="381952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818194-A9F0-455F-9B20-4EA9761BBE6B}"/>
              </a:ext>
            </a:extLst>
          </p:cNvPr>
          <p:cNvCxnSpPr/>
          <p:nvPr/>
        </p:nvCxnSpPr>
        <p:spPr>
          <a:xfrm>
            <a:off x="9944100" y="4038600"/>
            <a:ext cx="1657350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F784E53-25D1-4C28-9F99-283F8732E5A3}"/>
              </a:ext>
            </a:extLst>
          </p:cNvPr>
          <p:cNvSpPr txBox="1"/>
          <p:nvPr/>
        </p:nvSpPr>
        <p:spPr>
          <a:xfrm>
            <a:off x="3352800" y="5857875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36 more features per team, per game</a:t>
            </a:r>
          </a:p>
        </p:txBody>
      </p:sp>
    </p:spTree>
    <p:extLst>
      <p:ext uri="{BB962C8B-B14F-4D97-AF65-F5344CB8AC3E}">
        <p14:creationId xmlns:p14="http://schemas.microsoft.com/office/powerpoint/2010/main" val="784227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23D2-6608-4411-86D5-5D0F3FB9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Revisiting Player Networks: Literature 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FF507-3AA5-465B-BC12-F6A04F25D26B}"/>
              </a:ext>
            </a:extLst>
          </p:cNvPr>
          <p:cNvSpPr txBox="1"/>
          <p:nvPr/>
        </p:nvSpPr>
        <p:spPr>
          <a:xfrm>
            <a:off x="375781" y="1852613"/>
            <a:ext cx="45594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More metrics from </a:t>
            </a:r>
            <a:r>
              <a:rPr lang="en-CA" b="0" i="0" dirty="0" err="1">
                <a:solidFill>
                  <a:srgbClr val="222222"/>
                </a:solidFill>
                <a:effectLst/>
                <a:latin typeface="-apple-system"/>
              </a:rPr>
              <a:t>Buldú</a:t>
            </a:r>
            <a:r>
              <a:rPr lang="en-CA" b="0" i="0" dirty="0">
                <a:solidFill>
                  <a:srgbClr val="222222"/>
                </a:solidFill>
                <a:effectLst/>
                <a:latin typeface="-apple-system"/>
              </a:rPr>
              <a:t>, J.M., Busquets, J., </a:t>
            </a:r>
            <a:r>
              <a:rPr lang="en-CA" b="0" i="0" dirty="0" err="1">
                <a:solidFill>
                  <a:srgbClr val="222222"/>
                </a:solidFill>
                <a:effectLst/>
                <a:latin typeface="-apple-system"/>
              </a:rPr>
              <a:t>Echegoyen</a:t>
            </a:r>
            <a:r>
              <a:rPr lang="en-CA" b="0" i="0" dirty="0">
                <a:solidFill>
                  <a:srgbClr val="222222"/>
                </a:solidFill>
                <a:effectLst/>
                <a:latin typeface="-apple-system"/>
              </a:rPr>
              <a:t>, I. </a:t>
            </a:r>
            <a:r>
              <a:rPr lang="en-CA" b="0" i="1" dirty="0">
                <a:solidFill>
                  <a:srgbClr val="222222"/>
                </a:solidFill>
                <a:effectLst/>
                <a:latin typeface="-apple-system"/>
              </a:rPr>
              <a:t>et al.</a:t>
            </a:r>
            <a:r>
              <a:rPr lang="en-CA" b="0" i="0" dirty="0">
                <a:solidFill>
                  <a:srgbClr val="222222"/>
                </a:solidFill>
                <a:effectLst/>
                <a:latin typeface="-apple-system"/>
              </a:rPr>
              <a:t> Defining a historic football team: Using Network Science to analyze Guardiola’s F.C. Barcelona.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b="1" dirty="0">
                <a:solidFill>
                  <a:srgbClr val="222222"/>
                </a:solidFill>
                <a:latin typeface="-apple-system"/>
              </a:rPr>
              <a:t>Clustering Coefficient (local robustness)</a:t>
            </a:r>
            <a:r>
              <a:rPr lang="en-CA" dirty="0">
                <a:solidFill>
                  <a:srgbClr val="222222"/>
                </a:solidFill>
                <a:latin typeface="-apple-system"/>
              </a:rPr>
              <a:t>: The clustering coefficient of a node </a:t>
            </a:r>
            <a:r>
              <a:rPr lang="en-CA" dirty="0" err="1">
                <a:solidFill>
                  <a:srgbClr val="222222"/>
                </a:solidFill>
                <a:latin typeface="-apple-system"/>
              </a:rPr>
              <a:t>i</a:t>
            </a:r>
            <a:r>
              <a:rPr lang="en-CA" dirty="0">
                <a:solidFill>
                  <a:srgbClr val="222222"/>
                </a:solidFill>
                <a:latin typeface="-apple-system"/>
              </a:rPr>
              <a:t> measures the likelihood of i’s neighbours being connected. </a:t>
            </a:r>
          </a:p>
          <a:p>
            <a:pPr marL="342900" indent="-342900">
              <a:buFont typeface="+mj-lt"/>
              <a:buAutoNum type="arabicPeriod"/>
            </a:pPr>
            <a:endParaRPr lang="en-CA" dirty="0">
              <a:solidFill>
                <a:srgbClr val="222222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b="1" dirty="0">
                <a:solidFill>
                  <a:srgbClr val="222222"/>
                </a:solidFill>
                <a:latin typeface="-apple-system"/>
              </a:rPr>
              <a:t>Shortest Path: </a:t>
            </a:r>
            <a:r>
              <a:rPr lang="en-CA" dirty="0">
                <a:solidFill>
                  <a:srgbClr val="222222"/>
                </a:solidFill>
                <a:latin typeface="-apple-system"/>
              </a:rPr>
              <a:t>The minimum length (inverse of # passes) the ball has to travel to get from node </a:t>
            </a:r>
            <a:r>
              <a:rPr lang="en-CA" dirty="0" err="1">
                <a:solidFill>
                  <a:srgbClr val="222222"/>
                </a:solidFill>
                <a:latin typeface="-apple-system"/>
              </a:rPr>
              <a:t>i</a:t>
            </a:r>
            <a:r>
              <a:rPr lang="en-CA" dirty="0">
                <a:solidFill>
                  <a:srgbClr val="222222"/>
                </a:solidFill>
                <a:latin typeface="-apple-system"/>
              </a:rPr>
              <a:t> to node j (we will average over all possible pairs).</a:t>
            </a:r>
            <a:endParaRPr lang="en-CA" b="1" dirty="0">
              <a:solidFill>
                <a:srgbClr val="222222"/>
              </a:solidFill>
              <a:latin typeface="-apple-syste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8061D2-6D23-470C-A994-4D7088D53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96" y="1756559"/>
            <a:ext cx="66389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56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23D2-6608-4411-86D5-5D0F3FB9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Revisiting Player Networks: Literature 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FF507-3AA5-465B-BC12-F6A04F25D26B}"/>
              </a:ext>
            </a:extLst>
          </p:cNvPr>
          <p:cNvSpPr txBox="1"/>
          <p:nvPr/>
        </p:nvSpPr>
        <p:spPr>
          <a:xfrm>
            <a:off x="420169" y="1407870"/>
            <a:ext cx="45594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222222"/>
                </a:solidFill>
                <a:latin typeface="-apple-system"/>
              </a:rPr>
              <a:t>3. Largest Eigenvalue of Adjacency Matrix:  </a:t>
            </a:r>
            <a:r>
              <a:rPr lang="en-CA" dirty="0">
                <a:solidFill>
                  <a:srgbClr val="222222"/>
                </a:solidFill>
                <a:latin typeface="-apple-system"/>
              </a:rPr>
              <a:t>Measures how connected important “hubs” are in the network</a:t>
            </a:r>
          </a:p>
          <a:p>
            <a:endParaRPr lang="en-CA" b="1" dirty="0">
              <a:solidFill>
                <a:srgbClr val="222222"/>
              </a:solidFill>
              <a:latin typeface="-apple-system"/>
            </a:endParaRPr>
          </a:p>
          <a:p>
            <a:r>
              <a:rPr lang="en-CA" b="1" dirty="0">
                <a:solidFill>
                  <a:srgbClr val="222222"/>
                </a:solidFill>
                <a:latin typeface="-apple-system"/>
              </a:rPr>
              <a:t>4. Algebraic Connectivity:  </a:t>
            </a:r>
            <a:r>
              <a:rPr lang="en-CA" dirty="0">
                <a:solidFill>
                  <a:srgbClr val="222222"/>
                </a:solidFill>
                <a:latin typeface="-apple-system"/>
              </a:rPr>
              <a:t>Measures structural integration in networks. Existence of independent subgroups will make this value low.</a:t>
            </a:r>
          </a:p>
          <a:p>
            <a:endParaRPr lang="en-CA" b="1" dirty="0">
              <a:solidFill>
                <a:srgbClr val="222222"/>
              </a:solidFill>
              <a:latin typeface="-apple-system"/>
            </a:endParaRPr>
          </a:p>
          <a:p>
            <a:r>
              <a:rPr lang="en-CA" b="1" dirty="0">
                <a:solidFill>
                  <a:srgbClr val="222222"/>
                </a:solidFill>
                <a:latin typeface="-apple-system"/>
              </a:rPr>
              <a:t>5. Eigenvector Centrality: </a:t>
            </a:r>
            <a:r>
              <a:rPr lang="en-CA" dirty="0">
                <a:solidFill>
                  <a:srgbClr val="222222"/>
                </a:solidFill>
                <a:latin typeface="-apple-system"/>
              </a:rPr>
              <a:t>Measure of node importance. Higher number links with other nodes will increase this metric. Being connected to other nodes that also have a high eigenvector centrality will also increase this metric.</a:t>
            </a:r>
          </a:p>
          <a:p>
            <a:endParaRPr lang="en-CA" b="1" dirty="0">
              <a:solidFill>
                <a:srgbClr val="222222"/>
              </a:solidFill>
              <a:latin typeface="-apple-system"/>
            </a:endParaRPr>
          </a:p>
          <a:p>
            <a:r>
              <a:rPr lang="en-CA" b="1" dirty="0">
                <a:solidFill>
                  <a:srgbClr val="222222"/>
                </a:solidFill>
                <a:latin typeface="-apple-system"/>
              </a:rPr>
              <a:t>6. DY/DX (advance ratio): </a:t>
            </a:r>
            <a:r>
              <a:rPr lang="en-CA" dirty="0">
                <a:solidFill>
                  <a:srgbClr val="222222"/>
                </a:solidFill>
                <a:latin typeface="-apple-system"/>
              </a:rPr>
              <a:t>Total ball movement from passes laterally / total ball movement towards the opponent’s goal</a:t>
            </a:r>
            <a:endParaRPr lang="en-CA" b="1" dirty="0">
              <a:solidFill>
                <a:srgbClr val="222222"/>
              </a:solidFill>
              <a:latin typeface="-apple-syste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2F2CB7-9651-4D38-8DEF-DE2A59AE4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5" y="1690688"/>
            <a:ext cx="66389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98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E56346-3564-4CCD-8F92-48276B93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Steps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F1F96-0731-4488-B247-983B3D98C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Implement these advanced graph algorithms on my own network graphs (some available but </a:t>
            </a:r>
            <a:r>
              <a:rPr lang="en-CA" dirty="0" err="1"/>
              <a:t>clojure</a:t>
            </a:r>
            <a:r>
              <a:rPr lang="en-CA" dirty="0"/>
              <a:t> is hard to decipher)</a:t>
            </a:r>
          </a:p>
          <a:p>
            <a:r>
              <a:rPr lang="en-CA" dirty="0"/>
              <a:t>Derive defensive metrics</a:t>
            </a:r>
          </a:p>
          <a:p>
            <a:r>
              <a:rPr lang="en-CA" dirty="0"/>
              <a:t>Move towards team classification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600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CFF153-843E-495F-846D-FFB7D50E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392" y="2177315"/>
            <a:ext cx="6951216" cy="250337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Spatial Information can we Analyze?</a:t>
            </a:r>
          </a:p>
        </p:txBody>
      </p:sp>
    </p:spTree>
    <p:extLst>
      <p:ext uri="{BB962C8B-B14F-4D97-AF65-F5344CB8AC3E}">
        <p14:creationId xmlns:p14="http://schemas.microsoft.com/office/powerpoint/2010/main" val="283918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2BEF-27B8-40B3-B400-A2DF6C27C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Pass Origin Points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52E6638E-8ABC-4832-AE16-6BF0532C4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275" y="1068355"/>
            <a:ext cx="8448103" cy="6125401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9CAEE5A3-9428-4CE7-82B9-C16AE9CD6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1504" y="1089785"/>
            <a:ext cx="8648129" cy="608253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4092C6-BBFF-4576-ADFE-51F916B4B053}"/>
              </a:ext>
            </a:extLst>
          </p:cNvPr>
          <p:cNvCxnSpPr/>
          <p:nvPr/>
        </p:nvCxnSpPr>
        <p:spPr>
          <a:xfrm>
            <a:off x="2419926" y="6400799"/>
            <a:ext cx="1413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D52109-F5AA-4FC0-9A85-58312BC453E6}"/>
              </a:ext>
            </a:extLst>
          </p:cNvPr>
          <p:cNvCxnSpPr/>
          <p:nvPr/>
        </p:nvCxnSpPr>
        <p:spPr>
          <a:xfrm>
            <a:off x="8575963" y="6400799"/>
            <a:ext cx="1413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7C6E14-5DC2-4CEE-A31F-4C63F222D2B2}"/>
              </a:ext>
            </a:extLst>
          </p:cNvPr>
          <p:cNvSpPr txBox="1"/>
          <p:nvPr/>
        </p:nvSpPr>
        <p:spPr>
          <a:xfrm>
            <a:off x="2149759" y="6479143"/>
            <a:ext cx="254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Attacking Direction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C0092A-3DA1-41CB-8C76-1919E7DC6B87}"/>
              </a:ext>
            </a:extLst>
          </p:cNvPr>
          <p:cNvSpPr txBox="1"/>
          <p:nvPr/>
        </p:nvSpPr>
        <p:spPr>
          <a:xfrm>
            <a:off x="8185723" y="6449434"/>
            <a:ext cx="254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Attacking Direction</a:t>
            </a:r>
          </a:p>
        </p:txBody>
      </p:sp>
    </p:spTree>
    <p:extLst>
      <p:ext uri="{BB962C8B-B14F-4D97-AF65-F5344CB8AC3E}">
        <p14:creationId xmlns:p14="http://schemas.microsoft.com/office/powerpoint/2010/main" val="68425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84B24-307C-4EC4-8541-2D4A2EF2F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Passes Completed by One Player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CF116E55-DB40-48D3-A1E4-9857550D6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" r="1017" b="2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8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94CC8A-ED10-414A-86A5-C70A264C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Discretizing the Pitch Zones</a:t>
            </a:r>
          </a:p>
        </p:txBody>
      </p:sp>
    </p:spTree>
    <p:extLst>
      <p:ext uri="{BB962C8B-B14F-4D97-AF65-F5344CB8AC3E}">
        <p14:creationId xmlns:p14="http://schemas.microsoft.com/office/powerpoint/2010/main" val="121816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2618-F3C6-4F93-83F4-420B32F5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9 Zone Approach</a:t>
            </a:r>
          </a:p>
        </p:txBody>
      </p:sp>
      <p:pic>
        <p:nvPicPr>
          <p:cNvPr id="4" name="Picture 3" descr="Diagram, box and whisker chart&#10;&#10;Description automatically generated">
            <a:extLst>
              <a:ext uri="{FF2B5EF4-FFF2-40B4-BE49-F238E27FC236}">
                <a16:creationId xmlns:a16="http://schemas.microsoft.com/office/drawing/2014/main" id="{D0E2A7CD-7911-4B33-B2E3-6763CC8BB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338" y="1027906"/>
            <a:ext cx="9142857" cy="608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4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FFAC-8351-4BF9-B49F-B70AD9516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Zonal Network 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01CD9-7EF1-4A00-937B-83F21184A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194" y="2114550"/>
            <a:ext cx="6048375" cy="3952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6FE1DF-4B40-4738-A43F-5C9010933F44}"/>
                  </a:ext>
                </a:extLst>
              </p:cNvPr>
              <p:cNvSpPr txBox="1"/>
              <p:nvPr/>
            </p:nvSpPr>
            <p:spPr>
              <a:xfrm>
                <a:off x="514904" y="1690688"/>
                <a:ext cx="4669654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Like before, constructed passing network graphs between each pair of </a:t>
                </a:r>
                <a:r>
                  <a:rPr lang="en-CA" b="1" dirty="0"/>
                  <a:t>zones </a:t>
                </a:r>
                <a:r>
                  <a:rPr lang="en-CA" dirty="0"/>
                  <a:t>(as opposed to players)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One network graph constructed per team, per match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Each zone here is a node, and directional edges represent the passes from one zone to another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Metrics obtained: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CA" dirty="0"/>
                  <a:t>µ</a:t>
                </a:r>
                <a:r>
                  <a:rPr lang="en-CA" baseline="-25000" dirty="0"/>
                  <a:t>z</a:t>
                </a:r>
                <a:r>
                  <a:rPr lang="en-CA" dirty="0"/>
                  <a:t>: the average number of passes handled by each zone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A" baseline="-25000" dirty="0"/>
                  <a:t>z</a:t>
                </a:r>
                <a:r>
                  <a:rPr lang="en-CA" dirty="0"/>
                  <a:t>: the standard deviation in the number of handled per zone. A high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A" baseline="-25000" dirty="0"/>
                  <a:t>z</a:t>
                </a:r>
                <a:r>
                  <a:rPr lang="en-CA" dirty="0"/>
                  <a:t> indicates coexistence of “hot” and “cold” zones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6FE1DF-4B40-4738-A43F-5C9010933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04" y="1690688"/>
                <a:ext cx="4669654" cy="4524315"/>
              </a:xfrm>
              <a:prstGeom prst="rect">
                <a:avLst/>
              </a:prstGeom>
              <a:blipFill>
                <a:blip r:embed="rId3"/>
                <a:stretch>
                  <a:fillRect l="-783" t="-673" r="-1697" b="-10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49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39AD7F-A61E-4D57-AE45-674522B6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Visual Comparison with Performance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82BFC6FB-720F-496D-A3B0-956F882DD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2793"/>
            <a:ext cx="5972172" cy="185137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1E8CC4B-B8D9-4D9F-A476-808BFE96A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954" y="3311362"/>
            <a:ext cx="6009046" cy="18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9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C70AC-2DEE-4431-AEA3-8E356A2E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8" y="5110423"/>
            <a:ext cx="10906061" cy="67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dirty="0"/>
              <a:t>Metrics/Features So Far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1310EA-57FA-4286-A955-5A6AA923B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4" y="837571"/>
            <a:ext cx="72580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6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397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Cambria Math</vt:lpstr>
      <vt:lpstr>Office Theme</vt:lpstr>
      <vt:lpstr>Soccer Analytics </vt:lpstr>
      <vt:lpstr>What Spatial Information can we Analyze?</vt:lpstr>
      <vt:lpstr>Pass Origin Points</vt:lpstr>
      <vt:lpstr>Passes Completed by One Player</vt:lpstr>
      <vt:lpstr>Discretizing the Pitch Zones</vt:lpstr>
      <vt:lpstr>9 Zone Approach</vt:lpstr>
      <vt:lpstr>Zonal Network Graphs</vt:lpstr>
      <vt:lpstr>Visual Comparison with Performance</vt:lpstr>
      <vt:lpstr>Metrics/Features So Far</vt:lpstr>
      <vt:lpstr>Deeper Dive: Key Passing Lanes</vt:lpstr>
      <vt:lpstr>Identifying Key Passing Lanes</vt:lpstr>
      <vt:lpstr>Using Relative Strength As Features</vt:lpstr>
      <vt:lpstr>Revisiting Player Networks: Literature Review</vt:lpstr>
      <vt:lpstr>Revisiting Player Networks: Literature Review</vt:lpstr>
      <vt:lpstr>Next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Soccer Analytics </dc:title>
  <dc:creator>Mohammad Mustafa</dc:creator>
  <cp:lastModifiedBy>Mohammad Mustafa</cp:lastModifiedBy>
  <cp:revision>6</cp:revision>
  <dcterms:created xsi:type="dcterms:W3CDTF">2020-11-16T07:01:03Z</dcterms:created>
  <dcterms:modified xsi:type="dcterms:W3CDTF">2020-11-16T17:56:30Z</dcterms:modified>
</cp:coreProperties>
</file>