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48" r:id="rId2"/>
    <p:sldId id="333" r:id="rId3"/>
    <p:sldId id="349" r:id="rId4"/>
    <p:sldId id="351" r:id="rId5"/>
    <p:sldId id="350" r:id="rId6"/>
    <p:sldId id="352" r:id="rId7"/>
    <p:sldId id="353" r:id="rId8"/>
    <p:sldId id="354" r:id="rId9"/>
    <p:sldId id="35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053EA-9048-4CD9-AADD-8EFF777BC2D0}" type="datetimeFigureOut">
              <a:rPr lang="en-CA" smtClean="0"/>
              <a:t>2020-10-14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A04F3-E6B3-4C03-B23C-B5D371D784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446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3472-80A3-42A9-8F7D-14736EE5F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3BBED-BD7C-4E0C-8023-7BC23B3B0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3BAE2-69A6-41B3-8D4D-57620EC1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3F4-52F5-458B-B6BD-BA266A01107C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67E0F-6717-4795-8827-098D050A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76E5E-AB34-44DC-81A4-DDC8DFCE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D8ED-39CB-40C3-BDA7-4644E0C25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50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E4CD3-5ED2-4622-A426-C30BA44A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2DCC4-9391-42EF-A8ED-AE9AA4471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64C95-970C-42AA-8ED0-0824839A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3F4-52F5-458B-B6BD-BA266A01107C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F0F5F-1F46-42D8-8208-730D0FF9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2E183-CAD9-45BF-8B8C-15851F2A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D8ED-39CB-40C3-BDA7-4644E0C25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04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EE09C-34D6-43D3-81DB-A78722B8F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0D892-A204-427C-A359-3329A9088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91C62-51DA-4F39-AF7B-7780BF74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3F4-52F5-458B-B6BD-BA266A01107C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EE90E-C7C7-46FA-900F-771F424C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70B1C-61A2-4269-8064-4C7BB7D6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D8ED-39CB-40C3-BDA7-4644E0C25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66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0139-4EFD-4763-AE65-42F52D38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D3DC-4E60-4EF0-B0ED-5068FD8CA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E8D86-7041-471D-9431-039298CC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3F4-52F5-458B-B6BD-BA266A01107C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334BA-1760-452B-B18B-8BF8E083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63F2F-4993-43C9-9208-9A41AA62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D8ED-39CB-40C3-BDA7-4644E0C25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6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D0CB-C35B-4CAD-9B5C-6E779677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F258D-E1B4-4163-83D4-6EA3DE18B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6CAA8-D55E-4C10-BA42-5B8CD674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3F4-52F5-458B-B6BD-BA266A01107C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10D7C-57BE-499A-9FB6-F747F3B9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1E289-AA0D-4A44-B2AF-9098C33F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D8ED-39CB-40C3-BDA7-4644E0C25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443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E471-7A16-4B2C-9492-78C5627D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C294-093B-4335-9040-41A07F2E0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61B27-32E8-4093-9718-590A7E1D6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236FB-3DF0-46BF-AB00-BD41836B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3F4-52F5-458B-B6BD-BA266A01107C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B9DDB-AA7F-4B98-891B-8F8B3B3D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F20F5-E080-4502-8D34-B779293F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D8ED-39CB-40C3-BDA7-4644E0C25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65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46E0-6A44-452A-9DF4-0142A182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10672-6F09-442B-82DD-A5F397908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A09A6-3FDC-4BFF-BE1A-BE16C7063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A622A-3814-441D-93C8-C04959853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7D17F-22D0-421D-B0F8-1E37634FE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EF5DA-7E42-4B8B-9279-19CF397B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3F4-52F5-458B-B6BD-BA266A01107C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0FA1B-479F-4D9D-A868-3A41A0FA8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4660A-E7A3-4D12-BA8E-F298765B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D8ED-39CB-40C3-BDA7-4644E0C25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23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25D0-6350-48CA-B207-F422C4E6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EB784-1C83-4DA3-8FDE-5B58710D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3F4-52F5-458B-B6BD-BA266A01107C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693C1-6F57-4098-94FF-EA00A6E0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22DF3-12E7-447D-9988-0ABC5C15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D8ED-39CB-40C3-BDA7-4644E0C25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39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315439-E6B8-4245-8252-9DC0CA92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3F4-52F5-458B-B6BD-BA266A01107C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01CB4-BCE4-4FBE-866D-6B8C6823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77F11-2FD7-4979-8F8F-33E45E93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D8ED-39CB-40C3-BDA7-4644E0C25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04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74A1-06F2-4A09-8FF0-2B78A7D7F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B9417-C3A8-4A21-A1E0-67EED23E9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CBD59-B716-472A-A25B-B1D75438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491D4-87D7-458D-A223-F22736C0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3F4-52F5-458B-B6BD-BA266A01107C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83AE9-0CCE-4AFA-98A2-B9A36433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6F275-263B-428B-A39E-35CE7153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D8ED-39CB-40C3-BDA7-4644E0C25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586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AEF2-CF92-4F89-92A6-94F4722A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FC88A-9B37-4F8E-9E4E-88585BD7A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7E30A-32E5-4251-BD9E-F1CA67D7F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30AA2-60C6-4E76-8E86-F0CB0853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3F4-52F5-458B-B6BD-BA266A01107C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B0912-31F1-4AD4-9AAD-D8DCD85F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6AD49-CE63-4244-9EED-0D81A0F9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D8ED-39CB-40C3-BDA7-4644E0C25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60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B3F04-520E-418B-88AF-9D101512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9A94A-561A-4BD4-BD01-02760A0DC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18152-CDF6-4CD2-AE8F-3A1B6E20C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7E3F4-52F5-458B-B6BD-BA266A01107C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C8E9D-4BFF-471E-96AD-3E855063B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99227-889A-4F6E-AC05-291F09EA2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3D8ED-39CB-40C3-BDA7-4644E0C25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72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Soccer Analytics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7" y="3842932"/>
            <a:ext cx="2818027" cy="2163551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EDA: Revisiting the H-Statistic Building Blocks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occer Player">
            <a:extLst>
              <a:ext uri="{FF2B5EF4-FFF2-40B4-BE49-F238E27FC236}">
                <a16:creationId xmlns:a16="http://schemas.microsoft.com/office/drawing/2014/main" id="{13BE9680-5986-4990-A0ED-2E3534B99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1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83990" cy="45262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ym typeface="Bodoni SvtyTwo ITC TT-Book"/>
              </a:rPr>
              <a:t>Refresher: </a:t>
            </a:r>
            <a:r>
              <a:rPr lang="en-US" sz="4000" dirty="0" err="1">
                <a:sym typeface="Bodoni SvtyTwo ITC TT-Book"/>
              </a:rPr>
              <a:t>Wyscout</a:t>
            </a:r>
            <a:r>
              <a:rPr lang="en-US" sz="4000" dirty="0">
                <a:sym typeface="Bodoni SvtyTwo ITC TT-Book"/>
              </a:rPr>
              <a:t> Dataset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Collection of soccer logs containing </a:t>
            </a:r>
            <a:r>
              <a:rPr lang="en-US" sz="2000" b="1" dirty="0"/>
              <a:t>events </a:t>
            </a:r>
            <a:r>
              <a:rPr lang="en-US" sz="2000" dirty="0"/>
              <a:t>(passes, shots, fouls, etc..) tagged by position, time, outcome, players-involved and event specific tags</a:t>
            </a:r>
            <a:endParaRPr lang="en-US" sz="2000" b="1" dirty="0"/>
          </a:p>
          <a:p>
            <a:r>
              <a:rPr lang="en-US" sz="2000" dirty="0"/>
              <a:t>Data collected from </a:t>
            </a:r>
            <a:r>
              <a:rPr lang="en-US" sz="2000" b="1" dirty="0" err="1"/>
              <a:t>Wyscout</a:t>
            </a:r>
            <a:r>
              <a:rPr lang="en-US" sz="2000" b="1" dirty="0"/>
              <a:t> </a:t>
            </a:r>
            <a:r>
              <a:rPr lang="en-US" sz="2000" dirty="0"/>
              <a:t>through human analysts trained to study video footage with the help of a proprietary tagger software</a:t>
            </a:r>
          </a:p>
          <a:p>
            <a:r>
              <a:rPr lang="en-US" sz="2000" b="1" dirty="0"/>
              <a:t>Each touch gets mapped to a new event</a:t>
            </a:r>
          </a:p>
          <a:p>
            <a:r>
              <a:rPr lang="en-US" sz="2000" b="1" dirty="0"/>
              <a:t>Coverage</a:t>
            </a:r>
            <a:r>
              <a:rPr lang="en-US" sz="2000" dirty="0"/>
              <a:t> of the 2017/18 season for five European leagues: Spanish first division, Italian first division, English first division, German first division, French first division</a:t>
            </a:r>
          </a:p>
          <a:p>
            <a:r>
              <a:rPr lang="en-US" sz="2000" b="1" dirty="0"/>
              <a:t>Format: </a:t>
            </a:r>
            <a:r>
              <a:rPr lang="en-US" sz="2000" dirty="0"/>
              <a:t>The dataset is provided as a series of JSON files for events, matches, players, and competitions</a:t>
            </a:r>
          </a:p>
          <a:p>
            <a:r>
              <a:rPr lang="en-US" sz="2000" b="1" dirty="0"/>
              <a:t>Challenge: </a:t>
            </a:r>
            <a:r>
              <a:rPr lang="en-US" sz="2000" dirty="0"/>
              <a:t>The dataset is too big to open locally without chunking it into smaller pieces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801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90035-460D-492E-BE4F-1667A0D1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CA" sz="4000" dirty="0"/>
              <a:t>Operational Update: Handling the Large Dataset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90663A-5F00-4105-AF78-3DBC3CD61AB7}"/>
              </a:ext>
            </a:extLst>
          </p:cNvPr>
          <p:cNvSpPr/>
          <p:nvPr/>
        </p:nvSpPr>
        <p:spPr>
          <a:xfrm>
            <a:off x="498834" y="4917453"/>
            <a:ext cx="2125362" cy="11815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Raw Dataset (JSON)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493149-4CDC-4443-BEC6-FABC182E9271}"/>
              </a:ext>
            </a:extLst>
          </p:cNvPr>
          <p:cNvCxnSpPr>
            <a:cxnSpLocks/>
            <a:stCxn id="4" idx="0"/>
            <a:endCxn id="16" idx="1"/>
          </p:cNvCxnSpPr>
          <p:nvPr/>
        </p:nvCxnSpPr>
        <p:spPr>
          <a:xfrm flipV="1">
            <a:off x="1561515" y="3362557"/>
            <a:ext cx="749066" cy="155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83E785E-CDA5-4786-BE78-D7897F42952B}"/>
              </a:ext>
            </a:extLst>
          </p:cNvPr>
          <p:cNvSpPr/>
          <p:nvPr/>
        </p:nvSpPr>
        <p:spPr>
          <a:xfrm>
            <a:off x="2310581" y="2771759"/>
            <a:ext cx="2125362" cy="11815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Raw Dataset (JSON)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811C2BF-1FBD-4CB6-9408-9944311B43E7}"/>
              </a:ext>
            </a:extLst>
          </p:cNvPr>
          <p:cNvSpPr/>
          <p:nvPr/>
        </p:nvSpPr>
        <p:spPr>
          <a:xfrm>
            <a:off x="5743075" y="2762611"/>
            <a:ext cx="2125362" cy="11815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Cleaned Dataset</a:t>
            </a:r>
          </a:p>
          <a:p>
            <a:pPr algn="ctr"/>
            <a:r>
              <a:rPr lang="en-CA" dirty="0"/>
              <a:t>(JSONs, CSVs, PKLs)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F210EA-61AD-4C4F-AB8E-1912D678CBBC}"/>
              </a:ext>
            </a:extLst>
          </p:cNvPr>
          <p:cNvCxnSpPr>
            <a:stCxn id="16" idx="3"/>
            <a:endCxn id="22" idx="1"/>
          </p:cNvCxnSpPr>
          <p:nvPr/>
        </p:nvCxnSpPr>
        <p:spPr>
          <a:xfrm flipV="1">
            <a:off x="4435943" y="3353409"/>
            <a:ext cx="1307132" cy="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F0A6F8-F2D2-4AFC-9F17-61A178BF0D79}"/>
              </a:ext>
            </a:extLst>
          </p:cNvPr>
          <p:cNvSpPr txBox="1"/>
          <p:nvPr/>
        </p:nvSpPr>
        <p:spPr>
          <a:xfrm>
            <a:off x="4613238" y="2984076"/>
            <a:ext cx="119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Cleaning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AD4A04-317F-4ADC-9ABA-99BBAF895238}"/>
              </a:ext>
            </a:extLst>
          </p:cNvPr>
          <p:cNvSpPr txBox="1"/>
          <p:nvPr/>
        </p:nvSpPr>
        <p:spPr>
          <a:xfrm>
            <a:off x="4520190" y="3327139"/>
            <a:ext cx="125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Formatting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0C80DE2-EF3B-4586-B30A-D890B064D795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>
            <a:off x="7868437" y="3353409"/>
            <a:ext cx="577980" cy="1564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22AD85B-F181-4524-AB85-B8FC33E35F5A}"/>
              </a:ext>
            </a:extLst>
          </p:cNvPr>
          <p:cNvSpPr/>
          <p:nvPr/>
        </p:nvSpPr>
        <p:spPr>
          <a:xfrm>
            <a:off x="7383736" y="4917452"/>
            <a:ext cx="2125362" cy="11815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Cleaned Dataset</a:t>
            </a:r>
          </a:p>
          <a:p>
            <a:pPr algn="ctr"/>
            <a:r>
              <a:rPr lang="en-CA" dirty="0"/>
              <a:t>(JSONs, CSVs, PKLs)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3371F4-2BAD-442E-8FF3-25218273B555}"/>
              </a:ext>
            </a:extLst>
          </p:cNvPr>
          <p:cNvCxnSpPr>
            <a:stCxn id="35" idx="3"/>
          </p:cNvCxnSpPr>
          <p:nvPr/>
        </p:nvCxnSpPr>
        <p:spPr>
          <a:xfrm flipV="1">
            <a:off x="9509098" y="5508249"/>
            <a:ext cx="417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DCDE5988-E360-4322-BEC0-2050AC7C44C5}"/>
              </a:ext>
            </a:extLst>
          </p:cNvPr>
          <p:cNvSpPr/>
          <p:nvPr/>
        </p:nvSpPr>
        <p:spPr>
          <a:xfrm>
            <a:off x="9926425" y="4966255"/>
            <a:ext cx="1376125" cy="108398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Analysis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50E9F22-3991-43CE-A681-354F538BCA7B}"/>
              </a:ext>
            </a:extLst>
          </p:cNvPr>
          <p:cNvCxnSpPr>
            <a:cxnSpLocks/>
          </p:cNvCxnSpPr>
          <p:nvPr/>
        </p:nvCxnSpPr>
        <p:spPr>
          <a:xfrm>
            <a:off x="0" y="4333393"/>
            <a:ext cx="12192000" cy="0"/>
          </a:xfrm>
          <a:prstGeom prst="line">
            <a:avLst/>
          </a:prstGeom>
          <a:ln w="158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E90ADF6-E68D-426F-A952-625F78FB82D1}"/>
              </a:ext>
            </a:extLst>
          </p:cNvPr>
          <p:cNvSpPr txBox="1"/>
          <p:nvPr/>
        </p:nvSpPr>
        <p:spPr>
          <a:xfrm>
            <a:off x="11037083" y="3621040"/>
            <a:ext cx="1194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CLOUD (AZURE)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2B8B6F-3805-4F67-AB13-0A69B9EBF15B}"/>
              </a:ext>
            </a:extLst>
          </p:cNvPr>
          <p:cNvSpPr txBox="1"/>
          <p:nvPr/>
        </p:nvSpPr>
        <p:spPr>
          <a:xfrm>
            <a:off x="11037083" y="4364036"/>
            <a:ext cx="1194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LOCAL PYTHON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3E61C39-08FB-488E-BB7D-991C92F4CE17}"/>
              </a:ext>
            </a:extLst>
          </p:cNvPr>
          <p:cNvCxnSpPr>
            <a:cxnSpLocks/>
          </p:cNvCxnSpPr>
          <p:nvPr/>
        </p:nvCxnSpPr>
        <p:spPr>
          <a:xfrm flipH="1">
            <a:off x="9498397" y="5595696"/>
            <a:ext cx="4173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61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CFF153-843E-495F-846D-FFB7D50E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83918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5D37-C320-4C8A-873F-0970882F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1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Passing Volume vs Performance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0BBA968-ACC1-4E27-884E-4AE5908B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700"/>
            <a:ext cx="7766609" cy="2554022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E199322-6C4F-47A3-980C-675FAF30A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4303978"/>
            <a:ext cx="7766603" cy="2554022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1A5B667A-9A4A-4B87-86B3-EE85966366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743" y="2404555"/>
            <a:ext cx="3908310" cy="354833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AC7337-4D0A-4A05-8AA7-C1C917DBB022}"/>
              </a:ext>
            </a:extLst>
          </p:cNvPr>
          <p:cNvCxnSpPr/>
          <p:nvPr/>
        </p:nvCxnSpPr>
        <p:spPr>
          <a:xfrm>
            <a:off x="7895428" y="1624700"/>
            <a:ext cx="0" cy="5077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53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C243-84B3-4E66-9085-E7995475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056" y="365125"/>
            <a:ext cx="10647744" cy="1325563"/>
          </a:xfrm>
        </p:spPr>
        <p:txBody>
          <a:bodyPr/>
          <a:lstStyle/>
          <a:p>
            <a:r>
              <a:rPr lang="en-CA" dirty="0"/>
              <a:t>Deeper Look At Passing: Player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A7FBD-2A2E-4E5D-ABE8-84DDF4202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698" y="1690688"/>
            <a:ext cx="6519079" cy="4465826"/>
          </a:xfrm>
          <a:prstGeom prst="rect">
            <a:avLst/>
          </a:prstGeom>
        </p:spPr>
      </p:pic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5CECEA41-0D0D-4FB1-AFEB-B7809540D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93" y="2152891"/>
            <a:ext cx="4890314" cy="41900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These network graphs are constructed </a:t>
            </a:r>
            <a:r>
              <a:rPr lang="en-US" sz="2000" b="1" dirty="0"/>
              <a:t>per match</a:t>
            </a:r>
          </a:p>
          <a:p>
            <a:r>
              <a:rPr lang="en-US" sz="2000" dirty="0"/>
              <a:t>Each player is represented by a </a:t>
            </a:r>
            <a:r>
              <a:rPr lang="en-US" sz="2000" b="1" dirty="0"/>
              <a:t>node</a:t>
            </a:r>
            <a:r>
              <a:rPr lang="en-US" sz="2000" dirty="0"/>
              <a:t> and the edge weight for edge &lt;</a:t>
            </a:r>
            <a:r>
              <a:rPr lang="en-US" sz="2000" dirty="0" err="1"/>
              <a:t>i</a:t>
            </a:r>
            <a:r>
              <a:rPr lang="en-US" sz="2000" dirty="0"/>
              <a:t>, j&gt; represents the number of passes from player </a:t>
            </a:r>
            <a:r>
              <a:rPr lang="en-US" sz="2000" dirty="0" err="1"/>
              <a:t>i</a:t>
            </a:r>
            <a:r>
              <a:rPr lang="en-US" sz="2000" dirty="0"/>
              <a:t> to player j</a:t>
            </a:r>
          </a:p>
          <a:p>
            <a:r>
              <a:rPr lang="en-US" sz="2000" b="1" dirty="0"/>
              <a:t>Naïve Assumption: </a:t>
            </a:r>
            <a:r>
              <a:rPr lang="en-US" sz="2000" dirty="0"/>
              <a:t>A pass from player </a:t>
            </a:r>
            <a:r>
              <a:rPr lang="en-US" sz="2000" dirty="0" err="1"/>
              <a:t>i</a:t>
            </a:r>
            <a:r>
              <a:rPr lang="en-US" sz="2000" dirty="0"/>
              <a:t> is to player j if the next pass from the team originates from player j</a:t>
            </a:r>
          </a:p>
          <a:p>
            <a:r>
              <a:rPr lang="en-US" sz="2000" dirty="0"/>
              <a:t>(in-degree + out-degree) for a node represents the number of passes a player is involved in   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4382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C243-84B3-4E66-9085-E7995475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056" y="365125"/>
            <a:ext cx="10647744" cy="1325563"/>
          </a:xfrm>
        </p:spPr>
        <p:txBody>
          <a:bodyPr/>
          <a:lstStyle/>
          <a:p>
            <a:r>
              <a:rPr lang="en-CA" dirty="0"/>
              <a:t>Deeper Look At Passing: Player Networks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F21ED9-E005-420E-9464-BFF2C1146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952" y="1414462"/>
            <a:ext cx="7887535" cy="35607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2AC7DC-C363-482F-9C51-9A8AD06EFF9A}"/>
                  </a:ext>
                </a:extLst>
              </p:cNvPr>
              <p:cNvSpPr txBox="1"/>
              <p:nvPr/>
            </p:nvSpPr>
            <p:spPr>
              <a:xfrm>
                <a:off x="277912" y="5148358"/>
                <a:ext cx="469944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2 Key Metrics</a:t>
                </a:r>
              </a:p>
              <a:p>
                <a:r>
                  <a:rPr lang="en-CA" dirty="0"/>
                  <a:t>1) µ</a:t>
                </a:r>
                <a:r>
                  <a:rPr lang="en-CA" baseline="-25000" dirty="0"/>
                  <a:t>p</a:t>
                </a:r>
                <a:r>
                  <a:rPr lang="en-CA" dirty="0"/>
                  <a:t>: the average number of passes a player in a team is involved in</a:t>
                </a:r>
              </a:p>
              <a:p>
                <a:r>
                  <a:rPr lang="en-CA" dirty="0"/>
                  <a:t>2)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baseline="-25000" dirty="0"/>
                  <a:t>p</a:t>
                </a:r>
                <a:r>
                  <a:rPr lang="en-CA" dirty="0"/>
                  <a:t>: the standard deviation in the number of passes a player in a team is involved in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2AC7DC-C363-482F-9C51-9A8AD06EF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12" y="5148358"/>
                <a:ext cx="4699441" cy="1477328"/>
              </a:xfrm>
              <a:prstGeom prst="rect">
                <a:avLst/>
              </a:prstGeom>
              <a:blipFill>
                <a:blip r:embed="rId3"/>
                <a:stretch>
                  <a:fillRect l="-1169" t="-2479" b="-57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0EBFFC-0B22-4681-AF06-BE132B5B7198}"/>
                  </a:ext>
                </a:extLst>
              </p:cNvPr>
              <p:cNvSpPr txBox="1"/>
              <p:nvPr/>
            </p:nvSpPr>
            <p:spPr>
              <a:xfrm>
                <a:off x="6278252" y="5979355"/>
                <a:ext cx="57802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accent3">
                        <a:lumMod val="75000"/>
                      </a:schemeClr>
                    </a:solidFill>
                  </a:rPr>
                  <a:t>A high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baseline="-25000" dirty="0">
                    <a:solidFill>
                      <a:schemeClr val="accent3">
                        <a:lumMod val="75000"/>
                      </a:schemeClr>
                    </a:solidFill>
                  </a:rPr>
                  <a:t>p</a:t>
                </a:r>
                <a:r>
                  <a:rPr lang="en-CA" dirty="0">
                    <a:solidFill>
                      <a:schemeClr val="accent3">
                        <a:lumMod val="75000"/>
                      </a:schemeClr>
                    </a:solidFill>
                  </a:rPr>
                  <a:t> indicated the coexistence of players with high passing volume and low passing volume in the game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0EBFFC-0B22-4681-AF06-BE132B5B7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252" y="5979355"/>
                <a:ext cx="5780203" cy="646331"/>
              </a:xfrm>
              <a:prstGeom prst="rect">
                <a:avLst/>
              </a:prstGeom>
              <a:blipFill>
                <a:blip r:embed="rId4"/>
                <a:stretch>
                  <a:fillRect l="-949" t="-5660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F486C1CE-79EC-437F-832A-E4016938D370}"/>
              </a:ext>
            </a:extLst>
          </p:cNvPr>
          <p:cNvSpPr/>
          <p:nvPr/>
        </p:nvSpPr>
        <p:spPr>
          <a:xfrm>
            <a:off x="5093532" y="6128520"/>
            <a:ext cx="936396" cy="26175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213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C243-84B3-4E66-9085-E7995475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79" y="212210"/>
            <a:ext cx="10647744" cy="1325563"/>
          </a:xfrm>
        </p:spPr>
        <p:txBody>
          <a:bodyPr/>
          <a:lstStyle/>
          <a:p>
            <a:r>
              <a:rPr lang="en-CA" dirty="0"/>
              <a:t>2 New Metrics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28E4501-55C3-4008-A441-4101A3F45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7773"/>
            <a:ext cx="8082466" cy="2507579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FF427DA-6B7E-4C4C-BA6C-3D82F33BE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0421"/>
            <a:ext cx="8082466" cy="25075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65EC3C-B474-4280-A6F6-A302FF3C60A5}"/>
                  </a:ext>
                </a:extLst>
              </p:cNvPr>
              <p:cNvSpPr txBox="1"/>
              <p:nvPr/>
            </p:nvSpPr>
            <p:spPr>
              <a:xfrm>
                <a:off x="8601227" y="3427091"/>
                <a:ext cx="34305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CA" dirty="0"/>
                  <a:t>(</a:t>
                </a:r>
                <a:r>
                  <a:rPr lang="en-CA" dirty="0" err="1"/>
                  <a:t>passing_volume</a:t>
                </a:r>
                <a:r>
                  <a:rPr lang="en-CA" dirty="0"/>
                  <a:t>, µ</a:t>
                </a:r>
                <a:r>
                  <a:rPr lang="en-CA" baseline="-25000" dirty="0"/>
                  <a:t>p</a:t>
                </a:r>
                <a:r>
                  <a:rPr lang="en-CA" dirty="0"/>
                  <a:t>) = 0.21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CA" dirty="0"/>
                  <a:t>(</a:t>
                </a:r>
                <a:r>
                  <a:rPr lang="en-CA" dirty="0" err="1"/>
                  <a:t>passing_volume</a:t>
                </a:r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baseline="-25000" dirty="0"/>
                  <a:t>p</a:t>
                </a:r>
                <a:r>
                  <a:rPr lang="en-CA" dirty="0"/>
                  <a:t>) = 0.58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baseline="-25000" dirty="0"/>
                  <a:t>p</a:t>
                </a:r>
                <a:r>
                  <a:rPr lang="en-CA" dirty="0"/>
                  <a:t>, µ</a:t>
                </a:r>
                <a:r>
                  <a:rPr lang="en-CA" baseline="-25000" dirty="0"/>
                  <a:t>p</a:t>
                </a:r>
                <a:r>
                  <a:rPr lang="en-CA" dirty="0"/>
                  <a:t>) = 0.11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65EC3C-B474-4280-A6F6-A302FF3C6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227" y="3427091"/>
                <a:ext cx="3430518" cy="923330"/>
              </a:xfrm>
              <a:prstGeom prst="rect">
                <a:avLst/>
              </a:prstGeom>
              <a:blipFill>
                <a:blip r:embed="rId4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0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1BF3-8830-41CB-AF32-B1787506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5C86-CC64-4D98-9BAB-A81427D43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lot more graph algorithms to explore, many cited in literature in the context of soccer</a:t>
            </a:r>
            <a:r>
              <a:rPr lang="en-CA" baseline="30000" dirty="0"/>
              <a:t>1, 2</a:t>
            </a:r>
            <a:r>
              <a:rPr lang="en-CA" dirty="0"/>
              <a:t>.</a:t>
            </a:r>
          </a:p>
          <a:p>
            <a:r>
              <a:rPr lang="en-CA" dirty="0"/>
              <a:t>Replicate player graphs to make zonal graphs – one node per zone</a:t>
            </a:r>
          </a:p>
          <a:p>
            <a:r>
              <a:rPr lang="en-CA" dirty="0"/>
              <a:t>Measure pass difficulty via length, vertical/lateral breakdown, and position on the field</a:t>
            </a:r>
          </a:p>
          <a:p>
            <a:r>
              <a:rPr lang="en-CA" dirty="0"/>
              <a:t>Explore metrics to measure defensive 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35254-BE11-46E8-86C0-308ECA3F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76964"/>
            <a:ext cx="12191999" cy="544512"/>
          </a:xfrm>
        </p:spPr>
        <p:txBody>
          <a:bodyPr/>
          <a:lstStyle/>
          <a:p>
            <a:pPr algn="just"/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[1] Clemente, Filipe Manuel et al. “Using network metrics in soccer: a macro-analysis.” Journal of human kinetics vol. 45 123-34. 7 Apr. 2015, doi:10.1515/hukin-2015-0013</a:t>
            </a:r>
          </a:p>
          <a:p>
            <a:pPr algn="just"/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[2]</a:t>
            </a:r>
            <a:r>
              <a:rPr lang="en-CA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 </a:t>
            </a:r>
            <a:r>
              <a:rPr lang="en-CA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Buldú</a:t>
            </a:r>
            <a:r>
              <a:rPr lang="en-CA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, J.M., Busquets, J., </a:t>
            </a:r>
            <a:r>
              <a:rPr lang="en-CA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Echegoyen</a:t>
            </a:r>
            <a:r>
              <a:rPr lang="en-CA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, I. </a:t>
            </a:r>
            <a:r>
              <a:rPr lang="en-CA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et al.</a:t>
            </a:r>
            <a:r>
              <a:rPr lang="en-CA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 Defining a historic football team: Using Network Science to analyze Guardiola’s F.C. Barcelona. </a:t>
            </a:r>
            <a:r>
              <a:rPr lang="en-CA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Sci Rep</a:t>
            </a:r>
            <a:r>
              <a:rPr lang="en-CA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 </a:t>
            </a:r>
            <a:r>
              <a:rPr lang="en-CA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9, </a:t>
            </a:r>
            <a:r>
              <a:rPr lang="en-CA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13602 (2019). https://doi.org/10.1038/s41598-019-49969-2</a:t>
            </a:r>
            <a:endParaRPr lang="en-C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58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521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Cambria Math</vt:lpstr>
      <vt:lpstr>Office Theme</vt:lpstr>
      <vt:lpstr>Soccer Analytics </vt:lpstr>
      <vt:lpstr>Refresher: Wyscout Dataset</vt:lpstr>
      <vt:lpstr>Operational Update: Handling the Large Dataset</vt:lpstr>
      <vt:lpstr>Analysis</vt:lpstr>
      <vt:lpstr>Passing Volume vs Performance</vt:lpstr>
      <vt:lpstr>Deeper Look At Passing: Player Networks</vt:lpstr>
      <vt:lpstr>Deeper Look At Passing: Player Networks</vt:lpstr>
      <vt:lpstr>2 New Metrics</vt:lpstr>
      <vt:lpstr>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 Analytics</dc:title>
  <dc:creator>Mohammad Mustafa</dc:creator>
  <cp:lastModifiedBy>Mohammad Mustafa</cp:lastModifiedBy>
  <cp:revision>9</cp:revision>
  <dcterms:created xsi:type="dcterms:W3CDTF">2020-10-13T19:05:35Z</dcterms:created>
  <dcterms:modified xsi:type="dcterms:W3CDTF">2020-10-14T06:17:29Z</dcterms:modified>
</cp:coreProperties>
</file>