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5075" cx="9145575"/>
  <p:notesSz cx="6858000" cy="9144000"/>
  <p:embeddedFontLst>
    <p:embeddedFont>
      <p:font typeface="Plus Jakarta Sans"/>
      <p:regular r:id="rId39"/>
      <p:bold r:id="rId40"/>
      <p:italic r:id="rId41"/>
      <p:boldItalic r:id="rId42"/>
    </p:embeddedFont>
    <p:embeddedFont>
      <p:font typeface="Plus Jakarta Sans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7" roundtripDataSignature="AMtx7mhKKD2rUjiJR6DV99tj03bN24Q6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bold.fntdata"/><Relationship Id="rId20" Type="http://schemas.openxmlformats.org/officeDocument/2006/relationships/slide" Target="slides/slide14.xml"/><Relationship Id="rId42" Type="http://schemas.openxmlformats.org/officeDocument/2006/relationships/font" Target="fonts/PlusJakartaSans-boldItalic.fntdata"/><Relationship Id="rId41" Type="http://schemas.openxmlformats.org/officeDocument/2006/relationships/font" Target="fonts/PlusJakartaSans-italic.fntdata"/><Relationship Id="rId22" Type="http://schemas.openxmlformats.org/officeDocument/2006/relationships/slide" Target="slides/slide16.xml"/><Relationship Id="rId44" Type="http://schemas.openxmlformats.org/officeDocument/2006/relationships/font" Target="fonts/PlusJakartaSansMedium-bold.fntdata"/><Relationship Id="rId21" Type="http://schemas.openxmlformats.org/officeDocument/2006/relationships/slide" Target="slides/slide15.xml"/><Relationship Id="rId43" Type="http://schemas.openxmlformats.org/officeDocument/2006/relationships/font" Target="fonts/PlusJakartaSansMedium-regular.fntdata"/><Relationship Id="rId24" Type="http://schemas.openxmlformats.org/officeDocument/2006/relationships/slide" Target="slides/slide18.xml"/><Relationship Id="rId46" Type="http://schemas.openxmlformats.org/officeDocument/2006/relationships/font" Target="fonts/PlusJakartaSansMedium-boldItalic.fntdata"/><Relationship Id="rId23" Type="http://schemas.openxmlformats.org/officeDocument/2006/relationships/slide" Target="slides/slide17.xml"/><Relationship Id="rId45" Type="http://schemas.openxmlformats.org/officeDocument/2006/relationships/font" Target="fonts/PlusJakarta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lusJakartaSans-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6c7f1f39ab_0_3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36c7f1f39a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6c7f1f39ab_0_3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6c7f1f39ab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6c7f1f39ab_0_4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36c7f1f39ab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c7f1f39ab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6c7f1f39ab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c7f1f39ab_0_6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36c7f1f39ab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c7f1f39ab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36c7f1f39ab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6c7f1f39ab_0_7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36c7f1f39ab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6c7f1f39ab_0_9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6c7f1f39ab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6bc6894a0f_0_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36bc6894a0f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bc6894a0f_0_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36bc6894a0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6bc6894a0f_0_2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36bc6894a0f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bc6894a0f_0_3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36bc6894a0f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bc6894a0f_0_4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36bc6894a0f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6bc6894a0f_0_5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36bc6894a0f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6bc6894a0f_0_6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36bc6894a0f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bc6894a0f_0_7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36bc6894a0f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6bc6894a0f_0_8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36bc6894a0f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c7f1f39ab_0_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6c7f1f39ab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c7f1f39ab_0_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36c7f1f39ab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6c7f1f39ab_0_2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6c7f1f39ab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 link: https://www.kaggle.com/datasets/mashlyn/online-retail-ii-uci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1839250"/>
            <a:ext cx="5769000" cy="1468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Inventory Transparency in Retail</a:t>
            </a:r>
            <a:endParaRPr b="1" sz="480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455175" y="35795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Muhammad Arif Nur Sidik</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5" name="Shape 225"/>
        <p:cNvGrpSpPr/>
        <p:nvPr/>
      </p:nvGrpSpPr>
      <p:grpSpPr>
        <a:xfrm>
          <a:off x="0" y="0"/>
          <a:ext cx="0" cy="0"/>
          <a:chOff x="0" y="0"/>
          <a:chExt cx="0" cy="0"/>
        </a:xfrm>
      </p:grpSpPr>
      <p:pic>
        <p:nvPicPr>
          <p:cNvPr id="226" name="Google Shape;226;g36c7f1f39ab_0_3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7" name="Google Shape;227;g36c7f1f39ab_0_30"/>
          <p:cNvSpPr txBox="1"/>
          <p:nvPr>
            <p:ph type="ctrTitle"/>
          </p:nvPr>
        </p:nvSpPr>
        <p:spPr>
          <a:xfrm>
            <a:off x="1052875" y="636100"/>
            <a:ext cx="37572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Visualization &amp; Monitoring</a:t>
            </a:r>
            <a:endParaRPr b="1" sz="2000">
              <a:latin typeface="Plus Jakarta Sans"/>
              <a:ea typeface="Plus Jakarta Sans"/>
              <a:cs typeface="Plus Jakarta Sans"/>
              <a:sym typeface="Plus Jakarta Sans"/>
            </a:endParaRPr>
          </a:p>
        </p:txBody>
      </p:sp>
      <p:sp>
        <p:nvSpPr>
          <p:cNvPr id="228" name="Google Shape;228;g36c7f1f39ab_0_30"/>
          <p:cNvSpPr txBox="1"/>
          <p:nvPr/>
        </p:nvSpPr>
        <p:spPr>
          <a:xfrm>
            <a:off x="1053700" y="1838040"/>
            <a:ext cx="7039800" cy="14706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Untuk kebutuhan monitoring, data dari PostgreSQL akan dihubungkan ke dashboard interaktif yang dibangun menggunakan Metabase.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Dashboard ini akan menyajikan informasi vital seperti jumlah stok terkini, produk yang akan habis, dan tren penjualan untuk mendukung pengambilan keputusan.</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2" name="Shape 232"/>
        <p:cNvGrpSpPr/>
        <p:nvPr/>
      </p:nvGrpSpPr>
      <p:grpSpPr>
        <a:xfrm>
          <a:off x="0" y="0"/>
          <a:ext cx="0" cy="0"/>
          <a:chOff x="0" y="0"/>
          <a:chExt cx="0" cy="0"/>
        </a:xfrm>
      </p:grpSpPr>
      <p:pic>
        <p:nvPicPr>
          <p:cNvPr id="233" name="Google Shape;233;g36c7f1f39ab_0_3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4" name="Google Shape;234;g36c7f1f39ab_0_38"/>
          <p:cNvSpPr txBox="1"/>
          <p:nvPr>
            <p:ph type="ctrTitle"/>
          </p:nvPr>
        </p:nvSpPr>
        <p:spPr>
          <a:xfrm>
            <a:off x="1052875" y="636100"/>
            <a:ext cx="37572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Data Flow Diagram</a:t>
            </a:r>
            <a:endParaRPr b="1" sz="2000">
              <a:latin typeface="Plus Jakarta Sans"/>
              <a:ea typeface="Plus Jakarta Sans"/>
              <a:cs typeface="Plus Jakarta Sans"/>
              <a:sym typeface="Plus Jakarta Sans"/>
            </a:endParaRPr>
          </a:p>
        </p:txBody>
      </p:sp>
      <p:sp>
        <p:nvSpPr>
          <p:cNvPr id="235" name="Google Shape;235;g36c7f1f39ab_0_38"/>
          <p:cNvSpPr txBox="1"/>
          <p:nvPr/>
        </p:nvSpPr>
        <p:spPr>
          <a:xfrm>
            <a:off x="820088" y="3575400"/>
            <a:ext cx="7505400" cy="3600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Kaggle (CSV) → Python/Airflow → PySpark (Transformasi) → PostgreSQL → Metabase</a:t>
            </a:r>
            <a:endParaRPr b="1">
              <a:solidFill>
                <a:srgbClr val="262626"/>
              </a:solidFill>
              <a:latin typeface="Plus Jakarta Sans"/>
              <a:ea typeface="Plus Jakarta Sans"/>
              <a:cs typeface="Plus Jakarta Sans"/>
              <a:sym typeface="Plus Jakarta Sans"/>
            </a:endParaRPr>
          </a:p>
        </p:txBody>
      </p:sp>
      <p:pic>
        <p:nvPicPr>
          <p:cNvPr id="236" name="Google Shape;236;g36c7f1f39ab_0_38"/>
          <p:cNvPicPr preferRelativeResize="0"/>
          <p:nvPr/>
        </p:nvPicPr>
        <p:blipFill>
          <a:blip r:embed="rId4">
            <a:alphaModFix/>
          </a:blip>
          <a:stretch>
            <a:fillRect/>
          </a:stretch>
        </p:blipFill>
        <p:spPr>
          <a:xfrm>
            <a:off x="2310638" y="1690950"/>
            <a:ext cx="4524279" cy="1764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0" name="Shape 240"/>
        <p:cNvGrpSpPr/>
        <p:nvPr/>
      </p:nvGrpSpPr>
      <p:grpSpPr>
        <a:xfrm>
          <a:off x="0" y="0"/>
          <a:ext cx="0" cy="0"/>
          <a:chOff x="0" y="0"/>
          <a:chExt cx="0" cy="0"/>
        </a:xfrm>
      </p:grpSpPr>
      <p:sp>
        <p:nvSpPr>
          <p:cNvPr id="241" name="Google Shape;241;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3" name="Google Shape;243;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45" name="Google Shape;245;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9" name="Shape 249"/>
        <p:cNvGrpSpPr/>
        <p:nvPr/>
      </p:nvGrpSpPr>
      <p:grpSpPr>
        <a:xfrm>
          <a:off x="0" y="0"/>
          <a:ext cx="0" cy="0"/>
          <a:chOff x="0" y="0"/>
          <a:chExt cx="0" cy="0"/>
        </a:xfrm>
      </p:grpSpPr>
      <p:pic>
        <p:nvPicPr>
          <p:cNvPr id="250" name="Google Shape;250;g36c7f1f39ab_0_4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51" name="Google Shape;251;g36c7f1f39ab_0_46"/>
          <p:cNvSpPr txBox="1"/>
          <p:nvPr>
            <p:ph type="ctrTitle"/>
          </p:nvPr>
        </p:nvSpPr>
        <p:spPr>
          <a:xfrm>
            <a:off x="1052875" y="636100"/>
            <a:ext cx="43338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Data Sources and Characteristics</a:t>
            </a:r>
            <a:endParaRPr b="1" sz="2000">
              <a:latin typeface="Plus Jakarta Sans"/>
              <a:ea typeface="Plus Jakarta Sans"/>
              <a:cs typeface="Plus Jakarta Sans"/>
              <a:sym typeface="Plus Jakarta Sans"/>
            </a:endParaRPr>
          </a:p>
        </p:txBody>
      </p:sp>
      <p:sp>
        <p:nvSpPr>
          <p:cNvPr id="252" name="Google Shape;252;g36c7f1f39ab_0_46"/>
          <p:cNvSpPr txBox="1"/>
          <p:nvPr/>
        </p:nvSpPr>
        <p:spPr>
          <a:xfrm>
            <a:off x="1053700" y="1324688"/>
            <a:ext cx="7039800" cy="31266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Dataset Online Retail II UCI (diakses dari Kaggle). Data ini disimulasikan sebagai data transaksi dari sistem PoS.</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Dari segi volume, dataset terdiri dari 1.067.371 baris transaksi.</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Data bersifat transaksional dengan tipe data yang relevan, seperti:</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Invoice: string</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StockCode: string</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Description: string</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Quantity: integer</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I</a:t>
            </a:r>
            <a:r>
              <a:rPr b="1" lang="en-US">
                <a:solidFill>
                  <a:srgbClr val="262626"/>
                </a:solidFill>
                <a:latin typeface="Plus Jakarta Sans"/>
                <a:ea typeface="Plus Jakarta Sans"/>
                <a:cs typeface="Plus Jakarta Sans"/>
                <a:sym typeface="Plus Jakarta Sans"/>
              </a:rPr>
              <a:t>nvoiceDate: timestamp</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Price: double</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Customer ID: double</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Country: string</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6" name="Shape 256"/>
        <p:cNvGrpSpPr/>
        <p:nvPr/>
      </p:nvGrpSpPr>
      <p:grpSpPr>
        <a:xfrm>
          <a:off x="0" y="0"/>
          <a:ext cx="0" cy="0"/>
          <a:chOff x="0" y="0"/>
          <a:chExt cx="0" cy="0"/>
        </a:xfrm>
      </p:grpSpPr>
      <p:pic>
        <p:nvPicPr>
          <p:cNvPr id="257" name="Google Shape;257;g36c7f1f39ab_0_5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58" name="Google Shape;258;g36c7f1f39ab_0_52"/>
          <p:cNvSpPr txBox="1"/>
          <p:nvPr>
            <p:ph type="ctrTitle"/>
          </p:nvPr>
        </p:nvSpPr>
        <p:spPr>
          <a:xfrm>
            <a:off x="1052875" y="636100"/>
            <a:ext cx="43338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Data Quality and Initial Findings</a:t>
            </a:r>
            <a:endParaRPr b="1" sz="2000">
              <a:latin typeface="Plus Jakarta Sans"/>
              <a:ea typeface="Plus Jakarta Sans"/>
              <a:cs typeface="Plus Jakarta Sans"/>
              <a:sym typeface="Plus Jakarta Sans"/>
            </a:endParaRPr>
          </a:p>
        </p:txBody>
      </p:sp>
      <p:sp>
        <p:nvSpPr>
          <p:cNvPr id="259" name="Google Shape;259;g36c7f1f39ab_0_52"/>
          <p:cNvSpPr txBox="1"/>
          <p:nvPr/>
        </p:nvSpPr>
        <p:spPr>
          <a:xfrm>
            <a:off x="1053688" y="1345436"/>
            <a:ext cx="7039800" cy="27588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Berdasarkan hasil eksplorasi data, ditemukan tiga poin kunci yang akan menjadi pertimbangan utama dalam proses transformasi data:</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Data Kosong (Null Values). Terdapat null value yang signifikan pada kolom Customer ID (243.007 data) dan Description (4.382 data). </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Transaksi Pengembalian (Returns). Teridentifikasi sebanyak 22.950 transaksi merupakan pengembalian barang, yang ditandai dengan nilai Quantity negatif. Transaksi ini harus diperhitungkan secara khusus untuk mendapatkan kalkulasi stok akhir yang akurat.</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Harga Tidak Valid. Ditemukan 6.202 transaksi dengan nilai Price sebesar 0. Data ini perlu dibersihkan atau dieksklusi dari analisis pendapatan untuk menjaga integritas data.</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3" name="Shape 263"/>
        <p:cNvGrpSpPr/>
        <p:nvPr/>
      </p:nvGrpSpPr>
      <p:grpSpPr>
        <a:xfrm>
          <a:off x="0" y="0"/>
          <a:ext cx="0" cy="0"/>
          <a:chOff x="0" y="0"/>
          <a:chExt cx="0" cy="0"/>
        </a:xfrm>
      </p:grpSpPr>
      <p:sp>
        <p:nvSpPr>
          <p:cNvPr id="264" name="Google Shape;264;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5" name="Google Shape;265;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268" name="Google Shape;268;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2" name="Shape 272"/>
        <p:cNvGrpSpPr/>
        <p:nvPr/>
      </p:nvGrpSpPr>
      <p:grpSpPr>
        <a:xfrm>
          <a:off x="0" y="0"/>
          <a:ext cx="0" cy="0"/>
          <a:chOff x="0" y="0"/>
          <a:chExt cx="0" cy="0"/>
        </a:xfrm>
      </p:grpSpPr>
      <p:pic>
        <p:nvPicPr>
          <p:cNvPr id="273" name="Google Shape;273;g36c7f1f39ab_0_6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74" name="Google Shape;274;g36c7f1f39ab_0_61"/>
          <p:cNvSpPr txBox="1"/>
          <p:nvPr>
            <p:ph type="ctrTitle"/>
          </p:nvPr>
        </p:nvSpPr>
        <p:spPr>
          <a:xfrm>
            <a:off x="1052875" y="636100"/>
            <a:ext cx="43338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Approach and Latency</a:t>
            </a:r>
            <a:endParaRPr b="1" sz="2000">
              <a:latin typeface="Plus Jakarta Sans"/>
              <a:ea typeface="Plus Jakarta Sans"/>
              <a:cs typeface="Plus Jakarta Sans"/>
              <a:sym typeface="Plus Jakarta Sans"/>
            </a:endParaRPr>
          </a:p>
        </p:txBody>
      </p:sp>
      <p:sp>
        <p:nvSpPr>
          <p:cNvPr id="275" name="Google Shape;275;g36c7f1f39ab_0_61"/>
          <p:cNvSpPr txBox="1"/>
          <p:nvPr/>
        </p:nvSpPr>
        <p:spPr>
          <a:xfrm>
            <a:off x="1053700" y="1345429"/>
            <a:ext cx="7039800" cy="16719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Meskipun tujuan bisnis adalah menyediakan "monitoring stok secara real-time", pendekatan Periodic Batch Processing dipilih sebagai solusi yang paling efisien dan memadai untuk kebutuhan operasional.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Pipeline data akan dijadwalkan untuk berjalan secara berkala (daily), sehingga dapat menyediakan data yang cukup up-to-date untuk mendukung keputusan bisnis tanpa membebani sistem secara berlebihan.</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9" name="Shape 279"/>
        <p:cNvGrpSpPr/>
        <p:nvPr/>
      </p:nvGrpSpPr>
      <p:grpSpPr>
        <a:xfrm>
          <a:off x="0" y="0"/>
          <a:ext cx="0" cy="0"/>
          <a:chOff x="0" y="0"/>
          <a:chExt cx="0" cy="0"/>
        </a:xfrm>
      </p:grpSpPr>
      <p:pic>
        <p:nvPicPr>
          <p:cNvPr id="280" name="Google Shape;280;g36c7f1f39ab_0_6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81" name="Google Shape;281;g36c7f1f39ab_0_67"/>
          <p:cNvSpPr txBox="1"/>
          <p:nvPr>
            <p:ph type="ctrTitle"/>
          </p:nvPr>
        </p:nvSpPr>
        <p:spPr>
          <a:xfrm>
            <a:off x="1052875" y="636100"/>
            <a:ext cx="43338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Architecture</a:t>
            </a:r>
            <a:endParaRPr b="1" sz="2000">
              <a:latin typeface="Plus Jakarta Sans"/>
              <a:ea typeface="Plus Jakarta Sans"/>
              <a:cs typeface="Plus Jakarta Sans"/>
              <a:sym typeface="Plus Jakarta Sans"/>
            </a:endParaRPr>
          </a:p>
        </p:txBody>
      </p:sp>
      <p:sp>
        <p:nvSpPr>
          <p:cNvPr id="282" name="Google Shape;282;g36c7f1f39ab_0_67"/>
          <p:cNvSpPr txBox="1"/>
          <p:nvPr/>
        </p:nvSpPr>
        <p:spPr>
          <a:xfrm>
            <a:off x="1053700" y="1345425"/>
            <a:ext cx="7039800" cy="29448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Project architecture ini dibangun menggunakan serangkaian teknologi untuk pipeline data modern:</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Orchestration: Apache Airflow digunakan untuk otomatisasi dan penjadwalan alur kerja data.</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Processing: Apache Spark (PySpark) dipilih untuk menangani transformasi data bervolume besar (lebih dari 1 juta baris) secara efisien.</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Storage: PostgreSQL berfungsi sebagai data store relasional yang tangguh untuk menyimpan data inventaris yang sudah matang dan siap dianalisis.</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Containerization: Seluruh komponen akan dijalankan dalam kontainer Docker untuk menjamin konsistensi dan portabilitas lingkungan pengembangan.</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6" name="Shape 286"/>
        <p:cNvGrpSpPr/>
        <p:nvPr/>
      </p:nvGrpSpPr>
      <p:grpSpPr>
        <a:xfrm>
          <a:off x="0" y="0"/>
          <a:ext cx="0" cy="0"/>
          <a:chOff x="0" y="0"/>
          <a:chExt cx="0" cy="0"/>
        </a:xfrm>
      </p:grpSpPr>
      <p:pic>
        <p:nvPicPr>
          <p:cNvPr id="287" name="Google Shape;287;g36c7f1f39ab_0_7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88" name="Google Shape;288;g36c7f1f39ab_0_77"/>
          <p:cNvSpPr txBox="1"/>
          <p:nvPr>
            <p:ph type="ctrTitle"/>
          </p:nvPr>
        </p:nvSpPr>
        <p:spPr>
          <a:xfrm>
            <a:off x="1052875" y="636100"/>
            <a:ext cx="43338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Data Transformation Flow</a:t>
            </a:r>
            <a:endParaRPr b="1" sz="2000">
              <a:latin typeface="Plus Jakarta Sans"/>
              <a:ea typeface="Plus Jakarta Sans"/>
              <a:cs typeface="Plus Jakarta Sans"/>
              <a:sym typeface="Plus Jakarta Sans"/>
            </a:endParaRPr>
          </a:p>
        </p:txBody>
      </p:sp>
      <p:sp>
        <p:nvSpPr>
          <p:cNvPr id="289" name="Google Shape;289;g36c7f1f39ab_0_77"/>
          <p:cNvSpPr txBox="1"/>
          <p:nvPr/>
        </p:nvSpPr>
        <p:spPr>
          <a:xfrm>
            <a:off x="1053700" y="1345425"/>
            <a:ext cx="7039800" cy="29448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Proses transformasi data dirancang spesifik untuk mengatasi isu kualitas data yang ditemukan sebelumnya:</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Data Cleansing. Membersihkan transaksi dengan Price bernilai 0 untuk menjaga integritas data.</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Returns Handling. Memisahkan dan memproses transaksi pengembalian barang (Quantity &lt; 0) secara khusus agar tidak tercampur dengan data penjualan.</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Stock Calculation. Melakukan agregasi SUM(Quantity) pada setiap StockCode untuk menghitung stok akhir yang akurat.</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Loading Data. Load data stok yang sudah clean dan tervalidasi ke dalam tabel di PostgreSQL.</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3" name="Shape 293"/>
        <p:cNvGrpSpPr/>
        <p:nvPr/>
      </p:nvGrpSpPr>
      <p:grpSpPr>
        <a:xfrm>
          <a:off x="0" y="0"/>
          <a:ext cx="0" cy="0"/>
          <a:chOff x="0" y="0"/>
          <a:chExt cx="0" cy="0"/>
        </a:xfrm>
      </p:grpSpPr>
      <p:pic>
        <p:nvPicPr>
          <p:cNvPr id="294" name="Google Shape;294;g36c7f1f39ab_0_9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5" name="Google Shape;295;g36c7f1f39ab_0_93"/>
          <p:cNvSpPr txBox="1"/>
          <p:nvPr>
            <p:ph type="ctrTitle"/>
          </p:nvPr>
        </p:nvSpPr>
        <p:spPr>
          <a:xfrm>
            <a:off x="1052875" y="636100"/>
            <a:ext cx="37572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Architecture Diagram</a:t>
            </a:r>
            <a:endParaRPr b="1" sz="2000">
              <a:latin typeface="Plus Jakarta Sans"/>
              <a:ea typeface="Plus Jakarta Sans"/>
              <a:cs typeface="Plus Jakarta Sans"/>
              <a:sym typeface="Plus Jakarta Sans"/>
            </a:endParaRPr>
          </a:p>
        </p:txBody>
      </p:sp>
      <p:sp>
        <p:nvSpPr>
          <p:cNvPr id="296" name="Google Shape;296;g36c7f1f39ab_0_93"/>
          <p:cNvSpPr txBox="1"/>
          <p:nvPr/>
        </p:nvSpPr>
        <p:spPr>
          <a:xfrm>
            <a:off x="820088" y="3433975"/>
            <a:ext cx="7505400" cy="14217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Diagram di atas menggambarkan alur kerja yang akan dibangun. Airflow bertindak sebagai scheduler yang akan memicu job Spark. Spark kemudian akan membaca data mentah, melakukan transformasi, dan menyimpan hasilnya ke PostgreSQL. Terakhir, Metabase akan terhubung ke PostgreSQL untuk menyajikan data dalam bentuk dashboard interaktif, yang memungkinkan pengguna akhir seperti admin atau pemilik toko untuk memonitor stok dan menganalisis data penjualan dengan mudah.</a:t>
            </a:r>
            <a:endParaRPr b="1">
              <a:solidFill>
                <a:srgbClr val="262626"/>
              </a:solidFill>
              <a:latin typeface="Plus Jakarta Sans"/>
              <a:ea typeface="Plus Jakarta Sans"/>
              <a:cs typeface="Plus Jakarta Sans"/>
              <a:sym typeface="Plus Jakarta Sans"/>
            </a:endParaRPr>
          </a:p>
        </p:txBody>
      </p:sp>
      <p:pic>
        <p:nvPicPr>
          <p:cNvPr id="297" name="Google Shape;297;g36c7f1f39ab_0_93"/>
          <p:cNvPicPr preferRelativeResize="0"/>
          <p:nvPr/>
        </p:nvPicPr>
        <p:blipFill>
          <a:blip r:embed="rId4">
            <a:alphaModFix/>
          </a:blip>
          <a:stretch>
            <a:fillRect/>
          </a:stretch>
        </p:blipFill>
        <p:spPr>
          <a:xfrm>
            <a:off x="2310638" y="1479850"/>
            <a:ext cx="4524279" cy="17647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3" y="2327500"/>
            <a:ext cx="3327900" cy="4464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2000">
                <a:latin typeface="Plus Jakarta Sans"/>
                <a:ea typeface="Plus Jakarta Sans"/>
                <a:cs typeface="Plus Jakarta Sans"/>
                <a:sym typeface="Plus Jakarta Sans"/>
              </a:rPr>
              <a:t>Muhammad Arif Nur Sidik</a:t>
            </a:r>
            <a:endParaRPr b="1" i="0" sz="20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5" y="3260025"/>
            <a:ext cx="35838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i="1" lang="en-US">
                <a:latin typeface="Plus Jakarta Sans Medium"/>
                <a:ea typeface="Plus Jakarta Sans Medium"/>
                <a:cs typeface="Plus Jakarta Sans Medium"/>
                <a:sym typeface="Plus Jakarta Sans Medium"/>
              </a:rPr>
              <a:t>S1 Computer Science | Binus University</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
        <p:nvSpPr>
          <p:cNvPr id="155" name="Google Shape;155;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7" name="Google Shape;157;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8" name="Google Shape;158;g26585e5a41e_0_24" title="Muhammad Arif Nur Sidik - PP.jpg"/>
          <p:cNvPicPr preferRelativeResize="0"/>
          <p:nvPr/>
        </p:nvPicPr>
        <p:blipFill rotWithShape="1">
          <a:blip r:embed="rId5">
            <a:alphaModFix/>
          </a:blip>
          <a:srcRect b="44385" l="0" r="0" t="0"/>
          <a:stretch/>
        </p:blipFill>
        <p:spPr>
          <a:xfrm>
            <a:off x="541800" y="308725"/>
            <a:ext cx="1734900" cy="1734900"/>
          </a:xfrm>
          <a:prstGeom prst="ellipse">
            <a:avLst/>
          </a:prstGeom>
          <a:noFill/>
          <a:ln>
            <a:noFill/>
          </a:ln>
        </p:spPr>
      </p:pic>
      <p:sp>
        <p:nvSpPr>
          <p:cNvPr id="159" name="Google Shape;159;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60" name="Google Shape;160;g26585e5a41e_0_24"/>
          <p:cNvSpPr txBox="1"/>
          <p:nvPr/>
        </p:nvSpPr>
        <p:spPr>
          <a:xfrm>
            <a:off x="503678" y="4098225"/>
            <a:ext cx="30789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i="1" lang="en-US">
                <a:latin typeface="Plus Jakarta Sans Medium"/>
                <a:ea typeface="Plus Jakarta Sans Medium"/>
                <a:cs typeface="Plus Jakarta Sans Medium"/>
                <a:sym typeface="Plus Jakarta Sans Medium"/>
              </a:rPr>
              <a:t>Students</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sp>
        <p:nvSpPr>
          <p:cNvPr id="161" name="Google Shape;161;g26585e5a41e_0_24"/>
          <p:cNvSpPr txBox="1"/>
          <p:nvPr/>
        </p:nvSpPr>
        <p:spPr>
          <a:xfrm>
            <a:off x="4812260" y="2247006"/>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grpSp>
        <p:nvGrpSpPr>
          <p:cNvPr id="162" name="Google Shape;162;g26585e5a41e_0_24"/>
          <p:cNvGrpSpPr/>
          <p:nvPr/>
        </p:nvGrpSpPr>
        <p:grpSpPr>
          <a:xfrm>
            <a:off x="4896625" y="2788350"/>
            <a:ext cx="3914254" cy="1278000"/>
            <a:chOff x="571324" y="2048451"/>
            <a:chExt cx="4857600" cy="1278000"/>
          </a:xfrm>
        </p:grpSpPr>
        <p:sp>
          <p:nvSpPr>
            <p:cNvPr id="163" name="Google Shape;163;g26585e5a41e_0_24"/>
            <p:cNvSpPr txBox="1"/>
            <p:nvPr/>
          </p:nvSpPr>
          <p:spPr>
            <a:xfrm>
              <a:off x="571324" y="2279751"/>
              <a:ext cx="4857600" cy="1046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Mengembangkan platform data untuk mengatasi ketidaksesuaian data inventaris pada sistem PoS dengan stok fisik di toko ritel tradisional, guna meningkatkan efisiensi operasional dan mendukung pengambilan keputusan berbasis data.</a:t>
              </a:r>
              <a:endParaRPr b="0" i="0" sz="1000" u="none" cap="none" strike="noStrike">
                <a:solidFill>
                  <a:srgbClr val="000000"/>
                </a:solidFill>
                <a:latin typeface="Plus Jakarta Sans"/>
                <a:ea typeface="Plus Jakarta Sans"/>
                <a:cs typeface="Plus Jakarta Sans"/>
                <a:sym typeface="Plus Jakarta Sans"/>
              </a:endParaRPr>
            </a:p>
          </p:txBody>
        </p:sp>
        <p:sp>
          <p:nvSpPr>
            <p:cNvPr id="164" name="Google Shape;164;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Inventory Transparency in Retail</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5" name="Google Shape;165;g26585e5a41e_0_24"/>
          <p:cNvSpPr/>
          <p:nvPr/>
        </p:nvSpPr>
        <p:spPr>
          <a:xfrm>
            <a:off x="4812258" y="2924474"/>
            <a:ext cx="843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01" name="Shape 301"/>
        <p:cNvGrpSpPr/>
        <p:nvPr/>
      </p:nvGrpSpPr>
      <p:grpSpPr>
        <a:xfrm>
          <a:off x="0" y="0"/>
          <a:ext cx="0" cy="0"/>
          <a:chOff x="0" y="0"/>
          <a:chExt cx="0" cy="0"/>
        </a:xfrm>
      </p:grpSpPr>
      <p:sp>
        <p:nvSpPr>
          <p:cNvPr id="302" name="Google Shape;302;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306" name="Google Shape;306;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0" name="Shape 310"/>
        <p:cNvGrpSpPr/>
        <p:nvPr/>
      </p:nvGrpSpPr>
      <p:grpSpPr>
        <a:xfrm>
          <a:off x="0" y="0"/>
          <a:ext cx="0" cy="0"/>
          <a:chOff x="0" y="0"/>
          <a:chExt cx="0" cy="0"/>
        </a:xfrm>
      </p:grpSpPr>
      <p:pic>
        <p:nvPicPr>
          <p:cNvPr id="311" name="Google Shape;311;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2" name="Google Shape;312;g27348ee98e6_0_75"/>
          <p:cNvSpPr txBox="1"/>
          <p:nvPr/>
        </p:nvSpPr>
        <p:spPr>
          <a:xfrm>
            <a:off x="1052888" y="1753538"/>
            <a:ext cx="7039800" cy="16380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chemeClr val="dk1"/>
              </a:buClr>
              <a:buSzPts val="1100"/>
              <a:buFont typeface="Arial"/>
              <a:buNone/>
            </a:pPr>
            <a:r>
              <a:rPr b="1" lang="en-US">
                <a:solidFill>
                  <a:srgbClr val="262626"/>
                </a:solidFill>
                <a:latin typeface="Plus Jakarta Sans"/>
                <a:ea typeface="Plus Jakarta Sans"/>
                <a:cs typeface="Plus Jakarta Sans"/>
                <a:sym typeface="Plus Jakarta Sans"/>
              </a:rPr>
              <a:t>Model data untuk platform ini dirancang dengan pendekatan yang berfokus pada efisiensi dan kemudahan akses bagi pengguna bisnis. Tujuannya adalah untuk mengubah data transaksi yang kompleks menjadi sebuah tabel ringkas yang cepat dan mudah dianalisis.</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chemeClr val="dk1"/>
              </a:buClr>
              <a:buSzPts val="11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chemeClr val="dk1"/>
              </a:buClr>
              <a:buSzPts val="1100"/>
              <a:buFont typeface="Arial"/>
              <a:buNone/>
            </a:pPr>
            <a:r>
              <a:rPr b="1" lang="en-US">
                <a:solidFill>
                  <a:srgbClr val="262626"/>
                </a:solidFill>
                <a:latin typeface="Plus Jakarta Sans"/>
                <a:ea typeface="Plus Jakarta Sans"/>
                <a:cs typeface="Plus Jakarta Sans"/>
                <a:sym typeface="Plus Jakarta Sans"/>
              </a:rPr>
              <a:t>Arsitektur data ini terdiri dari raw data (dataset csv) dan tabel agregat final di PostgreSQL, penjelasan detail next slide</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6" name="Shape 316"/>
        <p:cNvGrpSpPr/>
        <p:nvPr/>
      </p:nvGrpSpPr>
      <p:grpSpPr>
        <a:xfrm>
          <a:off x="0" y="0"/>
          <a:ext cx="0" cy="0"/>
          <a:chOff x="0" y="0"/>
          <a:chExt cx="0" cy="0"/>
        </a:xfrm>
      </p:grpSpPr>
      <p:pic>
        <p:nvPicPr>
          <p:cNvPr id="317" name="Google Shape;317;g36bc6894a0f_0_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8" name="Google Shape;318;g36bc6894a0f_0_2"/>
          <p:cNvSpPr txBox="1"/>
          <p:nvPr>
            <p:ph type="ctrTitle"/>
          </p:nvPr>
        </p:nvSpPr>
        <p:spPr>
          <a:xfrm>
            <a:off x="1052875" y="636100"/>
            <a:ext cx="37572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Raw Data (Dataset CSV)</a:t>
            </a:r>
            <a:endParaRPr b="1" sz="2000">
              <a:latin typeface="Plus Jakarta Sans"/>
              <a:ea typeface="Plus Jakarta Sans"/>
              <a:cs typeface="Plus Jakarta Sans"/>
              <a:sym typeface="Plus Jakarta Sans"/>
            </a:endParaRPr>
          </a:p>
        </p:txBody>
      </p:sp>
      <p:sp>
        <p:nvSpPr>
          <p:cNvPr id="319" name="Google Shape;319;g36bc6894a0f_0_2"/>
          <p:cNvSpPr txBox="1"/>
          <p:nvPr/>
        </p:nvSpPr>
        <p:spPr>
          <a:xfrm>
            <a:off x="820088" y="3433950"/>
            <a:ext cx="7505400" cy="16068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Ini adalah titik awal dari pipelin</a:t>
            </a:r>
            <a:r>
              <a:rPr b="1" lang="en-US">
                <a:solidFill>
                  <a:srgbClr val="262626"/>
                </a:solidFill>
                <a:latin typeface="Plus Jakarta Sans"/>
                <a:ea typeface="Plus Jakarta Sans"/>
                <a:cs typeface="Plus Jakarta Sans"/>
                <a:sym typeface="Plus Jakarta Sans"/>
              </a:rPr>
              <a:t>e</a:t>
            </a:r>
            <a:r>
              <a:rPr b="1" lang="en-US">
                <a:solidFill>
                  <a:srgbClr val="262626"/>
                </a:solidFill>
                <a:latin typeface="Plus Jakarta Sans"/>
                <a:ea typeface="Plus Jakarta Sans"/>
                <a:cs typeface="Plus Jakarta Sans"/>
                <a:sym typeface="Plus Jakarta Sans"/>
              </a:rPr>
              <a:t>, merepresentasikan data transaksi mentah yang diekspor dari sistem PoS. Data ini bersifat "kotor" dan belum siap untuk analisis, berisi lebih dari 1 juta baris transaksi termasuk data penjualan, pengembalian barang (returns), dan item non-produk.</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Kolomnya mencakup Invoice, StockCode, Quantity, Price, dan lainnya, yang akan diproses langsung oleh Spark.</a:t>
            </a:r>
            <a:endParaRPr b="1">
              <a:solidFill>
                <a:srgbClr val="262626"/>
              </a:solidFill>
              <a:latin typeface="Plus Jakarta Sans"/>
              <a:ea typeface="Plus Jakarta Sans"/>
              <a:cs typeface="Plus Jakarta Sans"/>
              <a:sym typeface="Plus Jakarta Sans"/>
            </a:endParaRPr>
          </a:p>
        </p:txBody>
      </p:sp>
      <p:pic>
        <p:nvPicPr>
          <p:cNvPr id="320" name="Google Shape;320;g36bc6894a0f_0_2"/>
          <p:cNvPicPr preferRelativeResize="0"/>
          <p:nvPr/>
        </p:nvPicPr>
        <p:blipFill rotWithShape="1">
          <a:blip r:embed="rId4">
            <a:alphaModFix/>
          </a:blip>
          <a:srcRect b="0" l="0" r="26573" t="0"/>
          <a:stretch/>
        </p:blipFill>
        <p:spPr>
          <a:xfrm>
            <a:off x="2547450" y="1179000"/>
            <a:ext cx="4050673" cy="2225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4" name="Shape 324"/>
        <p:cNvGrpSpPr/>
        <p:nvPr/>
      </p:nvGrpSpPr>
      <p:grpSpPr>
        <a:xfrm>
          <a:off x="0" y="0"/>
          <a:ext cx="0" cy="0"/>
          <a:chOff x="0" y="0"/>
          <a:chExt cx="0" cy="0"/>
        </a:xfrm>
      </p:grpSpPr>
      <p:pic>
        <p:nvPicPr>
          <p:cNvPr id="325" name="Google Shape;325;g36bc6894a0f_0_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26" name="Google Shape;326;g36bc6894a0f_0_12"/>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Tabel Agregat Final (inventory_stock)</a:t>
            </a:r>
            <a:endParaRPr b="1" sz="2000">
              <a:latin typeface="Plus Jakarta Sans"/>
              <a:ea typeface="Plus Jakarta Sans"/>
              <a:cs typeface="Plus Jakarta Sans"/>
              <a:sym typeface="Plus Jakarta Sans"/>
            </a:endParaRPr>
          </a:p>
        </p:txBody>
      </p:sp>
      <p:sp>
        <p:nvSpPr>
          <p:cNvPr id="327" name="Google Shape;327;g36bc6894a0f_0_12"/>
          <p:cNvSpPr txBox="1"/>
          <p:nvPr/>
        </p:nvSpPr>
        <p:spPr>
          <a:xfrm>
            <a:off x="820100" y="3433950"/>
            <a:ext cx="7505400" cy="8367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Ini adalah tabel utama yang akan diakses oleh pengguna bisnis melalui Metabase. Tabel ini menyajikan data yang sudah bersih dan teragregasi, yaitu informasi stok akhir untuk setiap produk.</a:t>
            </a:r>
            <a:endParaRPr b="1">
              <a:solidFill>
                <a:srgbClr val="262626"/>
              </a:solidFill>
              <a:latin typeface="Plus Jakarta Sans"/>
              <a:ea typeface="Plus Jakarta Sans"/>
              <a:cs typeface="Plus Jakarta Sans"/>
              <a:sym typeface="Plus Jakarta Sans"/>
            </a:endParaRPr>
          </a:p>
        </p:txBody>
      </p:sp>
      <p:pic>
        <p:nvPicPr>
          <p:cNvPr id="328" name="Google Shape;328;g36bc6894a0f_0_12"/>
          <p:cNvPicPr preferRelativeResize="0"/>
          <p:nvPr/>
        </p:nvPicPr>
        <p:blipFill rotWithShape="1">
          <a:blip r:embed="rId4">
            <a:alphaModFix/>
          </a:blip>
          <a:srcRect b="0" l="0" r="36406" t="0"/>
          <a:stretch/>
        </p:blipFill>
        <p:spPr>
          <a:xfrm>
            <a:off x="1458713" y="1217950"/>
            <a:ext cx="2575875" cy="2147149"/>
          </a:xfrm>
          <a:prstGeom prst="rect">
            <a:avLst/>
          </a:prstGeom>
          <a:noFill/>
          <a:ln>
            <a:noFill/>
          </a:ln>
        </p:spPr>
      </p:pic>
      <p:pic>
        <p:nvPicPr>
          <p:cNvPr id="329" name="Google Shape;329;g36bc6894a0f_0_12"/>
          <p:cNvPicPr preferRelativeResize="0"/>
          <p:nvPr/>
        </p:nvPicPr>
        <p:blipFill rotWithShape="1">
          <a:blip r:embed="rId5">
            <a:alphaModFix/>
          </a:blip>
          <a:srcRect b="34365" l="0" r="0" t="0"/>
          <a:stretch/>
        </p:blipFill>
        <p:spPr>
          <a:xfrm>
            <a:off x="4154238" y="1217950"/>
            <a:ext cx="3532635" cy="2147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pic>
        <p:nvPicPr>
          <p:cNvPr id="334" name="Google Shape;334;g36bc6894a0f_0_2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5" name="Google Shape;335;g36bc6894a0f_0_23"/>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Tabel Agregat Final (inventory_stock)</a:t>
            </a:r>
            <a:endParaRPr b="1" sz="2000">
              <a:latin typeface="Plus Jakarta Sans"/>
              <a:ea typeface="Plus Jakarta Sans"/>
              <a:cs typeface="Plus Jakarta Sans"/>
              <a:sym typeface="Plus Jakarta Sans"/>
            </a:endParaRPr>
          </a:p>
        </p:txBody>
      </p:sp>
      <p:sp>
        <p:nvSpPr>
          <p:cNvPr id="336" name="Google Shape;336;g36bc6894a0f_0_23"/>
          <p:cNvSpPr txBox="1"/>
          <p:nvPr/>
        </p:nvSpPr>
        <p:spPr>
          <a:xfrm>
            <a:off x="820100" y="3433950"/>
            <a:ext cx="7505400" cy="1032300"/>
          </a:xfrm>
          <a:prstGeom prst="rect">
            <a:avLst/>
          </a:prstGeom>
          <a:noFill/>
          <a:ln>
            <a:noFill/>
          </a:ln>
        </p:spPr>
        <p:txBody>
          <a:bodyPr anchorCtr="0" anchor="t" bIns="91450" lIns="91450" spcFirstLastPara="1" rIns="91450" wrap="square" tIns="91450">
            <a:noAutofit/>
          </a:bodyPr>
          <a:lstStyle/>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StockCode (varchar): Kode unik produk</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Description (varchar): Deskripsi produk</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final_stock (integer): Jumlah stok bersih terakhir yang sudah divalidasi (stok negatif diubah menjadi 0 dan item non-produk dihilangkan)</a:t>
            </a:r>
            <a:endParaRPr b="1">
              <a:solidFill>
                <a:srgbClr val="262626"/>
              </a:solidFill>
              <a:latin typeface="Plus Jakarta Sans"/>
              <a:ea typeface="Plus Jakarta Sans"/>
              <a:cs typeface="Plus Jakarta Sans"/>
              <a:sym typeface="Plus Jakarta Sans"/>
            </a:endParaRPr>
          </a:p>
        </p:txBody>
      </p:sp>
      <p:pic>
        <p:nvPicPr>
          <p:cNvPr id="337" name="Google Shape;337;g36bc6894a0f_0_23"/>
          <p:cNvPicPr preferRelativeResize="0"/>
          <p:nvPr/>
        </p:nvPicPr>
        <p:blipFill rotWithShape="1">
          <a:blip r:embed="rId4">
            <a:alphaModFix/>
          </a:blip>
          <a:srcRect b="0" l="0" r="36406" t="0"/>
          <a:stretch/>
        </p:blipFill>
        <p:spPr>
          <a:xfrm>
            <a:off x="1458713" y="1217950"/>
            <a:ext cx="2575875" cy="2147149"/>
          </a:xfrm>
          <a:prstGeom prst="rect">
            <a:avLst/>
          </a:prstGeom>
          <a:noFill/>
          <a:ln>
            <a:noFill/>
          </a:ln>
        </p:spPr>
      </p:pic>
      <p:pic>
        <p:nvPicPr>
          <p:cNvPr id="338" name="Google Shape;338;g36bc6894a0f_0_23"/>
          <p:cNvPicPr preferRelativeResize="0"/>
          <p:nvPr/>
        </p:nvPicPr>
        <p:blipFill rotWithShape="1">
          <a:blip r:embed="rId5">
            <a:alphaModFix/>
          </a:blip>
          <a:srcRect b="34365" l="0" r="0" t="0"/>
          <a:stretch/>
        </p:blipFill>
        <p:spPr>
          <a:xfrm>
            <a:off x="4154238" y="1217950"/>
            <a:ext cx="3532635" cy="21471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2" name="Shape 342"/>
        <p:cNvGrpSpPr/>
        <p:nvPr/>
      </p:nvGrpSpPr>
      <p:grpSpPr>
        <a:xfrm>
          <a:off x="0" y="0"/>
          <a:ext cx="0" cy="0"/>
          <a:chOff x="0" y="0"/>
          <a:chExt cx="0" cy="0"/>
        </a:xfrm>
      </p:grpSpPr>
      <p:pic>
        <p:nvPicPr>
          <p:cNvPr id="343" name="Google Shape;343;g36bc6894a0f_0_3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44" name="Google Shape;344;g36bc6894a0f_0_31"/>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Tabel Agregat Final (inventory_stock)</a:t>
            </a:r>
            <a:endParaRPr b="1" sz="2000">
              <a:latin typeface="Plus Jakarta Sans"/>
              <a:ea typeface="Plus Jakarta Sans"/>
              <a:cs typeface="Plus Jakarta Sans"/>
              <a:sym typeface="Plus Jakarta Sans"/>
            </a:endParaRPr>
          </a:p>
        </p:txBody>
      </p:sp>
      <p:sp>
        <p:nvSpPr>
          <p:cNvPr id="345" name="Google Shape;345;g36bc6894a0f_0_31"/>
          <p:cNvSpPr txBox="1"/>
          <p:nvPr/>
        </p:nvSpPr>
        <p:spPr>
          <a:xfrm>
            <a:off x="820100" y="3433950"/>
            <a:ext cx="7505400" cy="10323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Dengan adanya tabel ini, pengguna bisnis tidak perlu lagi memproses lebih dari 1 juta baris data mentah. Mereka bisa langsung melakukan query ke tabel ringkasan ini dengan sangat cepat melalui UI (tidak wajib query SQL), membuat analisis dan pembuatan laporan menjadi jauh lebih efisien.</a:t>
            </a:r>
            <a:endParaRPr b="1">
              <a:solidFill>
                <a:srgbClr val="262626"/>
              </a:solidFill>
              <a:latin typeface="Plus Jakarta Sans"/>
              <a:ea typeface="Plus Jakarta Sans"/>
              <a:cs typeface="Plus Jakarta Sans"/>
              <a:sym typeface="Plus Jakarta Sans"/>
            </a:endParaRPr>
          </a:p>
        </p:txBody>
      </p:sp>
      <p:pic>
        <p:nvPicPr>
          <p:cNvPr id="346" name="Google Shape;346;g36bc6894a0f_0_31"/>
          <p:cNvPicPr preferRelativeResize="0"/>
          <p:nvPr/>
        </p:nvPicPr>
        <p:blipFill rotWithShape="1">
          <a:blip r:embed="rId4">
            <a:alphaModFix/>
          </a:blip>
          <a:srcRect b="0" l="0" r="36406" t="0"/>
          <a:stretch/>
        </p:blipFill>
        <p:spPr>
          <a:xfrm>
            <a:off x="1458713" y="1217950"/>
            <a:ext cx="2575875" cy="2147149"/>
          </a:xfrm>
          <a:prstGeom prst="rect">
            <a:avLst/>
          </a:prstGeom>
          <a:noFill/>
          <a:ln>
            <a:noFill/>
          </a:ln>
        </p:spPr>
      </p:pic>
      <p:pic>
        <p:nvPicPr>
          <p:cNvPr id="347" name="Google Shape;347;g36bc6894a0f_0_31"/>
          <p:cNvPicPr preferRelativeResize="0"/>
          <p:nvPr/>
        </p:nvPicPr>
        <p:blipFill rotWithShape="1">
          <a:blip r:embed="rId5">
            <a:alphaModFix/>
          </a:blip>
          <a:srcRect b="34365" l="0" r="0" t="0"/>
          <a:stretch/>
        </p:blipFill>
        <p:spPr>
          <a:xfrm>
            <a:off x="4154238" y="1217950"/>
            <a:ext cx="3532635" cy="21471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51" name="Shape 351"/>
        <p:cNvGrpSpPr/>
        <p:nvPr/>
      </p:nvGrpSpPr>
      <p:grpSpPr>
        <a:xfrm>
          <a:off x="0" y="0"/>
          <a:ext cx="0" cy="0"/>
          <a:chOff x="0" y="0"/>
          <a:chExt cx="0" cy="0"/>
        </a:xfrm>
      </p:grpSpPr>
      <p:sp>
        <p:nvSpPr>
          <p:cNvPr id="352" name="Google Shape;352;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4" name="Google Shape;354;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5" name="Google Shape;355;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356" name="Google Shape;356;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0" name="Shape 360"/>
        <p:cNvGrpSpPr/>
        <p:nvPr/>
      </p:nvGrpSpPr>
      <p:grpSpPr>
        <a:xfrm>
          <a:off x="0" y="0"/>
          <a:ext cx="0" cy="0"/>
          <a:chOff x="0" y="0"/>
          <a:chExt cx="0" cy="0"/>
        </a:xfrm>
      </p:grpSpPr>
      <p:pic>
        <p:nvPicPr>
          <p:cNvPr id="361" name="Google Shape;361;g36bc6894a0f_0_4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62" name="Google Shape;362;g36bc6894a0f_0_40"/>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Daftar Prioritas Restock</a:t>
            </a:r>
            <a:endParaRPr b="1" sz="2000">
              <a:latin typeface="Plus Jakarta Sans"/>
              <a:ea typeface="Plus Jakarta Sans"/>
              <a:cs typeface="Plus Jakarta Sans"/>
              <a:sym typeface="Plus Jakarta Sans"/>
            </a:endParaRPr>
          </a:p>
        </p:txBody>
      </p:sp>
      <p:sp>
        <p:nvSpPr>
          <p:cNvPr id="363" name="Google Shape;363;g36bc6894a0f_0_40"/>
          <p:cNvSpPr txBox="1"/>
          <p:nvPr/>
        </p:nvSpPr>
        <p:spPr>
          <a:xfrm>
            <a:off x="4026850" y="1531025"/>
            <a:ext cx="4309500" cy="27057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Visualisasi ini secara langsung mengatasi masalah "pengambilan keputusan restock yang kurang data-driven".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Sebelumnya, admin harus menebak atau mengecek fisik, yang memakan waktu dan rentan error.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Kini, mereka mendapatkan daftar produk yang stoknya kritis (stok ≤ 10) secara otomatis, memungkinkan tindakan restock yang cepat dan tepat sasaran.</a:t>
            </a:r>
            <a:endParaRPr b="1">
              <a:solidFill>
                <a:srgbClr val="262626"/>
              </a:solidFill>
              <a:latin typeface="Plus Jakarta Sans"/>
              <a:ea typeface="Plus Jakarta Sans"/>
              <a:cs typeface="Plus Jakarta Sans"/>
              <a:sym typeface="Plus Jakarta Sans"/>
            </a:endParaRPr>
          </a:p>
        </p:txBody>
      </p:sp>
      <p:pic>
        <p:nvPicPr>
          <p:cNvPr id="364" name="Google Shape;364;g36bc6894a0f_0_40" title="Screenshot 2025-07-04 175220.png"/>
          <p:cNvPicPr preferRelativeResize="0"/>
          <p:nvPr/>
        </p:nvPicPr>
        <p:blipFill rotWithShape="1">
          <a:blip r:embed="rId4">
            <a:alphaModFix/>
          </a:blip>
          <a:srcRect b="0" l="0" r="58915" t="0"/>
          <a:stretch/>
        </p:blipFill>
        <p:spPr>
          <a:xfrm>
            <a:off x="1052875" y="1301500"/>
            <a:ext cx="2745072" cy="316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8" name="Shape 368"/>
        <p:cNvGrpSpPr/>
        <p:nvPr/>
      </p:nvGrpSpPr>
      <p:grpSpPr>
        <a:xfrm>
          <a:off x="0" y="0"/>
          <a:ext cx="0" cy="0"/>
          <a:chOff x="0" y="0"/>
          <a:chExt cx="0" cy="0"/>
        </a:xfrm>
      </p:grpSpPr>
      <p:pic>
        <p:nvPicPr>
          <p:cNvPr id="369" name="Google Shape;369;g36bc6894a0f_0_5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0" name="Google Shape;370;g36bc6894a0f_0_56"/>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Stok Paling Banyak</a:t>
            </a:r>
            <a:endParaRPr b="1" sz="2000">
              <a:latin typeface="Plus Jakarta Sans"/>
              <a:ea typeface="Plus Jakarta Sans"/>
              <a:cs typeface="Plus Jakarta Sans"/>
              <a:sym typeface="Plus Jakarta Sans"/>
            </a:endParaRPr>
          </a:p>
        </p:txBody>
      </p:sp>
      <p:sp>
        <p:nvSpPr>
          <p:cNvPr id="371" name="Google Shape;371;g36bc6894a0f_0_56"/>
          <p:cNvSpPr txBox="1"/>
          <p:nvPr/>
        </p:nvSpPr>
        <p:spPr>
          <a:xfrm>
            <a:off x="820075" y="3618850"/>
            <a:ext cx="7505400" cy="12042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Selain mengetahui barang yang akan habis, platform ini juga memberikan visibilitas terhadap barang dengan stok berlebih. Insight ini sebelumnya tidak tersedia dengan mudah di sistem PoS. Dengan data ini, manajer toko dapat membuat keputusan strategis, seperti mengadakan promosi atau clearance sale untuk barang-barang ini agar perputaran inventaris lebih sehat.</a:t>
            </a:r>
            <a:endParaRPr b="1">
              <a:solidFill>
                <a:srgbClr val="262626"/>
              </a:solidFill>
              <a:latin typeface="Plus Jakarta Sans"/>
              <a:ea typeface="Plus Jakarta Sans"/>
              <a:cs typeface="Plus Jakarta Sans"/>
              <a:sym typeface="Plus Jakarta Sans"/>
            </a:endParaRPr>
          </a:p>
        </p:txBody>
      </p:sp>
      <p:pic>
        <p:nvPicPr>
          <p:cNvPr id="372" name="Google Shape;372;g36bc6894a0f_0_56" title="Screenshot 2025-07-04 175049.png"/>
          <p:cNvPicPr preferRelativeResize="0"/>
          <p:nvPr/>
        </p:nvPicPr>
        <p:blipFill rotWithShape="1">
          <a:blip r:embed="rId4">
            <a:alphaModFix/>
          </a:blip>
          <a:srcRect b="11013" l="0" r="0" t="7219"/>
          <a:stretch/>
        </p:blipFill>
        <p:spPr>
          <a:xfrm>
            <a:off x="1684288" y="1180200"/>
            <a:ext cx="5777001" cy="2222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6" name="Shape 376"/>
        <p:cNvGrpSpPr/>
        <p:nvPr/>
      </p:nvGrpSpPr>
      <p:grpSpPr>
        <a:xfrm>
          <a:off x="0" y="0"/>
          <a:ext cx="0" cy="0"/>
          <a:chOff x="0" y="0"/>
          <a:chExt cx="0" cy="0"/>
        </a:xfrm>
      </p:grpSpPr>
      <p:pic>
        <p:nvPicPr>
          <p:cNvPr id="377" name="Google Shape;377;g36bc6894a0f_0_6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8" name="Google Shape;378;g36bc6894a0f_0_65"/>
          <p:cNvSpPr txBox="1"/>
          <p:nvPr>
            <p:ph type="ctrTitle"/>
          </p:nvPr>
        </p:nvSpPr>
        <p:spPr>
          <a:xfrm>
            <a:off x="1089788" y="570825"/>
            <a:ext cx="69660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Kartu KPI Jumlah Jenis Produk Unik &amp; Total Stok Gudang</a:t>
            </a:r>
            <a:endParaRPr b="1" sz="2000">
              <a:latin typeface="Plus Jakarta Sans"/>
              <a:ea typeface="Plus Jakarta Sans"/>
              <a:cs typeface="Plus Jakarta Sans"/>
              <a:sym typeface="Plus Jakarta Sans"/>
            </a:endParaRPr>
          </a:p>
        </p:txBody>
      </p:sp>
      <p:sp>
        <p:nvSpPr>
          <p:cNvPr id="379" name="Google Shape;379;g36bc6894a0f_0_65"/>
          <p:cNvSpPr txBox="1"/>
          <p:nvPr/>
        </p:nvSpPr>
        <p:spPr>
          <a:xfrm>
            <a:off x="820100" y="3325175"/>
            <a:ext cx="7505400" cy="16038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Dua kartu KPI ini mengatasi masalah inti yaitu "mismatch antara stok barang fisik dengan stok yang tercatat".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Angka 5.399 jenis produk unik dan total 10,9 juta item di gudang adalah single source of truth yang sudah bersih dari anomali data. Ini memberikan kepastian dan gambaran skala operasional yang jelas bagi pemilik bisnis, menggantikan keraguan akibat data yang tidak sinkron di sistem PoS.</a:t>
            </a:r>
            <a:endParaRPr b="1">
              <a:solidFill>
                <a:srgbClr val="262626"/>
              </a:solidFill>
              <a:latin typeface="Plus Jakarta Sans"/>
              <a:ea typeface="Plus Jakarta Sans"/>
              <a:cs typeface="Plus Jakarta Sans"/>
              <a:sym typeface="Plus Jakarta Sans"/>
            </a:endParaRPr>
          </a:p>
        </p:txBody>
      </p:sp>
      <p:pic>
        <p:nvPicPr>
          <p:cNvPr id="380" name="Google Shape;380;g36bc6894a0f_0_65" title="Screenshot 2025-07-04 175617.png"/>
          <p:cNvPicPr preferRelativeResize="0"/>
          <p:nvPr/>
        </p:nvPicPr>
        <p:blipFill>
          <a:blip r:embed="rId4">
            <a:alphaModFix/>
          </a:blip>
          <a:stretch>
            <a:fillRect/>
          </a:stretch>
        </p:blipFill>
        <p:spPr>
          <a:xfrm>
            <a:off x="4616225" y="1457022"/>
            <a:ext cx="3396903" cy="1603749"/>
          </a:xfrm>
          <a:prstGeom prst="rect">
            <a:avLst/>
          </a:prstGeom>
          <a:noFill/>
          <a:ln>
            <a:noFill/>
          </a:ln>
        </p:spPr>
      </p:pic>
      <p:pic>
        <p:nvPicPr>
          <p:cNvPr id="381" name="Google Shape;381;g36bc6894a0f_0_65" title="Screenshot 2025-07-04 175542.png"/>
          <p:cNvPicPr preferRelativeResize="0"/>
          <p:nvPr/>
        </p:nvPicPr>
        <p:blipFill rotWithShape="1">
          <a:blip r:embed="rId5">
            <a:alphaModFix/>
          </a:blip>
          <a:srcRect b="0" l="0" r="0" t="0"/>
          <a:stretch/>
        </p:blipFill>
        <p:spPr>
          <a:xfrm>
            <a:off x="1132438" y="1457012"/>
            <a:ext cx="3396899" cy="1603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69" name="Shape 169"/>
        <p:cNvGrpSpPr/>
        <p:nvPr/>
      </p:nvGrpSpPr>
      <p:grpSpPr>
        <a:xfrm>
          <a:off x="0" y="0"/>
          <a:ext cx="0" cy="0"/>
          <a:chOff x="0" y="0"/>
          <a:chExt cx="0" cy="0"/>
        </a:xfrm>
      </p:grpSpPr>
      <p:sp>
        <p:nvSpPr>
          <p:cNvPr id="170" name="Google Shape;170;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1" name="Google Shape;171;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2" name="Google Shape;172;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74" name="Google Shape;174;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5" name="Shape 385"/>
        <p:cNvGrpSpPr/>
        <p:nvPr/>
      </p:nvGrpSpPr>
      <p:grpSpPr>
        <a:xfrm>
          <a:off x="0" y="0"/>
          <a:ext cx="0" cy="0"/>
          <a:chOff x="0" y="0"/>
          <a:chExt cx="0" cy="0"/>
        </a:xfrm>
      </p:grpSpPr>
      <p:pic>
        <p:nvPicPr>
          <p:cNvPr id="386" name="Google Shape;386;g36bc6894a0f_0_7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87" name="Google Shape;387;g36bc6894a0f_0_76"/>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Recommendation &amp; Limitations</a:t>
            </a:r>
            <a:endParaRPr b="1" sz="2000">
              <a:latin typeface="Plus Jakarta Sans"/>
              <a:ea typeface="Plus Jakarta Sans"/>
              <a:cs typeface="Plus Jakarta Sans"/>
              <a:sym typeface="Plus Jakarta Sans"/>
            </a:endParaRPr>
          </a:p>
        </p:txBody>
      </p:sp>
      <p:sp>
        <p:nvSpPr>
          <p:cNvPr id="388" name="Google Shape;388;g36bc6894a0f_0_76"/>
          <p:cNvSpPr txBox="1"/>
          <p:nvPr/>
        </p:nvSpPr>
        <p:spPr>
          <a:xfrm>
            <a:off x="1053700" y="1345425"/>
            <a:ext cx="7039800" cy="33906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None/>
            </a:pPr>
            <a:r>
              <a:rPr b="1" lang="en-US">
                <a:solidFill>
                  <a:srgbClr val="262626"/>
                </a:solidFill>
                <a:latin typeface="Plus Jakarta Sans"/>
                <a:ea typeface="Plus Jakarta Sans"/>
                <a:cs typeface="Plus Jakarta Sans"/>
                <a:sym typeface="Plus Jakarta Sans"/>
              </a:rPr>
              <a:t>Meskipun platform ini telah berhasil menjawab problem statement, terdapat beberapa keterbatasan dan area untuk pengembangan lebih lanjut:</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Latensi</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Platform saat ini berjalan dengan pendekatan batch (dijadwalkan), sehingga data yang disajikan bersifat near real-time, bukan true real-time.</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Untuk kebutuhan bisnis yang memerlukan pembaruan per detik, arsitektur dapat dikembangkan menjadi streaming pipeline menggunakan teknologi seperti Apache Kafka.</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Data Source</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Project ini masih menggunakan data source static (CSV) yang memerlukan manual update.</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Untuk implementasi produksi, pipeline sebaiknya diintegrasikan langsung ke database PoS yang live untuk mendapatkan data transaksi secara otomatis dan berkelanjutan.</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2" name="Shape 392"/>
        <p:cNvGrpSpPr/>
        <p:nvPr/>
      </p:nvGrpSpPr>
      <p:grpSpPr>
        <a:xfrm>
          <a:off x="0" y="0"/>
          <a:ext cx="0" cy="0"/>
          <a:chOff x="0" y="0"/>
          <a:chExt cx="0" cy="0"/>
        </a:xfrm>
      </p:grpSpPr>
      <p:pic>
        <p:nvPicPr>
          <p:cNvPr id="393" name="Google Shape;393;g36bc6894a0f_0_8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94" name="Google Shape;394;g36bc6894a0f_0_85"/>
          <p:cNvSpPr txBox="1"/>
          <p:nvPr>
            <p:ph type="ctrTitle"/>
          </p:nvPr>
        </p:nvSpPr>
        <p:spPr>
          <a:xfrm>
            <a:off x="1052875" y="636100"/>
            <a:ext cx="49755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Recommendation &amp; Limitations</a:t>
            </a:r>
            <a:endParaRPr b="1" sz="2000">
              <a:latin typeface="Plus Jakarta Sans"/>
              <a:ea typeface="Plus Jakarta Sans"/>
              <a:cs typeface="Plus Jakarta Sans"/>
              <a:sym typeface="Plus Jakarta Sans"/>
            </a:endParaRPr>
          </a:p>
        </p:txBody>
      </p:sp>
      <p:sp>
        <p:nvSpPr>
          <p:cNvPr id="395" name="Google Shape;395;g36bc6894a0f_0_85"/>
          <p:cNvSpPr txBox="1"/>
          <p:nvPr/>
        </p:nvSpPr>
        <p:spPr>
          <a:xfrm>
            <a:off x="1052888" y="1839937"/>
            <a:ext cx="7039800" cy="1465200"/>
          </a:xfrm>
          <a:prstGeom prst="rect">
            <a:avLst/>
          </a:prstGeom>
          <a:noFill/>
          <a:ln>
            <a:noFill/>
          </a:ln>
        </p:spPr>
        <p:txBody>
          <a:bodyPr anchorCtr="0" anchor="t" bIns="91450" lIns="91450" spcFirstLastPara="1" rIns="91450" wrap="square" tIns="91450">
            <a:noAutofit/>
          </a:bodyPr>
          <a:lstStyle/>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Scope of Analysis</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Analisis saat ini berfokus pada kalkulasi jumlah stok akhir</a:t>
            </a:r>
            <a:endParaRPr b="1">
              <a:solidFill>
                <a:srgbClr val="262626"/>
              </a:solidFill>
              <a:latin typeface="Plus Jakarta Sans"/>
              <a:ea typeface="Plus Jakarta Sans"/>
              <a:cs typeface="Plus Jakarta Sans"/>
              <a:sym typeface="Plus Jakarta Sans"/>
            </a:endParaRPr>
          </a:p>
          <a:p>
            <a:pPr indent="-317500" lvl="1" marL="9144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Platform dapat diperkaya dengan mengintegrasikan data lain (misal: data supplier, biaya produk) untuk menghasilkan metrik bisnis yang lebih mendalam, seperti profitabilitas per produk atau valuasi total inventaris</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9" name="Shape 399"/>
        <p:cNvGrpSpPr/>
        <p:nvPr/>
      </p:nvGrpSpPr>
      <p:grpSpPr>
        <a:xfrm>
          <a:off x="0" y="0"/>
          <a:ext cx="0" cy="0"/>
          <a:chOff x="0" y="0"/>
          <a:chExt cx="0" cy="0"/>
        </a:xfrm>
      </p:grpSpPr>
      <p:sp>
        <p:nvSpPr>
          <p:cNvPr id="400" name="Google Shape;400;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401" name="Google Shape;401;g26585e5a41e_0_428"/>
          <p:cNvGrpSpPr/>
          <p:nvPr/>
        </p:nvGrpSpPr>
        <p:grpSpPr>
          <a:xfrm>
            <a:off x="162" y="-214211"/>
            <a:ext cx="2765532" cy="2691752"/>
            <a:chOff x="9584423" y="-302695"/>
            <a:chExt cx="4822201" cy="4822201"/>
          </a:xfrm>
        </p:grpSpPr>
        <p:sp>
          <p:nvSpPr>
            <p:cNvPr id="402" name="Google Shape;402;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06" name="Google Shape;406;g26585e5a41e_0_428"/>
          <p:cNvGrpSpPr/>
          <p:nvPr/>
        </p:nvGrpSpPr>
        <p:grpSpPr>
          <a:xfrm>
            <a:off x="-840830" y="1116257"/>
            <a:ext cx="5795400" cy="5795400"/>
            <a:chOff x="4094945" y="667082"/>
            <a:chExt cx="5795400" cy="5795400"/>
          </a:xfrm>
        </p:grpSpPr>
        <p:sp>
          <p:nvSpPr>
            <p:cNvPr id="407" name="Google Shape;407;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11" name="Google Shape;411;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8" name="Shape 178"/>
        <p:cNvGrpSpPr/>
        <p:nvPr/>
      </p:nvGrpSpPr>
      <p:grpSpPr>
        <a:xfrm>
          <a:off x="0" y="0"/>
          <a:ext cx="0" cy="0"/>
          <a:chOff x="0" y="0"/>
          <a:chExt cx="0" cy="0"/>
        </a:xfrm>
      </p:grpSpPr>
      <p:pic>
        <p:nvPicPr>
          <p:cNvPr id="179" name="Google Shape;179;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80" name="Google Shape;180;g26585e5a41e_0_306"/>
          <p:cNvSpPr txBox="1"/>
          <p:nvPr/>
        </p:nvSpPr>
        <p:spPr>
          <a:xfrm>
            <a:off x="1052875" y="1325500"/>
            <a:ext cx="7039800" cy="24957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Project ini berfokus pada pengembangan sebuah platform data untuk mengatasi masalah fundamental ketidaksesuaian inventaris antara sistem PoS dengan stok fisik di toko ritel tradisional.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Tujuan utamanya adalah membangun platform yang mampu memberikan transparansi stok secara otomatis dan akurat, karena masalah ini berdampak langsung pada efisiensi operasional dan potensi kehilangan penjualan.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Hasil yang diharapkan dari implementasi project ini adalah data stok yang selalu sinkron dan up-to-date, proses transaksi yang lebih lancar, serta berkurangnya intervensi manual yang rentan terhadap human error.</a:t>
            </a:r>
            <a:endParaRPr b="1" sz="1300">
              <a:solidFill>
                <a:srgbClr val="262626"/>
              </a:solidFill>
              <a:latin typeface="Plus Jakarta Sans"/>
              <a:ea typeface="Plus Jakarta Sans"/>
              <a:cs typeface="Plus Jakarta Sans"/>
              <a:sym typeface="Plus Jakarta Sans"/>
            </a:endParaRPr>
          </a:p>
        </p:txBody>
      </p:sp>
      <p:sp>
        <p:nvSpPr>
          <p:cNvPr id="181" name="Google Shape;181;g26585e5a41e_0_306"/>
          <p:cNvSpPr txBox="1"/>
          <p:nvPr>
            <p:ph type="ctrTitle"/>
          </p:nvPr>
        </p:nvSpPr>
        <p:spPr>
          <a:xfrm>
            <a:off x="1052875" y="636100"/>
            <a:ext cx="27237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Project Background</a:t>
            </a:r>
            <a:endParaRPr b="1" sz="2000">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5" name="Shape 185"/>
        <p:cNvGrpSpPr/>
        <p:nvPr/>
      </p:nvGrpSpPr>
      <p:grpSpPr>
        <a:xfrm>
          <a:off x="0" y="0"/>
          <a:ext cx="0" cy="0"/>
          <a:chOff x="0" y="0"/>
          <a:chExt cx="0" cy="0"/>
        </a:xfrm>
      </p:grpSpPr>
      <p:sp>
        <p:nvSpPr>
          <p:cNvPr id="186" name="Google Shape;186;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7" name="Google Shape;187;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8" name="Google Shape;188;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9" name="Google Shape;189;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190" name="Google Shape;190;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4" name="Shape 194"/>
        <p:cNvGrpSpPr/>
        <p:nvPr/>
      </p:nvGrpSpPr>
      <p:grpSpPr>
        <a:xfrm>
          <a:off x="0" y="0"/>
          <a:ext cx="0" cy="0"/>
          <a:chOff x="0" y="0"/>
          <a:chExt cx="0" cy="0"/>
        </a:xfrm>
      </p:grpSpPr>
      <p:pic>
        <p:nvPicPr>
          <p:cNvPr id="195" name="Google Shape;195;g36c7f1f39ab_0_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6" name="Google Shape;196;g36c7f1f39ab_0_2"/>
          <p:cNvSpPr txBox="1"/>
          <p:nvPr/>
        </p:nvSpPr>
        <p:spPr>
          <a:xfrm>
            <a:off x="1053700" y="1325500"/>
            <a:ext cx="7039800" cy="27252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Toko ritel tradisional sering mengalami mismatch antara stok barang fisik dengan stok yang tercatat di sistem Point of Sales (PoS). Hal ini menyebabkan beberapa isu utama:</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Barang yang secara fisik masih tersedia, namun di sistem PoS tercatat kosong atau bahkan minus.</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Proses transaksi di kasir menjadi terhambat karena admin harus melakukan update stok secara manual.</a:t>
            </a:r>
            <a:endParaRPr b="1">
              <a:solidFill>
                <a:srgbClr val="262626"/>
              </a:solidFill>
              <a:latin typeface="Plus Jakarta Sans"/>
              <a:ea typeface="Plus Jakarta Sans"/>
              <a:cs typeface="Plus Jakarta Sans"/>
              <a:sym typeface="Plus Jakarta Sans"/>
            </a:endParaRPr>
          </a:p>
          <a:p>
            <a:pPr indent="-317500" lvl="0" marL="457200" marR="0" rtl="0" algn="just">
              <a:lnSpc>
                <a:spcPct val="100000"/>
              </a:lnSpc>
              <a:spcBef>
                <a:spcPts val="0"/>
              </a:spcBef>
              <a:spcAft>
                <a:spcPts val="0"/>
              </a:spcAft>
              <a:buClr>
                <a:srgbClr val="262626"/>
              </a:buClr>
              <a:buSzPts val="1400"/>
              <a:buFont typeface="Plus Jakarta Sans"/>
              <a:buChar char="●"/>
            </a:pPr>
            <a:r>
              <a:rPr b="1" lang="en-US">
                <a:solidFill>
                  <a:srgbClr val="262626"/>
                </a:solidFill>
                <a:latin typeface="Plus Jakarta Sans"/>
                <a:ea typeface="Plus Jakarta Sans"/>
                <a:cs typeface="Plus Jakarta Sans"/>
                <a:sym typeface="Plus Jakarta Sans"/>
              </a:rPr>
              <a:t>Tidak adanya visibilitas real-time terhadap stok barang, sehingga pengambilan keputusan restock atau promo menjadi kurang data-driven.</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Permasalahan ini berdampak pada efisiensi operasional, potensi kehilangan penjualan, dan meningkatnya </a:t>
            </a:r>
            <a:r>
              <a:rPr b="1" lang="en-US">
                <a:solidFill>
                  <a:srgbClr val="262626"/>
                </a:solidFill>
                <a:latin typeface="Plus Jakarta Sans"/>
                <a:ea typeface="Plus Jakarta Sans"/>
                <a:cs typeface="Plus Jakarta Sans"/>
                <a:sym typeface="Plus Jakarta Sans"/>
              </a:rPr>
              <a:t>resiko</a:t>
            </a:r>
            <a:r>
              <a:rPr b="1" lang="en-US">
                <a:solidFill>
                  <a:srgbClr val="262626"/>
                </a:solidFill>
                <a:latin typeface="Plus Jakarta Sans"/>
                <a:ea typeface="Plus Jakarta Sans"/>
                <a:cs typeface="Plus Jakarta Sans"/>
                <a:sym typeface="Plus Jakarta Sans"/>
              </a:rPr>
              <a:t> human error dalam pengelolaan stok.</a:t>
            </a:r>
            <a:endParaRPr b="1">
              <a:solidFill>
                <a:srgbClr val="262626"/>
              </a:solidFill>
              <a:latin typeface="Plus Jakarta Sans"/>
              <a:ea typeface="Plus Jakarta Sans"/>
              <a:cs typeface="Plus Jakarta Sans"/>
              <a:sym typeface="Plus Jakarta Sans"/>
            </a:endParaRPr>
          </a:p>
        </p:txBody>
      </p:sp>
      <p:sp>
        <p:nvSpPr>
          <p:cNvPr id="197" name="Google Shape;197;g36c7f1f39ab_0_2"/>
          <p:cNvSpPr txBox="1"/>
          <p:nvPr>
            <p:ph type="ctrTitle"/>
          </p:nvPr>
        </p:nvSpPr>
        <p:spPr>
          <a:xfrm>
            <a:off x="1052875" y="636100"/>
            <a:ext cx="2625900" cy="513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2000">
                <a:latin typeface="Plus Jakarta Sans"/>
                <a:ea typeface="Plus Jakarta Sans"/>
                <a:cs typeface="Plus Jakarta Sans"/>
                <a:sym typeface="Plus Jakarta Sans"/>
              </a:rPr>
              <a:t>Problem Statement</a:t>
            </a:r>
            <a:endParaRPr b="1" sz="2000">
              <a:latin typeface="Plus Jakarta Sans"/>
              <a:ea typeface="Plus Jakarta Sans"/>
              <a:cs typeface="Plus Jakarta Sans"/>
              <a:sym typeface="Plus Jakart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1" name="Shape 201"/>
        <p:cNvGrpSpPr/>
        <p:nvPr/>
      </p:nvGrpSpPr>
      <p:grpSpPr>
        <a:xfrm>
          <a:off x="0" y="0"/>
          <a:ext cx="0" cy="0"/>
          <a:chOff x="0" y="0"/>
          <a:chExt cx="0" cy="0"/>
        </a:xfrm>
      </p:grpSpPr>
      <p:sp>
        <p:nvSpPr>
          <p:cNvPr id="202" name="Google Shape;202;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3" name="Google Shape;203;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4" name="Google Shape;204;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06" name="Google Shape;206;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0" name="Shape 210"/>
        <p:cNvGrpSpPr/>
        <p:nvPr/>
      </p:nvGrpSpPr>
      <p:grpSpPr>
        <a:xfrm>
          <a:off x="0" y="0"/>
          <a:ext cx="0" cy="0"/>
          <a:chOff x="0" y="0"/>
          <a:chExt cx="0" cy="0"/>
        </a:xfrm>
      </p:grpSpPr>
      <p:pic>
        <p:nvPicPr>
          <p:cNvPr id="211" name="Google Shape;211;g36c7f1f39ab_0_9"/>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2" name="Google Shape;212;g36c7f1f39ab_0_9"/>
          <p:cNvSpPr txBox="1"/>
          <p:nvPr>
            <p:ph type="ctrTitle"/>
          </p:nvPr>
        </p:nvSpPr>
        <p:spPr>
          <a:xfrm>
            <a:off x="1052875" y="636100"/>
            <a:ext cx="3398100" cy="513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2000">
                <a:latin typeface="Plus Jakarta Sans"/>
                <a:ea typeface="Plus Jakarta Sans"/>
                <a:cs typeface="Plus Jakarta Sans"/>
                <a:sym typeface="Plus Jakarta Sans"/>
              </a:rPr>
              <a:t>Data Source</a:t>
            </a:r>
            <a:endParaRPr b="1" sz="2000">
              <a:latin typeface="Plus Jakarta Sans"/>
              <a:ea typeface="Plus Jakarta Sans"/>
              <a:cs typeface="Plus Jakarta Sans"/>
              <a:sym typeface="Plus Jakarta Sans"/>
            </a:endParaRPr>
          </a:p>
        </p:txBody>
      </p:sp>
      <p:pic>
        <p:nvPicPr>
          <p:cNvPr id="213" name="Google Shape;213;g36c7f1f39ab_0_9"/>
          <p:cNvPicPr preferRelativeResize="0"/>
          <p:nvPr/>
        </p:nvPicPr>
        <p:blipFill>
          <a:blip r:embed="rId4">
            <a:alphaModFix/>
          </a:blip>
          <a:stretch>
            <a:fillRect/>
          </a:stretch>
        </p:blipFill>
        <p:spPr>
          <a:xfrm>
            <a:off x="2077937" y="1395575"/>
            <a:ext cx="4991324" cy="2353937"/>
          </a:xfrm>
          <a:prstGeom prst="rect">
            <a:avLst/>
          </a:prstGeom>
          <a:noFill/>
          <a:ln>
            <a:noFill/>
          </a:ln>
        </p:spPr>
      </p:pic>
      <p:sp>
        <p:nvSpPr>
          <p:cNvPr id="214" name="Google Shape;214;g36c7f1f39ab_0_9"/>
          <p:cNvSpPr txBox="1"/>
          <p:nvPr/>
        </p:nvSpPr>
        <p:spPr>
          <a:xfrm>
            <a:off x="1053700" y="3805575"/>
            <a:ext cx="7039800" cy="10176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Platform ini akan mengambil data dari dataset Online Retail II (Kaggle), yang berfungsi sebagai simulasi data transaksi mentah dari sistem PoS. Proses pengambilan data akan diotomatisasi menggunakan script Python yang dijadwalkan secara berkala.</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pic>
        <p:nvPicPr>
          <p:cNvPr id="219" name="Google Shape;219;g36c7f1f39ab_0_2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0" name="Google Shape;220;g36c7f1f39ab_0_20"/>
          <p:cNvSpPr txBox="1"/>
          <p:nvPr>
            <p:ph type="ctrTitle"/>
          </p:nvPr>
        </p:nvSpPr>
        <p:spPr>
          <a:xfrm>
            <a:off x="1052875" y="636100"/>
            <a:ext cx="3757200" cy="51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000">
                <a:latin typeface="Plus Jakarta Sans"/>
                <a:ea typeface="Plus Jakarta Sans"/>
                <a:cs typeface="Plus Jakarta Sans"/>
                <a:sym typeface="Plus Jakarta Sans"/>
              </a:rPr>
              <a:t>Data Processing and Storage</a:t>
            </a:r>
            <a:endParaRPr b="1" sz="2000">
              <a:latin typeface="Plus Jakarta Sans"/>
              <a:ea typeface="Plus Jakarta Sans"/>
              <a:cs typeface="Plus Jakarta Sans"/>
              <a:sym typeface="Plus Jakarta Sans"/>
            </a:endParaRPr>
          </a:p>
        </p:txBody>
      </p:sp>
      <p:sp>
        <p:nvSpPr>
          <p:cNvPr id="221" name="Google Shape;221;g36c7f1f39ab_0_20"/>
          <p:cNvSpPr txBox="1"/>
          <p:nvPr/>
        </p:nvSpPr>
        <p:spPr>
          <a:xfrm>
            <a:off x="1053700" y="1949338"/>
            <a:ext cx="7039800" cy="1248000"/>
          </a:xfrm>
          <a:prstGeom prst="rect">
            <a:avLst/>
          </a:prstGeom>
          <a:noFill/>
          <a:ln>
            <a:noFill/>
          </a:ln>
        </p:spPr>
        <p:txBody>
          <a:bodyPr anchorCtr="0" anchor="t" bIns="91450" lIns="91450" spcFirstLastPara="1" rIns="91450" wrap="square" tIns="91450">
            <a:noAutofit/>
          </a:bodyPr>
          <a:lstStyle/>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Data mentah akan diolah dan ditransformasi menggunakan Apache Spark (PySpark) untuk melakukan kalkulasi stok yang akurat.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a:p>
            <a:pPr indent="0" lvl="0" marL="0" marR="0" rtl="0" algn="just">
              <a:lnSpc>
                <a:spcPct val="100000"/>
              </a:lnSpc>
              <a:spcBef>
                <a:spcPts val="0"/>
              </a:spcBef>
              <a:spcAft>
                <a:spcPts val="0"/>
              </a:spcAft>
              <a:buClr>
                <a:srgbClr val="000000"/>
              </a:buClr>
              <a:buSzPts val="3000"/>
              <a:buFont typeface="Arial"/>
              <a:buNone/>
            </a:pPr>
            <a:r>
              <a:rPr b="1" lang="en-US">
                <a:solidFill>
                  <a:srgbClr val="262626"/>
                </a:solidFill>
                <a:latin typeface="Plus Jakarta Sans"/>
                <a:ea typeface="Plus Jakarta Sans"/>
                <a:cs typeface="Plus Jakarta Sans"/>
                <a:sym typeface="Plus Jakarta Sans"/>
              </a:rPr>
              <a:t>Hasil dari proses ini kemudian akan disimpan ke dalam database PostgreSQL, yang akan menjadi single source of truth data untuk informasi inventaris.</a:t>
            </a:r>
            <a:endParaRPr b="1">
              <a:solidFill>
                <a:srgbClr val="262626"/>
              </a:solidFill>
              <a:latin typeface="Plus Jakarta Sans"/>
              <a:ea typeface="Plus Jakarta Sans"/>
              <a:cs typeface="Plus Jakarta Sans"/>
              <a:sym typeface="Plus Jakart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