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706" autoAdjust="0"/>
  </p:normalViewPr>
  <p:slideViewPr>
    <p:cSldViewPr showGuides="1">
      <p:cViewPr varScale="1">
        <p:scale>
          <a:sx n="44" d="100"/>
          <a:sy n="44" d="100"/>
        </p:scale>
        <p:origin x="72" y="16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6/11/2017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4212" y="2590800"/>
            <a:ext cx="8128000" cy="762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Verdana" pitchFamily="34" charset="0"/>
                <a:ea typeface="Verdana" pitchFamily="34" charset="0"/>
                <a:cs typeface="Verdana" pitchFamily="34" charset="0"/>
              </a:rPr>
              <a:t>Object Oriented PHP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4212" y="3352800"/>
            <a:ext cx="8128000" cy="457200"/>
          </a:xfrm>
        </p:spPr>
        <p:txBody>
          <a:bodyPr>
            <a:noAutofit/>
          </a:bodyPr>
          <a:lstStyle/>
          <a:p>
            <a:pPr algn="l"/>
            <a:r>
              <a:rPr lang="en-US" sz="1867" dirty="0"/>
              <a:t>Arif Ismiadi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21796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</a:t>
            </a:r>
            <a:r>
              <a:rPr lang="en-US" dirty="0" smtClean="0"/>
              <a:t>is an OOP concept of data hiding</a:t>
            </a:r>
          </a:p>
          <a:p>
            <a:r>
              <a:rPr lang="en-US" dirty="0" smtClean="0"/>
              <a:t>Class </a:t>
            </a:r>
            <a:r>
              <a:rPr lang="en-US" dirty="0"/>
              <a:t>does not allow calling code to access internal object data and permits access through methods only</a:t>
            </a:r>
          </a:p>
          <a:p>
            <a:r>
              <a:rPr lang="en-US" dirty="0" smtClean="0"/>
              <a:t>Every </a:t>
            </a:r>
            <a:r>
              <a:rPr lang="en-US" dirty="0"/>
              <a:t>class should have one single responsibility, and that responsibility should be entirely encapsulated by the </a:t>
            </a:r>
            <a:r>
              <a:rPr lang="en-US" dirty="0" smtClean="0"/>
              <a:t>class [7]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6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names __construct(), __destruct(), __call(), __</a:t>
            </a:r>
            <a:r>
              <a:rPr lang="en-US" dirty="0" err="1"/>
              <a:t>callStatic</a:t>
            </a:r>
            <a:r>
              <a:rPr lang="en-US" dirty="0"/>
              <a:t>(), __get(), __set(), __</a:t>
            </a:r>
            <a:r>
              <a:rPr lang="en-US" dirty="0" err="1"/>
              <a:t>isset</a:t>
            </a:r>
            <a:r>
              <a:rPr lang="en-US" dirty="0"/>
              <a:t>(), __unset(), __sleep(), __wakeup(), __</a:t>
            </a:r>
            <a:r>
              <a:rPr lang="en-US" dirty="0" err="1"/>
              <a:t>toString</a:t>
            </a:r>
            <a:r>
              <a:rPr lang="en-US" dirty="0"/>
              <a:t>(), __invoke(), __</a:t>
            </a:r>
            <a:r>
              <a:rPr lang="en-US" dirty="0" err="1"/>
              <a:t>set_state</a:t>
            </a:r>
            <a:r>
              <a:rPr lang="en-US" dirty="0"/>
              <a:t>(), __clone() and __</a:t>
            </a:r>
            <a:r>
              <a:rPr lang="en-US" dirty="0" err="1"/>
              <a:t>debugInfo</a:t>
            </a:r>
            <a:r>
              <a:rPr lang="en-US" dirty="0"/>
              <a:t>() are magical in PHP classes.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cannot have functions with these names in any of your classes unless you want the magic functionality associated with </a:t>
            </a:r>
            <a:r>
              <a:rPr lang="en-US" dirty="0" smtClean="0"/>
              <a:t>them [8]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Autoloading</a:t>
            </a:r>
            <a:r>
              <a:rPr lang="en-US" dirty="0" smtClean="0"/>
              <a:t> through SPL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For very small projects, manually including files and classes is manageable. But once you start to work on bigger projects, things can get very messy very quickly. </a:t>
            </a:r>
            <a:r>
              <a:rPr lang="en-US" dirty="0" err="1"/>
              <a:t>Spl_register_autoload</a:t>
            </a:r>
            <a:r>
              <a:rPr lang="en-US" dirty="0"/>
              <a:t> to the rescue</a:t>
            </a:r>
            <a:r>
              <a:rPr lang="en-US" dirty="0" smtClean="0"/>
              <a:t>! [9]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/>
              <a:t>and functions must have a unique name to function without </a:t>
            </a:r>
            <a:r>
              <a:rPr lang="en-US" dirty="0" smtClean="0"/>
              <a:t>problems</a:t>
            </a:r>
          </a:p>
          <a:p>
            <a:r>
              <a:rPr lang="en-US" dirty="0"/>
              <a:t>If we included a third party library class which would be named User, just like our own user class, then we would be in </a:t>
            </a:r>
            <a:r>
              <a:rPr lang="en-US" dirty="0" smtClean="0"/>
              <a:t>trouble</a:t>
            </a:r>
          </a:p>
          <a:p>
            <a:r>
              <a:rPr lang="en-US" dirty="0" smtClean="0"/>
              <a:t>Namespace </a:t>
            </a:r>
            <a:r>
              <a:rPr lang="en-US" dirty="0"/>
              <a:t>is a set of symbols that are used to organize objects of various kinds, so that these objects may be referred to by </a:t>
            </a:r>
            <a:r>
              <a:rPr lang="en-US" dirty="0" smtClean="0"/>
              <a:t>name 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3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PSR Auto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PSR is a set of standards about code </a:t>
            </a:r>
            <a:r>
              <a:rPr lang="en-US" dirty="0" smtClean="0"/>
              <a:t>structure </a:t>
            </a:r>
            <a:r>
              <a:rPr lang="en-US" dirty="0"/>
              <a:t>and </a:t>
            </a:r>
            <a:r>
              <a:rPr lang="en-US" dirty="0" smtClean="0"/>
              <a:t>formatting [11]</a:t>
            </a:r>
          </a:p>
          <a:p>
            <a:endParaRPr lang="en-US" dirty="0"/>
          </a:p>
        </p:txBody>
      </p:sp>
      <p:pic>
        <p:nvPicPr>
          <p:cNvPr id="1026" name="Picture 2" descr="example component 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2286000"/>
            <a:ext cx="20097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2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protected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programmers to create new classes based on an existing class</a:t>
            </a:r>
          </a:p>
          <a:p>
            <a:r>
              <a:rPr lang="en-US" dirty="0"/>
              <a:t>Methods and attributes from the parent class are inherited by the newly-created class</a:t>
            </a:r>
          </a:p>
          <a:p>
            <a:r>
              <a:rPr lang="en-US" dirty="0"/>
              <a:t>New methods and attributes can be created in the new class, but don’t affect the parent class’s </a:t>
            </a:r>
            <a:r>
              <a:rPr lang="en-US" dirty="0" smtClean="0"/>
              <a:t>definition [12]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9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and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methods which describe the way to do some general function (Example: The “drive” method in the automobile class)</a:t>
            </a:r>
          </a:p>
          <a:p>
            <a:r>
              <a:rPr lang="en-US" dirty="0"/>
              <a:t>Polymorphic methods can adapt to specific types of </a:t>
            </a:r>
            <a:r>
              <a:rPr lang="en-US" dirty="0" smtClean="0"/>
              <a:t>objects [</a:t>
            </a:r>
            <a:r>
              <a:rPr lang="en-US" dirty="0"/>
              <a:t>13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9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it's useful to create a “base” set of functionality.</a:t>
            </a:r>
          </a:p>
          <a:p>
            <a:r>
              <a:rPr lang="en-US" dirty="0"/>
              <a:t>At the same time, you may want to leave certain details up to implementing classes</a:t>
            </a:r>
            <a:r>
              <a:rPr lang="en-US" dirty="0" smtClean="0"/>
              <a:t>. [14]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0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➔"/>
            </a:pPr>
            <a:r>
              <a:rPr lang="en-US" dirty="0"/>
              <a:t>Defines a public contract for classes that implement it</a:t>
            </a:r>
          </a:p>
          <a:p>
            <a:pPr lvl="0">
              <a:buSzPct val="45000"/>
              <a:buFont typeface="StarSymbol"/>
              <a:buChar char="➔"/>
            </a:pPr>
            <a:r>
              <a:rPr lang="en-US" dirty="0"/>
              <a:t>Ensures consuming classes will always have specific methods </a:t>
            </a:r>
            <a:r>
              <a:rPr lang="en-US" dirty="0" smtClean="0"/>
              <a:t>available [15]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members that do not require an object instance in order to operate.</a:t>
            </a:r>
          </a:p>
          <a:p>
            <a:r>
              <a:rPr lang="en-US" dirty="0"/>
              <a:t>“Global” state (i.e., does not vary between instances); use rarely and wisely.</a:t>
            </a:r>
          </a:p>
          <a:p>
            <a:r>
              <a:rPr lang="en-US" dirty="0"/>
              <a:t>Uses the "</a:t>
            </a:r>
            <a:r>
              <a:rPr lang="en-US" dirty="0" err="1"/>
              <a:t>Paamayim</a:t>
            </a:r>
            <a:r>
              <a:rPr lang="en-US" dirty="0"/>
              <a:t> </a:t>
            </a:r>
            <a:r>
              <a:rPr lang="en-US" dirty="0" err="1"/>
              <a:t>Nekudotayim</a:t>
            </a:r>
            <a:r>
              <a:rPr lang="en-US" dirty="0"/>
              <a:t>" operator (`::`) for scope </a:t>
            </a:r>
            <a:r>
              <a:rPr lang="en-US" dirty="0" smtClean="0"/>
              <a:t>resolution [16]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4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➔"/>
            </a:pPr>
            <a:r>
              <a:rPr lang="en-US" dirty="0"/>
              <a:t>How many of you have used OOP before?</a:t>
            </a:r>
          </a:p>
          <a:p>
            <a:pPr lvl="0">
              <a:buSzPct val="45000"/>
              <a:buFont typeface="StarSymbol"/>
              <a:buChar char="➔"/>
            </a:pPr>
            <a:r>
              <a:rPr lang="en-US" dirty="0"/>
              <a:t>How many of you use OOP regularly?</a:t>
            </a:r>
          </a:p>
          <a:p>
            <a:pPr lvl="0">
              <a:buSzPct val="45000"/>
              <a:buFont typeface="StarSymbol"/>
              <a:buChar char="➔"/>
            </a:pPr>
            <a:r>
              <a:rPr lang="en-US" dirty="0"/>
              <a:t>If you're not using OOP, why are you interested?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5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trait is a class containing in which you can group a set of </a:t>
            </a:r>
            <a:r>
              <a:rPr lang="en-US" dirty="0" err="1"/>
              <a:t>behaviours</a:t>
            </a:r>
            <a:r>
              <a:rPr lang="en-US"/>
              <a:t> that can be later 'plugged' in </a:t>
            </a:r>
            <a:r>
              <a:rPr lang="en-US"/>
              <a:t>any </a:t>
            </a:r>
            <a:r>
              <a:rPr lang="en-US" smtClean="0"/>
              <a:t>class</a:t>
            </a:r>
          </a:p>
          <a:p>
            <a:r>
              <a:rPr lang="en-US" smtClean="0"/>
              <a:t>[17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3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Models software concepts as discrete </a:t>
            </a:r>
            <a:r>
              <a:rPr lang="en-US" b="1" i="1" dirty="0"/>
              <a:t>entities</a:t>
            </a:r>
            <a:r>
              <a:rPr lang="en-US" i="1" dirty="0"/>
              <a:t>, containing </a:t>
            </a:r>
            <a:r>
              <a:rPr lang="en-US" b="1" i="1" dirty="0"/>
              <a:t>attributes</a:t>
            </a:r>
            <a:r>
              <a:rPr lang="en-US" i="1" dirty="0"/>
              <a:t> and capable of performing </a:t>
            </a:r>
            <a:r>
              <a:rPr lang="en-US" b="1" i="1" dirty="0"/>
              <a:t>actions</a:t>
            </a:r>
            <a:r>
              <a:rPr lang="en-US" i="1" dirty="0"/>
              <a:t> that may optionally use those </a:t>
            </a:r>
            <a:r>
              <a:rPr lang="en-US" i="1" dirty="0" smtClean="0"/>
              <a:t>attributes [2]</a:t>
            </a:r>
          </a:p>
        </p:txBody>
      </p:sp>
    </p:spTree>
    <p:extLst>
      <p:ext uri="{BB962C8B-B14F-4D97-AF65-F5344CB8AC3E}">
        <p14:creationId xmlns:p14="http://schemas.microsoft.com/office/powerpoint/2010/main" val="8423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vs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Classes: </a:t>
            </a:r>
            <a:r>
              <a:rPr lang="en-US" dirty="0"/>
              <a:t>the definitions for the data format and available procedures for a given type </a:t>
            </a:r>
            <a:r>
              <a:rPr lang="en-US" dirty="0" smtClean="0"/>
              <a:t>of </a:t>
            </a:r>
            <a:r>
              <a:rPr lang="en-US" dirty="0"/>
              <a:t>object; may also contain data and procedures (known as class methods) themselves, i.e. classes contains the data members and member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Objects: Instances of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7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  <a:br>
              <a:rPr lang="en-US" dirty="0"/>
            </a:br>
            <a:r>
              <a:rPr lang="en-US" dirty="0"/>
              <a:t>Declared using a visibility operator and normal variable naming</a:t>
            </a:r>
          </a:p>
          <a:p>
            <a:r>
              <a:rPr lang="en-US" dirty="0"/>
              <a:t>Constants</a:t>
            </a:r>
            <a:br>
              <a:rPr lang="en-US" dirty="0"/>
            </a:br>
            <a:r>
              <a:rPr lang="en-US" dirty="0"/>
              <a:t>Declared with the “</a:t>
            </a:r>
            <a:r>
              <a:rPr lang="en-US" dirty="0" err="1"/>
              <a:t>const</a:t>
            </a:r>
            <a:r>
              <a:rPr lang="en-US" dirty="0"/>
              <a:t>” keyword, and no quotes</a:t>
            </a:r>
          </a:p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/>
              <a:t>Declared with the “function” </a:t>
            </a:r>
            <a:r>
              <a:rPr lang="en-US" dirty="0" smtClean="0"/>
              <a:t>keyword [3]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have access to:</a:t>
            </a:r>
          </a:p>
          <a:p>
            <a:pPr lvl="1"/>
            <a:r>
              <a:rPr lang="en-US" dirty="0"/>
              <a:t>Whatever is passed to them</a:t>
            </a:r>
          </a:p>
          <a:p>
            <a:pPr lvl="1"/>
            <a:r>
              <a:rPr lang="en-US" dirty="0"/>
              <a:t>Any class member variables, constants, or methods (with respect to visibility)</a:t>
            </a:r>
          </a:p>
          <a:p>
            <a:r>
              <a:rPr lang="en-US" dirty="0"/>
              <a:t>Use “$this-&gt;” within a class to access member variables and methods (unless statically declared); use “-&gt;” when consuming an instance</a:t>
            </a:r>
          </a:p>
          <a:p>
            <a:r>
              <a:rPr lang="en-US" dirty="0"/>
              <a:t>Use “self::” to access member </a:t>
            </a:r>
            <a:r>
              <a:rPr lang="en-US" dirty="0" smtClean="0"/>
              <a:t>constants 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5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is good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and </a:t>
            </a:r>
            <a:r>
              <a:rPr lang="en-US" dirty="0" smtClean="0"/>
              <a:t>encapsulation [5,7]</a:t>
            </a:r>
            <a:endParaRPr lang="en-US" dirty="0"/>
          </a:p>
          <a:p>
            <a:r>
              <a:rPr lang="en-US" dirty="0"/>
              <a:t>Re-use </a:t>
            </a:r>
            <a:br>
              <a:rPr lang="en-US" dirty="0"/>
            </a:br>
            <a:r>
              <a:rPr lang="en-US" dirty="0"/>
              <a:t>(both re-using a class by instantiating many objects, and class extension)</a:t>
            </a:r>
          </a:p>
          <a:p>
            <a:r>
              <a:rPr lang="en-US" dirty="0"/>
              <a:t>Type enforcement</a:t>
            </a:r>
          </a:p>
          <a:p>
            <a:r>
              <a:rPr lang="en-US" dirty="0"/>
              <a:t>Testability and 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0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Public: can be accessed via instances, anywhere within the class definition, and by any extending class.</a:t>
            </a:r>
          </a:p>
          <a:p>
            <a:r>
              <a:rPr lang="en-US" dirty="0"/>
              <a:t>Protected: can be accessed within the class definition, and by extending classes</a:t>
            </a:r>
            <a:r>
              <a:rPr lang="en-US" dirty="0" smtClean="0"/>
              <a:t>.[12]</a:t>
            </a:r>
            <a:endParaRPr lang="en-US" dirty="0"/>
          </a:p>
          <a:p>
            <a:r>
              <a:rPr lang="en-US" dirty="0"/>
              <a:t>Private: may only be accessed and modified within the defining class</a:t>
            </a:r>
            <a:r>
              <a:rPr lang="en-US" dirty="0" smtClean="0"/>
              <a:t>.[5]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8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vs Cloning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 it may be useful to create an object from a class and the copy it a couple of times. In that case, it's good to know how PHP deals with copying. By default, objects are copied by reference, not by value. </a:t>
            </a:r>
            <a:r>
              <a:rPr lang="en-US" dirty="0" smtClean="0"/>
              <a:t>[6]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schemas.microsoft.com/office/infopath/2007/PartnerControls"/>
    <ds:schemaRef ds:uri="http://purl.org/dc/dcmitype/"/>
    <ds:schemaRef ds:uri="a4f35948-e619-41b3-aa29-22878b09cfd2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74</TotalTime>
  <Words>779</Words>
  <Application>Microsoft Office PowerPoint</Application>
  <PresentationFormat>Custom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Franklin Gothic Medium</vt:lpstr>
      <vt:lpstr>StarSymbol</vt:lpstr>
      <vt:lpstr>Verdana</vt:lpstr>
      <vt:lpstr>Business Contrast 16x9</vt:lpstr>
      <vt:lpstr>Object Oriented PHP</vt:lpstr>
      <vt:lpstr>Who are you?</vt:lpstr>
      <vt:lpstr>What is OOP?</vt:lpstr>
      <vt:lpstr>Classes vs Objects</vt:lpstr>
      <vt:lpstr>Class members</vt:lpstr>
      <vt:lpstr>Implementation</vt:lpstr>
      <vt:lpstr>OOP is good programming</vt:lpstr>
      <vt:lpstr>Scopes</vt:lpstr>
      <vt:lpstr>Copying vs Cloning Objects</vt:lpstr>
      <vt:lpstr>Encapsulation</vt:lpstr>
      <vt:lpstr>Magic Methods</vt:lpstr>
      <vt:lpstr>Autoloading through SPL</vt:lpstr>
      <vt:lpstr>Namespaces</vt:lpstr>
      <vt:lpstr>PSR Auto loading</vt:lpstr>
      <vt:lpstr>Inheritance and protected scope</vt:lpstr>
      <vt:lpstr>Polymorphism and Overriding</vt:lpstr>
      <vt:lpstr>Abstract Class</vt:lpstr>
      <vt:lpstr>Interface</vt:lpstr>
      <vt:lpstr>Static</vt:lpstr>
      <vt:lpstr>Traits</vt:lpstr>
      <vt:lpstr>Dependency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PHP</dc:title>
  <dc:creator>Arif Ismiadi</dc:creator>
  <cp:lastModifiedBy>Arif Ismiadi</cp:lastModifiedBy>
  <cp:revision>9</cp:revision>
  <dcterms:created xsi:type="dcterms:W3CDTF">2017-06-11T00:41:36Z</dcterms:created>
  <dcterms:modified xsi:type="dcterms:W3CDTF">2017-06-11T01:56:00Z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