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</p:sldIdLst>
  <p:sldSz cx="18288000" cy="10287000"/>
  <p:notesSz cx="6858000" cy="9144000"/>
  <p:embeddedFontLst>
    <p:embeddedFont>
      <p:font typeface="Aileron Regular" charset="1" panose="00000500000000000000"/>
      <p:regular r:id="rId6"/>
      <p:bold r:id="rId7"/>
      <p:italic r:id="rId8"/>
      <p:boldItalic r:id="rId9"/>
    </p:embeddedFont>
    <p:embeddedFont>
      <p:font typeface="Arimo" charset="1" panose="020B0604020202020204"/>
      <p:regular r:id="rId10"/>
      <p:bold r:id="rId11"/>
      <p:italic r:id="rId12"/>
      <p:boldItalic r:id="rId13"/>
    </p:embeddedFont>
    <p:embeddedFont>
      <p:font typeface="Aileron Heavy" charset="1" panose="00000A0000000000000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1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jpe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1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8.jpeg" Type="http://schemas.openxmlformats.org/officeDocument/2006/relationships/image"/><Relationship Id="rId5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32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7936858">
            <a:off x="-2810568" y="5201997"/>
            <a:ext cx="6903996" cy="807484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3356756">
            <a:off x="14559007" y="-5052704"/>
            <a:ext cx="8294321" cy="970096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553388" y="6836138"/>
            <a:ext cx="800387" cy="800387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23282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4860571" y="2815356"/>
            <a:ext cx="8566858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b="true" sz="3200" i="false" spc="224">
                <a:solidFill>
                  <a:srgbClr val="FFB930"/>
                </a:solidFill>
                <a:latin typeface="Aileron Regular"/>
              </a:rPr>
              <a:t>TUGAS PRAKTIKUM ANALISIS ALGORITMA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27021" y="4410314"/>
            <a:ext cx="12033958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b="true" sz="10000" i="false">
                <a:solidFill>
                  <a:srgbClr val="F44A87"/>
                </a:solidFill>
                <a:latin typeface="Aileron Heavy"/>
              </a:rPr>
              <a:t>Depth First Search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60571" y="6652177"/>
            <a:ext cx="856685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b="false" sz="2800" i="false" spc="112">
                <a:solidFill>
                  <a:srgbClr val="FFB930"/>
                </a:solidFill>
                <a:latin typeface="Aileron Regular"/>
              </a:rPr>
              <a:t>140810170030 - Arif Rhizky Gilang Purnama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5160979" y="1855896"/>
            <a:ext cx="1297597" cy="1297597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930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9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73143" y="4332801"/>
            <a:ext cx="5785555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b="true" sz="6000" i="false" spc="120">
                <a:solidFill>
                  <a:srgbClr val="123282"/>
                </a:solidFill>
                <a:latin typeface="Aileron Regular"/>
              </a:rPr>
              <a:t>Kompleksitas</a:t>
            </a:r>
          </a:p>
          <a:p>
            <a:pPr>
              <a:lnSpc>
                <a:spcPts val="7200"/>
              </a:lnSpc>
            </a:pPr>
            <a:r>
              <a:rPr lang="en-US" b="true" sz="6000" i="false" spc="120">
                <a:solidFill>
                  <a:srgbClr val="123282"/>
                </a:solidFill>
                <a:latin typeface="Aileron Regular"/>
              </a:rPr>
              <a:t>Algoritma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8466116">
            <a:off x="-2996401" y="-3771262"/>
            <a:ext cx="5992801" cy="700912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1550345">
            <a:off x="15885589" y="6079298"/>
            <a:ext cx="5868700" cy="6863977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-2033647">
            <a:off x="16554633" y="7427172"/>
            <a:ext cx="1409335" cy="1409335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44A87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9532732" y="1028700"/>
            <a:ext cx="7726568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32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3712174">
            <a:off x="14816630" y="-3892150"/>
            <a:ext cx="6942740" cy="812016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8563089">
            <a:off x="-5108959" y="4405014"/>
            <a:ext cx="8299120" cy="9706573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890909" y="4542365"/>
            <a:ext cx="10506182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 i="false" spc="120">
                <a:solidFill>
                  <a:srgbClr val="FFB930"/>
                </a:solidFill>
                <a:latin typeface="Aileron Regular"/>
              </a:rPr>
              <a:t>Terima Kasih</a:t>
            </a:r>
          </a:p>
        </p:txBody>
      </p:sp>
      <p:grpSp>
        <p:nvGrpSpPr>
          <p:cNvPr name="Group 5" id="5"/>
          <p:cNvGrpSpPr/>
          <p:nvPr/>
        </p:nvGrpSpPr>
        <p:grpSpPr>
          <a:xfrm rot="-2033647">
            <a:off x="1945147" y="6713406"/>
            <a:ext cx="1629801" cy="1629801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44A87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32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721084"/>
            <a:ext cx="8490655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b="true" sz="6000" i="false" spc="120">
                <a:solidFill>
                  <a:srgbClr val="F44A87"/>
                </a:solidFill>
                <a:latin typeface="Aileron Regular"/>
              </a:rPr>
              <a:t>Depth First Search (DFS)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714455"/>
            <a:ext cx="8490655" cy="275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b="false" sz="3000" i="false" spc="240">
                <a:solidFill>
                  <a:srgbClr val="FFB930"/>
                </a:solidFill>
                <a:latin typeface="Aileron Regular"/>
              </a:rPr>
              <a:t>DFS (DEPTH FIRST SEARCH) ADALAH SEBUAH METODE TRAVERSAL DALAM SEBUAH GRAPH YANG MENDAHULUI KEDALAMAN. METODE PENCARIANNYA YAITU DENGAN CARA MENGUNJUNGI SIMPUL-SIMPUL SECARA SISTEMATIK.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313145">
            <a:off x="12603380" y="-1505179"/>
            <a:ext cx="11369241" cy="13297358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2147102" y="4681795"/>
            <a:ext cx="2084370" cy="208437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93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423702" y="1028700"/>
            <a:ext cx="1531920" cy="1531920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23282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9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91283" y="2496210"/>
            <a:ext cx="5785555" cy="275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b="true" sz="6000" i="false" spc="120">
                <a:solidFill>
                  <a:srgbClr val="123282"/>
                </a:solidFill>
                <a:latin typeface="Aileron Regular"/>
              </a:rPr>
              <a:t>Formalisasi ke dalam bentuk matematis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040740" y="4698448"/>
            <a:ext cx="8672827" cy="3171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3"/>
              </a:lnSpc>
            </a:pPr>
            <a:r>
              <a:rPr lang="en-US" b="false" sz="3602" i="false" spc="72">
                <a:solidFill>
                  <a:srgbClr val="123282"/>
                </a:solidFill>
                <a:latin typeface="Aileron Regular"/>
              </a:rPr>
              <a:t>Algoritma yang digunakan untuk pencarian jalur. Contoh yang dibahas kali ini adalah mengenai pencarian jalur yang melalui semua titik. Algoritma ini mirip dengan Algoritma BFS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8466116">
            <a:off x="-2996401" y="-3771262"/>
            <a:ext cx="5992801" cy="7009124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1550345">
            <a:off x="15885589" y="6079298"/>
            <a:ext cx="5868700" cy="6863977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-2033647">
            <a:off x="16554633" y="7427172"/>
            <a:ext cx="1409335" cy="1409335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44A87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32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18393" y="3093085"/>
            <a:ext cx="6547555" cy="366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b="true" sz="6000" i="false" spc="120">
                <a:solidFill>
                  <a:srgbClr val="FFB930"/>
                </a:solidFill>
                <a:latin typeface="Aileron Regular"/>
              </a:rPr>
              <a:t>Paradigma yang mendasari pemecahan masalah DFS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448666" y="4150164"/>
            <a:ext cx="1986672" cy="1986672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93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3274152" y="4874260"/>
            <a:ext cx="559505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b="false" sz="2800" i="false" spc="56">
                <a:solidFill>
                  <a:srgbClr val="FFB930"/>
                </a:solidFill>
                <a:latin typeface="Aileron Regular"/>
              </a:rPr>
              <a:t>Greedy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7059437">
            <a:off x="-2657594" y="6756633"/>
            <a:ext cx="5400812" cy="6316739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-2033647">
            <a:off x="1032170" y="6844389"/>
            <a:ext cx="1590128" cy="1590128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23282"/>
            </a:soli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9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8936868">
            <a:off x="-3408701" y="-1433892"/>
            <a:ext cx="10955958" cy="12813986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62515" y="5227544"/>
            <a:ext cx="460445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b="false" sz="2800" i="false" spc="56">
                <a:solidFill>
                  <a:srgbClr val="FFB930"/>
                </a:solidFill>
                <a:latin typeface="Aileron Regular"/>
              </a:rPr>
              <a:t>Pseudocode Algoritma DFS </a:t>
            </a:r>
          </a:p>
        </p:txBody>
      </p:sp>
      <p:grpSp>
        <p:nvGrpSpPr>
          <p:cNvPr name="Group 4" id="4"/>
          <p:cNvGrpSpPr/>
          <p:nvPr/>
        </p:nvGrpSpPr>
        <p:grpSpPr>
          <a:xfrm rot="-2033647">
            <a:off x="2895156" y="1200172"/>
            <a:ext cx="1986672" cy="1986672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930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016210" y="1311088"/>
            <a:ext cx="11861511" cy="79472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32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800000">
            <a:off x="-2748563" y="-1187102"/>
            <a:ext cx="7554525" cy="883570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28700" y="5064710"/>
            <a:ext cx="1377072" cy="1377072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23282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8162818" y="1028700"/>
            <a:ext cx="9058382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b="true" sz="3200" i="false" spc="118">
                <a:solidFill>
                  <a:srgbClr val="FFB930"/>
                </a:solidFill>
                <a:latin typeface="Aileron Regular"/>
              </a:rPr>
              <a:t>Program C++ DFS</a:t>
            </a:r>
          </a:p>
          <a:p>
            <a:pPr algn="r">
              <a:lnSpc>
                <a:spcPts val="3840"/>
              </a:lnSpc>
            </a:pPr>
            <a:r>
              <a:rPr lang="en-US" b="true" sz="3200" i="false" spc="118">
                <a:solidFill>
                  <a:srgbClr val="FFB930"/>
                </a:solidFill>
                <a:latin typeface="Aileron Regular"/>
              </a:rPr>
              <a:t>Menggunakan Adjacency Matrix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117427" y="3230749"/>
            <a:ext cx="1377072" cy="1377072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44A87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09282" y="1296182"/>
            <a:ext cx="9010891" cy="8229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728298" y="3919285"/>
            <a:ext cx="6492902" cy="42203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4A8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57275"/>
            <a:ext cx="12967480" cy="803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69"/>
              </a:lnSpc>
            </a:pPr>
            <a:r>
              <a:rPr lang="en-US" b="true" sz="5500" i="false" spc="99">
                <a:solidFill>
                  <a:srgbClr val="123282"/>
                </a:solidFill>
                <a:latin typeface="Aileron Regular"/>
              </a:rPr>
              <a:t>IMPLEMENTASI ALGORITMA DFS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440243" y="3110059"/>
            <a:ext cx="888693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40"/>
              </a:lnSpc>
            </a:pPr>
            <a:r>
              <a:rPr lang="en-US" b="true" sz="3200" i="false" spc="118">
                <a:solidFill>
                  <a:srgbClr val="123282"/>
                </a:solidFill>
                <a:latin typeface="Aileron Regular"/>
              </a:rPr>
              <a:t>Maze Generator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2990940"/>
            <a:ext cx="724013" cy="724013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93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440243" y="4748269"/>
            <a:ext cx="888693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40"/>
              </a:lnSpc>
            </a:pPr>
            <a:r>
              <a:rPr lang="en-US" b="true" sz="3200" i="false" spc="118">
                <a:solidFill>
                  <a:srgbClr val="123282"/>
                </a:solidFill>
                <a:latin typeface="Aileron Regular"/>
              </a:rPr>
              <a:t>Traversal Graf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4629150"/>
            <a:ext cx="724013" cy="724013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930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2440243" y="6481835"/>
            <a:ext cx="888693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40"/>
              </a:lnSpc>
            </a:pPr>
            <a:r>
              <a:rPr lang="en-US" b="true" sz="3200" i="false" spc="118">
                <a:solidFill>
                  <a:srgbClr val="123282"/>
                </a:solidFill>
                <a:latin typeface="Aileron Regular"/>
              </a:rPr>
              <a:t>Penyelesaian Sebuah Maze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6362716"/>
            <a:ext cx="724013" cy="724013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930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2440243" y="8243454"/>
            <a:ext cx="888693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40"/>
              </a:lnSpc>
            </a:pPr>
            <a:r>
              <a:rPr lang="en-US" b="true" sz="3200" i="false" spc="118">
                <a:solidFill>
                  <a:srgbClr val="123282"/>
                </a:solidFill>
                <a:latin typeface="Aileron Regular"/>
              </a:rPr>
              <a:t>Topological Sorting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8124335"/>
            <a:ext cx="724013" cy="724013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930"/>
            </a:solidFill>
          </p:spPr>
        </p: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795067" y="-1244036"/>
            <a:ext cx="9992219" cy="11686805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 rot="-2033647">
            <a:off x="13504662" y="4037876"/>
            <a:ext cx="2250545" cy="2250545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23282"/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4A8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875567" y="1435300"/>
            <a:ext cx="638373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200"/>
              </a:lnSpc>
            </a:pPr>
            <a:r>
              <a:rPr lang="en-US" b="true" sz="6000" i="false" spc="120">
                <a:solidFill>
                  <a:srgbClr val="123282"/>
                </a:solidFill>
                <a:latin typeface="Aileron Regular"/>
              </a:rPr>
              <a:t>Contoh Soal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875567" y="2998645"/>
            <a:ext cx="6383733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b="true" sz="3200" i="false" spc="118">
                <a:solidFill>
                  <a:srgbClr val="123282"/>
                </a:solidFill>
                <a:latin typeface="Aileron Regular"/>
              </a:rPr>
              <a:t>Temukan Traversal dari </a:t>
            </a:r>
          </a:p>
          <a:p>
            <a:pPr algn="r">
              <a:lnSpc>
                <a:spcPts val="3840"/>
              </a:lnSpc>
            </a:pPr>
            <a:r>
              <a:rPr lang="en-US" b="true" sz="3200" i="false" spc="118">
                <a:solidFill>
                  <a:srgbClr val="123282"/>
                </a:solidFill>
                <a:latin typeface="Aileron Regular"/>
              </a:rPr>
              <a:t>Graf berikut menggunakan </a:t>
            </a:r>
          </a:p>
          <a:p>
            <a:pPr algn="r">
              <a:lnSpc>
                <a:spcPts val="3840"/>
              </a:lnSpc>
            </a:pPr>
            <a:r>
              <a:rPr lang="en-US" b="true" sz="3200" i="false" spc="118">
                <a:solidFill>
                  <a:srgbClr val="123282"/>
                </a:solidFill>
                <a:latin typeface="Aileron Regular"/>
              </a:rPr>
              <a:t>Depth First Search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875567" y="5170790"/>
            <a:ext cx="6383733" cy="3453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b="false" sz="2800" i="false" spc="56">
                <a:solidFill>
                  <a:srgbClr val="123282"/>
                </a:solidFill>
                <a:latin typeface="Aileron Regular"/>
              </a:rPr>
              <a:t>Misalkan</a:t>
            </a:r>
          </a:p>
          <a:p>
            <a:pPr algn="r">
              <a:lnSpc>
                <a:spcPts val="3919"/>
              </a:lnSpc>
            </a:pPr>
            <a:r>
              <a:rPr lang="en-US" b="false" sz="2800" i="false" spc="56">
                <a:solidFill>
                  <a:srgbClr val="123282"/>
                </a:solidFill>
                <a:latin typeface="Aileron Regular"/>
              </a:rPr>
              <a:t>A = 0</a:t>
            </a:r>
          </a:p>
          <a:p>
            <a:pPr algn="r">
              <a:lnSpc>
                <a:spcPts val="3919"/>
              </a:lnSpc>
            </a:pPr>
            <a:r>
              <a:rPr lang="en-US" b="false" sz="2800" i="false" spc="56">
                <a:solidFill>
                  <a:srgbClr val="123282"/>
                </a:solidFill>
                <a:latin typeface="Aileron Regular"/>
              </a:rPr>
              <a:t>B = 1</a:t>
            </a:r>
          </a:p>
          <a:p>
            <a:pPr algn="r">
              <a:lnSpc>
                <a:spcPts val="3919"/>
              </a:lnSpc>
            </a:pPr>
            <a:r>
              <a:rPr lang="en-US" b="false" sz="2800" i="false" spc="56">
                <a:solidFill>
                  <a:srgbClr val="123282"/>
                </a:solidFill>
                <a:latin typeface="Aileron Regular"/>
              </a:rPr>
              <a:t>C = 2</a:t>
            </a:r>
          </a:p>
          <a:p>
            <a:pPr algn="r">
              <a:lnSpc>
                <a:spcPts val="3919"/>
              </a:lnSpc>
            </a:pPr>
            <a:r>
              <a:rPr lang="en-US" b="false" sz="2800" i="false" spc="56">
                <a:solidFill>
                  <a:srgbClr val="123282"/>
                </a:solidFill>
                <a:latin typeface="Aileron Regular"/>
              </a:rPr>
              <a:t>D = 3</a:t>
            </a:r>
          </a:p>
          <a:p>
            <a:pPr algn="r">
              <a:lnSpc>
                <a:spcPts val="3919"/>
              </a:lnSpc>
            </a:pPr>
            <a:r>
              <a:rPr lang="en-US" b="false" sz="2800" i="false" spc="56">
                <a:solidFill>
                  <a:srgbClr val="123282"/>
                </a:solidFill>
                <a:latin typeface="Aileron Regular"/>
              </a:rPr>
              <a:t>E = 4</a:t>
            </a:r>
          </a:p>
          <a:p>
            <a:pPr algn="r">
              <a:lnSpc>
                <a:spcPts val="3919"/>
              </a:lnSpc>
            </a:pPr>
            <a:r>
              <a:rPr lang="en-US" b="false" sz="2800" i="false" spc="56">
                <a:solidFill>
                  <a:srgbClr val="123282"/>
                </a:solidFill>
                <a:latin typeface="Aileron Regular"/>
              </a:rPr>
              <a:t>F = 5</a:t>
            </a:r>
          </a:p>
        </p:txBody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788668" y="1444825"/>
            <a:ext cx="8059379" cy="7647869"/>
            <a:chOff x="0" y="0"/>
            <a:chExt cx="2636520" cy="2501900"/>
          </a:xfrm>
        </p:grpSpPr>
        <p:sp>
          <p:nvSpPr>
            <p:cNvPr name="Freeform 6" id="6"/>
            <p:cNvSpPr/>
            <p:nvPr/>
          </p:nvSpPr>
          <p:spPr>
            <a:xfrm>
              <a:off x="-11430" y="-7620"/>
              <a:ext cx="2694940" cy="2532380"/>
            </a:xfrm>
            <a:custGeom>
              <a:avLst/>
              <a:gdLst/>
              <a:ahLst/>
              <a:cxnLst/>
              <a:rect r="r" b="b" t="t" l="l"/>
              <a:pathLst>
                <a:path h="2532380" w="2694940">
                  <a:moveTo>
                    <a:pt x="2463800" y="756920"/>
                  </a:moveTo>
                  <a:cubicBezTo>
                    <a:pt x="2354580" y="509270"/>
                    <a:pt x="2200910" y="260350"/>
                    <a:pt x="1951990" y="132080"/>
                  </a:cubicBezTo>
                  <a:cubicBezTo>
                    <a:pt x="1929130" y="120650"/>
                    <a:pt x="1905000" y="109220"/>
                    <a:pt x="1880870" y="100330"/>
                  </a:cubicBezTo>
                  <a:cubicBezTo>
                    <a:pt x="1762760" y="48260"/>
                    <a:pt x="1638300" y="20320"/>
                    <a:pt x="1510030" y="15240"/>
                  </a:cubicBezTo>
                  <a:cubicBezTo>
                    <a:pt x="1492250" y="12700"/>
                    <a:pt x="1473200" y="10160"/>
                    <a:pt x="1454150" y="8890"/>
                  </a:cubicBezTo>
                  <a:cubicBezTo>
                    <a:pt x="1332230" y="0"/>
                    <a:pt x="1221740" y="25400"/>
                    <a:pt x="1120140" y="72390"/>
                  </a:cubicBezTo>
                  <a:cubicBezTo>
                    <a:pt x="934720" y="129540"/>
                    <a:pt x="754380" y="220980"/>
                    <a:pt x="601980" y="334010"/>
                  </a:cubicBezTo>
                  <a:cubicBezTo>
                    <a:pt x="402590" y="483870"/>
                    <a:pt x="237490" y="676910"/>
                    <a:pt x="138430" y="908050"/>
                  </a:cubicBezTo>
                  <a:cubicBezTo>
                    <a:pt x="80010" y="1043940"/>
                    <a:pt x="46990" y="1186180"/>
                    <a:pt x="29210" y="1333500"/>
                  </a:cubicBezTo>
                  <a:cubicBezTo>
                    <a:pt x="10160" y="1485900"/>
                    <a:pt x="0" y="1645920"/>
                    <a:pt x="33020" y="1795780"/>
                  </a:cubicBezTo>
                  <a:cubicBezTo>
                    <a:pt x="91440" y="2057400"/>
                    <a:pt x="307340" y="2265680"/>
                    <a:pt x="542290" y="2378710"/>
                  </a:cubicBezTo>
                  <a:cubicBezTo>
                    <a:pt x="788670" y="2496820"/>
                    <a:pt x="1064260" y="2532380"/>
                    <a:pt x="1333500" y="2496820"/>
                  </a:cubicBezTo>
                  <a:cubicBezTo>
                    <a:pt x="1619250" y="2458720"/>
                    <a:pt x="1891030" y="2345690"/>
                    <a:pt x="2134870" y="2193290"/>
                  </a:cubicBezTo>
                  <a:cubicBezTo>
                    <a:pt x="2354580" y="2056130"/>
                    <a:pt x="2566670" y="1870710"/>
                    <a:pt x="2627630" y="1607820"/>
                  </a:cubicBezTo>
                  <a:cubicBezTo>
                    <a:pt x="2694940" y="1314450"/>
                    <a:pt x="2579370" y="1021080"/>
                    <a:pt x="2463800" y="756920"/>
                  </a:cubicBezTo>
                  <a:close/>
                </a:path>
              </a:pathLst>
            </a:custGeom>
            <a:blipFill>
              <a:blip r:embed="rId2"/>
              <a:stretch>
                <a:fillRect l="3" r="15" t="-7036" b="-7035"/>
              </a:stretch>
            </a:blip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8100000">
            <a:off x="-1154857" y="-1652813"/>
            <a:ext cx="5296962" cy="6195277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-2033647">
            <a:off x="6292682" y="7109549"/>
            <a:ext cx="1910645" cy="1910645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930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7193346">
            <a:off x="-1310602" y="6729348"/>
            <a:ext cx="4678604" cy="54720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4A8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6997589">
            <a:off x="-1904312" y="7457928"/>
            <a:ext cx="5449435" cy="637360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4664752">
            <a:off x="13316658" y="-3177065"/>
            <a:ext cx="7881820" cy="9218503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7335434" y="5900983"/>
            <a:ext cx="5674842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b="false" sz="3000" i="false" spc="240">
                <a:solidFill>
                  <a:srgbClr val="123282"/>
                </a:solidFill>
                <a:latin typeface="Aileron Regular"/>
              </a:rPr>
              <a:t>HASIL OUTPUT PROGRAM</a:t>
            </a:r>
          </a:p>
          <a:p>
            <a:pPr algn="r">
              <a:lnSpc>
                <a:spcPts val="3600"/>
              </a:lnSpc>
            </a:pPr>
          </a:p>
          <a:p>
            <a:pPr algn="r">
              <a:lnSpc>
                <a:spcPts val="3600"/>
              </a:lnSpc>
            </a:pPr>
            <a:r>
              <a:rPr lang="en-US" b="false" sz="3000" i="false" spc="240">
                <a:solidFill>
                  <a:srgbClr val="123282"/>
                </a:solidFill>
                <a:latin typeface="Aileron Regular"/>
              </a:rPr>
              <a:t>A B D E C F</a:t>
            </a:r>
          </a:p>
          <a:p>
            <a:pPr algn="r">
              <a:lnSpc>
                <a:spcPts val="3600"/>
              </a:lnSpc>
            </a:pPr>
            <a:r>
              <a:rPr lang="en-US" b="false" sz="3000" i="false" spc="240">
                <a:solidFill>
                  <a:srgbClr val="123282"/>
                </a:solidFill>
                <a:latin typeface="Aileron Regular"/>
              </a:rPr>
              <a:t>0 1 3 4 2 5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189299"/>
            <a:ext cx="753815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40"/>
              </a:lnSpc>
            </a:pPr>
            <a:r>
              <a:rPr lang="en-US" b="true" sz="3200" i="false" spc="118">
                <a:solidFill>
                  <a:srgbClr val="123282"/>
                </a:solidFill>
                <a:latin typeface="Aileron Regular"/>
              </a:rPr>
              <a:t>Bentuk adjacency matrix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3594902" y="617799"/>
            <a:ext cx="1912920" cy="191292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930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28700" y="1848554"/>
            <a:ext cx="3983840" cy="4061954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3594902" y="4589859"/>
            <a:ext cx="588967" cy="5132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DADalt_mFi0</dc:identifier>
  <dcterms:modified xsi:type="dcterms:W3CDTF">2011-08-01T06:04:30Z</dcterms:modified>
  <cp:revision>1</cp:revision>
  <dc:title>Inspired Travel</dc:title>
</cp:coreProperties>
</file>