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6" r:id="rId4"/>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Lato"/>
      <p:regular r:id="rId21"/>
      <p:bold r:id="rId22"/>
      <p:italic r:id="rId23"/>
      <p:boldItalic r:id="rId24"/>
    </p:embeddedFont>
    <p:embeddedFont>
      <p:font typeface="Montserrat"/>
      <p:regular r:id="rId25"/>
      <p:bold r:id="rId26"/>
      <p:italic r:id="rId27"/>
      <p:boldItalic r:id="rId28"/>
    </p:embeddedFont>
    <p:embeddedFont>
      <p:font typeface="Titillium Web"/>
      <p:regular r:id="rId29"/>
      <p:bold r:id="rId30"/>
      <p:italic r:id="rId31"/>
      <p:boldItalic r:id="rId32"/>
    </p:embeddedFont>
    <p:embeddedFont>
      <p:font typeface="Lato Black"/>
      <p:bold r:id="rId33"/>
      <p:boldItalic r:id="rId34"/>
    </p:embeddedFont>
    <p:embeddedFont>
      <p:font typeface="Helvetica Neue"/>
      <p:regular r:id="rId35"/>
      <p:bold r:id="rId36"/>
      <p:italic r:id="rId37"/>
      <p:boldItalic r:id="rId38"/>
    </p:embeddedFont>
    <p:embeddedFont>
      <p:font typeface="Helvetica Neue Ligh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Light-bold.fntdata"/><Relationship Id="rId20" Type="http://schemas.openxmlformats.org/officeDocument/2006/relationships/slide" Target="slides/slide14.xml"/><Relationship Id="rId42" Type="http://schemas.openxmlformats.org/officeDocument/2006/relationships/font" Target="fonts/HelveticaNeueLight-boldItalic.fntdata"/><Relationship Id="rId41" Type="http://schemas.openxmlformats.org/officeDocument/2006/relationships/font" Target="fonts/HelveticaNeueLight-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TitilliumWeb-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TitilliumWeb-italic.fntdata"/><Relationship Id="rId30" Type="http://schemas.openxmlformats.org/officeDocument/2006/relationships/font" Target="fonts/TitilliumWeb-bold.fntdata"/><Relationship Id="rId11" Type="http://schemas.openxmlformats.org/officeDocument/2006/relationships/slide" Target="slides/slide5.xml"/><Relationship Id="rId33" Type="http://schemas.openxmlformats.org/officeDocument/2006/relationships/font" Target="fonts/LatoBlack-bold.fntdata"/><Relationship Id="rId10" Type="http://schemas.openxmlformats.org/officeDocument/2006/relationships/slide" Target="slides/slide4.xml"/><Relationship Id="rId32" Type="http://schemas.openxmlformats.org/officeDocument/2006/relationships/font" Target="fonts/TitilliumWeb-boldItalic.fntdata"/><Relationship Id="rId13" Type="http://schemas.openxmlformats.org/officeDocument/2006/relationships/slide" Target="slides/slide7.xml"/><Relationship Id="rId35" Type="http://schemas.openxmlformats.org/officeDocument/2006/relationships/font" Target="fonts/HelveticaNeue-regular.fntdata"/><Relationship Id="rId12" Type="http://schemas.openxmlformats.org/officeDocument/2006/relationships/slide" Target="slides/slide6.xml"/><Relationship Id="rId34" Type="http://schemas.openxmlformats.org/officeDocument/2006/relationships/font" Target="fonts/LatoBlack-boldItalic.fntdata"/><Relationship Id="rId15" Type="http://schemas.openxmlformats.org/officeDocument/2006/relationships/slide" Target="slides/slide9.xml"/><Relationship Id="rId37" Type="http://schemas.openxmlformats.org/officeDocument/2006/relationships/font" Target="fonts/HelveticaNeue-italic.fntdata"/><Relationship Id="rId14" Type="http://schemas.openxmlformats.org/officeDocument/2006/relationships/slide" Target="slides/slide8.xml"/><Relationship Id="rId36" Type="http://schemas.openxmlformats.org/officeDocument/2006/relationships/font" Target="fonts/HelveticaNeue-bold.fntdata"/><Relationship Id="rId17" Type="http://schemas.openxmlformats.org/officeDocument/2006/relationships/slide" Target="slides/slide11.xml"/><Relationship Id="rId39" Type="http://schemas.openxmlformats.org/officeDocument/2006/relationships/font" Target="fonts/HelveticaNeueLight-regular.fntdata"/><Relationship Id="rId16" Type="http://schemas.openxmlformats.org/officeDocument/2006/relationships/slide" Target="slides/slide10.xml"/><Relationship Id="rId38" Type="http://schemas.openxmlformats.org/officeDocument/2006/relationships/font" Target="fonts/HelveticaNeue-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9b6109c3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9b6109c3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Empathize, define, ideate, prototype, test</a:t>
            </a:r>
            <a:br>
              <a:rPr lang="en">
                <a:solidFill>
                  <a:schemeClr val="dk1"/>
                </a:solidFill>
              </a:rPr>
            </a:br>
            <a:br>
              <a:rPr lang="en">
                <a:solidFill>
                  <a:schemeClr val="dk1"/>
                </a:solidFill>
              </a:rPr>
            </a:br>
            <a:r>
              <a:rPr lang="en">
                <a:solidFill>
                  <a:schemeClr val="dk1"/>
                </a:solidFill>
              </a:rPr>
              <a:t>Lebih beratin ke emphatize, state kalau we need them on ideate phase to inform design decision &amp; test phase to evaluate design. And note that they can actually jump in.</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9b6109c3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9b6109c3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Empathize, define, ideate, prototype, test</a:t>
            </a:r>
            <a:br>
              <a:rPr lang="en">
                <a:solidFill>
                  <a:schemeClr val="dk1"/>
                </a:solidFill>
              </a:rPr>
            </a:br>
            <a:br>
              <a:rPr lang="en">
                <a:solidFill>
                  <a:schemeClr val="dk1"/>
                </a:solidFill>
              </a:rPr>
            </a:br>
            <a:r>
              <a:rPr lang="en">
                <a:solidFill>
                  <a:schemeClr val="dk1"/>
                </a:solidFill>
              </a:rPr>
              <a:t>Lebih beratin ke emphatize, state kalau we need them on ideate phase to inform design decision &amp; test phase to evaluate design. And note that they can actually jump in.</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9b6109c3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9b6109c3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Empathize, define, ideate, prototype, test</a:t>
            </a:r>
            <a:br>
              <a:rPr lang="en">
                <a:solidFill>
                  <a:schemeClr val="dk1"/>
                </a:solidFill>
              </a:rPr>
            </a:br>
            <a:br>
              <a:rPr lang="en">
                <a:solidFill>
                  <a:schemeClr val="dk1"/>
                </a:solidFill>
              </a:rPr>
            </a:br>
            <a:r>
              <a:rPr lang="en">
                <a:solidFill>
                  <a:schemeClr val="dk1"/>
                </a:solidFill>
              </a:rPr>
              <a:t>Lebih beratin ke emphatize, state kalau we need them on ideate phase to inform design decision &amp; test phase to evaluate design. And note that they can actually jump in.</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9b6109c3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9b6109c3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Empathize, define, ideate, prototype, test</a:t>
            </a:r>
            <a:br>
              <a:rPr lang="en">
                <a:solidFill>
                  <a:schemeClr val="dk1"/>
                </a:solidFill>
              </a:rPr>
            </a:br>
            <a:br>
              <a:rPr lang="en">
                <a:solidFill>
                  <a:schemeClr val="dk1"/>
                </a:solidFill>
              </a:rPr>
            </a:br>
            <a:r>
              <a:rPr lang="en">
                <a:solidFill>
                  <a:schemeClr val="dk1"/>
                </a:solidFill>
              </a:rPr>
              <a:t>Lebih beratin ke emphatize, state kalau we need them on ideate phase to inform design decision &amp; test phase to evaluate design. And note that they can actually jump in.</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713bec6ec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713bec6ec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Empathize, define, ideate, prototype, test</a:t>
            </a:r>
            <a:br>
              <a:rPr lang="en">
                <a:solidFill>
                  <a:schemeClr val="dk1"/>
                </a:solidFill>
              </a:rPr>
            </a:br>
            <a:br>
              <a:rPr lang="en">
                <a:solidFill>
                  <a:schemeClr val="dk1"/>
                </a:solidFill>
              </a:rPr>
            </a:br>
            <a:r>
              <a:rPr lang="en">
                <a:solidFill>
                  <a:schemeClr val="dk1"/>
                </a:solidFill>
              </a:rPr>
              <a:t>Lebih beratin ke emphatize, state kalau we need them on ideate phase to inform design decision &amp; test phase to evaluate design. And note that they can actually jump in.</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9b6109c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9b6109c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Empathize, define, ideate, prototype, test</a:t>
            </a:r>
            <a:br>
              <a:rPr lang="en">
                <a:solidFill>
                  <a:schemeClr val="dk1"/>
                </a:solidFill>
              </a:rPr>
            </a:br>
            <a:br>
              <a:rPr lang="en">
                <a:solidFill>
                  <a:schemeClr val="dk1"/>
                </a:solidFill>
              </a:rPr>
            </a:br>
            <a:r>
              <a:rPr lang="en">
                <a:solidFill>
                  <a:schemeClr val="dk1"/>
                </a:solidFill>
              </a:rPr>
              <a:t>Lebih beratin ke emphatize, state kalau we need them on ideate phase to inform design decision &amp; test phase to evaluate design. And note that they can actually jump in.</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713bec6e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713bec6e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Empathize, define, ideate, prototype, test</a:t>
            </a:r>
            <a:br>
              <a:rPr lang="en">
                <a:solidFill>
                  <a:schemeClr val="dk1"/>
                </a:solidFill>
              </a:rPr>
            </a:br>
            <a:br>
              <a:rPr lang="en">
                <a:solidFill>
                  <a:schemeClr val="dk1"/>
                </a:solidFill>
              </a:rPr>
            </a:br>
            <a:r>
              <a:rPr lang="en">
                <a:solidFill>
                  <a:schemeClr val="dk1"/>
                </a:solidFill>
              </a:rPr>
              <a:t>Lebih beratin ke emphatize, state kalau we need them on ideate phase to inform design decision &amp; test phase to evaluate design. And note that they can actually jump in.</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713bec6e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713bec6e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Empathize, define, ideate, prototype, test</a:t>
            </a:r>
            <a:br>
              <a:rPr lang="en">
                <a:solidFill>
                  <a:schemeClr val="dk1"/>
                </a:solidFill>
              </a:rPr>
            </a:br>
            <a:br>
              <a:rPr lang="en">
                <a:solidFill>
                  <a:schemeClr val="dk1"/>
                </a:solidFill>
              </a:rPr>
            </a:br>
            <a:r>
              <a:rPr lang="en">
                <a:solidFill>
                  <a:schemeClr val="dk1"/>
                </a:solidFill>
              </a:rPr>
              <a:t>Lebih beratin ke emphatize, state kalau we need them on ideate phase to inform design decision &amp; test phase to evaluate design. And note that they can actually jump in.</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713bec6ec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713bec6ec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Empathize, define, ideate, prototype, test</a:t>
            </a:r>
            <a:br>
              <a:rPr lang="en">
                <a:solidFill>
                  <a:schemeClr val="dk1"/>
                </a:solidFill>
              </a:rPr>
            </a:br>
            <a:br>
              <a:rPr lang="en">
                <a:solidFill>
                  <a:schemeClr val="dk1"/>
                </a:solidFill>
              </a:rPr>
            </a:br>
            <a:r>
              <a:rPr lang="en">
                <a:solidFill>
                  <a:schemeClr val="dk1"/>
                </a:solidFill>
              </a:rPr>
              <a:t>Lebih beratin ke emphatize, state kalau we need them on ideate phase to inform design decision &amp; test phase to evaluate design. And note that they can actually jump in.</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713bec6ec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713bec6ec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Empathize, define, ideate, prototype, test</a:t>
            </a:r>
            <a:br>
              <a:rPr lang="en">
                <a:solidFill>
                  <a:schemeClr val="dk1"/>
                </a:solidFill>
              </a:rPr>
            </a:br>
            <a:br>
              <a:rPr lang="en">
                <a:solidFill>
                  <a:schemeClr val="dk1"/>
                </a:solidFill>
              </a:rPr>
            </a:br>
            <a:r>
              <a:rPr lang="en">
                <a:solidFill>
                  <a:schemeClr val="dk1"/>
                </a:solidFill>
              </a:rPr>
              <a:t>Lebih beratin ke emphatize, state kalau we need them on ideate phase to inform design decision &amp; test phase to evaluate design. And note that they can actually jump in.</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713bec6ec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713bec6ec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Empathize, define, ideate, prototype, test</a:t>
            </a:r>
            <a:br>
              <a:rPr lang="en">
                <a:solidFill>
                  <a:schemeClr val="dk1"/>
                </a:solidFill>
              </a:rPr>
            </a:br>
            <a:br>
              <a:rPr lang="en">
                <a:solidFill>
                  <a:schemeClr val="dk1"/>
                </a:solidFill>
              </a:rPr>
            </a:br>
            <a:r>
              <a:rPr lang="en">
                <a:solidFill>
                  <a:schemeClr val="dk1"/>
                </a:solidFill>
              </a:rPr>
              <a:t>Lebih beratin ke emphatize, state kalau we need them on ideate phase to inform design decision &amp; test phase to evaluate design. And note that they can actually jump in.</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9b6109c3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9b6109c3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Empathize, define, ideate, prototype, test</a:t>
            </a:r>
            <a:br>
              <a:rPr lang="en">
                <a:solidFill>
                  <a:schemeClr val="dk1"/>
                </a:solidFill>
              </a:rPr>
            </a:br>
            <a:br>
              <a:rPr lang="en">
                <a:solidFill>
                  <a:schemeClr val="dk1"/>
                </a:solidFill>
              </a:rPr>
            </a:br>
            <a:r>
              <a:rPr lang="en">
                <a:solidFill>
                  <a:schemeClr val="dk1"/>
                </a:solidFill>
              </a:rPr>
              <a:t>Lebih beratin ke emphatize, state kalau we need them on ideate phase to inform design decision &amp; test phase to evaluate design. And note that they can actually jump in.</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713bec6ec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713bec6ec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Empathize, define, ideate, prototype, test</a:t>
            </a:r>
            <a:br>
              <a:rPr lang="en">
                <a:solidFill>
                  <a:schemeClr val="dk1"/>
                </a:solidFill>
              </a:rPr>
            </a:br>
            <a:br>
              <a:rPr lang="en">
                <a:solidFill>
                  <a:schemeClr val="dk1"/>
                </a:solidFill>
              </a:rPr>
            </a:br>
            <a:r>
              <a:rPr lang="en">
                <a:solidFill>
                  <a:schemeClr val="dk1"/>
                </a:solidFill>
              </a:rPr>
              <a:t>Lebih beratin ke emphatize, state kalau we need them on ideate phase to inform design decision &amp; test phase to evaluate design. And note that they can actually jump in.</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unsplash.com"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CUSTOM">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0" name="Shape 60"/>
        <p:cNvGrpSpPr/>
        <p:nvPr/>
      </p:nvGrpSpPr>
      <p:grpSpPr>
        <a:xfrm>
          <a:off x="0" y="0"/>
          <a:ext cx="0" cy="0"/>
          <a:chOff x="0" y="0"/>
          <a:chExt cx="0" cy="0"/>
        </a:xfrm>
      </p:grpSpPr>
      <p:sp>
        <p:nvSpPr>
          <p:cNvPr id="61" name="Google Shape;61;p16"/>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2" name="Google Shape;62;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3" name="Shape 63"/>
        <p:cNvGrpSpPr/>
        <p:nvPr/>
      </p:nvGrpSpPr>
      <p:grpSpPr>
        <a:xfrm>
          <a:off x="0" y="0"/>
          <a:ext cx="0" cy="0"/>
          <a:chOff x="0" y="0"/>
          <a:chExt cx="0" cy="0"/>
        </a:xfrm>
      </p:grpSpPr>
      <p:sp>
        <p:nvSpPr>
          <p:cNvPr id="64" name="Google Shape;64;p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 name="Google Shape;65;p17"/>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6" name="Google Shape;6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7" name="Shape 67"/>
        <p:cNvGrpSpPr/>
        <p:nvPr/>
      </p:nvGrpSpPr>
      <p:grpSpPr>
        <a:xfrm>
          <a:off x="0" y="0"/>
          <a:ext cx="0" cy="0"/>
          <a:chOff x="0" y="0"/>
          <a:chExt cx="0" cy="0"/>
        </a:xfrm>
      </p:grpSpPr>
      <p:sp>
        <p:nvSpPr>
          <p:cNvPr id="68" name="Google Shape;68;p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 name="Google Shape;69;p18"/>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0" name="Google Shape;70;p18"/>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2" name="Shape 72"/>
        <p:cNvGrpSpPr/>
        <p:nvPr/>
      </p:nvGrpSpPr>
      <p:grpSpPr>
        <a:xfrm>
          <a:off x="0" y="0"/>
          <a:ext cx="0" cy="0"/>
          <a:chOff x="0" y="0"/>
          <a:chExt cx="0" cy="0"/>
        </a:xfrm>
      </p:grpSpPr>
      <p:sp>
        <p:nvSpPr>
          <p:cNvPr id="73" name="Google Shape;73;p19"/>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 name="Google Shape;74;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5" name="Shape 75"/>
        <p:cNvGrpSpPr/>
        <p:nvPr/>
      </p:nvGrpSpPr>
      <p:grpSpPr>
        <a:xfrm>
          <a:off x="0" y="0"/>
          <a:ext cx="0" cy="0"/>
          <a:chOff x="0" y="0"/>
          <a:chExt cx="0" cy="0"/>
        </a:xfrm>
      </p:grpSpPr>
      <p:sp>
        <p:nvSpPr>
          <p:cNvPr id="76" name="Google Shape;76;p20"/>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7" name="Google Shape;77;p2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8" name="Google Shape;7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9" name="Shape 79"/>
        <p:cNvGrpSpPr/>
        <p:nvPr/>
      </p:nvGrpSpPr>
      <p:grpSpPr>
        <a:xfrm>
          <a:off x="0" y="0"/>
          <a:ext cx="0" cy="0"/>
          <a:chOff x="0" y="0"/>
          <a:chExt cx="0" cy="0"/>
        </a:xfrm>
      </p:grpSpPr>
      <p:sp>
        <p:nvSpPr>
          <p:cNvPr id="80" name="Google Shape;80;p21"/>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1" name="Google Shape;8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2"/>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5" name="Google Shape;85;p22"/>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6" name="Google Shape;86;p22"/>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7" name="Google Shape;87;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ock Images">
  <p:cSld name="CAPTION_ONLY">
    <p:spTree>
      <p:nvGrpSpPr>
        <p:cNvPr id="88" name="Shape 88"/>
        <p:cNvGrpSpPr/>
        <p:nvPr/>
      </p:nvGrpSpPr>
      <p:grpSpPr>
        <a:xfrm>
          <a:off x="0" y="0"/>
          <a:ext cx="0" cy="0"/>
          <a:chOff x="0" y="0"/>
          <a:chExt cx="0" cy="0"/>
        </a:xfrm>
      </p:grpSpPr>
      <p:sp>
        <p:nvSpPr>
          <p:cNvPr id="89" name="Google Shape;89;p23"/>
          <p:cNvSpPr txBox="1"/>
          <p:nvPr/>
        </p:nvSpPr>
        <p:spPr>
          <a:xfrm rot="-5400000">
            <a:off x="-176000" y="4239971"/>
            <a:ext cx="944400" cy="4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999999"/>
                </a:solidFill>
                <a:latin typeface="Lato"/>
                <a:ea typeface="Lato"/>
                <a:cs typeface="Lato"/>
                <a:sym typeface="Lato"/>
              </a:rPr>
              <a:t>Bukalapak</a:t>
            </a:r>
            <a:endParaRPr sz="900">
              <a:solidFill>
                <a:srgbClr val="999999"/>
              </a:solidFill>
              <a:latin typeface="Lato"/>
              <a:ea typeface="Lato"/>
              <a:cs typeface="Lato"/>
              <a:sym typeface="Lato"/>
            </a:endParaRPr>
          </a:p>
        </p:txBody>
      </p:sp>
      <p:sp>
        <p:nvSpPr>
          <p:cNvPr id="90" name="Google Shape;90;p23"/>
          <p:cNvSpPr txBox="1"/>
          <p:nvPr/>
        </p:nvSpPr>
        <p:spPr>
          <a:xfrm rot="-5400000">
            <a:off x="-506750" y="852729"/>
            <a:ext cx="1605900" cy="403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900">
                <a:solidFill>
                  <a:srgbClr val="25282F"/>
                </a:solidFill>
                <a:latin typeface="Lato"/>
                <a:ea typeface="Lato"/>
                <a:cs typeface="Lato"/>
                <a:sym typeface="Lato"/>
              </a:rPr>
              <a:t>Assets</a:t>
            </a:r>
            <a:endParaRPr sz="900">
              <a:solidFill>
                <a:srgbClr val="25282F"/>
              </a:solidFill>
              <a:latin typeface="Lato"/>
              <a:ea typeface="Lato"/>
              <a:cs typeface="Lato"/>
              <a:sym typeface="Lato"/>
            </a:endParaRPr>
          </a:p>
        </p:txBody>
      </p:sp>
      <p:sp>
        <p:nvSpPr>
          <p:cNvPr id="91" name="Google Shape;91;p23"/>
          <p:cNvSpPr/>
          <p:nvPr/>
        </p:nvSpPr>
        <p:spPr>
          <a:xfrm>
            <a:off x="491900" y="155425"/>
            <a:ext cx="4842000" cy="4825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3"/>
          <p:cNvSpPr txBox="1"/>
          <p:nvPr/>
        </p:nvSpPr>
        <p:spPr>
          <a:xfrm>
            <a:off x="1131500" y="1339250"/>
            <a:ext cx="3057300" cy="731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080220"/>
                </a:solidFill>
                <a:latin typeface="Lato Black"/>
                <a:ea typeface="Lato Black"/>
                <a:cs typeface="Lato Black"/>
                <a:sym typeface="Lato Black"/>
              </a:rPr>
              <a:t>Stock Images</a:t>
            </a:r>
            <a:endParaRPr sz="1800">
              <a:solidFill>
                <a:srgbClr val="080220"/>
              </a:solidFill>
              <a:latin typeface="Lato Black"/>
              <a:ea typeface="Lato Black"/>
              <a:cs typeface="Lato Black"/>
              <a:sym typeface="Lato Black"/>
            </a:endParaRPr>
          </a:p>
        </p:txBody>
      </p:sp>
      <p:sp>
        <p:nvSpPr>
          <p:cNvPr id="93" name="Google Shape;93;p23"/>
          <p:cNvSpPr/>
          <p:nvPr/>
        </p:nvSpPr>
        <p:spPr>
          <a:xfrm rot="5400000">
            <a:off x="1425125" y="2022050"/>
            <a:ext cx="35700" cy="438300"/>
          </a:xfrm>
          <a:prstGeom prst="rect">
            <a:avLst/>
          </a:prstGeom>
          <a:solidFill>
            <a:srgbClr val="EA51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3"/>
          <p:cNvSpPr txBox="1"/>
          <p:nvPr/>
        </p:nvSpPr>
        <p:spPr>
          <a:xfrm>
            <a:off x="1131500" y="2397300"/>
            <a:ext cx="3057300" cy="203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080220"/>
                </a:solidFill>
                <a:latin typeface="Lato"/>
                <a:ea typeface="Lato"/>
                <a:cs typeface="Lato"/>
                <a:sym typeface="Lato"/>
              </a:rPr>
              <a:t>Wanna add some pretty images to your slide? Kindly visit </a:t>
            </a:r>
            <a:r>
              <a:rPr lang="en" sz="1000" u="sng">
                <a:solidFill>
                  <a:schemeClr val="hlink"/>
                </a:solidFill>
                <a:latin typeface="Lato"/>
                <a:ea typeface="Lato"/>
                <a:cs typeface="Lato"/>
                <a:sym typeface="Lato"/>
                <a:hlinkClick r:id="rId2"/>
              </a:rPr>
              <a:t>http://unsplash.com</a:t>
            </a:r>
            <a:r>
              <a:rPr lang="en" sz="1000">
                <a:solidFill>
                  <a:srgbClr val="080220"/>
                </a:solidFill>
                <a:latin typeface="Lato"/>
                <a:ea typeface="Lato"/>
                <a:cs typeface="Lato"/>
                <a:sym typeface="Lato"/>
              </a:rPr>
              <a:t> to download free image assets.</a:t>
            </a:r>
            <a:endParaRPr sz="1000">
              <a:solidFill>
                <a:srgbClr val="080220"/>
              </a:solidFill>
              <a:latin typeface="Lato"/>
              <a:ea typeface="Lato"/>
              <a:cs typeface="Lato"/>
              <a:sym typeface="Lato"/>
            </a:endParaRPr>
          </a:p>
          <a:p>
            <a:pPr indent="0" lvl="0" marL="0" rtl="0" algn="l">
              <a:lnSpc>
                <a:spcPct val="115000"/>
              </a:lnSpc>
              <a:spcBef>
                <a:spcPts val="1000"/>
              </a:spcBef>
              <a:spcAft>
                <a:spcPts val="1000"/>
              </a:spcAft>
              <a:buNone/>
            </a:pPr>
            <a:r>
              <a:rPr lang="en" sz="1000">
                <a:solidFill>
                  <a:srgbClr val="080220"/>
                </a:solidFill>
                <a:latin typeface="Lato"/>
                <a:ea typeface="Lato"/>
                <a:cs typeface="Lato"/>
                <a:sym typeface="Lato"/>
              </a:rPr>
              <a:t>Or, you can go to </a:t>
            </a:r>
            <a:r>
              <a:rPr b="1" lang="en" sz="1000">
                <a:solidFill>
                  <a:srgbClr val="080220"/>
                </a:solidFill>
                <a:latin typeface="Lato"/>
                <a:ea typeface="Lato"/>
                <a:cs typeface="Lato"/>
                <a:sym typeface="Lato"/>
              </a:rPr>
              <a:t>Add-ons</a:t>
            </a:r>
            <a:r>
              <a:rPr lang="en" sz="1000">
                <a:solidFill>
                  <a:srgbClr val="080220"/>
                </a:solidFill>
                <a:latin typeface="Lato"/>
                <a:ea typeface="Lato"/>
                <a:cs typeface="Lato"/>
                <a:sym typeface="Lato"/>
              </a:rPr>
              <a:t> menu, choose </a:t>
            </a:r>
            <a:r>
              <a:rPr b="1" lang="en" sz="1000">
                <a:solidFill>
                  <a:srgbClr val="080220"/>
                </a:solidFill>
                <a:latin typeface="Lato"/>
                <a:ea typeface="Lato"/>
                <a:cs typeface="Lato"/>
                <a:sym typeface="Lato"/>
              </a:rPr>
              <a:t>Get add-ons</a:t>
            </a:r>
            <a:r>
              <a:rPr lang="en" sz="1000">
                <a:solidFill>
                  <a:srgbClr val="080220"/>
                </a:solidFill>
                <a:latin typeface="Lato"/>
                <a:ea typeface="Lato"/>
                <a:cs typeface="Lato"/>
                <a:sym typeface="Lato"/>
              </a:rPr>
              <a:t>, and search for “Unsplash”.</a:t>
            </a:r>
            <a:endParaRPr b="1" sz="1000">
              <a:solidFill>
                <a:srgbClr val="080220"/>
              </a:solidFill>
              <a:latin typeface="Lato"/>
              <a:ea typeface="Lato"/>
              <a:cs typeface="Lato"/>
              <a:sym typeface="Lato"/>
            </a:endParaRPr>
          </a:p>
        </p:txBody>
      </p:sp>
      <p:sp>
        <p:nvSpPr>
          <p:cNvPr id="95" name="Google Shape;95;p23"/>
          <p:cNvSpPr/>
          <p:nvPr/>
        </p:nvSpPr>
        <p:spPr>
          <a:xfrm>
            <a:off x="5333999" y="155425"/>
            <a:ext cx="3672795" cy="4825200"/>
          </a:xfrm>
          <a:prstGeom prst="rect">
            <a:avLst/>
          </a:prstGeom>
          <a:no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6" name="Shape 96"/>
        <p:cNvGrpSpPr/>
        <p:nvPr/>
      </p:nvGrpSpPr>
      <p:grpSpPr>
        <a:xfrm>
          <a:off x="0" y="0"/>
          <a:ext cx="0" cy="0"/>
          <a:chOff x="0" y="0"/>
          <a:chExt cx="0" cy="0"/>
        </a:xfrm>
      </p:grpSpPr>
      <p:sp>
        <p:nvSpPr>
          <p:cNvPr id="97" name="Google Shape;97;p2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8" name="Google Shape;98;p24"/>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0" name="Shape 100"/>
        <p:cNvGrpSpPr/>
        <p:nvPr/>
      </p:nvGrpSpPr>
      <p:grpSpPr>
        <a:xfrm>
          <a:off x="0" y="0"/>
          <a:ext cx="0" cy="0"/>
          <a:chOff x="0" y="0"/>
          <a:chExt cx="0" cy="0"/>
        </a:xfrm>
      </p:grpSpPr>
      <p:sp>
        <p:nvSpPr>
          <p:cNvPr id="101" name="Google Shape;101;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Subtitle">
    <p:spTree>
      <p:nvGrpSpPr>
        <p:cNvPr id="102" name="Shape 102"/>
        <p:cNvGrpSpPr/>
        <p:nvPr/>
      </p:nvGrpSpPr>
      <p:grpSpPr>
        <a:xfrm>
          <a:off x="0" y="0"/>
          <a:ext cx="0" cy="0"/>
          <a:chOff x="0" y="0"/>
          <a:chExt cx="0" cy="0"/>
        </a:xfrm>
      </p:grpSpPr>
      <p:sp>
        <p:nvSpPr>
          <p:cNvPr id="103" name="Google Shape;103;p26"/>
          <p:cNvSpPr/>
          <p:nvPr/>
        </p:nvSpPr>
        <p:spPr>
          <a:xfrm>
            <a:off x="0" y="0"/>
            <a:ext cx="9144000" cy="3745800"/>
          </a:xfrm>
          <a:prstGeom prst="rect">
            <a:avLst/>
          </a:prstGeom>
          <a:solidFill>
            <a:srgbClr val="FF00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6"/>
          <p:cNvSpPr/>
          <p:nvPr/>
        </p:nvSpPr>
        <p:spPr>
          <a:xfrm>
            <a:off x="579000" y="1722000"/>
            <a:ext cx="54300" cy="1363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05" name="Google Shape;105;p26"/>
          <p:cNvSpPr txBox="1"/>
          <p:nvPr>
            <p:ph type="ctrTitle"/>
          </p:nvPr>
        </p:nvSpPr>
        <p:spPr>
          <a:xfrm>
            <a:off x="826350" y="1519225"/>
            <a:ext cx="4638300" cy="11598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FFFFFF"/>
              </a:buClr>
              <a:buSzPts val="2800"/>
              <a:buFont typeface="Titillium Web"/>
              <a:buNone/>
              <a:defRPr b="1" i="0" sz="3600" u="none" cap="none" strike="noStrike">
                <a:solidFill>
                  <a:srgbClr val="FFFFFF"/>
                </a:solidFill>
                <a:latin typeface="Titillium Web"/>
                <a:ea typeface="Titillium Web"/>
                <a:cs typeface="Titillium Web"/>
                <a:sym typeface="Titillium Web"/>
              </a:defRPr>
            </a:lvl1pPr>
            <a:lvl2pPr indent="0" lvl="1" rtl="0">
              <a:spcBef>
                <a:spcPts val="0"/>
              </a:spcBef>
              <a:spcAft>
                <a:spcPts val="0"/>
              </a:spcAft>
              <a:buClr>
                <a:srgbClr val="FFFFFF"/>
              </a:buClr>
              <a:buSzPts val="2800"/>
              <a:buFont typeface="Titillium Web"/>
              <a:buNone/>
              <a:defRPr b="1" sz="3600">
                <a:solidFill>
                  <a:srgbClr val="FFFFFF"/>
                </a:solidFill>
                <a:latin typeface="Titillium Web"/>
                <a:ea typeface="Titillium Web"/>
                <a:cs typeface="Titillium Web"/>
                <a:sym typeface="Titillium Web"/>
              </a:defRPr>
            </a:lvl2pPr>
            <a:lvl3pPr indent="0" lvl="2" rtl="0">
              <a:spcBef>
                <a:spcPts val="0"/>
              </a:spcBef>
              <a:spcAft>
                <a:spcPts val="0"/>
              </a:spcAft>
              <a:buClr>
                <a:srgbClr val="FFFFFF"/>
              </a:buClr>
              <a:buSzPts val="2800"/>
              <a:buFont typeface="Titillium Web"/>
              <a:buNone/>
              <a:defRPr b="1" sz="3600">
                <a:solidFill>
                  <a:srgbClr val="FFFFFF"/>
                </a:solidFill>
                <a:latin typeface="Titillium Web"/>
                <a:ea typeface="Titillium Web"/>
                <a:cs typeface="Titillium Web"/>
                <a:sym typeface="Titillium Web"/>
              </a:defRPr>
            </a:lvl3pPr>
            <a:lvl4pPr indent="0" lvl="3" rtl="0">
              <a:spcBef>
                <a:spcPts val="0"/>
              </a:spcBef>
              <a:spcAft>
                <a:spcPts val="0"/>
              </a:spcAft>
              <a:buClr>
                <a:srgbClr val="FFFFFF"/>
              </a:buClr>
              <a:buSzPts val="2800"/>
              <a:buFont typeface="Titillium Web"/>
              <a:buNone/>
              <a:defRPr b="1" sz="3600">
                <a:solidFill>
                  <a:srgbClr val="FFFFFF"/>
                </a:solidFill>
                <a:latin typeface="Titillium Web"/>
                <a:ea typeface="Titillium Web"/>
                <a:cs typeface="Titillium Web"/>
                <a:sym typeface="Titillium Web"/>
              </a:defRPr>
            </a:lvl4pPr>
            <a:lvl5pPr indent="0" lvl="4" rtl="0">
              <a:spcBef>
                <a:spcPts val="0"/>
              </a:spcBef>
              <a:spcAft>
                <a:spcPts val="0"/>
              </a:spcAft>
              <a:buClr>
                <a:srgbClr val="FFFFFF"/>
              </a:buClr>
              <a:buSzPts val="2800"/>
              <a:buFont typeface="Titillium Web"/>
              <a:buNone/>
              <a:defRPr b="1" sz="3600">
                <a:solidFill>
                  <a:srgbClr val="FFFFFF"/>
                </a:solidFill>
                <a:latin typeface="Titillium Web"/>
                <a:ea typeface="Titillium Web"/>
                <a:cs typeface="Titillium Web"/>
                <a:sym typeface="Titillium Web"/>
              </a:defRPr>
            </a:lvl5pPr>
            <a:lvl6pPr indent="0" lvl="5" rtl="0">
              <a:spcBef>
                <a:spcPts val="0"/>
              </a:spcBef>
              <a:spcAft>
                <a:spcPts val="0"/>
              </a:spcAft>
              <a:buClr>
                <a:srgbClr val="FFFFFF"/>
              </a:buClr>
              <a:buSzPts val="2800"/>
              <a:buFont typeface="Titillium Web"/>
              <a:buNone/>
              <a:defRPr b="1" sz="3600">
                <a:solidFill>
                  <a:srgbClr val="FFFFFF"/>
                </a:solidFill>
                <a:latin typeface="Titillium Web"/>
                <a:ea typeface="Titillium Web"/>
                <a:cs typeface="Titillium Web"/>
                <a:sym typeface="Titillium Web"/>
              </a:defRPr>
            </a:lvl6pPr>
            <a:lvl7pPr indent="0" lvl="6" rtl="0">
              <a:spcBef>
                <a:spcPts val="0"/>
              </a:spcBef>
              <a:spcAft>
                <a:spcPts val="0"/>
              </a:spcAft>
              <a:buClr>
                <a:srgbClr val="FFFFFF"/>
              </a:buClr>
              <a:buSzPts val="2800"/>
              <a:buFont typeface="Titillium Web"/>
              <a:buNone/>
              <a:defRPr b="1" sz="3600">
                <a:solidFill>
                  <a:srgbClr val="FFFFFF"/>
                </a:solidFill>
                <a:latin typeface="Titillium Web"/>
                <a:ea typeface="Titillium Web"/>
                <a:cs typeface="Titillium Web"/>
                <a:sym typeface="Titillium Web"/>
              </a:defRPr>
            </a:lvl7pPr>
            <a:lvl8pPr indent="0" lvl="7" rtl="0">
              <a:spcBef>
                <a:spcPts val="0"/>
              </a:spcBef>
              <a:spcAft>
                <a:spcPts val="0"/>
              </a:spcAft>
              <a:buClr>
                <a:srgbClr val="FFFFFF"/>
              </a:buClr>
              <a:buSzPts val="2800"/>
              <a:buFont typeface="Titillium Web"/>
              <a:buNone/>
              <a:defRPr b="1" sz="3600">
                <a:solidFill>
                  <a:srgbClr val="FFFFFF"/>
                </a:solidFill>
                <a:latin typeface="Titillium Web"/>
                <a:ea typeface="Titillium Web"/>
                <a:cs typeface="Titillium Web"/>
                <a:sym typeface="Titillium Web"/>
              </a:defRPr>
            </a:lvl8pPr>
            <a:lvl9pPr indent="0" lvl="8" rtl="0">
              <a:spcBef>
                <a:spcPts val="0"/>
              </a:spcBef>
              <a:spcAft>
                <a:spcPts val="0"/>
              </a:spcAft>
              <a:buClr>
                <a:srgbClr val="FFFFFF"/>
              </a:buClr>
              <a:buSzPts val="2800"/>
              <a:buFont typeface="Titillium Web"/>
              <a:buNone/>
              <a:defRPr b="1" sz="3600">
                <a:solidFill>
                  <a:srgbClr val="FFFFFF"/>
                </a:solidFill>
                <a:latin typeface="Titillium Web"/>
                <a:ea typeface="Titillium Web"/>
                <a:cs typeface="Titillium Web"/>
                <a:sym typeface="Titillium Web"/>
              </a:defRPr>
            </a:lvl9pPr>
          </a:lstStyle>
          <a:p/>
        </p:txBody>
      </p:sp>
      <p:sp>
        <p:nvSpPr>
          <p:cNvPr id="106" name="Google Shape;106;p26"/>
          <p:cNvSpPr txBox="1"/>
          <p:nvPr>
            <p:ph idx="1" type="subTitle"/>
          </p:nvPr>
        </p:nvSpPr>
        <p:spPr>
          <a:xfrm>
            <a:off x="826350" y="2763850"/>
            <a:ext cx="7632000" cy="7848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800"/>
              <a:buFont typeface="Titillium Web"/>
              <a:buNone/>
              <a:defRPr b="0" i="0" sz="1800" u="none" cap="none" strike="noStrike">
                <a:solidFill>
                  <a:srgbClr val="000000"/>
                </a:solidFill>
                <a:latin typeface="Titillium Web"/>
                <a:ea typeface="Titillium Web"/>
                <a:cs typeface="Titillium Web"/>
                <a:sym typeface="Titillium Web"/>
              </a:defRPr>
            </a:lvl1pPr>
            <a:lvl2pPr indent="0" lvl="1" marL="0" marR="0" rtl="0" algn="l">
              <a:lnSpc>
                <a:spcPct val="100000"/>
              </a:lnSpc>
              <a:spcBef>
                <a:spcPts val="0"/>
              </a:spcBef>
              <a:spcAft>
                <a:spcPts val="0"/>
              </a:spcAft>
              <a:buClr>
                <a:srgbClr val="000000"/>
              </a:buClr>
              <a:buSzPts val="1400"/>
              <a:buFont typeface="Titillium Web"/>
              <a:buNone/>
              <a:defRPr b="0" i="0" sz="3000" u="none" cap="none" strike="noStrike">
                <a:solidFill>
                  <a:srgbClr val="000000"/>
                </a:solidFill>
                <a:latin typeface="Titillium Web"/>
                <a:ea typeface="Titillium Web"/>
                <a:cs typeface="Titillium Web"/>
                <a:sym typeface="Titillium Web"/>
              </a:defRPr>
            </a:lvl2pPr>
            <a:lvl3pPr indent="0" lvl="2" marL="0" marR="0" rtl="0" algn="l">
              <a:lnSpc>
                <a:spcPct val="100000"/>
              </a:lnSpc>
              <a:spcBef>
                <a:spcPts val="0"/>
              </a:spcBef>
              <a:spcAft>
                <a:spcPts val="0"/>
              </a:spcAft>
              <a:buClr>
                <a:srgbClr val="000000"/>
              </a:buClr>
              <a:buSzPts val="1400"/>
              <a:buFont typeface="Titillium Web"/>
              <a:buNone/>
              <a:defRPr b="0" i="0" sz="3000" u="none" cap="none" strike="noStrike">
                <a:solidFill>
                  <a:srgbClr val="000000"/>
                </a:solidFill>
                <a:latin typeface="Titillium Web"/>
                <a:ea typeface="Titillium Web"/>
                <a:cs typeface="Titillium Web"/>
                <a:sym typeface="Titillium Web"/>
              </a:defRPr>
            </a:lvl3pPr>
            <a:lvl4pPr indent="0" lvl="3" marL="0" marR="0" rtl="0" algn="l">
              <a:lnSpc>
                <a:spcPct val="100000"/>
              </a:lnSpc>
              <a:spcBef>
                <a:spcPts val="0"/>
              </a:spcBef>
              <a:spcAft>
                <a:spcPts val="0"/>
              </a:spcAft>
              <a:buClr>
                <a:srgbClr val="000000"/>
              </a:buClr>
              <a:buSzPts val="1400"/>
              <a:buFont typeface="Titillium Web"/>
              <a:buNone/>
              <a:defRPr b="0" i="0" sz="3000" u="none" cap="none" strike="noStrike">
                <a:solidFill>
                  <a:srgbClr val="000000"/>
                </a:solidFill>
                <a:latin typeface="Titillium Web"/>
                <a:ea typeface="Titillium Web"/>
                <a:cs typeface="Titillium Web"/>
                <a:sym typeface="Titillium Web"/>
              </a:defRPr>
            </a:lvl4pPr>
            <a:lvl5pPr indent="0" lvl="4" marL="0" marR="0" rtl="0" algn="l">
              <a:lnSpc>
                <a:spcPct val="100000"/>
              </a:lnSpc>
              <a:spcBef>
                <a:spcPts val="0"/>
              </a:spcBef>
              <a:spcAft>
                <a:spcPts val="0"/>
              </a:spcAft>
              <a:buClr>
                <a:srgbClr val="000000"/>
              </a:buClr>
              <a:buSzPts val="1400"/>
              <a:buFont typeface="Titillium Web"/>
              <a:buNone/>
              <a:defRPr b="0" i="0" sz="3000" u="none" cap="none" strike="noStrike">
                <a:solidFill>
                  <a:srgbClr val="000000"/>
                </a:solidFill>
                <a:latin typeface="Titillium Web"/>
                <a:ea typeface="Titillium Web"/>
                <a:cs typeface="Titillium Web"/>
                <a:sym typeface="Titillium Web"/>
              </a:defRPr>
            </a:lvl5pPr>
            <a:lvl6pPr indent="0" lvl="5" marL="0" marR="0" rtl="0" algn="l">
              <a:lnSpc>
                <a:spcPct val="100000"/>
              </a:lnSpc>
              <a:spcBef>
                <a:spcPts val="0"/>
              </a:spcBef>
              <a:spcAft>
                <a:spcPts val="0"/>
              </a:spcAft>
              <a:buClr>
                <a:srgbClr val="000000"/>
              </a:buClr>
              <a:buSzPts val="1400"/>
              <a:buFont typeface="Titillium Web"/>
              <a:buNone/>
              <a:defRPr b="0" i="0" sz="3000" u="none" cap="none" strike="noStrike">
                <a:solidFill>
                  <a:srgbClr val="000000"/>
                </a:solidFill>
                <a:latin typeface="Titillium Web"/>
                <a:ea typeface="Titillium Web"/>
                <a:cs typeface="Titillium Web"/>
                <a:sym typeface="Titillium Web"/>
              </a:defRPr>
            </a:lvl6pPr>
            <a:lvl7pPr indent="0" lvl="6" marL="0" marR="0" rtl="0" algn="l">
              <a:lnSpc>
                <a:spcPct val="100000"/>
              </a:lnSpc>
              <a:spcBef>
                <a:spcPts val="0"/>
              </a:spcBef>
              <a:spcAft>
                <a:spcPts val="0"/>
              </a:spcAft>
              <a:buClr>
                <a:srgbClr val="000000"/>
              </a:buClr>
              <a:buSzPts val="1400"/>
              <a:buFont typeface="Titillium Web"/>
              <a:buNone/>
              <a:defRPr b="0" i="0" sz="3000" u="none" cap="none" strike="noStrike">
                <a:solidFill>
                  <a:srgbClr val="000000"/>
                </a:solidFill>
                <a:latin typeface="Titillium Web"/>
                <a:ea typeface="Titillium Web"/>
                <a:cs typeface="Titillium Web"/>
                <a:sym typeface="Titillium Web"/>
              </a:defRPr>
            </a:lvl7pPr>
            <a:lvl8pPr indent="0" lvl="7" marL="0" marR="0" rtl="0" algn="l">
              <a:lnSpc>
                <a:spcPct val="100000"/>
              </a:lnSpc>
              <a:spcBef>
                <a:spcPts val="0"/>
              </a:spcBef>
              <a:spcAft>
                <a:spcPts val="0"/>
              </a:spcAft>
              <a:buClr>
                <a:srgbClr val="000000"/>
              </a:buClr>
              <a:buSzPts val="1400"/>
              <a:buFont typeface="Titillium Web"/>
              <a:buNone/>
              <a:defRPr b="0" i="0" sz="3000" u="none" cap="none" strike="noStrike">
                <a:solidFill>
                  <a:srgbClr val="000000"/>
                </a:solidFill>
                <a:latin typeface="Titillium Web"/>
                <a:ea typeface="Titillium Web"/>
                <a:cs typeface="Titillium Web"/>
                <a:sym typeface="Titillium Web"/>
              </a:defRPr>
            </a:lvl8pPr>
            <a:lvl9pPr indent="0" lvl="8" marL="0" marR="0" rtl="0" algn="l">
              <a:lnSpc>
                <a:spcPct val="100000"/>
              </a:lnSpc>
              <a:spcBef>
                <a:spcPts val="0"/>
              </a:spcBef>
              <a:spcAft>
                <a:spcPts val="0"/>
              </a:spcAft>
              <a:buClr>
                <a:srgbClr val="000000"/>
              </a:buClr>
              <a:buSzPts val="1400"/>
              <a:buFont typeface="Titillium Web"/>
              <a:buNone/>
              <a:defRPr b="0" i="0" sz="3000" u="none" cap="none" strike="noStrike">
                <a:solidFill>
                  <a:srgbClr val="000000"/>
                </a:solidFill>
                <a:latin typeface="Titillium Web"/>
                <a:ea typeface="Titillium Web"/>
                <a:cs typeface="Titillium Web"/>
                <a:sym typeface="Titillium Web"/>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color">
  <p:cSld name="Title only color">
    <p:spTree>
      <p:nvGrpSpPr>
        <p:cNvPr id="107" name="Shape 107"/>
        <p:cNvGrpSpPr/>
        <p:nvPr/>
      </p:nvGrpSpPr>
      <p:grpSpPr>
        <a:xfrm>
          <a:off x="0" y="0"/>
          <a:ext cx="0" cy="0"/>
          <a:chOff x="0" y="0"/>
          <a:chExt cx="0" cy="0"/>
        </a:xfrm>
      </p:grpSpPr>
      <p:sp>
        <p:nvSpPr>
          <p:cNvPr id="108" name="Google Shape;108;p27"/>
          <p:cNvSpPr/>
          <p:nvPr/>
        </p:nvSpPr>
        <p:spPr>
          <a:xfrm>
            <a:off x="0" y="0"/>
            <a:ext cx="9144000" cy="3745800"/>
          </a:xfrm>
          <a:prstGeom prst="rect">
            <a:avLst/>
          </a:prstGeom>
          <a:solidFill>
            <a:srgbClr val="FF00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7"/>
          <p:cNvSpPr txBox="1"/>
          <p:nvPr>
            <p:ph type="title"/>
          </p:nvPr>
        </p:nvSpPr>
        <p:spPr>
          <a:xfrm>
            <a:off x="844425" y="422500"/>
            <a:ext cx="3226800" cy="8574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FFFFFF"/>
              </a:buClr>
              <a:buSzPts val="2800"/>
              <a:buFont typeface="Titillium Web"/>
              <a:buNone/>
              <a:defRPr b="1" i="0" sz="2600" u="none" cap="none" strike="noStrike">
                <a:solidFill>
                  <a:srgbClr val="FFFFFF"/>
                </a:solidFill>
                <a:latin typeface="Titillium Web"/>
                <a:ea typeface="Titillium Web"/>
                <a:cs typeface="Titillium Web"/>
                <a:sym typeface="Titillium Web"/>
              </a:defRPr>
            </a:lvl1pPr>
            <a:lvl2pPr indent="0" lvl="1" rtl="0">
              <a:spcBef>
                <a:spcPts val="0"/>
              </a:spcBef>
              <a:spcAft>
                <a:spcPts val="0"/>
              </a:spcAft>
              <a:buClr>
                <a:srgbClr val="FFFFFF"/>
              </a:buClr>
              <a:buSzPts val="2800"/>
              <a:buFont typeface="Titillium Web"/>
              <a:buNone/>
              <a:defRPr b="1" sz="2600">
                <a:solidFill>
                  <a:srgbClr val="FFFFFF"/>
                </a:solidFill>
                <a:latin typeface="Titillium Web"/>
                <a:ea typeface="Titillium Web"/>
                <a:cs typeface="Titillium Web"/>
                <a:sym typeface="Titillium Web"/>
              </a:defRPr>
            </a:lvl2pPr>
            <a:lvl3pPr indent="0" lvl="2" rtl="0">
              <a:spcBef>
                <a:spcPts val="0"/>
              </a:spcBef>
              <a:spcAft>
                <a:spcPts val="0"/>
              </a:spcAft>
              <a:buClr>
                <a:srgbClr val="FFFFFF"/>
              </a:buClr>
              <a:buSzPts val="2800"/>
              <a:buFont typeface="Titillium Web"/>
              <a:buNone/>
              <a:defRPr b="1" sz="2600">
                <a:solidFill>
                  <a:srgbClr val="FFFFFF"/>
                </a:solidFill>
                <a:latin typeface="Titillium Web"/>
                <a:ea typeface="Titillium Web"/>
                <a:cs typeface="Titillium Web"/>
                <a:sym typeface="Titillium Web"/>
              </a:defRPr>
            </a:lvl3pPr>
            <a:lvl4pPr indent="0" lvl="3" rtl="0">
              <a:spcBef>
                <a:spcPts val="0"/>
              </a:spcBef>
              <a:spcAft>
                <a:spcPts val="0"/>
              </a:spcAft>
              <a:buClr>
                <a:srgbClr val="FFFFFF"/>
              </a:buClr>
              <a:buSzPts val="2800"/>
              <a:buFont typeface="Titillium Web"/>
              <a:buNone/>
              <a:defRPr b="1" sz="2600">
                <a:solidFill>
                  <a:srgbClr val="FFFFFF"/>
                </a:solidFill>
                <a:latin typeface="Titillium Web"/>
                <a:ea typeface="Titillium Web"/>
                <a:cs typeface="Titillium Web"/>
                <a:sym typeface="Titillium Web"/>
              </a:defRPr>
            </a:lvl4pPr>
            <a:lvl5pPr indent="0" lvl="4" rtl="0">
              <a:spcBef>
                <a:spcPts val="0"/>
              </a:spcBef>
              <a:spcAft>
                <a:spcPts val="0"/>
              </a:spcAft>
              <a:buClr>
                <a:srgbClr val="FFFFFF"/>
              </a:buClr>
              <a:buSzPts val="2800"/>
              <a:buFont typeface="Titillium Web"/>
              <a:buNone/>
              <a:defRPr b="1" sz="2600">
                <a:solidFill>
                  <a:srgbClr val="FFFFFF"/>
                </a:solidFill>
                <a:latin typeface="Titillium Web"/>
                <a:ea typeface="Titillium Web"/>
                <a:cs typeface="Titillium Web"/>
                <a:sym typeface="Titillium Web"/>
              </a:defRPr>
            </a:lvl5pPr>
            <a:lvl6pPr indent="0" lvl="5" rtl="0">
              <a:spcBef>
                <a:spcPts val="0"/>
              </a:spcBef>
              <a:spcAft>
                <a:spcPts val="0"/>
              </a:spcAft>
              <a:buClr>
                <a:srgbClr val="FFFFFF"/>
              </a:buClr>
              <a:buSzPts val="2800"/>
              <a:buFont typeface="Titillium Web"/>
              <a:buNone/>
              <a:defRPr b="1" sz="2600">
                <a:solidFill>
                  <a:srgbClr val="FFFFFF"/>
                </a:solidFill>
                <a:latin typeface="Titillium Web"/>
                <a:ea typeface="Titillium Web"/>
                <a:cs typeface="Titillium Web"/>
                <a:sym typeface="Titillium Web"/>
              </a:defRPr>
            </a:lvl6pPr>
            <a:lvl7pPr indent="0" lvl="6" rtl="0">
              <a:spcBef>
                <a:spcPts val="0"/>
              </a:spcBef>
              <a:spcAft>
                <a:spcPts val="0"/>
              </a:spcAft>
              <a:buClr>
                <a:srgbClr val="FFFFFF"/>
              </a:buClr>
              <a:buSzPts val="2800"/>
              <a:buFont typeface="Titillium Web"/>
              <a:buNone/>
              <a:defRPr b="1" sz="2600">
                <a:solidFill>
                  <a:srgbClr val="FFFFFF"/>
                </a:solidFill>
                <a:latin typeface="Titillium Web"/>
                <a:ea typeface="Titillium Web"/>
                <a:cs typeface="Titillium Web"/>
                <a:sym typeface="Titillium Web"/>
              </a:defRPr>
            </a:lvl7pPr>
            <a:lvl8pPr indent="0" lvl="7" rtl="0">
              <a:spcBef>
                <a:spcPts val="0"/>
              </a:spcBef>
              <a:spcAft>
                <a:spcPts val="0"/>
              </a:spcAft>
              <a:buClr>
                <a:srgbClr val="FFFFFF"/>
              </a:buClr>
              <a:buSzPts val="2800"/>
              <a:buFont typeface="Titillium Web"/>
              <a:buNone/>
              <a:defRPr b="1" sz="2600">
                <a:solidFill>
                  <a:srgbClr val="FFFFFF"/>
                </a:solidFill>
                <a:latin typeface="Titillium Web"/>
                <a:ea typeface="Titillium Web"/>
                <a:cs typeface="Titillium Web"/>
                <a:sym typeface="Titillium Web"/>
              </a:defRPr>
            </a:lvl8pPr>
            <a:lvl9pPr indent="0" lvl="8" rtl="0">
              <a:spcBef>
                <a:spcPts val="0"/>
              </a:spcBef>
              <a:spcAft>
                <a:spcPts val="0"/>
              </a:spcAft>
              <a:buClr>
                <a:srgbClr val="FFFFFF"/>
              </a:buClr>
              <a:buSzPts val="2800"/>
              <a:buFont typeface="Titillium Web"/>
              <a:buNone/>
              <a:defRPr b="1" sz="2600">
                <a:solidFill>
                  <a:srgbClr val="FFFFFF"/>
                </a:solidFill>
                <a:latin typeface="Titillium Web"/>
                <a:ea typeface="Titillium Web"/>
                <a:cs typeface="Titillium Web"/>
                <a:sym typeface="Titillium Web"/>
              </a:defRPr>
            </a:lvl9pPr>
          </a:lstStyle>
          <a:p/>
        </p:txBody>
      </p:sp>
      <p:sp>
        <p:nvSpPr>
          <p:cNvPr id="110" name="Google Shape;110;p27"/>
          <p:cNvSpPr/>
          <p:nvPr/>
        </p:nvSpPr>
        <p:spPr>
          <a:xfrm>
            <a:off x="579000" y="579000"/>
            <a:ext cx="54300" cy="6756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11" name="Google Shape;111;p27"/>
          <p:cNvSpPr/>
          <p:nvPr/>
        </p:nvSpPr>
        <p:spPr>
          <a:xfrm>
            <a:off x="-50" y="1826400"/>
            <a:ext cx="9144000" cy="3317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ark Slide">
  <p:cSld name="Dark Slide">
    <p:bg>
      <p:bgPr>
        <a:solidFill>
          <a:schemeClr val="dk1"/>
        </a:solidFill>
      </p:bgPr>
    </p:bg>
    <p:spTree>
      <p:nvGrpSpPr>
        <p:cNvPr id="112" name="Shape 112"/>
        <p:cNvGrpSpPr/>
        <p:nvPr/>
      </p:nvGrpSpPr>
      <p:grpSpPr>
        <a:xfrm>
          <a:off x="0" y="0"/>
          <a:ext cx="0" cy="0"/>
          <a:chOff x="0" y="0"/>
          <a:chExt cx="0" cy="0"/>
        </a:xfrm>
      </p:grpSpPr>
      <p:sp>
        <p:nvSpPr>
          <p:cNvPr id="113" name="Google Shape;113;p28"/>
          <p:cNvSpPr txBox="1"/>
          <p:nvPr>
            <p:ph idx="12" type="sldNum"/>
          </p:nvPr>
        </p:nvSpPr>
        <p:spPr>
          <a:xfrm>
            <a:off x="8586788" y="134541"/>
            <a:ext cx="306000" cy="271500"/>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1" sz="600">
                <a:solidFill>
                  <a:schemeClr val="lt1"/>
                </a:solidFill>
                <a:latin typeface="Montserrat"/>
                <a:ea typeface="Montserrat"/>
                <a:cs typeface="Montserrat"/>
                <a:sym typeface="Montserrat"/>
              </a:defRPr>
            </a:lvl1pPr>
            <a:lvl2pPr indent="0" lvl="1" marL="0" marR="0" rtl="0" algn="r">
              <a:spcBef>
                <a:spcPts val="0"/>
              </a:spcBef>
              <a:buNone/>
              <a:defRPr b="1" sz="600">
                <a:solidFill>
                  <a:schemeClr val="lt1"/>
                </a:solidFill>
                <a:latin typeface="Montserrat"/>
                <a:ea typeface="Montserrat"/>
                <a:cs typeface="Montserrat"/>
                <a:sym typeface="Montserrat"/>
              </a:defRPr>
            </a:lvl2pPr>
            <a:lvl3pPr indent="0" lvl="2" marL="0" marR="0" rtl="0" algn="r">
              <a:spcBef>
                <a:spcPts val="0"/>
              </a:spcBef>
              <a:buNone/>
              <a:defRPr b="1" sz="600">
                <a:solidFill>
                  <a:schemeClr val="lt1"/>
                </a:solidFill>
                <a:latin typeface="Montserrat"/>
                <a:ea typeface="Montserrat"/>
                <a:cs typeface="Montserrat"/>
                <a:sym typeface="Montserrat"/>
              </a:defRPr>
            </a:lvl3pPr>
            <a:lvl4pPr indent="0" lvl="3" marL="0" marR="0" rtl="0" algn="r">
              <a:spcBef>
                <a:spcPts val="0"/>
              </a:spcBef>
              <a:buNone/>
              <a:defRPr b="1" sz="600">
                <a:solidFill>
                  <a:schemeClr val="lt1"/>
                </a:solidFill>
                <a:latin typeface="Montserrat"/>
                <a:ea typeface="Montserrat"/>
                <a:cs typeface="Montserrat"/>
                <a:sym typeface="Montserrat"/>
              </a:defRPr>
            </a:lvl4pPr>
            <a:lvl5pPr indent="0" lvl="4" marL="0" marR="0" rtl="0" algn="r">
              <a:spcBef>
                <a:spcPts val="0"/>
              </a:spcBef>
              <a:buNone/>
              <a:defRPr b="1" sz="600">
                <a:solidFill>
                  <a:schemeClr val="lt1"/>
                </a:solidFill>
                <a:latin typeface="Montserrat"/>
                <a:ea typeface="Montserrat"/>
                <a:cs typeface="Montserrat"/>
                <a:sym typeface="Montserrat"/>
              </a:defRPr>
            </a:lvl5pPr>
            <a:lvl6pPr indent="0" lvl="5" marL="0" marR="0" rtl="0" algn="r">
              <a:spcBef>
                <a:spcPts val="0"/>
              </a:spcBef>
              <a:buNone/>
              <a:defRPr b="1" sz="600">
                <a:solidFill>
                  <a:schemeClr val="lt1"/>
                </a:solidFill>
                <a:latin typeface="Montserrat"/>
                <a:ea typeface="Montserrat"/>
                <a:cs typeface="Montserrat"/>
                <a:sym typeface="Montserrat"/>
              </a:defRPr>
            </a:lvl6pPr>
            <a:lvl7pPr indent="0" lvl="6" marL="0" marR="0" rtl="0" algn="r">
              <a:spcBef>
                <a:spcPts val="0"/>
              </a:spcBef>
              <a:buNone/>
              <a:defRPr b="1" sz="600">
                <a:solidFill>
                  <a:schemeClr val="lt1"/>
                </a:solidFill>
                <a:latin typeface="Montserrat"/>
                <a:ea typeface="Montserrat"/>
                <a:cs typeface="Montserrat"/>
                <a:sym typeface="Montserrat"/>
              </a:defRPr>
            </a:lvl7pPr>
            <a:lvl8pPr indent="0" lvl="7" marL="0" marR="0" rtl="0" algn="r">
              <a:spcBef>
                <a:spcPts val="0"/>
              </a:spcBef>
              <a:buNone/>
              <a:defRPr b="1" sz="600">
                <a:solidFill>
                  <a:schemeClr val="lt1"/>
                </a:solidFill>
                <a:latin typeface="Montserrat"/>
                <a:ea typeface="Montserrat"/>
                <a:cs typeface="Montserrat"/>
                <a:sym typeface="Montserrat"/>
              </a:defRPr>
            </a:lvl8pPr>
            <a:lvl9pPr indent="0" lvl="8" marL="0" marR="0" rtl="0" algn="r">
              <a:spcBef>
                <a:spcPts val="0"/>
              </a:spcBef>
              <a:buNone/>
              <a:defRPr b="1" sz="600">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up - Wide" showMasterSp="0">
  <p:cSld name="1up - Wide">
    <p:spTree>
      <p:nvGrpSpPr>
        <p:cNvPr id="114" name="Shape 114"/>
        <p:cNvGrpSpPr/>
        <p:nvPr/>
      </p:nvGrpSpPr>
      <p:grpSpPr>
        <a:xfrm>
          <a:off x="0" y="0"/>
          <a:ext cx="0" cy="0"/>
          <a:chOff x="0" y="0"/>
          <a:chExt cx="0" cy="0"/>
        </a:xfrm>
      </p:grpSpPr>
      <p:sp>
        <p:nvSpPr>
          <p:cNvPr id="115" name="Google Shape;115;p29"/>
          <p:cNvSpPr txBox="1"/>
          <p:nvPr>
            <p:ph idx="1" type="body"/>
          </p:nvPr>
        </p:nvSpPr>
        <p:spPr>
          <a:xfrm>
            <a:off x="483600" y="1392100"/>
            <a:ext cx="4015800" cy="2777100"/>
          </a:xfrm>
          <a:prstGeom prst="rect">
            <a:avLst/>
          </a:prstGeom>
          <a:noFill/>
          <a:ln>
            <a:noFill/>
          </a:ln>
        </p:spPr>
        <p:txBody>
          <a:bodyPr anchorCtr="0" anchor="t" bIns="91425" lIns="91425" spcFirstLastPara="1" rIns="91425" wrap="square" tIns="91425"/>
          <a:lstStyle>
            <a:lvl1pPr indent="-266700" lvl="0" marL="457200" rtl="0">
              <a:lnSpc>
                <a:spcPct val="115000"/>
              </a:lnSpc>
              <a:spcBef>
                <a:spcPts val="2000"/>
              </a:spcBef>
              <a:spcAft>
                <a:spcPts val="0"/>
              </a:spcAft>
              <a:buClr>
                <a:srgbClr val="777777"/>
              </a:buClr>
              <a:buSzPts val="600"/>
              <a:buFont typeface="Helvetica Neue Light"/>
              <a:buChar char="•"/>
              <a:defRPr sz="1000">
                <a:solidFill>
                  <a:srgbClr val="777777"/>
                </a:solidFill>
                <a:latin typeface="Helvetica Neue Light"/>
                <a:ea typeface="Helvetica Neue Light"/>
                <a:cs typeface="Helvetica Neue Light"/>
                <a:sym typeface="Helvetica Neue Light"/>
              </a:defRPr>
            </a:lvl1pPr>
            <a:lvl2pPr indent="-266700" lvl="1" marL="914400" marR="0" rtl="0" algn="l">
              <a:lnSpc>
                <a:spcPct val="100000"/>
              </a:lnSpc>
              <a:spcBef>
                <a:spcPts val="2000"/>
              </a:spcBef>
              <a:spcAft>
                <a:spcPts val="0"/>
              </a:spcAft>
              <a:buClr>
                <a:srgbClr val="777777"/>
              </a:buClr>
              <a:buSzPts val="600"/>
              <a:buFont typeface="Helvetica Neue Light"/>
              <a:buChar char="•"/>
              <a:defRPr i="0" sz="800" u="none" cap="none" strike="noStrike">
                <a:solidFill>
                  <a:srgbClr val="777777"/>
                </a:solidFill>
                <a:latin typeface="Helvetica Neue Light"/>
                <a:ea typeface="Helvetica Neue Light"/>
                <a:cs typeface="Helvetica Neue Light"/>
                <a:sym typeface="Helvetica Neue Light"/>
              </a:defRPr>
            </a:lvl2pPr>
            <a:lvl3pPr indent="-266700" lvl="2" marL="1371600" marR="0" rtl="0" algn="l">
              <a:lnSpc>
                <a:spcPct val="100000"/>
              </a:lnSpc>
              <a:spcBef>
                <a:spcPts val="2000"/>
              </a:spcBef>
              <a:spcAft>
                <a:spcPts val="0"/>
              </a:spcAft>
              <a:buClr>
                <a:srgbClr val="777777"/>
              </a:buClr>
              <a:buSzPts val="600"/>
              <a:buFont typeface="Helvetica Neue Light"/>
              <a:buChar char="•"/>
              <a:defRPr i="0" sz="800" u="none" cap="none" strike="noStrike">
                <a:solidFill>
                  <a:srgbClr val="777777"/>
                </a:solidFill>
                <a:latin typeface="Helvetica Neue Light"/>
                <a:ea typeface="Helvetica Neue Light"/>
                <a:cs typeface="Helvetica Neue Light"/>
                <a:sym typeface="Helvetica Neue Light"/>
              </a:defRPr>
            </a:lvl3pPr>
            <a:lvl4pPr indent="-266700" lvl="3" marL="1828800" marR="0" rtl="0" algn="l">
              <a:lnSpc>
                <a:spcPct val="100000"/>
              </a:lnSpc>
              <a:spcBef>
                <a:spcPts val="2000"/>
              </a:spcBef>
              <a:spcAft>
                <a:spcPts val="0"/>
              </a:spcAft>
              <a:buClr>
                <a:srgbClr val="777777"/>
              </a:buClr>
              <a:buSzPts val="600"/>
              <a:buFont typeface="Helvetica Neue Light"/>
              <a:buChar char="•"/>
              <a:defRPr i="0" sz="800" u="none" cap="none" strike="noStrike">
                <a:solidFill>
                  <a:srgbClr val="777777"/>
                </a:solidFill>
                <a:latin typeface="Helvetica Neue Light"/>
                <a:ea typeface="Helvetica Neue Light"/>
                <a:cs typeface="Helvetica Neue Light"/>
                <a:sym typeface="Helvetica Neue Light"/>
              </a:defRPr>
            </a:lvl4pPr>
            <a:lvl5pPr indent="-266700" lvl="4" marL="2286000" marR="0" rtl="0" algn="l">
              <a:lnSpc>
                <a:spcPct val="100000"/>
              </a:lnSpc>
              <a:spcBef>
                <a:spcPts val="2000"/>
              </a:spcBef>
              <a:spcAft>
                <a:spcPts val="0"/>
              </a:spcAft>
              <a:buClr>
                <a:srgbClr val="777777"/>
              </a:buClr>
              <a:buSzPts val="600"/>
              <a:buFont typeface="Helvetica Neue Light"/>
              <a:buChar char="•"/>
              <a:defRPr i="0" sz="800" u="none" cap="none" strike="noStrike">
                <a:solidFill>
                  <a:srgbClr val="777777"/>
                </a:solidFill>
                <a:latin typeface="Helvetica Neue Light"/>
                <a:ea typeface="Helvetica Neue Light"/>
                <a:cs typeface="Helvetica Neue Light"/>
                <a:sym typeface="Helvetica Neue Light"/>
              </a:defRPr>
            </a:lvl5pPr>
            <a:lvl6pPr indent="-266700" lvl="5" marL="2743200" marR="0" rtl="0" algn="l">
              <a:lnSpc>
                <a:spcPct val="100000"/>
              </a:lnSpc>
              <a:spcBef>
                <a:spcPts val="2000"/>
              </a:spcBef>
              <a:spcAft>
                <a:spcPts val="0"/>
              </a:spcAft>
              <a:buClr>
                <a:srgbClr val="777777"/>
              </a:buClr>
              <a:buSzPts val="600"/>
              <a:buFont typeface="Helvetica Neue Light"/>
              <a:buChar char="•"/>
              <a:defRPr i="0" sz="800" u="none" cap="none" strike="noStrike">
                <a:solidFill>
                  <a:srgbClr val="777777"/>
                </a:solidFill>
                <a:latin typeface="Helvetica Neue Light"/>
                <a:ea typeface="Helvetica Neue Light"/>
                <a:cs typeface="Helvetica Neue Light"/>
                <a:sym typeface="Helvetica Neue Light"/>
              </a:defRPr>
            </a:lvl6pPr>
            <a:lvl7pPr indent="-266700" lvl="6" marL="3200400" marR="0" rtl="0" algn="l">
              <a:lnSpc>
                <a:spcPct val="100000"/>
              </a:lnSpc>
              <a:spcBef>
                <a:spcPts val="2000"/>
              </a:spcBef>
              <a:spcAft>
                <a:spcPts val="0"/>
              </a:spcAft>
              <a:buClr>
                <a:srgbClr val="777777"/>
              </a:buClr>
              <a:buSzPts val="600"/>
              <a:buFont typeface="Helvetica Neue Light"/>
              <a:buChar char="•"/>
              <a:defRPr i="0" sz="800" u="none" cap="none" strike="noStrike">
                <a:solidFill>
                  <a:srgbClr val="777777"/>
                </a:solidFill>
                <a:latin typeface="Helvetica Neue Light"/>
                <a:ea typeface="Helvetica Neue Light"/>
                <a:cs typeface="Helvetica Neue Light"/>
                <a:sym typeface="Helvetica Neue Light"/>
              </a:defRPr>
            </a:lvl7pPr>
            <a:lvl8pPr indent="-266700" lvl="7" marL="3657600" marR="0" rtl="0" algn="l">
              <a:lnSpc>
                <a:spcPct val="100000"/>
              </a:lnSpc>
              <a:spcBef>
                <a:spcPts val="2000"/>
              </a:spcBef>
              <a:spcAft>
                <a:spcPts val="0"/>
              </a:spcAft>
              <a:buClr>
                <a:srgbClr val="777777"/>
              </a:buClr>
              <a:buSzPts val="600"/>
              <a:buFont typeface="Helvetica Neue Light"/>
              <a:buChar char="•"/>
              <a:defRPr i="0" sz="800" u="none" cap="none" strike="noStrike">
                <a:solidFill>
                  <a:srgbClr val="777777"/>
                </a:solidFill>
                <a:latin typeface="Helvetica Neue Light"/>
                <a:ea typeface="Helvetica Neue Light"/>
                <a:cs typeface="Helvetica Neue Light"/>
                <a:sym typeface="Helvetica Neue Light"/>
              </a:defRPr>
            </a:lvl8pPr>
            <a:lvl9pPr indent="-266700" lvl="8" marL="4114800" marR="0" rtl="0" algn="l">
              <a:lnSpc>
                <a:spcPct val="100000"/>
              </a:lnSpc>
              <a:spcBef>
                <a:spcPts val="2000"/>
              </a:spcBef>
              <a:spcAft>
                <a:spcPts val="0"/>
              </a:spcAft>
              <a:buClr>
                <a:srgbClr val="777777"/>
              </a:buClr>
              <a:buSzPts val="600"/>
              <a:buFont typeface="Helvetica Neue Light"/>
              <a:buChar char="•"/>
              <a:defRPr i="0" sz="800" u="none" cap="none" strike="noStrike">
                <a:solidFill>
                  <a:srgbClr val="777777"/>
                </a:solidFill>
                <a:latin typeface="Helvetica Neue Light"/>
                <a:ea typeface="Helvetica Neue Light"/>
                <a:cs typeface="Helvetica Neue Light"/>
                <a:sym typeface="Helvetica Neue Light"/>
              </a:defRPr>
            </a:lvl9pPr>
          </a:lstStyle>
          <a:p/>
        </p:txBody>
      </p:sp>
      <p:sp>
        <p:nvSpPr>
          <p:cNvPr id="116" name="Google Shape;116;p29"/>
          <p:cNvSpPr txBox="1"/>
          <p:nvPr>
            <p:ph idx="2" type="body"/>
          </p:nvPr>
        </p:nvSpPr>
        <p:spPr>
          <a:xfrm>
            <a:off x="483592" y="451296"/>
            <a:ext cx="4328400" cy="181200"/>
          </a:xfrm>
          <a:prstGeom prst="rect">
            <a:avLst/>
          </a:prstGeom>
          <a:noFill/>
          <a:ln>
            <a:noFill/>
          </a:ln>
        </p:spPr>
        <p:txBody>
          <a:bodyPr anchorCtr="0" anchor="t" bIns="91425" lIns="91425" spcFirstLastPara="1" rIns="91425" wrap="square" tIns="91425"/>
          <a:lstStyle>
            <a:lvl1pPr indent="-228600" lvl="0" marL="457200" rtl="0">
              <a:lnSpc>
                <a:spcPct val="90000"/>
              </a:lnSpc>
              <a:spcBef>
                <a:spcPts val="0"/>
              </a:spcBef>
              <a:spcAft>
                <a:spcPts val="0"/>
              </a:spcAft>
              <a:buClr>
                <a:srgbClr val="000000"/>
              </a:buClr>
              <a:buSzPts val="1400"/>
              <a:buFont typeface="Helvetica Neue Light"/>
              <a:buNone/>
              <a:defRPr sz="1400">
                <a:solidFill>
                  <a:srgbClr val="000000"/>
                </a:solidFill>
                <a:latin typeface="Helvetica Neue Light"/>
                <a:ea typeface="Helvetica Neue Light"/>
                <a:cs typeface="Helvetica Neue Light"/>
                <a:sym typeface="Helvetica Neue Light"/>
              </a:defRPr>
            </a:lvl1pPr>
            <a:lvl2pPr indent="-266700" lvl="1" marL="914400" marR="0" rtl="0" algn="l">
              <a:lnSpc>
                <a:spcPct val="100000"/>
              </a:lnSpc>
              <a:spcBef>
                <a:spcPts val="2000"/>
              </a:spcBef>
              <a:spcAft>
                <a:spcPts val="0"/>
              </a:spcAft>
              <a:buClr>
                <a:srgbClr val="777777"/>
              </a:buClr>
              <a:buSzPts val="600"/>
              <a:buFont typeface="Helvetica Neue Light"/>
              <a:buChar char="•"/>
              <a:defRPr i="0" sz="800" u="none" cap="none" strike="noStrike">
                <a:solidFill>
                  <a:srgbClr val="777777"/>
                </a:solidFill>
                <a:latin typeface="Helvetica Neue Light"/>
                <a:ea typeface="Helvetica Neue Light"/>
                <a:cs typeface="Helvetica Neue Light"/>
                <a:sym typeface="Helvetica Neue Light"/>
              </a:defRPr>
            </a:lvl2pPr>
            <a:lvl3pPr indent="-266700" lvl="2" marL="1371600" marR="0" rtl="0" algn="l">
              <a:lnSpc>
                <a:spcPct val="100000"/>
              </a:lnSpc>
              <a:spcBef>
                <a:spcPts val="2000"/>
              </a:spcBef>
              <a:spcAft>
                <a:spcPts val="0"/>
              </a:spcAft>
              <a:buClr>
                <a:srgbClr val="777777"/>
              </a:buClr>
              <a:buSzPts val="600"/>
              <a:buFont typeface="Helvetica Neue Light"/>
              <a:buChar char="•"/>
              <a:defRPr i="0" sz="800" u="none" cap="none" strike="noStrike">
                <a:solidFill>
                  <a:srgbClr val="777777"/>
                </a:solidFill>
                <a:latin typeface="Helvetica Neue Light"/>
                <a:ea typeface="Helvetica Neue Light"/>
                <a:cs typeface="Helvetica Neue Light"/>
                <a:sym typeface="Helvetica Neue Light"/>
              </a:defRPr>
            </a:lvl3pPr>
            <a:lvl4pPr indent="-266700" lvl="3" marL="1828800" marR="0" rtl="0" algn="l">
              <a:lnSpc>
                <a:spcPct val="100000"/>
              </a:lnSpc>
              <a:spcBef>
                <a:spcPts val="2000"/>
              </a:spcBef>
              <a:spcAft>
                <a:spcPts val="0"/>
              </a:spcAft>
              <a:buClr>
                <a:srgbClr val="777777"/>
              </a:buClr>
              <a:buSzPts val="600"/>
              <a:buFont typeface="Helvetica Neue Light"/>
              <a:buChar char="•"/>
              <a:defRPr i="0" sz="800" u="none" cap="none" strike="noStrike">
                <a:solidFill>
                  <a:srgbClr val="777777"/>
                </a:solidFill>
                <a:latin typeface="Helvetica Neue Light"/>
                <a:ea typeface="Helvetica Neue Light"/>
                <a:cs typeface="Helvetica Neue Light"/>
                <a:sym typeface="Helvetica Neue Light"/>
              </a:defRPr>
            </a:lvl4pPr>
            <a:lvl5pPr indent="-266700" lvl="4" marL="2286000" marR="0" rtl="0" algn="l">
              <a:lnSpc>
                <a:spcPct val="100000"/>
              </a:lnSpc>
              <a:spcBef>
                <a:spcPts val="2000"/>
              </a:spcBef>
              <a:spcAft>
                <a:spcPts val="0"/>
              </a:spcAft>
              <a:buClr>
                <a:srgbClr val="777777"/>
              </a:buClr>
              <a:buSzPts val="600"/>
              <a:buFont typeface="Helvetica Neue Light"/>
              <a:buChar char="•"/>
              <a:defRPr i="0" sz="800" u="none" cap="none" strike="noStrike">
                <a:solidFill>
                  <a:srgbClr val="777777"/>
                </a:solidFill>
                <a:latin typeface="Helvetica Neue Light"/>
                <a:ea typeface="Helvetica Neue Light"/>
                <a:cs typeface="Helvetica Neue Light"/>
                <a:sym typeface="Helvetica Neue Light"/>
              </a:defRPr>
            </a:lvl5pPr>
            <a:lvl6pPr indent="-266700" lvl="5" marL="2743200" marR="0" rtl="0" algn="l">
              <a:lnSpc>
                <a:spcPct val="100000"/>
              </a:lnSpc>
              <a:spcBef>
                <a:spcPts val="2000"/>
              </a:spcBef>
              <a:spcAft>
                <a:spcPts val="0"/>
              </a:spcAft>
              <a:buClr>
                <a:srgbClr val="777777"/>
              </a:buClr>
              <a:buSzPts val="600"/>
              <a:buFont typeface="Helvetica Neue Light"/>
              <a:buChar char="•"/>
              <a:defRPr i="0" sz="800" u="none" cap="none" strike="noStrike">
                <a:solidFill>
                  <a:srgbClr val="777777"/>
                </a:solidFill>
                <a:latin typeface="Helvetica Neue Light"/>
                <a:ea typeface="Helvetica Neue Light"/>
                <a:cs typeface="Helvetica Neue Light"/>
                <a:sym typeface="Helvetica Neue Light"/>
              </a:defRPr>
            </a:lvl6pPr>
            <a:lvl7pPr indent="-266700" lvl="6" marL="3200400" marR="0" rtl="0" algn="l">
              <a:lnSpc>
                <a:spcPct val="100000"/>
              </a:lnSpc>
              <a:spcBef>
                <a:spcPts val="2000"/>
              </a:spcBef>
              <a:spcAft>
                <a:spcPts val="0"/>
              </a:spcAft>
              <a:buClr>
                <a:srgbClr val="777777"/>
              </a:buClr>
              <a:buSzPts val="600"/>
              <a:buFont typeface="Helvetica Neue Light"/>
              <a:buChar char="•"/>
              <a:defRPr i="0" sz="800" u="none" cap="none" strike="noStrike">
                <a:solidFill>
                  <a:srgbClr val="777777"/>
                </a:solidFill>
                <a:latin typeface="Helvetica Neue Light"/>
                <a:ea typeface="Helvetica Neue Light"/>
                <a:cs typeface="Helvetica Neue Light"/>
                <a:sym typeface="Helvetica Neue Light"/>
              </a:defRPr>
            </a:lvl7pPr>
            <a:lvl8pPr indent="-266700" lvl="7" marL="3657600" marR="0" rtl="0" algn="l">
              <a:lnSpc>
                <a:spcPct val="100000"/>
              </a:lnSpc>
              <a:spcBef>
                <a:spcPts val="2000"/>
              </a:spcBef>
              <a:spcAft>
                <a:spcPts val="0"/>
              </a:spcAft>
              <a:buClr>
                <a:srgbClr val="777777"/>
              </a:buClr>
              <a:buSzPts val="600"/>
              <a:buFont typeface="Helvetica Neue Light"/>
              <a:buChar char="•"/>
              <a:defRPr i="0" sz="800" u="none" cap="none" strike="noStrike">
                <a:solidFill>
                  <a:srgbClr val="777777"/>
                </a:solidFill>
                <a:latin typeface="Helvetica Neue Light"/>
                <a:ea typeface="Helvetica Neue Light"/>
                <a:cs typeface="Helvetica Neue Light"/>
                <a:sym typeface="Helvetica Neue Light"/>
              </a:defRPr>
            </a:lvl8pPr>
            <a:lvl9pPr indent="-266700" lvl="8" marL="4114800" marR="0" rtl="0" algn="l">
              <a:lnSpc>
                <a:spcPct val="100000"/>
              </a:lnSpc>
              <a:spcBef>
                <a:spcPts val="2000"/>
              </a:spcBef>
              <a:spcAft>
                <a:spcPts val="0"/>
              </a:spcAft>
              <a:buClr>
                <a:srgbClr val="777777"/>
              </a:buClr>
              <a:buSzPts val="600"/>
              <a:buFont typeface="Helvetica Neue Light"/>
              <a:buChar char="•"/>
              <a:defRPr i="0" sz="800" u="none" cap="none" strike="noStrike">
                <a:solidFill>
                  <a:srgbClr val="777777"/>
                </a:solidFill>
                <a:latin typeface="Helvetica Neue Light"/>
                <a:ea typeface="Helvetica Neue Light"/>
                <a:cs typeface="Helvetica Neue Light"/>
                <a:sym typeface="Helvetica Neue Light"/>
              </a:defRPr>
            </a:lvl9pPr>
          </a:lstStyle>
          <a:p/>
        </p:txBody>
      </p:sp>
      <p:sp>
        <p:nvSpPr>
          <p:cNvPr id="117" name="Google Shape;117;p29"/>
          <p:cNvSpPr txBox="1"/>
          <p:nvPr>
            <p:ph idx="3" type="body"/>
          </p:nvPr>
        </p:nvSpPr>
        <p:spPr>
          <a:xfrm>
            <a:off x="478829" y="680554"/>
            <a:ext cx="4333200" cy="148800"/>
          </a:xfrm>
          <a:prstGeom prst="rect">
            <a:avLst/>
          </a:prstGeom>
          <a:noFill/>
          <a:ln>
            <a:noFill/>
          </a:ln>
        </p:spPr>
        <p:txBody>
          <a:bodyPr anchorCtr="0" anchor="t" bIns="91425" lIns="91425" spcFirstLastPara="1" rIns="91425" wrap="square" tIns="91425"/>
          <a:lstStyle>
            <a:lvl1pPr indent="-228600" lvl="0" marL="457200" rtl="0">
              <a:lnSpc>
                <a:spcPct val="90000"/>
              </a:lnSpc>
              <a:spcBef>
                <a:spcPts val="0"/>
              </a:spcBef>
              <a:spcAft>
                <a:spcPts val="0"/>
              </a:spcAft>
              <a:buClr>
                <a:srgbClr val="A6A5A5"/>
              </a:buClr>
              <a:buSzPts val="1100"/>
              <a:buFont typeface="Helvetica Neue Light"/>
              <a:buNone/>
              <a:defRPr sz="1100">
                <a:solidFill>
                  <a:srgbClr val="A6A5A5"/>
                </a:solidFill>
                <a:latin typeface="Helvetica Neue Light"/>
                <a:ea typeface="Helvetica Neue Light"/>
                <a:cs typeface="Helvetica Neue Light"/>
                <a:sym typeface="Helvetica Neue Light"/>
              </a:defRPr>
            </a:lvl1pPr>
            <a:lvl2pPr indent="-266700" lvl="1" marL="914400" marR="0" rtl="0" algn="l">
              <a:lnSpc>
                <a:spcPct val="100000"/>
              </a:lnSpc>
              <a:spcBef>
                <a:spcPts val="2000"/>
              </a:spcBef>
              <a:spcAft>
                <a:spcPts val="0"/>
              </a:spcAft>
              <a:buClr>
                <a:srgbClr val="777777"/>
              </a:buClr>
              <a:buSzPts val="600"/>
              <a:buFont typeface="Helvetica Neue Light"/>
              <a:buChar char="•"/>
              <a:defRPr i="0" sz="800" u="none" cap="none" strike="noStrike">
                <a:solidFill>
                  <a:srgbClr val="777777"/>
                </a:solidFill>
                <a:latin typeface="Helvetica Neue Light"/>
                <a:ea typeface="Helvetica Neue Light"/>
                <a:cs typeface="Helvetica Neue Light"/>
                <a:sym typeface="Helvetica Neue Light"/>
              </a:defRPr>
            </a:lvl2pPr>
            <a:lvl3pPr indent="-266700" lvl="2" marL="1371600" marR="0" rtl="0" algn="l">
              <a:lnSpc>
                <a:spcPct val="100000"/>
              </a:lnSpc>
              <a:spcBef>
                <a:spcPts val="2000"/>
              </a:spcBef>
              <a:spcAft>
                <a:spcPts val="0"/>
              </a:spcAft>
              <a:buClr>
                <a:srgbClr val="777777"/>
              </a:buClr>
              <a:buSzPts val="600"/>
              <a:buFont typeface="Helvetica Neue Light"/>
              <a:buChar char="•"/>
              <a:defRPr i="0" sz="800" u="none" cap="none" strike="noStrike">
                <a:solidFill>
                  <a:srgbClr val="777777"/>
                </a:solidFill>
                <a:latin typeface="Helvetica Neue Light"/>
                <a:ea typeface="Helvetica Neue Light"/>
                <a:cs typeface="Helvetica Neue Light"/>
                <a:sym typeface="Helvetica Neue Light"/>
              </a:defRPr>
            </a:lvl3pPr>
            <a:lvl4pPr indent="-266700" lvl="3" marL="1828800" marR="0" rtl="0" algn="l">
              <a:lnSpc>
                <a:spcPct val="100000"/>
              </a:lnSpc>
              <a:spcBef>
                <a:spcPts val="2000"/>
              </a:spcBef>
              <a:spcAft>
                <a:spcPts val="0"/>
              </a:spcAft>
              <a:buClr>
                <a:srgbClr val="777777"/>
              </a:buClr>
              <a:buSzPts val="600"/>
              <a:buFont typeface="Helvetica Neue Light"/>
              <a:buChar char="•"/>
              <a:defRPr i="0" sz="800" u="none" cap="none" strike="noStrike">
                <a:solidFill>
                  <a:srgbClr val="777777"/>
                </a:solidFill>
                <a:latin typeface="Helvetica Neue Light"/>
                <a:ea typeface="Helvetica Neue Light"/>
                <a:cs typeface="Helvetica Neue Light"/>
                <a:sym typeface="Helvetica Neue Light"/>
              </a:defRPr>
            </a:lvl4pPr>
            <a:lvl5pPr indent="-266700" lvl="4" marL="2286000" marR="0" rtl="0" algn="l">
              <a:lnSpc>
                <a:spcPct val="100000"/>
              </a:lnSpc>
              <a:spcBef>
                <a:spcPts val="2000"/>
              </a:spcBef>
              <a:spcAft>
                <a:spcPts val="0"/>
              </a:spcAft>
              <a:buClr>
                <a:srgbClr val="777777"/>
              </a:buClr>
              <a:buSzPts val="600"/>
              <a:buFont typeface="Helvetica Neue Light"/>
              <a:buChar char="•"/>
              <a:defRPr i="0" sz="800" u="none" cap="none" strike="noStrike">
                <a:solidFill>
                  <a:srgbClr val="777777"/>
                </a:solidFill>
                <a:latin typeface="Helvetica Neue Light"/>
                <a:ea typeface="Helvetica Neue Light"/>
                <a:cs typeface="Helvetica Neue Light"/>
                <a:sym typeface="Helvetica Neue Light"/>
              </a:defRPr>
            </a:lvl5pPr>
            <a:lvl6pPr indent="-266700" lvl="5" marL="2743200" marR="0" rtl="0" algn="l">
              <a:lnSpc>
                <a:spcPct val="100000"/>
              </a:lnSpc>
              <a:spcBef>
                <a:spcPts val="2000"/>
              </a:spcBef>
              <a:spcAft>
                <a:spcPts val="0"/>
              </a:spcAft>
              <a:buClr>
                <a:srgbClr val="777777"/>
              </a:buClr>
              <a:buSzPts val="600"/>
              <a:buFont typeface="Helvetica Neue Light"/>
              <a:buChar char="•"/>
              <a:defRPr i="0" sz="800" u="none" cap="none" strike="noStrike">
                <a:solidFill>
                  <a:srgbClr val="777777"/>
                </a:solidFill>
                <a:latin typeface="Helvetica Neue Light"/>
                <a:ea typeface="Helvetica Neue Light"/>
                <a:cs typeface="Helvetica Neue Light"/>
                <a:sym typeface="Helvetica Neue Light"/>
              </a:defRPr>
            </a:lvl6pPr>
            <a:lvl7pPr indent="-266700" lvl="6" marL="3200400" marR="0" rtl="0" algn="l">
              <a:lnSpc>
                <a:spcPct val="100000"/>
              </a:lnSpc>
              <a:spcBef>
                <a:spcPts val="2000"/>
              </a:spcBef>
              <a:spcAft>
                <a:spcPts val="0"/>
              </a:spcAft>
              <a:buClr>
                <a:srgbClr val="777777"/>
              </a:buClr>
              <a:buSzPts val="600"/>
              <a:buFont typeface="Helvetica Neue Light"/>
              <a:buChar char="•"/>
              <a:defRPr i="0" sz="800" u="none" cap="none" strike="noStrike">
                <a:solidFill>
                  <a:srgbClr val="777777"/>
                </a:solidFill>
                <a:latin typeface="Helvetica Neue Light"/>
                <a:ea typeface="Helvetica Neue Light"/>
                <a:cs typeface="Helvetica Neue Light"/>
                <a:sym typeface="Helvetica Neue Light"/>
              </a:defRPr>
            </a:lvl7pPr>
            <a:lvl8pPr indent="-266700" lvl="7" marL="3657600" marR="0" rtl="0" algn="l">
              <a:lnSpc>
                <a:spcPct val="100000"/>
              </a:lnSpc>
              <a:spcBef>
                <a:spcPts val="2000"/>
              </a:spcBef>
              <a:spcAft>
                <a:spcPts val="0"/>
              </a:spcAft>
              <a:buClr>
                <a:srgbClr val="777777"/>
              </a:buClr>
              <a:buSzPts val="600"/>
              <a:buFont typeface="Helvetica Neue Light"/>
              <a:buChar char="•"/>
              <a:defRPr i="0" sz="800" u="none" cap="none" strike="noStrike">
                <a:solidFill>
                  <a:srgbClr val="777777"/>
                </a:solidFill>
                <a:latin typeface="Helvetica Neue Light"/>
                <a:ea typeface="Helvetica Neue Light"/>
                <a:cs typeface="Helvetica Neue Light"/>
                <a:sym typeface="Helvetica Neue Light"/>
              </a:defRPr>
            </a:lvl8pPr>
            <a:lvl9pPr indent="-266700" lvl="8" marL="4114800" marR="0" rtl="0" algn="l">
              <a:lnSpc>
                <a:spcPct val="100000"/>
              </a:lnSpc>
              <a:spcBef>
                <a:spcPts val="2000"/>
              </a:spcBef>
              <a:spcAft>
                <a:spcPts val="0"/>
              </a:spcAft>
              <a:buClr>
                <a:srgbClr val="777777"/>
              </a:buClr>
              <a:buSzPts val="600"/>
              <a:buFont typeface="Helvetica Neue Light"/>
              <a:buChar char="•"/>
              <a:defRPr i="0" sz="800" u="none" cap="none" strike="noStrike">
                <a:solidFill>
                  <a:srgbClr val="777777"/>
                </a:solidFill>
                <a:latin typeface="Helvetica Neue Light"/>
                <a:ea typeface="Helvetica Neue Light"/>
                <a:cs typeface="Helvetica Neue Light"/>
                <a:sym typeface="Helvetica Neue Light"/>
              </a:defRPr>
            </a:lvl9pPr>
          </a:lstStyle>
          <a:p/>
        </p:txBody>
      </p:sp>
      <p:sp>
        <p:nvSpPr>
          <p:cNvPr id="118" name="Google Shape;118;p2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Font typeface="Helvetica Neue"/>
              <a:buNone/>
              <a:defRPr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Font typeface="Helvetica Neue"/>
              <a:buNone/>
              <a:defRPr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Font typeface="Helvetica Neue"/>
              <a:buNone/>
              <a:defRPr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Font typeface="Helvetica Neue"/>
              <a:buNone/>
              <a:defRPr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Font typeface="Helvetica Neue"/>
              <a:buNone/>
              <a:defRPr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Font typeface="Helvetica Neue"/>
              <a:buNone/>
              <a:defRPr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Font typeface="Helvetica Neue"/>
              <a:buNone/>
              <a:defRPr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Font typeface="Helvetica Neue"/>
              <a:buNone/>
              <a:defRPr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Font typeface="Helvetica Neue"/>
              <a:buNone/>
              <a:defRPr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showMasterSp="0">
  <p:cSld name="Blank">
    <p:spTree>
      <p:nvGrpSpPr>
        <p:cNvPr id="119" name="Shape 119"/>
        <p:cNvGrpSpPr/>
        <p:nvPr/>
      </p:nvGrpSpPr>
      <p:grpSpPr>
        <a:xfrm>
          <a:off x="0" y="0"/>
          <a:ext cx="0" cy="0"/>
          <a:chOff x="0" y="0"/>
          <a:chExt cx="0" cy="0"/>
        </a:xfrm>
      </p:grpSpPr>
      <p:sp>
        <p:nvSpPr>
          <p:cNvPr id="120" name="Google Shape;120;p30"/>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18" Type="http://schemas.openxmlformats.org/officeDocument/2006/relationships/theme" Target="../theme/theme1.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hyperlink" Target="mailto:arifromadhan19@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hyperlink" Target="mailto:arifromadhan19@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4" name="Shape 124"/>
        <p:cNvGrpSpPr/>
        <p:nvPr/>
      </p:nvGrpSpPr>
      <p:grpSpPr>
        <a:xfrm>
          <a:off x="0" y="0"/>
          <a:ext cx="0" cy="0"/>
          <a:chOff x="0" y="0"/>
          <a:chExt cx="0" cy="0"/>
        </a:xfrm>
      </p:grpSpPr>
      <p:sp>
        <p:nvSpPr>
          <p:cNvPr id="125" name="Google Shape;125;p31"/>
          <p:cNvSpPr txBox="1"/>
          <p:nvPr>
            <p:ph type="ctrTitle"/>
          </p:nvPr>
        </p:nvSpPr>
        <p:spPr>
          <a:xfrm>
            <a:off x="1683303" y="134975"/>
            <a:ext cx="5277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800">
                <a:solidFill>
                  <a:srgbClr val="FFF1E9"/>
                </a:solidFill>
                <a:latin typeface="Lato"/>
                <a:ea typeface="Lato"/>
                <a:cs typeface="Lato"/>
                <a:sym typeface="Lato"/>
              </a:rPr>
              <a:t>Seattle Airbnb </a:t>
            </a:r>
            <a:endParaRPr b="1" sz="4800">
              <a:solidFill>
                <a:srgbClr val="FFF1E9"/>
              </a:solidFill>
              <a:latin typeface="Lato"/>
              <a:ea typeface="Lato"/>
              <a:cs typeface="Lato"/>
              <a:sym typeface="Lato"/>
            </a:endParaRPr>
          </a:p>
          <a:p>
            <a:pPr indent="0" lvl="0" marL="0" rtl="0" algn="ctr">
              <a:spcBef>
                <a:spcPts val="0"/>
              </a:spcBef>
              <a:spcAft>
                <a:spcPts val="0"/>
              </a:spcAft>
              <a:buNone/>
            </a:pPr>
            <a:r>
              <a:rPr b="1" lang="en" sz="4800">
                <a:solidFill>
                  <a:srgbClr val="FFF1E9"/>
                </a:solidFill>
                <a:latin typeface="Lato"/>
                <a:ea typeface="Lato"/>
                <a:cs typeface="Lato"/>
                <a:sym typeface="Lato"/>
              </a:rPr>
              <a:t>Open Data</a:t>
            </a:r>
            <a:endParaRPr b="1" sz="4800">
              <a:solidFill>
                <a:srgbClr val="FFF1E9"/>
              </a:solidFill>
              <a:latin typeface="Lato"/>
              <a:ea typeface="Lato"/>
              <a:cs typeface="Lato"/>
              <a:sym typeface="Lato"/>
            </a:endParaRPr>
          </a:p>
        </p:txBody>
      </p:sp>
      <p:sp>
        <p:nvSpPr>
          <p:cNvPr id="126" name="Google Shape;126;p31"/>
          <p:cNvSpPr txBox="1"/>
          <p:nvPr/>
        </p:nvSpPr>
        <p:spPr>
          <a:xfrm>
            <a:off x="2492825" y="4185251"/>
            <a:ext cx="3368700" cy="877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rgbClr val="FFFFFF"/>
                </a:solidFill>
                <a:latin typeface="Lato"/>
                <a:ea typeface="Lato"/>
                <a:cs typeface="Lato"/>
                <a:sym typeface="Lato"/>
              </a:rPr>
              <a:t>Arif Romadhan</a:t>
            </a:r>
            <a:endParaRPr b="1" sz="1200">
              <a:solidFill>
                <a:srgbClr val="FFFFFF"/>
              </a:solidFill>
              <a:latin typeface="Lato"/>
              <a:ea typeface="Lato"/>
              <a:cs typeface="Lato"/>
              <a:sym typeface="Lato"/>
            </a:endParaRPr>
          </a:p>
          <a:p>
            <a:pPr indent="0" lvl="0" marL="0" rtl="0" algn="ctr">
              <a:lnSpc>
                <a:spcPct val="115000"/>
              </a:lnSpc>
              <a:spcBef>
                <a:spcPts val="0"/>
              </a:spcBef>
              <a:spcAft>
                <a:spcPts val="0"/>
              </a:spcAft>
              <a:buNone/>
            </a:pPr>
            <a:r>
              <a:rPr b="1" lang="en" sz="1200" u="sng">
                <a:solidFill>
                  <a:schemeClr val="hlink"/>
                </a:solidFill>
                <a:latin typeface="Lato"/>
                <a:ea typeface="Lato"/>
                <a:cs typeface="Lato"/>
                <a:sym typeface="Lato"/>
                <a:hlinkClick r:id="rId4"/>
              </a:rPr>
              <a:t>arifromadhan19@gmail.com</a:t>
            </a:r>
            <a:endParaRPr b="1" sz="1200">
              <a:solidFill>
                <a:srgbClr val="FFFFFF"/>
              </a:solidFill>
              <a:latin typeface="Lato"/>
              <a:ea typeface="Lato"/>
              <a:cs typeface="Lato"/>
              <a:sym typeface="Lato"/>
            </a:endParaRPr>
          </a:p>
          <a:p>
            <a:pPr indent="0" lvl="0" marL="0" rtl="0" algn="ctr">
              <a:lnSpc>
                <a:spcPct val="115000"/>
              </a:lnSpc>
              <a:spcBef>
                <a:spcPts val="0"/>
              </a:spcBef>
              <a:spcAft>
                <a:spcPts val="0"/>
              </a:spcAft>
              <a:buNone/>
            </a:pPr>
            <a:r>
              <a:rPr b="1" lang="en" sz="1200">
                <a:solidFill>
                  <a:srgbClr val="FFFFFF"/>
                </a:solidFill>
                <a:latin typeface="Lato"/>
                <a:ea typeface="Lato"/>
                <a:cs typeface="Lato"/>
                <a:sym typeface="Lato"/>
              </a:rPr>
              <a:t>+6285294569271</a:t>
            </a:r>
            <a:endParaRPr b="1" sz="1200">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40"/>
          <p:cNvSpPr txBox="1"/>
          <p:nvPr/>
        </p:nvSpPr>
        <p:spPr>
          <a:xfrm>
            <a:off x="983225" y="190503"/>
            <a:ext cx="4532100" cy="491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EA5164"/>
                </a:solidFill>
                <a:latin typeface="Lato"/>
                <a:ea typeface="Lato"/>
                <a:cs typeface="Lato"/>
                <a:sym typeface="Lato"/>
              </a:rPr>
              <a:t>Analysis 3</a:t>
            </a:r>
            <a:endParaRPr b="1" sz="2400">
              <a:solidFill>
                <a:srgbClr val="EA5164"/>
              </a:solidFill>
              <a:latin typeface="Lato"/>
              <a:ea typeface="Lato"/>
              <a:cs typeface="Lato"/>
              <a:sym typeface="Lato"/>
            </a:endParaRPr>
          </a:p>
        </p:txBody>
      </p:sp>
      <p:sp>
        <p:nvSpPr>
          <p:cNvPr id="186" name="Google Shape;186;p40"/>
          <p:cNvSpPr txBox="1"/>
          <p:nvPr/>
        </p:nvSpPr>
        <p:spPr>
          <a:xfrm>
            <a:off x="221225" y="190500"/>
            <a:ext cx="6235500" cy="491400"/>
          </a:xfrm>
          <a:prstGeom prst="rect">
            <a:avLst/>
          </a:prstGeom>
          <a:solidFill>
            <a:srgbClr val="00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3F3F3"/>
                </a:solidFill>
                <a:latin typeface="Lato"/>
                <a:ea typeface="Lato"/>
                <a:cs typeface="Lato"/>
                <a:sym typeface="Lato"/>
              </a:rPr>
              <a:t>Busiest Times Frequency - by Month</a:t>
            </a:r>
            <a:endParaRPr b="1" sz="2400">
              <a:solidFill>
                <a:srgbClr val="F3F3F3"/>
              </a:solidFill>
              <a:latin typeface="Lato"/>
              <a:ea typeface="Lato"/>
              <a:cs typeface="Lato"/>
              <a:sym typeface="Lato"/>
            </a:endParaRPr>
          </a:p>
        </p:txBody>
      </p:sp>
      <p:sp>
        <p:nvSpPr>
          <p:cNvPr id="187" name="Google Shape;187;p40"/>
          <p:cNvSpPr txBox="1"/>
          <p:nvPr/>
        </p:nvSpPr>
        <p:spPr>
          <a:xfrm>
            <a:off x="142225" y="848725"/>
            <a:ext cx="3572400" cy="41406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solidFill>
                  <a:srgbClr val="2E3551"/>
                </a:solidFill>
                <a:latin typeface="Lato"/>
                <a:ea typeface="Lato"/>
                <a:cs typeface="Lato"/>
                <a:sym typeface="Lato"/>
              </a:rPr>
              <a:t>busiest time in months 3, 5, 10 and 12 with an average frequency of 79.971k - 87,061k</a:t>
            </a:r>
            <a:endParaRPr>
              <a:solidFill>
                <a:srgbClr val="2E3551"/>
              </a:solidFill>
              <a:latin typeface="Lato"/>
              <a:ea typeface="Lato"/>
              <a:cs typeface="Lato"/>
              <a:sym typeface="Lato"/>
            </a:endParaRPr>
          </a:p>
          <a:p>
            <a:pPr indent="0" lvl="0" marL="457200" rtl="0" algn="just">
              <a:lnSpc>
                <a:spcPct val="150000"/>
              </a:lnSpc>
              <a:spcBef>
                <a:spcPts val="0"/>
              </a:spcBef>
              <a:spcAft>
                <a:spcPts val="0"/>
              </a:spcAft>
              <a:buNone/>
            </a:pPr>
            <a:r>
              <a:t/>
            </a:r>
            <a:endParaRPr>
              <a:solidFill>
                <a:srgbClr val="2E3551"/>
              </a:solidFill>
              <a:latin typeface="Lato"/>
              <a:ea typeface="Lato"/>
              <a:cs typeface="Lato"/>
              <a:sym typeface="Lato"/>
            </a:endParaRPr>
          </a:p>
          <a:p>
            <a:pPr indent="0" lvl="0" marL="0" rtl="0" algn="just">
              <a:lnSpc>
                <a:spcPct val="150000"/>
              </a:lnSpc>
              <a:spcBef>
                <a:spcPts val="0"/>
              </a:spcBef>
              <a:spcAft>
                <a:spcPts val="0"/>
              </a:spcAft>
              <a:buClr>
                <a:schemeClr val="dk1"/>
              </a:buClr>
              <a:buSzPts val="1100"/>
              <a:buFont typeface="Arial"/>
              <a:buNone/>
            </a:pPr>
            <a:r>
              <a:rPr lang="en">
                <a:solidFill>
                  <a:srgbClr val="2E3551"/>
                </a:solidFill>
                <a:latin typeface="Lato"/>
                <a:ea typeface="Lato"/>
                <a:cs typeface="Lato"/>
                <a:sym typeface="Lato"/>
              </a:rPr>
              <a:t>When the busiest time occurs, many hosts "inactive" their service</a:t>
            </a:r>
            <a:endParaRPr>
              <a:solidFill>
                <a:srgbClr val="2E3551"/>
              </a:solidFill>
              <a:latin typeface="Lato"/>
              <a:ea typeface="Lato"/>
              <a:cs typeface="Lato"/>
              <a:sym typeface="Lato"/>
            </a:endParaRPr>
          </a:p>
          <a:p>
            <a:pPr indent="0" lvl="0" marL="0" rtl="0" algn="just">
              <a:lnSpc>
                <a:spcPct val="150000"/>
              </a:lnSpc>
              <a:spcBef>
                <a:spcPts val="0"/>
              </a:spcBef>
              <a:spcAft>
                <a:spcPts val="0"/>
              </a:spcAft>
              <a:buNone/>
            </a:pPr>
            <a:r>
              <a:t/>
            </a:r>
            <a:endParaRPr>
              <a:solidFill>
                <a:srgbClr val="2E3551"/>
              </a:solidFill>
              <a:latin typeface="Lato"/>
              <a:ea typeface="Lato"/>
              <a:cs typeface="Lato"/>
              <a:sym typeface="Lato"/>
            </a:endParaRPr>
          </a:p>
          <a:p>
            <a:pPr indent="0" lvl="0" marL="0" rtl="0" algn="just">
              <a:lnSpc>
                <a:spcPct val="150000"/>
              </a:lnSpc>
              <a:spcBef>
                <a:spcPts val="0"/>
              </a:spcBef>
              <a:spcAft>
                <a:spcPts val="0"/>
              </a:spcAft>
              <a:buNone/>
            </a:pPr>
            <a:r>
              <a:rPr b="1" lang="en">
                <a:solidFill>
                  <a:srgbClr val="2E3551"/>
                </a:solidFill>
                <a:latin typeface="Lato"/>
                <a:ea typeface="Lato"/>
                <a:cs typeface="Lato"/>
                <a:sym typeface="Lato"/>
              </a:rPr>
              <a:t>Recommendation</a:t>
            </a:r>
            <a:r>
              <a:rPr lang="en">
                <a:solidFill>
                  <a:srgbClr val="2E3551"/>
                </a:solidFill>
                <a:latin typeface="Lato"/>
                <a:ea typeface="Lato"/>
                <a:cs typeface="Lato"/>
                <a:sym typeface="Lato"/>
              </a:rPr>
              <a:t> :</a:t>
            </a:r>
            <a:endParaRPr>
              <a:solidFill>
                <a:srgbClr val="2E3551"/>
              </a:solidFill>
              <a:latin typeface="Lato"/>
              <a:ea typeface="Lato"/>
              <a:cs typeface="Lato"/>
              <a:sym typeface="Lato"/>
            </a:endParaRPr>
          </a:p>
          <a:p>
            <a:pPr indent="-317500" lvl="0" marL="457200" rtl="0" algn="just">
              <a:lnSpc>
                <a:spcPct val="150000"/>
              </a:lnSpc>
              <a:spcBef>
                <a:spcPts val="0"/>
              </a:spcBef>
              <a:spcAft>
                <a:spcPts val="0"/>
              </a:spcAft>
              <a:buClr>
                <a:srgbClr val="2E3551"/>
              </a:buClr>
              <a:buSzPts val="1400"/>
              <a:buFont typeface="Lato"/>
              <a:buChar char="●"/>
            </a:pPr>
            <a:r>
              <a:rPr lang="en">
                <a:solidFill>
                  <a:srgbClr val="2E3551"/>
                </a:solidFill>
                <a:latin typeface="Lato"/>
                <a:ea typeface="Lato"/>
                <a:cs typeface="Lato"/>
                <a:sym typeface="Lato"/>
              </a:rPr>
              <a:t>Airbnb provides promos or rewards on the 3rd, 5th, 10th, and 12th month to host providers, so that they are interested in active / available at the busiest time</a:t>
            </a:r>
            <a:endParaRPr>
              <a:solidFill>
                <a:srgbClr val="2E3551"/>
              </a:solidFill>
              <a:latin typeface="Lato"/>
              <a:ea typeface="Lato"/>
              <a:cs typeface="Lato"/>
              <a:sym typeface="Lato"/>
            </a:endParaRPr>
          </a:p>
          <a:p>
            <a:pPr indent="0" lvl="0" marL="0" rtl="0" algn="just">
              <a:lnSpc>
                <a:spcPct val="150000"/>
              </a:lnSpc>
              <a:spcBef>
                <a:spcPts val="0"/>
              </a:spcBef>
              <a:spcAft>
                <a:spcPts val="0"/>
              </a:spcAft>
              <a:buNone/>
            </a:pPr>
            <a:r>
              <a:t/>
            </a:r>
            <a:endParaRPr>
              <a:solidFill>
                <a:srgbClr val="2E3551"/>
              </a:solidFill>
              <a:latin typeface="Lato"/>
              <a:ea typeface="Lato"/>
              <a:cs typeface="Lato"/>
              <a:sym typeface="Lato"/>
            </a:endParaRPr>
          </a:p>
          <a:p>
            <a:pPr indent="0" lvl="0" marL="0" rtl="0" algn="just">
              <a:lnSpc>
                <a:spcPct val="150000"/>
              </a:lnSpc>
              <a:spcBef>
                <a:spcPts val="0"/>
              </a:spcBef>
              <a:spcAft>
                <a:spcPts val="0"/>
              </a:spcAft>
              <a:buNone/>
            </a:pPr>
            <a:r>
              <a:t/>
            </a:r>
            <a:endParaRPr>
              <a:solidFill>
                <a:srgbClr val="2E3551"/>
              </a:solidFill>
              <a:latin typeface="Lato"/>
              <a:ea typeface="Lato"/>
              <a:cs typeface="Lato"/>
              <a:sym typeface="Lato"/>
            </a:endParaRPr>
          </a:p>
          <a:p>
            <a:pPr indent="0" lvl="0" marL="0" rtl="0" algn="just">
              <a:lnSpc>
                <a:spcPct val="150000"/>
              </a:lnSpc>
              <a:spcBef>
                <a:spcPts val="0"/>
              </a:spcBef>
              <a:spcAft>
                <a:spcPts val="0"/>
              </a:spcAft>
              <a:buNone/>
            </a:pPr>
            <a:r>
              <a:t/>
            </a:r>
            <a:endParaRPr>
              <a:solidFill>
                <a:srgbClr val="2E3551"/>
              </a:solidFill>
              <a:latin typeface="Lato"/>
              <a:ea typeface="Lato"/>
              <a:cs typeface="Lato"/>
              <a:sym typeface="Lato"/>
            </a:endParaRPr>
          </a:p>
          <a:p>
            <a:pPr indent="0" lvl="0" marL="0" rtl="0" algn="just">
              <a:lnSpc>
                <a:spcPct val="150000"/>
              </a:lnSpc>
              <a:spcBef>
                <a:spcPts val="0"/>
              </a:spcBef>
              <a:spcAft>
                <a:spcPts val="0"/>
              </a:spcAft>
              <a:buNone/>
            </a:pPr>
            <a:r>
              <a:t/>
            </a:r>
            <a:endParaRPr>
              <a:solidFill>
                <a:srgbClr val="2E3551"/>
              </a:solidFill>
              <a:latin typeface="Lato"/>
              <a:ea typeface="Lato"/>
              <a:cs typeface="Lato"/>
              <a:sym typeface="Lato"/>
            </a:endParaRPr>
          </a:p>
        </p:txBody>
      </p:sp>
      <p:pic>
        <p:nvPicPr>
          <p:cNvPr id="188" name="Google Shape;188;p40"/>
          <p:cNvPicPr preferRelativeResize="0"/>
          <p:nvPr/>
        </p:nvPicPr>
        <p:blipFill>
          <a:blip r:embed="rId3">
            <a:alphaModFix/>
          </a:blip>
          <a:stretch>
            <a:fillRect/>
          </a:stretch>
        </p:blipFill>
        <p:spPr>
          <a:xfrm>
            <a:off x="3626625" y="1139103"/>
            <a:ext cx="5364975" cy="34489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41"/>
          <p:cNvSpPr txBox="1"/>
          <p:nvPr/>
        </p:nvSpPr>
        <p:spPr>
          <a:xfrm>
            <a:off x="983225" y="190503"/>
            <a:ext cx="4532100" cy="491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EA5164"/>
                </a:solidFill>
                <a:latin typeface="Lato"/>
                <a:ea typeface="Lato"/>
                <a:cs typeface="Lato"/>
                <a:sym typeface="Lato"/>
              </a:rPr>
              <a:t>Analysis 3</a:t>
            </a:r>
            <a:endParaRPr b="1" sz="2400">
              <a:solidFill>
                <a:srgbClr val="EA5164"/>
              </a:solidFill>
              <a:latin typeface="Lato"/>
              <a:ea typeface="Lato"/>
              <a:cs typeface="Lato"/>
              <a:sym typeface="Lato"/>
            </a:endParaRPr>
          </a:p>
        </p:txBody>
      </p:sp>
      <p:sp>
        <p:nvSpPr>
          <p:cNvPr id="194" name="Google Shape;194;p41"/>
          <p:cNvSpPr txBox="1"/>
          <p:nvPr/>
        </p:nvSpPr>
        <p:spPr>
          <a:xfrm>
            <a:off x="221225" y="190500"/>
            <a:ext cx="6235500" cy="491400"/>
          </a:xfrm>
          <a:prstGeom prst="rect">
            <a:avLst/>
          </a:prstGeom>
          <a:solidFill>
            <a:srgbClr val="00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3F3F3"/>
                </a:solidFill>
                <a:latin typeface="Lato"/>
                <a:ea typeface="Lato"/>
                <a:cs typeface="Lato"/>
                <a:sym typeface="Lato"/>
              </a:rPr>
              <a:t>Monthly </a:t>
            </a:r>
            <a:r>
              <a:rPr b="1" lang="en" sz="2400">
                <a:solidFill>
                  <a:srgbClr val="F3F3F3"/>
                </a:solidFill>
                <a:latin typeface="Lato"/>
                <a:ea typeface="Lato"/>
                <a:cs typeface="Lato"/>
                <a:sym typeface="Lato"/>
              </a:rPr>
              <a:t>Price A</a:t>
            </a:r>
            <a:r>
              <a:rPr b="1" lang="en" sz="2400">
                <a:solidFill>
                  <a:srgbClr val="F3F3F3"/>
                </a:solidFill>
                <a:latin typeface="Lato"/>
                <a:ea typeface="Lato"/>
                <a:cs typeface="Lato"/>
                <a:sym typeface="Lato"/>
              </a:rPr>
              <a:t>verage</a:t>
            </a:r>
            <a:r>
              <a:rPr b="1" lang="en" sz="2400">
                <a:solidFill>
                  <a:srgbClr val="F3F3F3"/>
                </a:solidFill>
                <a:latin typeface="Lato"/>
                <a:ea typeface="Lato"/>
                <a:cs typeface="Lato"/>
                <a:sym typeface="Lato"/>
              </a:rPr>
              <a:t> </a:t>
            </a:r>
            <a:endParaRPr b="1" sz="2400">
              <a:solidFill>
                <a:srgbClr val="F3F3F3"/>
              </a:solidFill>
              <a:latin typeface="Lato"/>
              <a:ea typeface="Lato"/>
              <a:cs typeface="Lato"/>
              <a:sym typeface="Lato"/>
            </a:endParaRPr>
          </a:p>
        </p:txBody>
      </p:sp>
      <p:sp>
        <p:nvSpPr>
          <p:cNvPr id="195" name="Google Shape;195;p41"/>
          <p:cNvSpPr txBox="1"/>
          <p:nvPr/>
        </p:nvSpPr>
        <p:spPr>
          <a:xfrm>
            <a:off x="54825" y="848725"/>
            <a:ext cx="4435500" cy="41406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solidFill>
                  <a:srgbClr val="2E3551"/>
                </a:solidFill>
                <a:latin typeface="Lato"/>
                <a:ea typeface="Lato"/>
                <a:cs typeface="Lato"/>
                <a:sym typeface="Lato"/>
              </a:rPr>
              <a:t>There was a price increase in the 6th, 7th and 8th months which still had a fairly high price. If we compare it with the busiest time, when the price increase the busiest time decreases and when the price decrease the busiest time occurs.</a:t>
            </a:r>
            <a:endParaRPr>
              <a:solidFill>
                <a:srgbClr val="2E3551"/>
              </a:solidFill>
              <a:latin typeface="Lato"/>
              <a:ea typeface="Lato"/>
              <a:cs typeface="Lato"/>
              <a:sym typeface="Lato"/>
            </a:endParaRPr>
          </a:p>
          <a:p>
            <a:pPr indent="0" lvl="0" marL="0" rtl="0" algn="just">
              <a:lnSpc>
                <a:spcPct val="150000"/>
              </a:lnSpc>
              <a:spcBef>
                <a:spcPts val="0"/>
              </a:spcBef>
              <a:spcAft>
                <a:spcPts val="0"/>
              </a:spcAft>
              <a:buNone/>
            </a:pPr>
            <a:r>
              <a:t/>
            </a:r>
            <a:endParaRPr>
              <a:solidFill>
                <a:srgbClr val="2E3551"/>
              </a:solidFill>
              <a:latin typeface="Lato"/>
              <a:ea typeface="Lato"/>
              <a:cs typeface="Lato"/>
              <a:sym typeface="Lato"/>
            </a:endParaRPr>
          </a:p>
          <a:p>
            <a:pPr indent="0" lvl="0" marL="0" rtl="0" algn="just">
              <a:lnSpc>
                <a:spcPct val="150000"/>
              </a:lnSpc>
              <a:spcBef>
                <a:spcPts val="0"/>
              </a:spcBef>
              <a:spcAft>
                <a:spcPts val="0"/>
              </a:spcAft>
              <a:buNone/>
            </a:pPr>
            <a:r>
              <a:rPr b="1" lang="en">
                <a:solidFill>
                  <a:srgbClr val="2E3551"/>
                </a:solidFill>
                <a:latin typeface="Lato"/>
                <a:ea typeface="Lato"/>
                <a:cs typeface="Lato"/>
                <a:sym typeface="Lato"/>
              </a:rPr>
              <a:t>Recommendation</a:t>
            </a:r>
            <a:r>
              <a:rPr lang="en">
                <a:solidFill>
                  <a:srgbClr val="2E3551"/>
                </a:solidFill>
                <a:latin typeface="Lato"/>
                <a:ea typeface="Lato"/>
                <a:cs typeface="Lato"/>
                <a:sym typeface="Lato"/>
              </a:rPr>
              <a:t> :</a:t>
            </a:r>
            <a:endParaRPr>
              <a:solidFill>
                <a:srgbClr val="2E3551"/>
              </a:solidFill>
              <a:latin typeface="Lato"/>
              <a:ea typeface="Lato"/>
              <a:cs typeface="Lato"/>
              <a:sym typeface="Lato"/>
            </a:endParaRPr>
          </a:p>
          <a:p>
            <a:pPr indent="-317500" lvl="0" marL="457200" rtl="0" algn="just">
              <a:lnSpc>
                <a:spcPct val="150000"/>
              </a:lnSpc>
              <a:spcBef>
                <a:spcPts val="0"/>
              </a:spcBef>
              <a:spcAft>
                <a:spcPts val="0"/>
              </a:spcAft>
              <a:buClr>
                <a:srgbClr val="2E3551"/>
              </a:buClr>
              <a:buSzPts val="1400"/>
              <a:buFont typeface="Lato"/>
              <a:buChar char="●"/>
            </a:pPr>
            <a:r>
              <a:rPr lang="en">
                <a:solidFill>
                  <a:srgbClr val="2E3551"/>
                </a:solidFill>
                <a:latin typeface="Lato"/>
                <a:ea typeface="Lato"/>
                <a:cs typeface="Lato"/>
                <a:sym typeface="Lato"/>
              </a:rPr>
              <a:t>When prices increase, Airbnb can direct users to low-cost, good-value hosts</a:t>
            </a:r>
            <a:endParaRPr>
              <a:solidFill>
                <a:srgbClr val="2E3551"/>
              </a:solidFill>
              <a:latin typeface="Lato"/>
              <a:ea typeface="Lato"/>
              <a:cs typeface="Lato"/>
              <a:sym typeface="Lato"/>
            </a:endParaRPr>
          </a:p>
          <a:p>
            <a:pPr indent="-317500" lvl="0" marL="457200" rtl="0" algn="just">
              <a:lnSpc>
                <a:spcPct val="150000"/>
              </a:lnSpc>
              <a:spcBef>
                <a:spcPts val="0"/>
              </a:spcBef>
              <a:spcAft>
                <a:spcPts val="0"/>
              </a:spcAft>
              <a:buClr>
                <a:srgbClr val="2E3551"/>
              </a:buClr>
              <a:buSzPts val="1400"/>
              <a:buFont typeface="Lato"/>
              <a:buChar char="●"/>
            </a:pPr>
            <a:r>
              <a:rPr lang="en">
                <a:solidFill>
                  <a:srgbClr val="2E3551"/>
                </a:solidFill>
                <a:latin typeface="Lato"/>
                <a:ea typeface="Lato"/>
                <a:cs typeface="Lato"/>
                <a:sym typeface="Lato"/>
              </a:rPr>
              <a:t>When prices decline, Airbnb can provide information to users so that they are interested in the price decrease</a:t>
            </a:r>
            <a:endParaRPr>
              <a:solidFill>
                <a:srgbClr val="2E3551"/>
              </a:solidFill>
              <a:latin typeface="Lato"/>
              <a:ea typeface="Lato"/>
              <a:cs typeface="Lato"/>
              <a:sym typeface="Lato"/>
            </a:endParaRPr>
          </a:p>
          <a:p>
            <a:pPr indent="0" lvl="0" marL="0" rtl="0" algn="just">
              <a:lnSpc>
                <a:spcPct val="150000"/>
              </a:lnSpc>
              <a:spcBef>
                <a:spcPts val="0"/>
              </a:spcBef>
              <a:spcAft>
                <a:spcPts val="0"/>
              </a:spcAft>
              <a:buNone/>
            </a:pPr>
            <a:r>
              <a:t/>
            </a:r>
            <a:endParaRPr>
              <a:solidFill>
                <a:srgbClr val="2E3551"/>
              </a:solidFill>
              <a:latin typeface="Lato"/>
              <a:ea typeface="Lato"/>
              <a:cs typeface="Lato"/>
              <a:sym typeface="Lato"/>
            </a:endParaRPr>
          </a:p>
          <a:p>
            <a:pPr indent="0" lvl="0" marL="0" rtl="0" algn="just">
              <a:lnSpc>
                <a:spcPct val="150000"/>
              </a:lnSpc>
              <a:spcBef>
                <a:spcPts val="0"/>
              </a:spcBef>
              <a:spcAft>
                <a:spcPts val="0"/>
              </a:spcAft>
              <a:buNone/>
            </a:pPr>
            <a:r>
              <a:t/>
            </a:r>
            <a:endParaRPr>
              <a:solidFill>
                <a:srgbClr val="2E3551"/>
              </a:solidFill>
              <a:latin typeface="Lato"/>
              <a:ea typeface="Lato"/>
              <a:cs typeface="Lato"/>
              <a:sym typeface="Lato"/>
            </a:endParaRPr>
          </a:p>
          <a:p>
            <a:pPr indent="0" lvl="0" marL="0" rtl="0" algn="just">
              <a:lnSpc>
                <a:spcPct val="150000"/>
              </a:lnSpc>
              <a:spcBef>
                <a:spcPts val="0"/>
              </a:spcBef>
              <a:spcAft>
                <a:spcPts val="0"/>
              </a:spcAft>
              <a:buNone/>
            </a:pPr>
            <a:r>
              <a:t/>
            </a:r>
            <a:endParaRPr>
              <a:solidFill>
                <a:srgbClr val="2E3551"/>
              </a:solidFill>
              <a:latin typeface="Lato"/>
              <a:ea typeface="Lato"/>
              <a:cs typeface="Lato"/>
              <a:sym typeface="Lato"/>
            </a:endParaRPr>
          </a:p>
          <a:p>
            <a:pPr indent="0" lvl="0" marL="0" rtl="0" algn="just">
              <a:lnSpc>
                <a:spcPct val="150000"/>
              </a:lnSpc>
              <a:spcBef>
                <a:spcPts val="0"/>
              </a:spcBef>
              <a:spcAft>
                <a:spcPts val="0"/>
              </a:spcAft>
              <a:buNone/>
            </a:pPr>
            <a:r>
              <a:t/>
            </a:r>
            <a:endParaRPr>
              <a:solidFill>
                <a:srgbClr val="2E3551"/>
              </a:solidFill>
              <a:latin typeface="Lato"/>
              <a:ea typeface="Lato"/>
              <a:cs typeface="Lato"/>
              <a:sym typeface="Lato"/>
            </a:endParaRPr>
          </a:p>
        </p:txBody>
      </p:sp>
      <p:pic>
        <p:nvPicPr>
          <p:cNvPr id="196" name="Google Shape;196;p41"/>
          <p:cNvPicPr preferRelativeResize="0"/>
          <p:nvPr/>
        </p:nvPicPr>
        <p:blipFill>
          <a:blip r:embed="rId3">
            <a:alphaModFix/>
          </a:blip>
          <a:stretch>
            <a:fillRect/>
          </a:stretch>
        </p:blipFill>
        <p:spPr>
          <a:xfrm>
            <a:off x="4724400" y="1263850"/>
            <a:ext cx="4353725" cy="33982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42"/>
          <p:cNvSpPr txBox="1"/>
          <p:nvPr/>
        </p:nvSpPr>
        <p:spPr>
          <a:xfrm>
            <a:off x="983225" y="190503"/>
            <a:ext cx="4532100" cy="491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EA5164"/>
                </a:solidFill>
                <a:latin typeface="Lato"/>
                <a:ea typeface="Lato"/>
                <a:cs typeface="Lato"/>
                <a:sym typeface="Lato"/>
              </a:rPr>
              <a:t>Analysis 3</a:t>
            </a:r>
            <a:endParaRPr b="1" sz="2400">
              <a:solidFill>
                <a:srgbClr val="EA5164"/>
              </a:solidFill>
              <a:latin typeface="Lato"/>
              <a:ea typeface="Lato"/>
              <a:cs typeface="Lato"/>
              <a:sym typeface="Lato"/>
            </a:endParaRPr>
          </a:p>
        </p:txBody>
      </p:sp>
      <p:sp>
        <p:nvSpPr>
          <p:cNvPr id="202" name="Google Shape;202;p42"/>
          <p:cNvSpPr txBox="1"/>
          <p:nvPr/>
        </p:nvSpPr>
        <p:spPr>
          <a:xfrm>
            <a:off x="907025" y="190500"/>
            <a:ext cx="7382700" cy="658200"/>
          </a:xfrm>
          <a:prstGeom prst="rect">
            <a:avLst/>
          </a:prstGeom>
          <a:solidFill>
            <a:srgbClr val="00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3F3F3"/>
                </a:solidFill>
                <a:latin typeface="Lato"/>
                <a:ea typeface="Lato"/>
                <a:cs typeface="Lato"/>
                <a:sym typeface="Lato"/>
              </a:rPr>
              <a:t>Busiest Time by Neighbourhood Group Cleansed (1)</a:t>
            </a:r>
            <a:endParaRPr b="1" sz="2400">
              <a:solidFill>
                <a:srgbClr val="F3F3F3"/>
              </a:solidFill>
              <a:latin typeface="Lato"/>
              <a:ea typeface="Lato"/>
              <a:cs typeface="Lato"/>
              <a:sym typeface="Lato"/>
            </a:endParaRPr>
          </a:p>
        </p:txBody>
      </p:sp>
      <p:pic>
        <p:nvPicPr>
          <p:cNvPr id="203" name="Google Shape;203;p42"/>
          <p:cNvPicPr preferRelativeResize="0"/>
          <p:nvPr/>
        </p:nvPicPr>
        <p:blipFill>
          <a:blip r:embed="rId3">
            <a:alphaModFix/>
          </a:blip>
          <a:stretch>
            <a:fillRect/>
          </a:stretch>
        </p:blipFill>
        <p:spPr>
          <a:xfrm>
            <a:off x="287275" y="1044900"/>
            <a:ext cx="8485775" cy="3948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43"/>
          <p:cNvSpPr txBox="1"/>
          <p:nvPr/>
        </p:nvSpPr>
        <p:spPr>
          <a:xfrm>
            <a:off x="54825" y="1224625"/>
            <a:ext cx="8554200" cy="3764700"/>
          </a:xfrm>
          <a:prstGeom prst="rect">
            <a:avLst/>
          </a:prstGeom>
          <a:noFill/>
          <a:ln>
            <a:noFill/>
          </a:ln>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rgbClr val="2E3551"/>
              </a:buClr>
              <a:buSzPts val="1400"/>
              <a:buFont typeface="Lato"/>
              <a:buChar char="●"/>
            </a:pPr>
            <a:r>
              <a:rPr lang="en">
                <a:solidFill>
                  <a:srgbClr val="2E3551"/>
                </a:solidFill>
                <a:latin typeface="Lato"/>
                <a:ea typeface="Lato"/>
                <a:cs typeface="Lato"/>
                <a:sym typeface="Lato"/>
              </a:rPr>
              <a:t>If we analyze price increases by area, Downtown, Magnolia, and Queen Anne to be the top 3 which has a similarity pattern with general price increases</a:t>
            </a:r>
            <a:endParaRPr>
              <a:solidFill>
                <a:srgbClr val="2E3551"/>
              </a:solidFill>
              <a:latin typeface="Lato"/>
              <a:ea typeface="Lato"/>
              <a:cs typeface="Lato"/>
              <a:sym typeface="Lato"/>
            </a:endParaRPr>
          </a:p>
          <a:p>
            <a:pPr indent="-317500" lvl="0" marL="457200" rtl="0" algn="just">
              <a:lnSpc>
                <a:spcPct val="150000"/>
              </a:lnSpc>
              <a:spcBef>
                <a:spcPts val="0"/>
              </a:spcBef>
              <a:spcAft>
                <a:spcPts val="0"/>
              </a:spcAft>
              <a:buClr>
                <a:srgbClr val="2E3551"/>
              </a:buClr>
              <a:buSzPts val="1400"/>
              <a:buFont typeface="Lato"/>
              <a:buChar char="●"/>
            </a:pPr>
            <a:r>
              <a:rPr lang="en">
                <a:solidFill>
                  <a:srgbClr val="2E3551"/>
                </a:solidFill>
                <a:latin typeface="Lato"/>
                <a:ea typeface="Lato"/>
                <a:cs typeface="Lato"/>
                <a:sym typeface="Lato"/>
              </a:rPr>
              <a:t>If we analyze by frequency price increases, Other neighborhoods, Capitol Hill, Downtown becomes top 3 which has a similarity pattern with busiest time in general</a:t>
            </a:r>
            <a:endParaRPr>
              <a:solidFill>
                <a:srgbClr val="2E3551"/>
              </a:solidFill>
              <a:latin typeface="Lato"/>
              <a:ea typeface="Lato"/>
              <a:cs typeface="Lato"/>
              <a:sym typeface="Lato"/>
            </a:endParaRPr>
          </a:p>
          <a:p>
            <a:pPr indent="0" lvl="0" marL="0" rtl="0" algn="just">
              <a:lnSpc>
                <a:spcPct val="150000"/>
              </a:lnSpc>
              <a:spcBef>
                <a:spcPts val="0"/>
              </a:spcBef>
              <a:spcAft>
                <a:spcPts val="0"/>
              </a:spcAft>
              <a:buNone/>
            </a:pPr>
            <a:r>
              <a:t/>
            </a:r>
            <a:endParaRPr>
              <a:solidFill>
                <a:srgbClr val="2E3551"/>
              </a:solidFill>
              <a:latin typeface="Lato"/>
              <a:ea typeface="Lato"/>
              <a:cs typeface="Lato"/>
              <a:sym typeface="Lato"/>
            </a:endParaRPr>
          </a:p>
          <a:p>
            <a:pPr indent="0" lvl="0" marL="0" rtl="0" algn="just">
              <a:lnSpc>
                <a:spcPct val="150000"/>
              </a:lnSpc>
              <a:spcBef>
                <a:spcPts val="0"/>
              </a:spcBef>
              <a:spcAft>
                <a:spcPts val="0"/>
              </a:spcAft>
              <a:buNone/>
            </a:pPr>
            <a:r>
              <a:rPr b="1" lang="en">
                <a:solidFill>
                  <a:srgbClr val="2E3551"/>
                </a:solidFill>
                <a:latin typeface="Lato"/>
                <a:ea typeface="Lato"/>
                <a:cs typeface="Lato"/>
                <a:sym typeface="Lato"/>
              </a:rPr>
              <a:t>Recommendation</a:t>
            </a:r>
            <a:r>
              <a:rPr lang="en">
                <a:solidFill>
                  <a:srgbClr val="2E3551"/>
                </a:solidFill>
                <a:latin typeface="Lato"/>
                <a:ea typeface="Lato"/>
                <a:cs typeface="Lato"/>
                <a:sym typeface="Lato"/>
              </a:rPr>
              <a:t> :</a:t>
            </a:r>
            <a:endParaRPr>
              <a:solidFill>
                <a:srgbClr val="2E3551"/>
              </a:solidFill>
              <a:latin typeface="Lato"/>
              <a:ea typeface="Lato"/>
              <a:cs typeface="Lato"/>
              <a:sym typeface="Lato"/>
            </a:endParaRPr>
          </a:p>
          <a:p>
            <a:pPr indent="-317500" lvl="0" marL="457200" rtl="0" algn="just">
              <a:lnSpc>
                <a:spcPct val="150000"/>
              </a:lnSpc>
              <a:spcBef>
                <a:spcPts val="0"/>
              </a:spcBef>
              <a:spcAft>
                <a:spcPts val="0"/>
              </a:spcAft>
              <a:buClr>
                <a:srgbClr val="2E3551"/>
              </a:buClr>
              <a:buSzPts val="1400"/>
              <a:buFont typeface="Lato"/>
              <a:buChar char="●"/>
            </a:pPr>
            <a:r>
              <a:rPr lang="en">
                <a:solidFill>
                  <a:srgbClr val="2E3551"/>
                </a:solidFill>
                <a:latin typeface="Lato"/>
                <a:ea typeface="Lato"/>
                <a:cs typeface="Lato"/>
                <a:sym typeface="Lato"/>
              </a:rPr>
              <a:t>When prices increase, Airbnb can direct users to cheaper hosts in other regions but have a good rating and the distance is still affordable</a:t>
            </a:r>
            <a:endParaRPr>
              <a:solidFill>
                <a:srgbClr val="2E3551"/>
              </a:solidFill>
              <a:latin typeface="Lato"/>
              <a:ea typeface="Lato"/>
              <a:cs typeface="Lato"/>
              <a:sym typeface="Lato"/>
            </a:endParaRPr>
          </a:p>
          <a:p>
            <a:pPr indent="-317500" lvl="0" marL="457200" rtl="0" algn="just">
              <a:lnSpc>
                <a:spcPct val="150000"/>
              </a:lnSpc>
              <a:spcBef>
                <a:spcPts val="0"/>
              </a:spcBef>
              <a:spcAft>
                <a:spcPts val="0"/>
              </a:spcAft>
              <a:buClr>
                <a:srgbClr val="2E3551"/>
              </a:buClr>
              <a:buSzPts val="1400"/>
              <a:buFont typeface="Lato"/>
              <a:buChar char="●"/>
            </a:pPr>
            <a:r>
              <a:rPr lang="en">
                <a:solidFill>
                  <a:srgbClr val="2E3551"/>
                </a:solidFill>
                <a:latin typeface="Lato"/>
                <a:ea typeface="Lato"/>
                <a:cs typeface="Lato"/>
                <a:sym typeface="Lato"/>
              </a:rPr>
              <a:t>When there is a price increase, Airbnb can provide a good tourist alternative in other areas that do not experience significant price increases</a:t>
            </a:r>
            <a:endParaRPr>
              <a:solidFill>
                <a:srgbClr val="2E3551"/>
              </a:solidFill>
              <a:latin typeface="Lato"/>
              <a:ea typeface="Lato"/>
              <a:cs typeface="Lato"/>
              <a:sym typeface="Lato"/>
            </a:endParaRPr>
          </a:p>
          <a:p>
            <a:pPr indent="-317500" lvl="0" marL="457200" rtl="0" algn="just">
              <a:lnSpc>
                <a:spcPct val="150000"/>
              </a:lnSpc>
              <a:spcBef>
                <a:spcPts val="0"/>
              </a:spcBef>
              <a:spcAft>
                <a:spcPts val="0"/>
              </a:spcAft>
              <a:buClr>
                <a:srgbClr val="2E3551"/>
              </a:buClr>
              <a:buSzPts val="1400"/>
              <a:buFont typeface="Lato"/>
              <a:buChar char="●"/>
            </a:pPr>
            <a:r>
              <a:rPr lang="en">
                <a:solidFill>
                  <a:srgbClr val="2E3551"/>
                </a:solidFill>
                <a:latin typeface="Lato"/>
                <a:ea typeface="Lato"/>
                <a:cs typeface="Lato"/>
                <a:sym typeface="Lato"/>
              </a:rPr>
              <a:t>The same thing can be applied with the busiest time case</a:t>
            </a:r>
            <a:endParaRPr>
              <a:solidFill>
                <a:srgbClr val="2E3551"/>
              </a:solidFill>
              <a:latin typeface="Lato"/>
              <a:ea typeface="Lato"/>
              <a:cs typeface="Lato"/>
              <a:sym typeface="Lato"/>
            </a:endParaRPr>
          </a:p>
          <a:p>
            <a:pPr indent="0" lvl="0" marL="0" rtl="0" algn="just">
              <a:lnSpc>
                <a:spcPct val="150000"/>
              </a:lnSpc>
              <a:spcBef>
                <a:spcPts val="0"/>
              </a:spcBef>
              <a:spcAft>
                <a:spcPts val="0"/>
              </a:spcAft>
              <a:buNone/>
            </a:pPr>
            <a:r>
              <a:t/>
            </a:r>
            <a:endParaRPr>
              <a:solidFill>
                <a:srgbClr val="2E3551"/>
              </a:solidFill>
              <a:latin typeface="Lato"/>
              <a:ea typeface="Lato"/>
              <a:cs typeface="Lato"/>
              <a:sym typeface="Lato"/>
            </a:endParaRPr>
          </a:p>
          <a:p>
            <a:pPr indent="0" lvl="0" marL="0" rtl="0" algn="just">
              <a:lnSpc>
                <a:spcPct val="150000"/>
              </a:lnSpc>
              <a:spcBef>
                <a:spcPts val="0"/>
              </a:spcBef>
              <a:spcAft>
                <a:spcPts val="0"/>
              </a:spcAft>
              <a:buClr>
                <a:srgbClr val="000000"/>
              </a:buClr>
              <a:buSzPts val="1100"/>
              <a:buFont typeface="Arial"/>
              <a:buNone/>
            </a:pPr>
            <a:r>
              <a:t/>
            </a:r>
            <a:endParaRPr>
              <a:solidFill>
                <a:srgbClr val="2E3551"/>
              </a:solidFill>
              <a:latin typeface="Lato"/>
              <a:ea typeface="Lato"/>
              <a:cs typeface="Lato"/>
              <a:sym typeface="Lato"/>
            </a:endParaRPr>
          </a:p>
        </p:txBody>
      </p:sp>
      <p:sp>
        <p:nvSpPr>
          <p:cNvPr id="209" name="Google Shape;209;p43"/>
          <p:cNvSpPr txBox="1"/>
          <p:nvPr/>
        </p:nvSpPr>
        <p:spPr>
          <a:xfrm>
            <a:off x="830825" y="190500"/>
            <a:ext cx="7382700" cy="658200"/>
          </a:xfrm>
          <a:prstGeom prst="rect">
            <a:avLst/>
          </a:prstGeom>
          <a:solidFill>
            <a:srgbClr val="00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3F3F3"/>
                </a:solidFill>
                <a:latin typeface="Lato"/>
                <a:ea typeface="Lato"/>
                <a:cs typeface="Lato"/>
                <a:sym typeface="Lato"/>
              </a:rPr>
              <a:t>Busiest Time by Neighbourhood Group Cleansed (2)</a:t>
            </a:r>
            <a:endParaRPr b="1" sz="2400">
              <a:solidFill>
                <a:srgbClr val="F3F3F3"/>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13" name="Shape 213"/>
        <p:cNvGrpSpPr/>
        <p:nvPr/>
      </p:nvGrpSpPr>
      <p:grpSpPr>
        <a:xfrm>
          <a:off x="0" y="0"/>
          <a:ext cx="0" cy="0"/>
          <a:chOff x="0" y="0"/>
          <a:chExt cx="0" cy="0"/>
        </a:xfrm>
      </p:grpSpPr>
      <p:sp>
        <p:nvSpPr>
          <p:cNvPr id="214" name="Google Shape;214;p44"/>
          <p:cNvSpPr txBox="1"/>
          <p:nvPr/>
        </p:nvSpPr>
        <p:spPr>
          <a:xfrm>
            <a:off x="130625" y="4185251"/>
            <a:ext cx="3368700" cy="877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Lato"/>
                <a:ea typeface="Lato"/>
                <a:cs typeface="Lato"/>
                <a:sym typeface="Lato"/>
              </a:rPr>
              <a:t>Arif Romadhan</a:t>
            </a:r>
            <a:endParaRPr b="1" sz="1200">
              <a:solidFill>
                <a:srgbClr val="FFFFFF"/>
              </a:solidFill>
              <a:latin typeface="Lato"/>
              <a:ea typeface="Lato"/>
              <a:cs typeface="Lato"/>
              <a:sym typeface="Lato"/>
            </a:endParaRPr>
          </a:p>
          <a:p>
            <a:pPr indent="0" lvl="0" marL="0" rtl="0" algn="l">
              <a:lnSpc>
                <a:spcPct val="115000"/>
              </a:lnSpc>
              <a:spcBef>
                <a:spcPts val="0"/>
              </a:spcBef>
              <a:spcAft>
                <a:spcPts val="0"/>
              </a:spcAft>
              <a:buNone/>
            </a:pPr>
            <a:r>
              <a:rPr b="1" lang="en" sz="1200" u="sng">
                <a:solidFill>
                  <a:schemeClr val="hlink"/>
                </a:solidFill>
                <a:latin typeface="Lato"/>
                <a:ea typeface="Lato"/>
                <a:cs typeface="Lato"/>
                <a:sym typeface="Lato"/>
                <a:hlinkClick r:id="rId4"/>
              </a:rPr>
              <a:t>arifromadhan19@gmail.com</a:t>
            </a:r>
            <a:endParaRPr b="1" sz="1200">
              <a:solidFill>
                <a:srgbClr val="FFFFFF"/>
              </a:solidFill>
              <a:latin typeface="Lato"/>
              <a:ea typeface="Lato"/>
              <a:cs typeface="Lato"/>
              <a:sym typeface="Lato"/>
            </a:endParaRPr>
          </a:p>
          <a:p>
            <a:pPr indent="0" lvl="0" marL="0" rtl="0" algn="l">
              <a:lnSpc>
                <a:spcPct val="115000"/>
              </a:lnSpc>
              <a:spcBef>
                <a:spcPts val="0"/>
              </a:spcBef>
              <a:spcAft>
                <a:spcPts val="0"/>
              </a:spcAft>
              <a:buNone/>
            </a:pPr>
            <a:r>
              <a:rPr b="1" lang="en" sz="1200">
                <a:solidFill>
                  <a:srgbClr val="FFFFFF"/>
                </a:solidFill>
                <a:latin typeface="Lato"/>
                <a:ea typeface="Lato"/>
                <a:cs typeface="Lato"/>
                <a:sym typeface="Lato"/>
              </a:rPr>
              <a:t>+6285294569271</a:t>
            </a:r>
            <a:endParaRPr b="1" sz="1200">
              <a:solidFill>
                <a:srgbClr val="FFFF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32"/>
          <p:cNvSpPr txBox="1"/>
          <p:nvPr/>
        </p:nvSpPr>
        <p:spPr>
          <a:xfrm>
            <a:off x="-7375" y="-38100"/>
            <a:ext cx="3514500" cy="5181600"/>
          </a:xfrm>
          <a:prstGeom prst="rect">
            <a:avLst/>
          </a:prstGeom>
          <a:solidFill>
            <a:srgbClr val="000000"/>
          </a:solid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t/>
            </a:r>
            <a:endParaRPr b="1" sz="3600">
              <a:solidFill>
                <a:srgbClr val="FFFFFF"/>
              </a:solidFill>
              <a:latin typeface="Lato"/>
              <a:ea typeface="Lato"/>
              <a:cs typeface="Lato"/>
              <a:sym typeface="Lato"/>
            </a:endParaRPr>
          </a:p>
          <a:p>
            <a:pPr indent="0" lvl="0" marL="0" rtl="0" algn="l">
              <a:spcBef>
                <a:spcPts val="0"/>
              </a:spcBef>
              <a:spcAft>
                <a:spcPts val="0"/>
              </a:spcAft>
              <a:buNone/>
            </a:pPr>
            <a:r>
              <a:t/>
            </a:r>
            <a:endParaRPr b="1" sz="2400">
              <a:solidFill>
                <a:srgbClr val="F3F3F3"/>
              </a:solidFill>
              <a:latin typeface="Lato"/>
              <a:ea typeface="Lato"/>
              <a:cs typeface="Lato"/>
              <a:sym typeface="Lato"/>
            </a:endParaRPr>
          </a:p>
          <a:p>
            <a:pPr indent="0" lvl="0" marL="0" rtl="0" algn="l">
              <a:spcBef>
                <a:spcPts val="0"/>
              </a:spcBef>
              <a:spcAft>
                <a:spcPts val="0"/>
              </a:spcAft>
              <a:buNone/>
            </a:pPr>
            <a:r>
              <a:t/>
            </a:r>
            <a:endParaRPr b="1" sz="2400">
              <a:solidFill>
                <a:srgbClr val="F3F3F3"/>
              </a:solidFill>
              <a:latin typeface="Lato"/>
              <a:ea typeface="Lato"/>
              <a:cs typeface="Lato"/>
              <a:sym typeface="Lato"/>
            </a:endParaRPr>
          </a:p>
        </p:txBody>
      </p:sp>
      <p:sp>
        <p:nvSpPr>
          <p:cNvPr id="132" name="Google Shape;132;p32"/>
          <p:cNvSpPr txBox="1"/>
          <p:nvPr/>
        </p:nvSpPr>
        <p:spPr>
          <a:xfrm>
            <a:off x="3714625" y="127675"/>
            <a:ext cx="5275800" cy="50085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a:solidFill>
                  <a:srgbClr val="2E3551"/>
                </a:solidFill>
                <a:latin typeface="Lato"/>
                <a:ea typeface="Lato"/>
                <a:cs typeface="Lato"/>
                <a:sym typeface="Lato"/>
              </a:rPr>
              <a:t>Airbnb</a:t>
            </a:r>
            <a:r>
              <a:rPr b="1" lang="en">
                <a:solidFill>
                  <a:srgbClr val="2E3551"/>
                </a:solidFill>
                <a:latin typeface="Lato"/>
                <a:ea typeface="Lato"/>
                <a:cs typeface="Lato"/>
                <a:sym typeface="Lato"/>
              </a:rPr>
              <a:t> :  </a:t>
            </a:r>
            <a:r>
              <a:rPr lang="en">
                <a:solidFill>
                  <a:srgbClr val="2E3551"/>
                </a:solidFill>
                <a:latin typeface="Lato"/>
                <a:ea typeface="Lato"/>
                <a:cs typeface="Lato"/>
                <a:sym typeface="Lato"/>
              </a:rPr>
              <a:t> airBnB is an online service that provides rental services for homes or apartments spread across various parts of the world</a:t>
            </a:r>
            <a:endParaRPr>
              <a:solidFill>
                <a:srgbClr val="2E3551"/>
              </a:solidFill>
              <a:latin typeface="Lato"/>
              <a:ea typeface="Lato"/>
              <a:cs typeface="Lato"/>
              <a:sym typeface="Lato"/>
            </a:endParaRPr>
          </a:p>
          <a:p>
            <a:pPr indent="0" lvl="0" marL="0" rtl="0" algn="just">
              <a:lnSpc>
                <a:spcPct val="150000"/>
              </a:lnSpc>
              <a:spcBef>
                <a:spcPts val="0"/>
              </a:spcBef>
              <a:spcAft>
                <a:spcPts val="0"/>
              </a:spcAft>
              <a:buNone/>
            </a:pPr>
            <a:r>
              <a:t/>
            </a:r>
            <a:endParaRPr>
              <a:solidFill>
                <a:srgbClr val="2E3551"/>
              </a:solidFill>
              <a:latin typeface="Lato"/>
              <a:ea typeface="Lato"/>
              <a:cs typeface="Lato"/>
              <a:sym typeface="Lato"/>
            </a:endParaRPr>
          </a:p>
          <a:p>
            <a:pPr indent="0" lvl="0" marL="0" rtl="0" algn="just">
              <a:lnSpc>
                <a:spcPct val="150000"/>
              </a:lnSpc>
              <a:spcBef>
                <a:spcPts val="0"/>
              </a:spcBef>
              <a:spcAft>
                <a:spcPts val="0"/>
              </a:spcAft>
              <a:buNone/>
            </a:pPr>
            <a:r>
              <a:rPr lang="en">
                <a:solidFill>
                  <a:srgbClr val="2E3551"/>
                </a:solidFill>
                <a:latin typeface="Lato"/>
                <a:ea typeface="Lato"/>
                <a:cs typeface="Lato"/>
                <a:sym typeface="Lato"/>
              </a:rPr>
              <a:t>there are host listing data that have various characteristics where the data affects the rating obtained. from those case, we will analyze the potential that the host has to increase and provide recommendations to users</a:t>
            </a:r>
            <a:endParaRPr>
              <a:solidFill>
                <a:srgbClr val="2E3551"/>
              </a:solidFill>
              <a:latin typeface="Lato"/>
              <a:ea typeface="Lato"/>
              <a:cs typeface="Lato"/>
              <a:sym typeface="Lato"/>
            </a:endParaRPr>
          </a:p>
          <a:p>
            <a:pPr indent="0" lvl="0" marL="0" rtl="0" algn="just">
              <a:lnSpc>
                <a:spcPct val="150000"/>
              </a:lnSpc>
              <a:spcBef>
                <a:spcPts val="0"/>
              </a:spcBef>
              <a:spcAft>
                <a:spcPts val="0"/>
              </a:spcAft>
              <a:buNone/>
            </a:pPr>
            <a:r>
              <a:t/>
            </a:r>
            <a:endParaRPr>
              <a:solidFill>
                <a:srgbClr val="2E3551"/>
              </a:solidFill>
              <a:latin typeface="Lato"/>
              <a:ea typeface="Lato"/>
              <a:cs typeface="Lato"/>
              <a:sym typeface="Lato"/>
            </a:endParaRPr>
          </a:p>
          <a:p>
            <a:pPr indent="0" lvl="0" marL="0" rtl="0" algn="just">
              <a:lnSpc>
                <a:spcPct val="150000"/>
              </a:lnSpc>
              <a:spcBef>
                <a:spcPts val="0"/>
              </a:spcBef>
              <a:spcAft>
                <a:spcPts val="0"/>
              </a:spcAft>
              <a:buNone/>
            </a:pPr>
            <a:r>
              <a:rPr b="1" lang="en">
                <a:solidFill>
                  <a:srgbClr val="2E3551"/>
                </a:solidFill>
                <a:latin typeface="Lato"/>
                <a:ea typeface="Lato"/>
                <a:cs typeface="Lato"/>
                <a:sym typeface="Lato"/>
              </a:rPr>
              <a:t>Inspiration</a:t>
            </a:r>
            <a:r>
              <a:rPr lang="en">
                <a:solidFill>
                  <a:srgbClr val="2E3551"/>
                </a:solidFill>
                <a:latin typeface="Lato"/>
                <a:ea typeface="Lato"/>
                <a:cs typeface="Lato"/>
                <a:sym typeface="Lato"/>
              </a:rPr>
              <a:t> : </a:t>
            </a:r>
            <a:endParaRPr>
              <a:solidFill>
                <a:srgbClr val="2E3551"/>
              </a:solidFill>
              <a:latin typeface="Lato"/>
              <a:ea typeface="Lato"/>
              <a:cs typeface="Lato"/>
              <a:sym typeface="Lato"/>
            </a:endParaRPr>
          </a:p>
          <a:p>
            <a:pPr indent="-317500" lvl="0" marL="457200" rtl="0" algn="just">
              <a:lnSpc>
                <a:spcPct val="150000"/>
              </a:lnSpc>
              <a:spcBef>
                <a:spcPts val="0"/>
              </a:spcBef>
              <a:spcAft>
                <a:spcPts val="0"/>
              </a:spcAft>
              <a:buClr>
                <a:srgbClr val="2E3551"/>
              </a:buClr>
              <a:buSzPts val="1400"/>
              <a:buFont typeface="Lato"/>
              <a:buChar char="●"/>
            </a:pPr>
            <a:r>
              <a:rPr lang="en">
                <a:solidFill>
                  <a:srgbClr val="2E3551"/>
                </a:solidFill>
                <a:latin typeface="Lato"/>
                <a:ea typeface="Lato"/>
                <a:cs typeface="Lato"/>
                <a:sym typeface="Lato"/>
              </a:rPr>
              <a:t>Data Analysis to describe the vibe of each Seattle neighborhood</a:t>
            </a:r>
            <a:endParaRPr>
              <a:solidFill>
                <a:srgbClr val="2E3551"/>
              </a:solidFill>
              <a:latin typeface="Lato"/>
              <a:ea typeface="Lato"/>
              <a:cs typeface="Lato"/>
              <a:sym typeface="Lato"/>
            </a:endParaRPr>
          </a:p>
          <a:p>
            <a:pPr indent="-317500" lvl="0" marL="457200" rtl="0" algn="just">
              <a:lnSpc>
                <a:spcPct val="150000"/>
              </a:lnSpc>
              <a:spcBef>
                <a:spcPts val="0"/>
              </a:spcBef>
              <a:spcAft>
                <a:spcPts val="0"/>
              </a:spcAft>
              <a:buClr>
                <a:srgbClr val="2E3551"/>
              </a:buClr>
              <a:buSzPts val="1400"/>
              <a:buFont typeface="Lato"/>
              <a:buChar char="●"/>
            </a:pPr>
            <a:r>
              <a:rPr lang="en">
                <a:solidFill>
                  <a:srgbClr val="2E3551"/>
                </a:solidFill>
                <a:latin typeface="Lato"/>
                <a:ea typeface="Lato"/>
                <a:cs typeface="Lato"/>
                <a:sym typeface="Lato"/>
              </a:rPr>
              <a:t>Busiest Times, New Listings and Total Airbnb Visitors Analysis</a:t>
            </a:r>
            <a:endParaRPr>
              <a:solidFill>
                <a:srgbClr val="2E3551"/>
              </a:solidFill>
              <a:latin typeface="Lato"/>
              <a:ea typeface="Lato"/>
              <a:cs typeface="Lato"/>
              <a:sym typeface="Lato"/>
            </a:endParaRPr>
          </a:p>
          <a:p>
            <a:pPr indent="-317500" lvl="0" marL="457200" rtl="0" algn="just">
              <a:lnSpc>
                <a:spcPct val="150000"/>
              </a:lnSpc>
              <a:spcBef>
                <a:spcPts val="0"/>
              </a:spcBef>
              <a:spcAft>
                <a:spcPts val="0"/>
              </a:spcAft>
              <a:buClr>
                <a:srgbClr val="2E3551"/>
              </a:buClr>
              <a:buSzPts val="1400"/>
              <a:buFont typeface="Lato"/>
              <a:buChar char="●"/>
            </a:pPr>
            <a:r>
              <a:rPr lang="en">
                <a:solidFill>
                  <a:srgbClr val="2E3551"/>
                </a:solidFill>
                <a:latin typeface="Lato"/>
                <a:ea typeface="Lato"/>
                <a:cs typeface="Lato"/>
                <a:sym typeface="Lato"/>
              </a:rPr>
              <a:t>Generate insight and recommendations</a:t>
            </a:r>
            <a:endParaRPr>
              <a:solidFill>
                <a:srgbClr val="2E3551"/>
              </a:solidFill>
              <a:latin typeface="Lato"/>
              <a:ea typeface="Lato"/>
              <a:cs typeface="Lato"/>
              <a:sym typeface="Lato"/>
            </a:endParaRPr>
          </a:p>
          <a:p>
            <a:pPr indent="0" lvl="0" marL="0" rtl="0" algn="just">
              <a:lnSpc>
                <a:spcPct val="150000"/>
              </a:lnSpc>
              <a:spcBef>
                <a:spcPts val="0"/>
              </a:spcBef>
              <a:spcAft>
                <a:spcPts val="0"/>
              </a:spcAft>
              <a:buNone/>
            </a:pPr>
            <a:r>
              <a:t/>
            </a:r>
            <a:endParaRPr>
              <a:solidFill>
                <a:srgbClr val="2E3551"/>
              </a:solidFill>
              <a:latin typeface="Lato"/>
              <a:ea typeface="Lato"/>
              <a:cs typeface="Lato"/>
              <a:sym typeface="Lato"/>
            </a:endParaRPr>
          </a:p>
        </p:txBody>
      </p:sp>
      <p:sp>
        <p:nvSpPr>
          <p:cNvPr id="133" name="Google Shape;133;p32"/>
          <p:cNvSpPr txBox="1"/>
          <p:nvPr/>
        </p:nvSpPr>
        <p:spPr>
          <a:xfrm>
            <a:off x="1067500" y="1522800"/>
            <a:ext cx="3424500" cy="2097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600">
                <a:solidFill>
                  <a:srgbClr val="FFFFFF"/>
                </a:solidFill>
                <a:latin typeface="Lato"/>
                <a:ea typeface="Lato"/>
                <a:cs typeface="Lato"/>
                <a:sym typeface="Lato"/>
              </a:rPr>
              <a:t>TLDR</a:t>
            </a:r>
            <a:endParaRPr b="1" sz="3600">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pic>
        <p:nvPicPr>
          <p:cNvPr id="138" name="Google Shape;138;p33"/>
          <p:cNvPicPr preferRelativeResize="0"/>
          <p:nvPr/>
        </p:nvPicPr>
        <p:blipFill>
          <a:blip r:embed="rId3">
            <a:alphaModFix/>
          </a:blip>
          <a:stretch>
            <a:fillRect/>
          </a:stretch>
        </p:blipFill>
        <p:spPr>
          <a:xfrm>
            <a:off x="84875" y="877728"/>
            <a:ext cx="4621533" cy="4156798"/>
          </a:xfrm>
          <a:prstGeom prst="rect">
            <a:avLst/>
          </a:prstGeom>
          <a:noFill/>
          <a:ln>
            <a:noFill/>
          </a:ln>
        </p:spPr>
      </p:pic>
      <p:sp>
        <p:nvSpPr>
          <p:cNvPr id="139" name="Google Shape;139;p33"/>
          <p:cNvSpPr txBox="1"/>
          <p:nvPr/>
        </p:nvSpPr>
        <p:spPr>
          <a:xfrm>
            <a:off x="221225" y="190500"/>
            <a:ext cx="6191700" cy="491400"/>
          </a:xfrm>
          <a:prstGeom prst="rect">
            <a:avLst/>
          </a:prstGeom>
          <a:solidFill>
            <a:srgbClr val="00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3F3F3"/>
                </a:solidFill>
                <a:latin typeface="Lato"/>
                <a:ea typeface="Lato"/>
                <a:cs typeface="Lato"/>
                <a:sym typeface="Lato"/>
              </a:rPr>
              <a:t>Exploratory Data Analysis (1)</a:t>
            </a:r>
            <a:endParaRPr b="1" sz="2400">
              <a:solidFill>
                <a:srgbClr val="F3F3F3"/>
              </a:solidFill>
              <a:latin typeface="Lato"/>
              <a:ea typeface="Lato"/>
              <a:cs typeface="Lato"/>
              <a:sym typeface="Lato"/>
            </a:endParaRPr>
          </a:p>
        </p:txBody>
      </p:sp>
      <p:sp>
        <p:nvSpPr>
          <p:cNvPr id="140" name="Google Shape;140;p33"/>
          <p:cNvSpPr txBox="1"/>
          <p:nvPr/>
        </p:nvSpPr>
        <p:spPr>
          <a:xfrm>
            <a:off x="4753325" y="832425"/>
            <a:ext cx="4281600" cy="4156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a:solidFill>
                  <a:srgbClr val="2E3551"/>
                </a:solidFill>
                <a:latin typeface="Lato"/>
                <a:ea typeface="Lato"/>
                <a:cs typeface="Lato"/>
                <a:sym typeface="Lato"/>
              </a:rPr>
              <a:t>Insight</a:t>
            </a:r>
            <a:r>
              <a:rPr lang="en">
                <a:solidFill>
                  <a:srgbClr val="2E3551"/>
                </a:solidFill>
                <a:latin typeface="Lato"/>
                <a:ea typeface="Lato"/>
                <a:cs typeface="Lato"/>
                <a:sym typeface="Lato"/>
              </a:rPr>
              <a:t> </a:t>
            </a:r>
            <a:r>
              <a:rPr b="1" lang="en">
                <a:solidFill>
                  <a:srgbClr val="2E3551"/>
                </a:solidFill>
                <a:latin typeface="Lato"/>
                <a:ea typeface="Lato"/>
                <a:cs typeface="Lato"/>
                <a:sym typeface="Lato"/>
              </a:rPr>
              <a:t>of feature</a:t>
            </a:r>
            <a:endParaRPr>
              <a:solidFill>
                <a:srgbClr val="2E3551"/>
              </a:solidFill>
              <a:latin typeface="Lato"/>
              <a:ea typeface="Lato"/>
              <a:cs typeface="Lato"/>
              <a:sym typeface="Lato"/>
            </a:endParaRPr>
          </a:p>
          <a:p>
            <a:pPr indent="-317500" lvl="0" marL="457200" rtl="0" algn="just">
              <a:lnSpc>
                <a:spcPct val="150000"/>
              </a:lnSpc>
              <a:spcBef>
                <a:spcPts val="0"/>
              </a:spcBef>
              <a:spcAft>
                <a:spcPts val="0"/>
              </a:spcAft>
              <a:buClr>
                <a:srgbClr val="2E3551"/>
              </a:buClr>
              <a:buSzPts val="1400"/>
              <a:buFont typeface="Lato"/>
              <a:buChar char="●"/>
            </a:pPr>
            <a:r>
              <a:rPr b="1" lang="en">
                <a:solidFill>
                  <a:srgbClr val="2E3551"/>
                </a:solidFill>
                <a:latin typeface="Lato"/>
                <a:ea typeface="Lato"/>
                <a:cs typeface="Lato"/>
                <a:sym typeface="Lato"/>
              </a:rPr>
              <a:t>Host_is_superhost</a:t>
            </a:r>
            <a:r>
              <a:rPr lang="en">
                <a:solidFill>
                  <a:srgbClr val="2E3551"/>
                </a:solidFill>
                <a:latin typeface="Lato"/>
                <a:ea typeface="Lato"/>
                <a:cs typeface="Lato"/>
                <a:sym typeface="Lato"/>
              </a:rPr>
              <a:t> :  SuperHost (21%) has a lower number than Regular Host (79%)</a:t>
            </a:r>
            <a:endParaRPr>
              <a:solidFill>
                <a:srgbClr val="2E3551"/>
              </a:solidFill>
              <a:latin typeface="Lato"/>
              <a:ea typeface="Lato"/>
              <a:cs typeface="Lato"/>
              <a:sym typeface="Lato"/>
            </a:endParaRPr>
          </a:p>
          <a:p>
            <a:pPr indent="-317500" lvl="0" marL="457200" rtl="0" algn="just">
              <a:lnSpc>
                <a:spcPct val="150000"/>
              </a:lnSpc>
              <a:spcBef>
                <a:spcPts val="0"/>
              </a:spcBef>
              <a:spcAft>
                <a:spcPts val="0"/>
              </a:spcAft>
              <a:buClr>
                <a:srgbClr val="2E3551"/>
              </a:buClr>
              <a:buSzPts val="1400"/>
              <a:buFont typeface="Lato"/>
              <a:buChar char="●"/>
            </a:pPr>
            <a:r>
              <a:rPr b="1" lang="en">
                <a:solidFill>
                  <a:srgbClr val="2E3551"/>
                </a:solidFill>
                <a:latin typeface="Lato"/>
                <a:ea typeface="Lato"/>
                <a:cs typeface="Lato"/>
                <a:sym typeface="Lato"/>
              </a:rPr>
              <a:t>Cancellation_policy</a:t>
            </a:r>
            <a:r>
              <a:rPr lang="en">
                <a:solidFill>
                  <a:srgbClr val="2E3551"/>
                </a:solidFill>
                <a:latin typeface="Lato"/>
                <a:ea typeface="Lato"/>
                <a:cs typeface="Lato"/>
                <a:sym typeface="Lato"/>
              </a:rPr>
              <a:t> : most hosts in Seattle have strict (37%) cancellation policy, while  moderate (32%) and  flexible (30%)</a:t>
            </a:r>
            <a:endParaRPr>
              <a:solidFill>
                <a:srgbClr val="2E3551"/>
              </a:solidFill>
              <a:latin typeface="Lato"/>
              <a:ea typeface="Lato"/>
              <a:cs typeface="Lato"/>
              <a:sym typeface="Lato"/>
            </a:endParaRPr>
          </a:p>
          <a:p>
            <a:pPr indent="-317500" lvl="0" marL="457200" rtl="0" algn="just">
              <a:lnSpc>
                <a:spcPct val="150000"/>
              </a:lnSpc>
              <a:spcBef>
                <a:spcPts val="0"/>
              </a:spcBef>
              <a:spcAft>
                <a:spcPts val="0"/>
              </a:spcAft>
              <a:buClr>
                <a:srgbClr val="2E3551"/>
              </a:buClr>
              <a:buSzPts val="1400"/>
              <a:buFont typeface="Lato"/>
              <a:buChar char="●"/>
            </a:pPr>
            <a:r>
              <a:rPr b="1" lang="en">
                <a:solidFill>
                  <a:srgbClr val="2E3551"/>
                </a:solidFill>
                <a:latin typeface="Lato"/>
                <a:ea typeface="Lato"/>
                <a:cs typeface="Lato"/>
                <a:sym typeface="Lato"/>
              </a:rPr>
              <a:t>Bedrooms</a:t>
            </a:r>
            <a:r>
              <a:rPr lang="en">
                <a:solidFill>
                  <a:srgbClr val="2E3551"/>
                </a:solidFill>
                <a:latin typeface="Lato"/>
                <a:ea typeface="Lato"/>
                <a:cs typeface="Lato"/>
                <a:sym typeface="Lato"/>
              </a:rPr>
              <a:t> : Hosts that only have 1 bedrooms are very dominant (63%) in Seattle.</a:t>
            </a:r>
            <a:endParaRPr>
              <a:solidFill>
                <a:srgbClr val="2E3551"/>
              </a:solidFill>
              <a:latin typeface="Lato"/>
              <a:ea typeface="Lato"/>
              <a:cs typeface="Lato"/>
              <a:sym typeface="Lato"/>
            </a:endParaRPr>
          </a:p>
          <a:p>
            <a:pPr indent="-317500" lvl="0" marL="457200" rtl="0" algn="just">
              <a:lnSpc>
                <a:spcPct val="150000"/>
              </a:lnSpc>
              <a:spcBef>
                <a:spcPts val="0"/>
              </a:spcBef>
              <a:spcAft>
                <a:spcPts val="0"/>
              </a:spcAft>
              <a:buClr>
                <a:srgbClr val="2E3551"/>
              </a:buClr>
              <a:buSzPts val="1400"/>
              <a:buFont typeface="Lato"/>
              <a:buChar char="●"/>
            </a:pPr>
            <a:r>
              <a:rPr b="1" lang="en">
                <a:solidFill>
                  <a:srgbClr val="2E3551"/>
                </a:solidFill>
                <a:latin typeface="Lato"/>
                <a:ea typeface="Lato"/>
                <a:cs typeface="Lato"/>
                <a:sym typeface="Lato"/>
              </a:rPr>
              <a:t>Bathrooms</a:t>
            </a:r>
            <a:r>
              <a:rPr lang="en">
                <a:solidFill>
                  <a:srgbClr val="2E3551"/>
                </a:solidFill>
                <a:latin typeface="Lato"/>
                <a:ea typeface="Lato"/>
                <a:cs typeface="Lato"/>
                <a:sym typeface="Lato"/>
              </a:rPr>
              <a:t> : hosts that only have 1 bathroom are very dominant (75%) in Seattle but there are irregularities where there are hosts who don't have bathrooms</a:t>
            </a:r>
            <a:endParaRPr>
              <a:solidFill>
                <a:srgbClr val="2E3551"/>
              </a:solidFill>
              <a:latin typeface="Lato"/>
              <a:ea typeface="Lato"/>
              <a:cs typeface="Lato"/>
              <a:sym typeface="Lato"/>
            </a:endParaRPr>
          </a:p>
          <a:p>
            <a:pPr indent="0" lvl="0" marL="0" rtl="0" algn="just">
              <a:lnSpc>
                <a:spcPct val="150000"/>
              </a:lnSpc>
              <a:spcBef>
                <a:spcPts val="0"/>
              </a:spcBef>
              <a:spcAft>
                <a:spcPts val="0"/>
              </a:spcAft>
              <a:buNone/>
            </a:pPr>
            <a:r>
              <a:t/>
            </a:r>
            <a:endParaRPr>
              <a:solidFill>
                <a:srgbClr val="2E3551"/>
              </a:solidFill>
              <a:latin typeface="Lato"/>
              <a:ea typeface="Lato"/>
              <a:cs typeface="Lato"/>
              <a:sym typeface="Lato"/>
            </a:endParaRPr>
          </a:p>
          <a:p>
            <a:pPr indent="0" lvl="0" marL="0" rtl="0" algn="just">
              <a:lnSpc>
                <a:spcPct val="150000"/>
              </a:lnSpc>
              <a:spcBef>
                <a:spcPts val="0"/>
              </a:spcBef>
              <a:spcAft>
                <a:spcPts val="0"/>
              </a:spcAft>
              <a:buNone/>
            </a:pPr>
            <a:r>
              <a:t/>
            </a:r>
            <a:endParaRPr>
              <a:solidFill>
                <a:srgbClr val="2E3551"/>
              </a:solidFill>
              <a:latin typeface="Lato"/>
              <a:ea typeface="Lato"/>
              <a:cs typeface="Lato"/>
              <a:sym typeface="Lato"/>
            </a:endParaRPr>
          </a:p>
          <a:p>
            <a:pPr indent="0" lvl="0" marL="0" rtl="0" algn="just">
              <a:lnSpc>
                <a:spcPct val="150000"/>
              </a:lnSpc>
              <a:spcBef>
                <a:spcPts val="0"/>
              </a:spcBef>
              <a:spcAft>
                <a:spcPts val="0"/>
              </a:spcAft>
              <a:buNone/>
            </a:pPr>
            <a:r>
              <a:t/>
            </a:r>
            <a:endParaRPr>
              <a:solidFill>
                <a:srgbClr val="2E355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pic>
        <p:nvPicPr>
          <p:cNvPr id="145" name="Google Shape;145;p34"/>
          <p:cNvPicPr preferRelativeResize="0"/>
          <p:nvPr/>
        </p:nvPicPr>
        <p:blipFill>
          <a:blip r:embed="rId3">
            <a:alphaModFix/>
          </a:blip>
          <a:stretch>
            <a:fillRect/>
          </a:stretch>
        </p:blipFill>
        <p:spPr>
          <a:xfrm>
            <a:off x="4075400" y="758100"/>
            <a:ext cx="4992399" cy="4281074"/>
          </a:xfrm>
          <a:prstGeom prst="rect">
            <a:avLst/>
          </a:prstGeom>
          <a:noFill/>
          <a:ln>
            <a:noFill/>
          </a:ln>
        </p:spPr>
      </p:pic>
      <p:sp>
        <p:nvSpPr>
          <p:cNvPr id="146" name="Google Shape;146;p34"/>
          <p:cNvSpPr txBox="1"/>
          <p:nvPr/>
        </p:nvSpPr>
        <p:spPr>
          <a:xfrm>
            <a:off x="221225" y="190500"/>
            <a:ext cx="6191700" cy="491400"/>
          </a:xfrm>
          <a:prstGeom prst="rect">
            <a:avLst/>
          </a:prstGeom>
          <a:solidFill>
            <a:srgbClr val="00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3F3F3"/>
                </a:solidFill>
                <a:latin typeface="Lato"/>
                <a:ea typeface="Lato"/>
                <a:cs typeface="Lato"/>
                <a:sym typeface="Lato"/>
              </a:rPr>
              <a:t>Exploratory Data Analysis (2)</a:t>
            </a:r>
            <a:endParaRPr b="1" sz="2400">
              <a:solidFill>
                <a:srgbClr val="F3F3F3"/>
              </a:solidFill>
              <a:latin typeface="Lato"/>
              <a:ea typeface="Lato"/>
              <a:cs typeface="Lato"/>
              <a:sym typeface="Lato"/>
            </a:endParaRPr>
          </a:p>
        </p:txBody>
      </p:sp>
      <p:sp>
        <p:nvSpPr>
          <p:cNvPr id="147" name="Google Shape;147;p34"/>
          <p:cNvSpPr txBox="1"/>
          <p:nvPr/>
        </p:nvSpPr>
        <p:spPr>
          <a:xfrm>
            <a:off x="87600" y="832425"/>
            <a:ext cx="3921900" cy="4156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a:solidFill>
                  <a:srgbClr val="2E3551"/>
                </a:solidFill>
                <a:latin typeface="Lato"/>
                <a:ea typeface="Lato"/>
                <a:cs typeface="Lato"/>
                <a:sym typeface="Lato"/>
              </a:rPr>
              <a:t>Insight</a:t>
            </a:r>
            <a:r>
              <a:rPr lang="en">
                <a:solidFill>
                  <a:srgbClr val="2E3551"/>
                </a:solidFill>
                <a:latin typeface="Lato"/>
                <a:ea typeface="Lato"/>
                <a:cs typeface="Lato"/>
                <a:sym typeface="Lato"/>
              </a:rPr>
              <a:t> </a:t>
            </a:r>
            <a:r>
              <a:rPr b="1" lang="en">
                <a:solidFill>
                  <a:srgbClr val="2E3551"/>
                </a:solidFill>
                <a:latin typeface="Lato"/>
                <a:ea typeface="Lato"/>
                <a:cs typeface="Lato"/>
                <a:sym typeface="Lato"/>
              </a:rPr>
              <a:t>of feature</a:t>
            </a:r>
            <a:endParaRPr>
              <a:solidFill>
                <a:srgbClr val="2E3551"/>
              </a:solidFill>
              <a:latin typeface="Lato"/>
              <a:ea typeface="Lato"/>
              <a:cs typeface="Lato"/>
              <a:sym typeface="Lato"/>
            </a:endParaRPr>
          </a:p>
          <a:p>
            <a:pPr indent="-317500" lvl="0" marL="457200" rtl="0" algn="just">
              <a:lnSpc>
                <a:spcPct val="150000"/>
              </a:lnSpc>
              <a:spcBef>
                <a:spcPts val="0"/>
              </a:spcBef>
              <a:spcAft>
                <a:spcPts val="0"/>
              </a:spcAft>
              <a:buClr>
                <a:srgbClr val="2E3551"/>
              </a:buClr>
              <a:buSzPts val="1400"/>
              <a:buFont typeface="Lato"/>
              <a:buChar char="●"/>
            </a:pPr>
            <a:r>
              <a:rPr b="1" lang="en">
                <a:solidFill>
                  <a:srgbClr val="2E3551"/>
                </a:solidFill>
                <a:latin typeface="Lato"/>
                <a:ea typeface="Lato"/>
                <a:cs typeface="Lato"/>
                <a:sym typeface="Lato"/>
              </a:rPr>
              <a:t>bed_type</a:t>
            </a:r>
            <a:r>
              <a:rPr lang="en">
                <a:solidFill>
                  <a:srgbClr val="2E3551"/>
                </a:solidFill>
                <a:latin typeface="Lato"/>
                <a:ea typeface="Lato"/>
                <a:cs typeface="Lato"/>
                <a:sym typeface="Lato"/>
              </a:rPr>
              <a:t>: </a:t>
            </a:r>
            <a:r>
              <a:rPr lang="en">
                <a:solidFill>
                  <a:srgbClr val="2E3551"/>
                </a:solidFill>
                <a:latin typeface="Lato"/>
                <a:ea typeface="Lato"/>
                <a:cs typeface="Lato"/>
                <a:sym typeface="Lato"/>
              </a:rPr>
              <a:t>the use of real beds is very dominant in Seattle to reach 95%</a:t>
            </a:r>
            <a:endParaRPr>
              <a:solidFill>
                <a:srgbClr val="2E3551"/>
              </a:solidFill>
              <a:latin typeface="Lato"/>
              <a:ea typeface="Lato"/>
              <a:cs typeface="Lato"/>
              <a:sym typeface="Lato"/>
            </a:endParaRPr>
          </a:p>
          <a:p>
            <a:pPr indent="-317500" lvl="0" marL="457200" rtl="0" algn="just">
              <a:lnSpc>
                <a:spcPct val="150000"/>
              </a:lnSpc>
              <a:spcBef>
                <a:spcPts val="0"/>
              </a:spcBef>
              <a:spcAft>
                <a:spcPts val="0"/>
              </a:spcAft>
              <a:buClr>
                <a:srgbClr val="2E3551"/>
              </a:buClr>
              <a:buSzPts val="1400"/>
              <a:buFont typeface="Lato"/>
              <a:buChar char="●"/>
            </a:pPr>
            <a:r>
              <a:rPr b="1" lang="en">
                <a:solidFill>
                  <a:srgbClr val="2E3551"/>
                </a:solidFill>
                <a:latin typeface="Lato"/>
                <a:ea typeface="Lato"/>
                <a:cs typeface="Lato"/>
                <a:sym typeface="Lato"/>
              </a:rPr>
              <a:t>beds</a:t>
            </a:r>
            <a:r>
              <a:rPr lang="en">
                <a:solidFill>
                  <a:srgbClr val="2E3551"/>
                </a:solidFill>
                <a:latin typeface="Lato"/>
                <a:ea typeface="Lato"/>
                <a:cs typeface="Lato"/>
                <a:sym typeface="Lato"/>
              </a:rPr>
              <a:t> : </a:t>
            </a:r>
            <a:r>
              <a:rPr lang="en">
                <a:solidFill>
                  <a:srgbClr val="2E3551"/>
                </a:solidFill>
                <a:latin typeface="Lato"/>
                <a:ea typeface="Lato"/>
                <a:cs typeface="Lato"/>
                <a:sym typeface="Lato"/>
              </a:rPr>
              <a:t>hosts with 1 bed have a high percentage of 57%</a:t>
            </a:r>
            <a:endParaRPr>
              <a:solidFill>
                <a:srgbClr val="2E3551"/>
              </a:solidFill>
              <a:latin typeface="Lato"/>
              <a:ea typeface="Lato"/>
              <a:cs typeface="Lato"/>
              <a:sym typeface="Lato"/>
            </a:endParaRPr>
          </a:p>
          <a:p>
            <a:pPr indent="-317500" lvl="0" marL="457200" rtl="0" algn="just">
              <a:lnSpc>
                <a:spcPct val="150000"/>
              </a:lnSpc>
              <a:spcBef>
                <a:spcPts val="0"/>
              </a:spcBef>
              <a:spcAft>
                <a:spcPts val="0"/>
              </a:spcAft>
              <a:buClr>
                <a:srgbClr val="2E3551"/>
              </a:buClr>
              <a:buSzPts val="1400"/>
              <a:buFont typeface="Lato"/>
              <a:buChar char="●"/>
            </a:pPr>
            <a:r>
              <a:rPr b="1" lang="en">
                <a:solidFill>
                  <a:srgbClr val="2E3551"/>
                </a:solidFill>
                <a:latin typeface="Lato"/>
                <a:ea typeface="Lato"/>
                <a:cs typeface="Lato"/>
                <a:sym typeface="Lato"/>
              </a:rPr>
              <a:t>property_type</a:t>
            </a:r>
            <a:r>
              <a:rPr lang="en">
                <a:solidFill>
                  <a:srgbClr val="2E3551"/>
                </a:solidFill>
                <a:latin typeface="Lato"/>
                <a:ea typeface="Lato"/>
                <a:cs typeface="Lato"/>
                <a:sym typeface="Lato"/>
              </a:rPr>
              <a:t> : Hosts that only have 1 bedrooms are very dominant in Seattle.</a:t>
            </a:r>
            <a:endParaRPr>
              <a:solidFill>
                <a:srgbClr val="2E3551"/>
              </a:solidFill>
              <a:latin typeface="Lato"/>
              <a:ea typeface="Lato"/>
              <a:cs typeface="Lato"/>
              <a:sym typeface="Lato"/>
            </a:endParaRPr>
          </a:p>
          <a:p>
            <a:pPr indent="-317500" lvl="0" marL="457200" rtl="0" algn="just">
              <a:lnSpc>
                <a:spcPct val="150000"/>
              </a:lnSpc>
              <a:spcBef>
                <a:spcPts val="0"/>
              </a:spcBef>
              <a:spcAft>
                <a:spcPts val="0"/>
              </a:spcAft>
              <a:buClr>
                <a:srgbClr val="2E3551"/>
              </a:buClr>
              <a:buSzPts val="1400"/>
              <a:buFont typeface="Lato"/>
              <a:buChar char="●"/>
            </a:pPr>
            <a:r>
              <a:rPr b="1" lang="en">
                <a:solidFill>
                  <a:srgbClr val="2E3551"/>
                </a:solidFill>
                <a:latin typeface="Lato"/>
                <a:ea typeface="Lato"/>
                <a:cs typeface="Lato"/>
                <a:sym typeface="Lato"/>
              </a:rPr>
              <a:t>room_type</a:t>
            </a:r>
            <a:r>
              <a:rPr lang="en">
                <a:solidFill>
                  <a:srgbClr val="2E3551"/>
                </a:solidFill>
                <a:latin typeface="Lato"/>
                <a:ea typeface="Lato"/>
                <a:cs typeface="Lato"/>
                <a:sym typeface="Lato"/>
              </a:rPr>
              <a:t> : </a:t>
            </a:r>
            <a:r>
              <a:rPr lang="en">
                <a:solidFill>
                  <a:srgbClr val="2E3551"/>
                </a:solidFill>
                <a:latin typeface="Lato"/>
                <a:ea typeface="Lato"/>
                <a:cs typeface="Lato"/>
                <a:sym typeface="Lato"/>
              </a:rPr>
              <a:t>houses (46%) and apartments (44%) become users' choice in choosing accommodation</a:t>
            </a:r>
            <a:endParaRPr>
              <a:solidFill>
                <a:srgbClr val="2E3551"/>
              </a:solidFill>
              <a:latin typeface="Lato"/>
              <a:ea typeface="Lato"/>
              <a:cs typeface="Lato"/>
              <a:sym typeface="Lato"/>
            </a:endParaRPr>
          </a:p>
          <a:p>
            <a:pPr indent="0" lvl="0" marL="0" rtl="0" algn="just">
              <a:lnSpc>
                <a:spcPct val="150000"/>
              </a:lnSpc>
              <a:spcBef>
                <a:spcPts val="0"/>
              </a:spcBef>
              <a:spcAft>
                <a:spcPts val="0"/>
              </a:spcAft>
              <a:buNone/>
            </a:pPr>
            <a:r>
              <a:t/>
            </a:r>
            <a:endParaRPr>
              <a:solidFill>
                <a:srgbClr val="2E3551"/>
              </a:solidFill>
              <a:latin typeface="Lato"/>
              <a:ea typeface="Lato"/>
              <a:cs typeface="Lato"/>
              <a:sym typeface="Lato"/>
            </a:endParaRPr>
          </a:p>
          <a:p>
            <a:pPr indent="0" lvl="0" marL="0" rtl="0" algn="just">
              <a:lnSpc>
                <a:spcPct val="150000"/>
              </a:lnSpc>
              <a:spcBef>
                <a:spcPts val="0"/>
              </a:spcBef>
              <a:spcAft>
                <a:spcPts val="0"/>
              </a:spcAft>
              <a:buNone/>
            </a:pPr>
            <a:r>
              <a:t/>
            </a:r>
            <a:endParaRPr>
              <a:solidFill>
                <a:srgbClr val="2E3551"/>
              </a:solidFill>
              <a:latin typeface="Lato"/>
              <a:ea typeface="Lato"/>
              <a:cs typeface="Lato"/>
              <a:sym typeface="Lato"/>
            </a:endParaRPr>
          </a:p>
          <a:p>
            <a:pPr indent="0" lvl="0" marL="0" rtl="0" algn="just">
              <a:lnSpc>
                <a:spcPct val="150000"/>
              </a:lnSpc>
              <a:spcBef>
                <a:spcPts val="0"/>
              </a:spcBef>
              <a:spcAft>
                <a:spcPts val="0"/>
              </a:spcAft>
              <a:buNone/>
            </a:pPr>
            <a:r>
              <a:t/>
            </a:r>
            <a:endParaRPr>
              <a:solidFill>
                <a:srgbClr val="2E355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id="152" name="Google Shape;152;p35"/>
          <p:cNvPicPr preferRelativeResize="0"/>
          <p:nvPr/>
        </p:nvPicPr>
        <p:blipFill>
          <a:blip r:embed="rId3">
            <a:alphaModFix/>
          </a:blip>
          <a:stretch>
            <a:fillRect/>
          </a:stretch>
        </p:blipFill>
        <p:spPr>
          <a:xfrm>
            <a:off x="152400" y="1062903"/>
            <a:ext cx="8839199" cy="3506051"/>
          </a:xfrm>
          <a:prstGeom prst="rect">
            <a:avLst/>
          </a:prstGeom>
          <a:noFill/>
          <a:ln>
            <a:noFill/>
          </a:ln>
        </p:spPr>
      </p:pic>
      <p:sp>
        <p:nvSpPr>
          <p:cNvPr id="153" name="Google Shape;153;p35"/>
          <p:cNvSpPr txBox="1"/>
          <p:nvPr/>
        </p:nvSpPr>
        <p:spPr>
          <a:xfrm>
            <a:off x="221225" y="190500"/>
            <a:ext cx="6202800" cy="491400"/>
          </a:xfrm>
          <a:prstGeom prst="rect">
            <a:avLst/>
          </a:prstGeom>
          <a:solidFill>
            <a:srgbClr val="00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3F3F3"/>
                </a:solidFill>
                <a:latin typeface="Lato"/>
                <a:ea typeface="Lato"/>
                <a:cs typeface="Lato"/>
                <a:sym typeface="Lato"/>
              </a:rPr>
              <a:t>Available - Non Available Performance</a:t>
            </a:r>
            <a:endParaRPr b="1" sz="2400">
              <a:solidFill>
                <a:srgbClr val="F3F3F3"/>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6"/>
          <p:cNvSpPr txBox="1"/>
          <p:nvPr/>
        </p:nvSpPr>
        <p:spPr>
          <a:xfrm>
            <a:off x="221225" y="190500"/>
            <a:ext cx="6235500" cy="491400"/>
          </a:xfrm>
          <a:prstGeom prst="rect">
            <a:avLst/>
          </a:prstGeom>
          <a:solidFill>
            <a:srgbClr val="00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3F3F3"/>
                </a:solidFill>
                <a:latin typeface="Lato"/>
                <a:ea typeface="Lato"/>
                <a:cs typeface="Lato"/>
                <a:sym typeface="Lato"/>
              </a:rPr>
              <a:t>Clustering</a:t>
            </a:r>
            <a:endParaRPr b="1" sz="2400">
              <a:solidFill>
                <a:srgbClr val="F3F3F3"/>
              </a:solidFill>
              <a:latin typeface="Lato"/>
              <a:ea typeface="Lato"/>
              <a:cs typeface="Lato"/>
              <a:sym typeface="Lato"/>
            </a:endParaRPr>
          </a:p>
        </p:txBody>
      </p:sp>
      <p:pic>
        <p:nvPicPr>
          <p:cNvPr id="159" name="Google Shape;159;p36"/>
          <p:cNvPicPr preferRelativeResize="0"/>
          <p:nvPr/>
        </p:nvPicPr>
        <p:blipFill>
          <a:blip r:embed="rId3">
            <a:alphaModFix/>
          </a:blip>
          <a:stretch>
            <a:fillRect/>
          </a:stretch>
        </p:blipFill>
        <p:spPr>
          <a:xfrm>
            <a:off x="152400" y="986700"/>
            <a:ext cx="8839199" cy="35060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7"/>
          <p:cNvSpPr txBox="1"/>
          <p:nvPr/>
        </p:nvSpPr>
        <p:spPr>
          <a:xfrm>
            <a:off x="221225" y="190500"/>
            <a:ext cx="6235500" cy="491400"/>
          </a:xfrm>
          <a:prstGeom prst="rect">
            <a:avLst/>
          </a:prstGeom>
          <a:solidFill>
            <a:srgbClr val="00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3F3F3"/>
                </a:solidFill>
                <a:latin typeface="Lato"/>
                <a:ea typeface="Lato"/>
                <a:cs typeface="Lato"/>
                <a:sym typeface="Lato"/>
              </a:rPr>
              <a:t>EDA and Clustering </a:t>
            </a:r>
            <a:r>
              <a:rPr b="1" lang="en" sz="2400">
                <a:solidFill>
                  <a:srgbClr val="F3F3F3"/>
                </a:solidFill>
                <a:latin typeface="Lato"/>
                <a:ea typeface="Lato"/>
                <a:cs typeface="Lato"/>
                <a:sym typeface="Lato"/>
              </a:rPr>
              <a:t>Insight</a:t>
            </a:r>
            <a:endParaRPr b="1" sz="2400">
              <a:solidFill>
                <a:srgbClr val="F3F3F3"/>
              </a:solidFill>
              <a:latin typeface="Lato"/>
              <a:ea typeface="Lato"/>
              <a:cs typeface="Lato"/>
              <a:sym typeface="Lato"/>
            </a:endParaRPr>
          </a:p>
        </p:txBody>
      </p:sp>
      <p:sp>
        <p:nvSpPr>
          <p:cNvPr id="165" name="Google Shape;165;p37"/>
          <p:cNvSpPr txBox="1"/>
          <p:nvPr/>
        </p:nvSpPr>
        <p:spPr>
          <a:xfrm>
            <a:off x="284800" y="1067475"/>
            <a:ext cx="8401200" cy="38454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a:solidFill>
                  <a:srgbClr val="2E3551"/>
                </a:solidFill>
                <a:latin typeface="Lato"/>
                <a:ea typeface="Lato"/>
                <a:cs typeface="Lato"/>
                <a:sym typeface="Lato"/>
              </a:rPr>
              <a:t>Insight</a:t>
            </a:r>
            <a:r>
              <a:rPr lang="en">
                <a:solidFill>
                  <a:srgbClr val="2E3551"/>
                </a:solidFill>
                <a:latin typeface="Lato"/>
                <a:ea typeface="Lato"/>
                <a:cs typeface="Lato"/>
                <a:sym typeface="Lato"/>
              </a:rPr>
              <a:t> </a:t>
            </a:r>
            <a:r>
              <a:rPr b="1" lang="en">
                <a:solidFill>
                  <a:srgbClr val="2E3551"/>
                </a:solidFill>
                <a:latin typeface="Lato"/>
                <a:ea typeface="Lato"/>
                <a:cs typeface="Lato"/>
                <a:sym typeface="Lato"/>
              </a:rPr>
              <a:t>of feature</a:t>
            </a:r>
            <a:endParaRPr>
              <a:solidFill>
                <a:srgbClr val="2E3551"/>
              </a:solidFill>
              <a:latin typeface="Lato"/>
              <a:ea typeface="Lato"/>
              <a:cs typeface="Lato"/>
              <a:sym typeface="Lato"/>
            </a:endParaRPr>
          </a:p>
          <a:p>
            <a:pPr indent="0" lvl="0" marL="0" rtl="0" algn="just">
              <a:lnSpc>
                <a:spcPct val="150000"/>
              </a:lnSpc>
              <a:spcBef>
                <a:spcPts val="0"/>
              </a:spcBef>
              <a:spcAft>
                <a:spcPts val="0"/>
              </a:spcAft>
              <a:buNone/>
            </a:pPr>
            <a:r>
              <a:t/>
            </a:r>
            <a:endParaRPr>
              <a:solidFill>
                <a:srgbClr val="2E3551"/>
              </a:solidFill>
              <a:latin typeface="Lato"/>
              <a:ea typeface="Lato"/>
              <a:cs typeface="Lato"/>
              <a:sym typeface="Lato"/>
            </a:endParaRPr>
          </a:p>
          <a:p>
            <a:pPr indent="-317500" lvl="0" marL="457200" rtl="0" algn="just">
              <a:lnSpc>
                <a:spcPct val="150000"/>
              </a:lnSpc>
              <a:spcBef>
                <a:spcPts val="0"/>
              </a:spcBef>
              <a:spcAft>
                <a:spcPts val="0"/>
              </a:spcAft>
              <a:buClr>
                <a:srgbClr val="2E3551"/>
              </a:buClr>
              <a:buSzPts val="1400"/>
              <a:buFont typeface="Lato"/>
              <a:buChar char="●"/>
            </a:pPr>
            <a:r>
              <a:rPr lang="en">
                <a:solidFill>
                  <a:srgbClr val="2E3551"/>
                </a:solidFill>
                <a:latin typeface="Lato"/>
                <a:ea typeface="Lato"/>
                <a:cs typeface="Lato"/>
                <a:sym typeface="Lato"/>
              </a:rPr>
              <a:t>Hosts that have high frequency available, have a high rating score too. It is hoped that hosts in Seattle will often rent out their homes to get positive feedback from users</a:t>
            </a:r>
            <a:endParaRPr>
              <a:solidFill>
                <a:srgbClr val="2E3551"/>
              </a:solidFill>
              <a:latin typeface="Lato"/>
              <a:ea typeface="Lato"/>
              <a:cs typeface="Lato"/>
              <a:sym typeface="Lato"/>
            </a:endParaRPr>
          </a:p>
          <a:p>
            <a:pPr indent="-317500" lvl="0" marL="457200" rtl="0" algn="just">
              <a:lnSpc>
                <a:spcPct val="150000"/>
              </a:lnSpc>
              <a:spcBef>
                <a:spcPts val="0"/>
              </a:spcBef>
              <a:spcAft>
                <a:spcPts val="0"/>
              </a:spcAft>
              <a:buClr>
                <a:srgbClr val="2E3551"/>
              </a:buClr>
              <a:buSzPts val="1400"/>
              <a:buFont typeface="Lato"/>
              <a:buChar char="●"/>
            </a:pPr>
            <a:r>
              <a:rPr lang="en">
                <a:solidFill>
                  <a:srgbClr val="2E3551"/>
                </a:solidFill>
                <a:latin typeface="Lato"/>
                <a:ea typeface="Lato"/>
                <a:cs typeface="Lato"/>
                <a:sym typeface="Lato"/>
              </a:rPr>
              <a:t>The superhost rating score tends to be better, to satisfy users, the superhost number must be increased</a:t>
            </a:r>
            <a:endParaRPr>
              <a:solidFill>
                <a:srgbClr val="2E3551"/>
              </a:solidFill>
              <a:latin typeface="Lato"/>
              <a:ea typeface="Lato"/>
              <a:cs typeface="Lato"/>
              <a:sym typeface="Lato"/>
            </a:endParaRPr>
          </a:p>
          <a:p>
            <a:pPr indent="-317500" lvl="0" marL="457200" rtl="0" algn="just">
              <a:lnSpc>
                <a:spcPct val="150000"/>
              </a:lnSpc>
              <a:spcBef>
                <a:spcPts val="0"/>
              </a:spcBef>
              <a:spcAft>
                <a:spcPts val="0"/>
              </a:spcAft>
              <a:buClr>
                <a:srgbClr val="2E3551"/>
              </a:buClr>
              <a:buSzPts val="1400"/>
              <a:buFont typeface="Lato"/>
              <a:buChar char="●"/>
            </a:pPr>
            <a:r>
              <a:rPr lang="en">
                <a:solidFill>
                  <a:srgbClr val="2E3551"/>
                </a:solidFill>
                <a:latin typeface="Lato"/>
                <a:ea typeface="Lato"/>
                <a:cs typeface="Lato"/>
                <a:sym typeface="Lato"/>
              </a:rPr>
              <a:t>There are several hosts with cheap rental prices in cluster 2 but have a high rating rating. </a:t>
            </a:r>
            <a:endParaRPr>
              <a:solidFill>
                <a:srgbClr val="2E3551"/>
              </a:solidFill>
              <a:latin typeface="Lato"/>
              <a:ea typeface="Lato"/>
              <a:cs typeface="Lato"/>
              <a:sym typeface="Lato"/>
            </a:endParaRPr>
          </a:p>
          <a:p>
            <a:pPr indent="-317500" lvl="0" marL="457200" rtl="0" algn="just">
              <a:lnSpc>
                <a:spcPct val="150000"/>
              </a:lnSpc>
              <a:spcBef>
                <a:spcPts val="0"/>
              </a:spcBef>
              <a:spcAft>
                <a:spcPts val="0"/>
              </a:spcAft>
              <a:buClr>
                <a:srgbClr val="2E3551"/>
              </a:buClr>
              <a:buSzPts val="1400"/>
              <a:buFont typeface="Lato"/>
              <a:buChar char="●"/>
            </a:pPr>
            <a:r>
              <a:rPr lang="en">
                <a:solidFill>
                  <a:srgbClr val="2E3551"/>
                </a:solidFill>
                <a:latin typeface="Lato"/>
                <a:ea typeface="Lato"/>
                <a:cs typeface="Lato"/>
                <a:sym typeface="Lato"/>
              </a:rPr>
              <a:t>There are several hosts with amenities in cluster 2 that are not very complete but have a high rating value</a:t>
            </a:r>
            <a:endParaRPr>
              <a:solidFill>
                <a:srgbClr val="2E3551"/>
              </a:solidFill>
              <a:latin typeface="Lato"/>
              <a:ea typeface="Lato"/>
              <a:cs typeface="Lato"/>
              <a:sym typeface="Lato"/>
            </a:endParaRPr>
          </a:p>
          <a:p>
            <a:pPr indent="-317500" lvl="0" marL="457200" rtl="0" algn="just">
              <a:lnSpc>
                <a:spcPct val="150000"/>
              </a:lnSpc>
              <a:spcBef>
                <a:spcPts val="0"/>
              </a:spcBef>
              <a:spcAft>
                <a:spcPts val="0"/>
              </a:spcAft>
              <a:buClr>
                <a:srgbClr val="2E3551"/>
              </a:buClr>
              <a:buSzPts val="1400"/>
              <a:buFont typeface="Lato"/>
              <a:buChar char="●"/>
            </a:pPr>
            <a:r>
              <a:rPr lang="en">
                <a:solidFill>
                  <a:srgbClr val="2E3551"/>
                </a:solidFill>
                <a:latin typeface="Lato"/>
                <a:ea typeface="Lato"/>
                <a:cs typeface="Lato"/>
                <a:sym typeface="Lato"/>
              </a:rPr>
              <a:t>Airbnb can retrieve pattern hosts with good performance (eg pattern cluster 2) and encourage other hosts to be like hosts in cluster 2</a:t>
            </a:r>
            <a:endParaRPr>
              <a:solidFill>
                <a:srgbClr val="2E3551"/>
              </a:solidFill>
              <a:latin typeface="Lato"/>
              <a:ea typeface="Lato"/>
              <a:cs typeface="Lato"/>
              <a:sym typeface="Lato"/>
            </a:endParaRPr>
          </a:p>
          <a:p>
            <a:pPr indent="0" lvl="0" marL="457200" rtl="0" algn="just">
              <a:lnSpc>
                <a:spcPct val="150000"/>
              </a:lnSpc>
              <a:spcBef>
                <a:spcPts val="0"/>
              </a:spcBef>
              <a:spcAft>
                <a:spcPts val="0"/>
              </a:spcAft>
              <a:buNone/>
            </a:pPr>
            <a:r>
              <a:t/>
            </a:r>
            <a:endParaRPr>
              <a:solidFill>
                <a:srgbClr val="2E3551"/>
              </a:solidFill>
              <a:latin typeface="Lato"/>
              <a:ea typeface="Lato"/>
              <a:cs typeface="Lato"/>
              <a:sym typeface="Lato"/>
            </a:endParaRPr>
          </a:p>
          <a:p>
            <a:pPr indent="0" lvl="0" marL="0" rtl="0" algn="just">
              <a:lnSpc>
                <a:spcPct val="150000"/>
              </a:lnSpc>
              <a:spcBef>
                <a:spcPts val="0"/>
              </a:spcBef>
              <a:spcAft>
                <a:spcPts val="0"/>
              </a:spcAft>
              <a:buNone/>
            </a:pPr>
            <a:r>
              <a:t/>
            </a:r>
            <a:endParaRPr>
              <a:solidFill>
                <a:srgbClr val="2E3551"/>
              </a:solidFill>
              <a:latin typeface="Lato"/>
              <a:ea typeface="Lato"/>
              <a:cs typeface="Lato"/>
              <a:sym typeface="Lato"/>
            </a:endParaRPr>
          </a:p>
          <a:p>
            <a:pPr indent="0" lvl="0" marL="0" rtl="0" algn="just">
              <a:lnSpc>
                <a:spcPct val="150000"/>
              </a:lnSpc>
              <a:spcBef>
                <a:spcPts val="0"/>
              </a:spcBef>
              <a:spcAft>
                <a:spcPts val="0"/>
              </a:spcAft>
              <a:buNone/>
            </a:pPr>
            <a:r>
              <a:t/>
            </a:r>
            <a:endParaRPr>
              <a:solidFill>
                <a:srgbClr val="2E3551"/>
              </a:solidFill>
              <a:latin typeface="Lato"/>
              <a:ea typeface="Lato"/>
              <a:cs typeface="Lato"/>
              <a:sym typeface="Lato"/>
            </a:endParaRPr>
          </a:p>
          <a:p>
            <a:pPr indent="0" lvl="0" marL="0" rtl="0" algn="just">
              <a:lnSpc>
                <a:spcPct val="150000"/>
              </a:lnSpc>
              <a:spcBef>
                <a:spcPts val="0"/>
              </a:spcBef>
              <a:spcAft>
                <a:spcPts val="0"/>
              </a:spcAft>
              <a:buNone/>
            </a:pPr>
            <a:r>
              <a:t/>
            </a:r>
            <a:endParaRPr>
              <a:solidFill>
                <a:srgbClr val="2E355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8"/>
          <p:cNvSpPr txBox="1"/>
          <p:nvPr/>
        </p:nvSpPr>
        <p:spPr>
          <a:xfrm>
            <a:off x="4337325" y="138600"/>
            <a:ext cx="4577400" cy="48507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a:solidFill>
                  <a:srgbClr val="2E3551"/>
                </a:solidFill>
                <a:latin typeface="Lato"/>
                <a:ea typeface="Lato"/>
                <a:cs typeface="Lato"/>
                <a:sym typeface="Lato"/>
              </a:rPr>
              <a:t>Insight</a:t>
            </a:r>
            <a:r>
              <a:rPr lang="en">
                <a:solidFill>
                  <a:srgbClr val="2E3551"/>
                </a:solidFill>
                <a:latin typeface="Lato"/>
                <a:ea typeface="Lato"/>
                <a:cs typeface="Lato"/>
                <a:sym typeface="Lato"/>
              </a:rPr>
              <a:t> </a:t>
            </a:r>
            <a:r>
              <a:rPr b="1" lang="en">
                <a:solidFill>
                  <a:srgbClr val="2E3551"/>
                </a:solidFill>
                <a:latin typeface="Lato"/>
                <a:ea typeface="Lato"/>
                <a:cs typeface="Lato"/>
                <a:sym typeface="Lato"/>
              </a:rPr>
              <a:t>of feature</a:t>
            </a:r>
            <a:endParaRPr>
              <a:solidFill>
                <a:srgbClr val="2E3551"/>
              </a:solidFill>
              <a:latin typeface="Lato"/>
              <a:ea typeface="Lato"/>
              <a:cs typeface="Lato"/>
              <a:sym typeface="Lato"/>
            </a:endParaRPr>
          </a:p>
          <a:p>
            <a:pPr indent="-317500" lvl="0" marL="457200" rtl="0" algn="just">
              <a:lnSpc>
                <a:spcPct val="150000"/>
              </a:lnSpc>
              <a:spcBef>
                <a:spcPts val="0"/>
              </a:spcBef>
              <a:spcAft>
                <a:spcPts val="0"/>
              </a:spcAft>
              <a:buClr>
                <a:srgbClr val="2E3551"/>
              </a:buClr>
              <a:buSzPts val="1400"/>
              <a:buFont typeface="Lato"/>
              <a:buChar char="●"/>
            </a:pPr>
            <a:r>
              <a:rPr lang="en">
                <a:solidFill>
                  <a:srgbClr val="2E3551"/>
                </a:solidFill>
                <a:latin typeface="Lato"/>
                <a:ea typeface="Lato"/>
                <a:cs typeface="Lato"/>
                <a:sym typeface="Lato"/>
              </a:rPr>
              <a:t>bathrooms 2, bedrooms 1, beds 1,  median and mean security deposit 240 - 250, median and mean cleaning fee 36 - 45, room type private, superhost number around 20%, </a:t>
            </a:r>
            <a:r>
              <a:rPr lang="en">
                <a:solidFill>
                  <a:srgbClr val="2E3551"/>
                </a:solidFill>
                <a:latin typeface="Lato"/>
                <a:ea typeface="Lato"/>
                <a:cs typeface="Lato"/>
                <a:sym typeface="Lato"/>
              </a:rPr>
              <a:t>the average number of amenities is 23.</a:t>
            </a:r>
            <a:endParaRPr>
              <a:solidFill>
                <a:srgbClr val="2E3551"/>
              </a:solidFill>
              <a:latin typeface="Lato"/>
              <a:ea typeface="Lato"/>
              <a:cs typeface="Lato"/>
              <a:sym typeface="Lato"/>
            </a:endParaRPr>
          </a:p>
          <a:p>
            <a:pPr indent="-317500" lvl="0" marL="457200" rtl="0" algn="just">
              <a:lnSpc>
                <a:spcPct val="150000"/>
              </a:lnSpc>
              <a:spcBef>
                <a:spcPts val="0"/>
              </a:spcBef>
              <a:spcAft>
                <a:spcPts val="0"/>
              </a:spcAft>
              <a:buClr>
                <a:srgbClr val="2E3551"/>
              </a:buClr>
              <a:buSzPts val="1400"/>
              <a:buFont typeface="Lato"/>
              <a:buChar char="●"/>
            </a:pPr>
            <a:r>
              <a:rPr lang="en">
                <a:solidFill>
                  <a:srgbClr val="2E3551"/>
                </a:solidFill>
                <a:latin typeface="Lato"/>
                <a:ea typeface="Lato"/>
                <a:cs typeface="Lato"/>
                <a:sym typeface="Lato"/>
              </a:rPr>
              <a:t>If there are hosts who have 2 bathroom facilities, bedrooms 1, beds 1, amenities under 23, it is expected that the host has a price between 69-75, security deposit between 240-250, cleaning fee between 36-45, and they are expected to be superhost</a:t>
            </a:r>
            <a:endParaRPr>
              <a:solidFill>
                <a:srgbClr val="2E3551"/>
              </a:solidFill>
              <a:latin typeface="Lato"/>
              <a:ea typeface="Lato"/>
              <a:cs typeface="Lato"/>
              <a:sym typeface="Lato"/>
            </a:endParaRPr>
          </a:p>
          <a:p>
            <a:pPr indent="-317500" lvl="0" marL="457200" rtl="0" algn="just">
              <a:lnSpc>
                <a:spcPct val="150000"/>
              </a:lnSpc>
              <a:spcBef>
                <a:spcPts val="0"/>
              </a:spcBef>
              <a:spcAft>
                <a:spcPts val="0"/>
              </a:spcAft>
              <a:buClr>
                <a:srgbClr val="2E3551"/>
              </a:buClr>
              <a:buSzPts val="1400"/>
              <a:buFont typeface="Lato"/>
              <a:buChar char="●"/>
            </a:pPr>
            <a:r>
              <a:rPr lang="en">
                <a:solidFill>
                  <a:srgbClr val="2E3551"/>
                </a:solidFill>
                <a:latin typeface="Lato"/>
                <a:ea typeface="Lato"/>
                <a:cs typeface="Lato"/>
                <a:sym typeface="Lato"/>
              </a:rPr>
              <a:t>It is expected that available amounts are between 270-342</a:t>
            </a:r>
            <a:endParaRPr>
              <a:solidFill>
                <a:srgbClr val="2E3551"/>
              </a:solidFill>
              <a:latin typeface="Lato"/>
              <a:ea typeface="Lato"/>
              <a:cs typeface="Lato"/>
              <a:sym typeface="Lato"/>
            </a:endParaRPr>
          </a:p>
          <a:p>
            <a:pPr indent="0" lvl="0" marL="457200" rtl="0" algn="just">
              <a:lnSpc>
                <a:spcPct val="150000"/>
              </a:lnSpc>
              <a:spcBef>
                <a:spcPts val="0"/>
              </a:spcBef>
              <a:spcAft>
                <a:spcPts val="0"/>
              </a:spcAft>
              <a:buNone/>
            </a:pPr>
            <a:r>
              <a:t/>
            </a:r>
            <a:endParaRPr>
              <a:solidFill>
                <a:srgbClr val="2E3551"/>
              </a:solidFill>
              <a:latin typeface="Lato"/>
              <a:ea typeface="Lato"/>
              <a:cs typeface="Lato"/>
              <a:sym typeface="Lato"/>
            </a:endParaRPr>
          </a:p>
          <a:p>
            <a:pPr indent="0" lvl="0" marL="0" rtl="0" algn="just">
              <a:lnSpc>
                <a:spcPct val="150000"/>
              </a:lnSpc>
              <a:spcBef>
                <a:spcPts val="0"/>
              </a:spcBef>
              <a:spcAft>
                <a:spcPts val="0"/>
              </a:spcAft>
              <a:buNone/>
            </a:pPr>
            <a:r>
              <a:t/>
            </a:r>
            <a:endParaRPr>
              <a:solidFill>
                <a:srgbClr val="2E3551"/>
              </a:solidFill>
              <a:latin typeface="Lato"/>
              <a:ea typeface="Lato"/>
              <a:cs typeface="Lato"/>
              <a:sym typeface="Lato"/>
            </a:endParaRPr>
          </a:p>
          <a:p>
            <a:pPr indent="0" lvl="0" marL="0" rtl="0" algn="just">
              <a:lnSpc>
                <a:spcPct val="150000"/>
              </a:lnSpc>
              <a:spcBef>
                <a:spcPts val="0"/>
              </a:spcBef>
              <a:spcAft>
                <a:spcPts val="0"/>
              </a:spcAft>
              <a:buNone/>
            </a:pPr>
            <a:r>
              <a:t/>
            </a:r>
            <a:endParaRPr>
              <a:solidFill>
                <a:srgbClr val="2E3551"/>
              </a:solidFill>
              <a:latin typeface="Lato"/>
              <a:ea typeface="Lato"/>
              <a:cs typeface="Lato"/>
              <a:sym typeface="Lato"/>
            </a:endParaRPr>
          </a:p>
          <a:p>
            <a:pPr indent="0" lvl="0" marL="0" rtl="0" algn="just">
              <a:lnSpc>
                <a:spcPct val="150000"/>
              </a:lnSpc>
              <a:spcBef>
                <a:spcPts val="0"/>
              </a:spcBef>
              <a:spcAft>
                <a:spcPts val="0"/>
              </a:spcAft>
              <a:buNone/>
            </a:pPr>
            <a:r>
              <a:t/>
            </a:r>
            <a:endParaRPr>
              <a:solidFill>
                <a:srgbClr val="2E3551"/>
              </a:solidFill>
              <a:latin typeface="Lato"/>
              <a:ea typeface="Lato"/>
              <a:cs typeface="Lato"/>
              <a:sym typeface="Lato"/>
            </a:endParaRPr>
          </a:p>
        </p:txBody>
      </p:sp>
      <p:sp>
        <p:nvSpPr>
          <p:cNvPr id="171" name="Google Shape;171;p38"/>
          <p:cNvSpPr txBox="1"/>
          <p:nvPr/>
        </p:nvSpPr>
        <p:spPr>
          <a:xfrm>
            <a:off x="-7375" y="-38100"/>
            <a:ext cx="4006200" cy="5181600"/>
          </a:xfrm>
          <a:prstGeom prst="rect">
            <a:avLst/>
          </a:prstGeom>
          <a:solidFill>
            <a:srgbClr val="000000"/>
          </a:solid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t/>
            </a:r>
            <a:endParaRPr b="1" sz="3600">
              <a:solidFill>
                <a:srgbClr val="FFFFFF"/>
              </a:solidFill>
              <a:latin typeface="Lato"/>
              <a:ea typeface="Lato"/>
              <a:cs typeface="Lato"/>
              <a:sym typeface="Lato"/>
            </a:endParaRPr>
          </a:p>
          <a:p>
            <a:pPr indent="0" lvl="0" marL="0" rtl="0" algn="l">
              <a:spcBef>
                <a:spcPts val="0"/>
              </a:spcBef>
              <a:spcAft>
                <a:spcPts val="0"/>
              </a:spcAft>
              <a:buNone/>
            </a:pPr>
            <a:r>
              <a:t/>
            </a:r>
            <a:endParaRPr b="1" sz="2400">
              <a:solidFill>
                <a:srgbClr val="F3F3F3"/>
              </a:solidFill>
              <a:latin typeface="Lato"/>
              <a:ea typeface="Lato"/>
              <a:cs typeface="Lato"/>
              <a:sym typeface="Lato"/>
            </a:endParaRPr>
          </a:p>
          <a:p>
            <a:pPr indent="0" lvl="0" marL="0" rtl="0" algn="l">
              <a:spcBef>
                <a:spcPts val="0"/>
              </a:spcBef>
              <a:spcAft>
                <a:spcPts val="0"/>
              </a:spcAft>
              <a:buNone/>
            </a:pPr>
            <a:r>
              <a:t/>
            </a:r>
            <a:endParaRPr b="1" sz="2400">
              <a:solidFill>
                <a:srgbClr val="F3F3F3"/>
              </a:solidFill>
              <a:latin typeface="Lato"/>
              <a:ea typeface="Lato"/>
              <a:cs typeface="Lato"/>
              <a:sym typeface="Lato"/>
            </a:endParaRPr>
          </a:p>
        </p:txBody>
      </p:sp>
      <p:sp>
        <p:nvSpPr>
          <p:cNvPr id="172" name="Google Shape;172;p38"/>
          <p:cNvSpPr txBox="1"/>
          <p:nvPr/>
        </p:nvSpPr>
        <p:spPr>
          <a:xfrm>
            <a:off x="68825" y="1209225"/>
            <a:ext cx="3842100" cy="2411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3600">
                <a:solidFill>
                  <a:srgbClr val="FFFFFF"/>
                </a:solidFill>
                <a:latin typeface="Lato"/>
                <a:ea typeface="Lato"/>
                <a:cs typeface="Lato"/>
                <a:sym typeface="Lato"/>
              </a:rPr>
              <a:t>Recommendation </a:t>
            </a:r>
            <a:endParaRPr b="1" sz="3600">
              <a:solidFill>
                <a:srgbClr val="FFFFFF"/>
              </a:solidFill>
              <a:latin typeface="Lato"/>
              <a:ea typeface="Lato"/>
              <a:cs typeface="Lato"/>
              <a:sym typeface="Lato"/>
            </a:endParaRPr>
          </a:p>
          <a:p>
            <a:pPr indent="0" lvl="0" marL="0" rtl="0" algn="ctr">
              <a:lnSpc>
                <a:spcPct val="115000"/>
              </a:lnSpc>
              <a:spcBef>
                <a:spcPts val="0"/>
              </a:spcBef>
              <a:spcAft>
                <a:spcPts val="0"/>
              </a:spcAft>
              <a:buNone/>
            </a:pPr>
            <a:r>
              <a:rPr b="1" lang="en" sz="3600">
                <a:solidFill>
                  <a:srgbClr val="FFFFFF"/>
                </a:solidFill>
                <a:latin typeface="Lato"/>
                <a:ea typeface="Lato"/>
                <a:cs typeface="Lato"/>
                <a:sym typeface="Lato"/>
              </a:rPr>
              <a:t>by Cluster 2 </a:t>
            </a:r>
            <a:endParaRPr b="1" sz="3600">
              <a:solidFill>
                <a:srgbClr val="FFFFFF"/>
              </a:solidFill>
              <a:latin typeface="Lato"/>
              <a:ea typeface="Lato"/>
              <a:cs typeface="Lato"/>
              <a:sym typeface="Lato"/>
            </a:endParaRPr>
          </a:p>
          <a:p>
            <a:pPr indent="0" lvl="0" marL="0" rtl="0" algn="ctr">
              <a:lnSpc>
                <a:spcPct val="115000"/>
              </a:lnSpc>
              <a:spcBef>
                <a:spcPts val="0"/>
              </a:spcBef>
              <a:spcAft>
                <a:spcPts val="0"/>
              </a:spcAft>
              <a:buNone/>
            </a:pPr>
            <a:r>
              <a:rPr b="1" lang="en" sz="3600">
                <a:solidFill>
                  <a:srgbClr val="FFFFFF"/>
                </a:solidFill>
                <a:latin typeface="Lato"/>
                <a:ea typeface="Lato"/>
                <a:cs typeface="Lato"/>
                <a:sym typeface="Lato"/>
              </a:rPr>
              <a:t>Criteria</a:t>
            </a:r>
            <a:endParaRPr b="1" sz="3600">
              <a:solidFill>
                <a:srgbClr val="FFFFFF"/>
              </a:solidFill>
              <a:latin typeface="Lato"/>
              <a:ea typeface="Lato"/>
              <a:cs typeface="Lato"/>
              <a:sym typeface="Lato"/>
            </a:endParaRPr>
          </a:p>
          <a:p>
            <a:pPr indent="0" lvl="0" marL="0" rtl="0" algn="ctr">
              <a:lnSpc>
                <a:spcPct val="115000"/>
              </a:lnSpc>
              <a:spcBef>
                <a:spcPts val="0"/>
              </a:spcBef>
              <a:spcAft>
                <a:spcPts val="0"/>
              </a:spcAft>
              <a:buNone/>
            </a:pPr>
            <a:r>
              <a:t/>
            </a:r>
            <a:endParaRPr b="1" sz="3600">
              <a:solidFill>
                <a:srgbClr val="FFFF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9"/>
          <p:cNvSpPr txBox="1"/>
          <p:nvPr/>
        </p:nvSpPr>
        <p:spPr>
          <a:xfrm>
            <a:off x="983225" y="190503"/>
            <a:ext cx="4532100" cy="491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EA5164"/>
                </a:solidFill>
                <a:latin typeface="Lato"/>
                <a:ea typeface="Lato"/>
                <a:cs typeface="Lato"/>
                <a:sym typeface="Lato"/>
              </a:rPr>
              <a:t>Analysis 3</a:t>
            </a:r>
            <a:endParaRPr b="1" sz="2400">
              <a:solidFill>
                <a:srgbClr val="EA5164"/>
              </a:solidFill>
              <a:latin typeface="Lato"/>
              <a:ea typeface="Lato"/>
              <a:cs typeface="Lato"/>
              <a:sym typeface="Lato"/>
            </a:endParaRPr>
          </a:p>
        </p:txBody>
      </p:sp>
      <p:sp>
        <p:nvSpPr>
          <p:cNvPr id="178" name="Google Shape;178;p39"/>
          <p:cNvSpPr txBox="1"/>
          <p:nvPr/>
        </p:nvSpPr>
        <p:spPr>
          <a:xfrm>
            <a:off x="221225" y="190500"/>
            <a:ext cx="6235500" cy="491400"/>
          </a:xfrm>
          <a:prstGeom prst="rect">
            <a:avLst/>
          </a:prstGeom>
          <a:solidFill>
            <a:srgbClr val="00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3F3F3"/>
                </a:solidFill>
                <a:latin typeface="Lato"/>
                <a:ea typeface="Lato"/>
                <a:cs typeface="Lato"/>
                <a:sym typeface="Lato"/>
              </a:rPr>
              <a:t>Busiest Times Analysis - by Days</a:t>
            </a:r>
            <a:endParaRPr b="1" sz="2400">
              <a:solidFill>
                <a:srgbClr val="F3F3F3"/>
              </a:solidFill>
              <a:latin typeface="Lato"/>
              <a:ea typeface="Lato"/>
              <a:cs typeface="Lato"/>
              <a:sym typeface="Lato"/>
            </a:endParaRPr>
          </a:p>
        </p:txBody>
      </p:sp>
      <p:sp>
        <p:nvSpPr>
          <p:cNvPr id="179" name="Google Shape;179;p39"/>
          <p:cNvSpPr txBox="1"/>
          <p:nvPr/>
        </p:nvSpPr>
        <p:spPr>
          <a:xfrm>
            <a:off x="298725" y="848725"/>
            <a:ext cx="3175500" cy="41406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solidFill>
                  <a:srgbClr val="2E3551"/>
                </a:solidFill>
                <a:latin typeface="Lato"/>
                <a:ea typeface="Lato"/>
                <a:cs typeface="Lato"/>
                <a:sym typeface="Lato"/>
              </a:rPr>
              <a:t>There are 3x busiest time, i.e.</a:t>
            </a:r>
            <a:endParaRPr>
              <a:solidFill>
                <a:srgbClr val="2E3551"/>
              </a:solidFill>
              <a:latin typeface="Lato"/>
              <a:ea typeface="Lato"/>
              <a:cs typeface="Lato"/>
              <a:sym typeface="Lato"/>
            </a:endParaRPr>
          </a:p>
          <a:p>
            <a:pPr indent="-317500" lvl="0" marL="457200" rtl="0" algn="just">
              <a:lnSpc>
                <a:spcPct val="150000"/>
              </a:lnSpc>
              <a:spcBef>
                <a:spcPts val="0"/>
              </a:spcBef>
              <a:spcAft>
                <a:spcPts val="0"/>
              </a:spcAft>
              <a:buClr>
                <a:srgbClr val="2E3551"/>
              </a:buClr>
              <a:buSzPts val="1400"/>
              <a:buFont typeface="Lato"/>
              <a:buChar char="●"/>
            </a:pPr>
            <a:r>
              <a:rPr lang="en">
                <a:solidFill>
                  <a:srgbClr val="2E3551"/>
                </a:solidFill>
                <a:latin typeface="Lato"/>
                <a:ea typeface="Lato"/>
                <a:cs typeface="Lato"/>
                <a:sym typeface="Lato"/>
              </a:rPr>
              <a:t>1 april 2016 within 2790</a:t>
            </a:r>
            <a:endParaRPr>
              <a:solidFill>
                <a:srgbClr val="2E3551"/>
              </a:solidFill>
              <a:latin typeface="Lato"/>
              <a:ea typeface="Lato"/>
              <a:cs typeface="Lato"/>
              <a:sym typeface="Lato"/>
            </a:endParaRPr>
          </a:p>
          <a:p>
            <a:pPr indent="-317500" lvl="0" marL="457200" rtl="0" algn="just">
              <a:lnSpc>
                <a:spcPct val="150000"/>
              </a:lnSpc>
              <a:spcBef>
                <a:spcPts val="0"/>
              </a:spcBef>
              <a:spcAft>
                <a:spcPts val="0"/>
              </a:spcAft>
              <a:buClr>
                <a:srgbClr val="2E3551"/>
              </a:buClr>
              <a:buSzPts val="1400"/>
              <a:buFont typeface="Lato"/>
              <a:buChar char="●"/>
            </a:pPr>
            <a:r>
              <a:rPr lang="en">
                <a:solidFill>
                  <a:srgbClr val="2E3551"/>
                </a:solidFill>
                <a:latin typeface="Lato"/>
                <a:ea typeface="Lato"/>
                <a:cs typeface="Lato"/>
                <a:sym typeface="Lato"/>
              </a:rPr>
              <a:t>28 juni 2016 </a:t>
            </a:r>
            <a:r>
              <a:rPr lang="en">
                <a:solidFill>
                  <a:srgbClr val="2E3551"/>
                </a:solidFill>
                <a:latin typeface="Lato"/>
                <a:ea typeface="Lato"/>
                <a:cs typeface="Lato"/>
                <a:sym typeface="Lato"/>
              </a:rPr>
              <a:t>within</a:t>
            </a:r>
            <a:r>
              <a:rPr lang="en">
                <a:solidFill>
                  <a:srgbClr val="2E3551"/>
                </a:solidFill>
                <a:latin typeface="Lato"/>
                <a:ea typeface="Lato"/>
                <a:cs typeface="Lato"/>
                <a:sym typeface="Lato"/>
              </a:rPr>
              <a:t> 2616</a:t>
            </a:r>
            <a:endParaRPr>
              <a:solidFill>
                <a:srgbClr val="2E3551"/>
              </a:solidFill>
              <a:latin typeface="Lato"/>
              <a:ea typeface="Lato"/>
              <a:cs typeface="Lato"/>
              <a:sym typeface="Lato"/>
            </a:endParaRPr>
          </a:p>
          <a:p>
            <a:pPr indent="-317500" lvl="0" marL="457200" rtl="0" algn="just">
              <a:lnSpc>
                <a:spcPct val="150000"/>
              </a:lnSpc>
              <a:spcBef>
                <a:spcPts val="0"/>
              </a:spcBef>
              <a:spcAft>
                <a:spcPts val="0"/>
              </a:spcAft>
              <a:buClr>
                <a:srgbClr val="2E3551"/>
              </a:buClr>
              <a:buSzPts val="1400"/>
              <a:buFont typeface="Lato"/>
              <a:buChar char="●"/>
            </a:pPr>
            <a:r>
              <a:rPr lang="en">
                <a:solidFill>
                  <a:srgbClr val="2E3551"/>
                </a:solidFill>
                <a:latin typeface="Lato"/>
                <a:ea typeface="Lato"/>
                <a:cs typeface="Lato"/>
                <a:sym typeface="Lato"/>
              </a:rPr>
              <a:t>1 jan 2017 </a:t>
            </a:r>
            <a:r>
              <a:rPr lang="en">
                <a:solidFill>
                  <a:srgbClr val="2E3551"/>
                </a:solidFill>
                <a:latin typeface="Lato"/>
                <a:ea typeface="Lato"/>
                <a:cs typeface="Lato"/>
                <a:sym typeface="Lato"/>
              </a:rPr>
              <a:t>within</a:t>
            </a:r>
            <a:r>
              <a:rPr lang="en">
                <a:solidFill>
                  <a:srgbClr val="2E3551"/>
                </a:solidFill>
                <a:latin typeface="Lato"/>
                <a:ea typeface="Lato"/>
                <a:cs typeface="Lato"/>
                <a:sym typeface="Lato"/>
              </a:rPr>
              <a:t> 2922</a:t>
            </a:r>
            <a:endParaRPr>
              <a:solidFill>
                <a:srgbClr val="2E3551"/>
              </a:solidFill>
              <a:latin typeface="Lato"/>
              <a:ea typeface="Lato"/>
              <a:cs typeface="Lato"/>
              <a:sym typeface="Lato"/>
            </a:endParaRPr>
          </a:p>
          <a:p>
            <a:pPr indent="0" lvl="0" marL="0" rtl="0" algn="just">
              <a:lnSpc>
                <a:spcPct val="150000"/>
              </a:lnSpc>
              <a:spcBef>
                <a:spcPts val="0"/>
              </a:spcBef>
              <a:spcAft>
                <a:spcPts val="0"/>
              </a:spcAft>
              <a:buNone/>
            </a:pPr>
            <a:r>
              <a:rPr lang="en">
                <a:solidFill>
                  <a:srgbClr val="2E3551"/>
                </a:solidFill>
                <a:latin typeface="Lato"/>
                <a:ea typeface="Lato"/>
                <a:cs typeface="Lato"/>
                <a:sym typeface="Lato"/>
              </a:rPr>
              <a:t>When the busiest time occurs, many hosts "inactive" their service</a:t>
            </a:r>
            <a:endParaRPr>
              <a:solidFill>
                <a:srgbClr val="2E3551"/>
              </a:solidFill>
              <a:latin typeface="Lato"/>
              <a:ea typeface="Lato"/>
              <a:cs typeface="Lato"/>
              <a:sym typeface="Lato"/>
            </a:endParaRPr>
          </a:p>
          <a:p>
            <a:pPr indent="0" lvl="0" marL="0" rtl="0" algn="just">
              <a:lnSpc>
                <a:spcPct val="150000"/>
              </a:lnSpc>
              <a:spcBef>
                <a:spcPts val="0"/>
              </a:spcBef>
              <a:spcAft>
                <a:spcPts val="0"/>
              </a:spcAft>
              <a:buNone/>
            </a:pPr>
            <a:r>
              <a:t/>
            </a:r>
            <a:endParaRPr>
              <a:solidFill>
                <a:srgbClr val="2E3551"/>
              </a:solidFill>
              <a:latin typeface="Lato"/>
              <a:ea typeface="Lato"/>
              <a:cs typeface="Lato"/>
              <a:sym typeface="Lato"/>
            </a:endParaRPr>
          </a:p>
          <a:p>
            <a:pPr indent="0" lvl="0" marL="0" rtl="0" algn="just">
              <a:lnSpc>
                <a:spcPct val="150000"/>
              </a:lnSpc>
              <a:spcBef>
                <a:spcPts val="0"/>
              </a:spcBef>
              <a:spcAft>
                <a:spcPts val="0"/>
              </a:spcAft>
              <a:buNone/>
            </a:pPr>
            <a:r>
              <a:rPr b="1" lang="en">
                <a:solidFill>
                  <a:srgbClr val="2E3551"/>
                </a:solidFill>
                <a:latin typeface="Lato"/>
                <a:ea typeface="Lato"/>
                <a:cs typeface="Lato"/>
                <a:sym typeface="Lato"/>
              </a:rPr>
              <a:t>Recommendation</a:t>
            </a:r>
            <a:r>
              <a:rPr lang="en">
                <a:solidFill>
                  <a:srgbClr val="2E3551"/>
                </a:solidFill>
                <a:latin typeface="Lato"/>
                <a:ea typeface="Lato"/>
                <a:cs typeface="Lato"/>
                <a:sym typeface="Lato"/>
              </a:rPr>
              <a:t> :</a:t>
            </a:r>
            <a:endParaRPr>
              <a:solidFill>
                <a:srgbClr val="2E3551"/>
              </a:solidFill>
              <a:latin typeface="Lato"/>
              <a:ea typeface="Lato"/>
              <a:cs typeface="Lato"/>
              <a:sym typeface="Lato"/>
            </a:endParaRPr>
          </a:p>
          <a:p>
            <a:pPr indent="-317500" lvl="0" marL="457200" rtl="0" algn="just">
              <a:lnSpc>
                <a:spcPct val="150000"/>
              </a:lnSpc>
              <a:spcBef>
                <a:spcPts val="0"/>
              </a:spcBef>
              <a:spcAft>
                <a:spcPts val="0"/>
              </a:spcAft>
              <a:buClr>
                <a:srgbClr val="2E3551"/>
              </a:buClr>
              <a:buSzPts val="1400"/>
              <a:buFont typeface="Lato"/>
              <a:buChar char="●"/>
            </a:pPr>
            <a:r>
              <a:rPr lang="en">
                <a:solidFill>
                  <a:srgbClr val="2E3551"/>
                </a:solidFill>
                <a:latin typeface="Lato"/>
                <a:ea typeface="Lato"/>
                <a:cs typeface="Lato"/>
                <a:sym typeface="Lato"/>
              </a:rPr>
              <a:t>Airbnb invites host providers to open their services at the busiest time, one of which is by giving rewards.</a:t>
            </a:r>
            <a:endParaRPr>
              <a:solidFill>
                <a:srgbClr val="2E3551"/>
              </a:solidFill>
              <a:latin typeface="Lato"/>
              <a:ea typeface="Lato"/>
              <a:cs typeface="Lato"/>
              <a:sym typeface="Lato"/>
            </a:endParaRPr>
          </a:p>
          <a:p>
            <a:pPr indent="0" lvl="0" marL="0" rtl="0" algn="just">
              <a:lnSpc>
                <a:spcPct val="150000"/>
              </a:lnSpc>
              <a:spcBef>
                <a:spcPts val="0"/>
              </a:spcBef>
              <a:spcAft>
                <a:spcPts val="0"/>
              </a:spcAft>
              <a:buNone/>
            </a:pPr>
            <a:r>
              <a:t/>
            </a:r>
            <a:endParaRPr>
              <a:solidFill>
                <a:srgbClr val="2E3551"/>
              </a:solidFill>
              <a:latin typeface="Lato"/>
              <a:ea typeface="Lato"/>
              <a:cs typeface="Lato"/>
              <a:sym typeface="Lato"/>
            </a:endParaRPr>
          </a:p>
          <a:p>
            <a:pPr indent="0" lvl="0" marL="0" rtl="0" algn="just">
              <a:lnSpc>
                <a:spcPct val="150000"/>
              </a:lnSpc>
              <a:spcBef>
                <a:spcPts val="0"/>
              </a:spcBef>
              <a:spcAft>
                <a:spcPts val="0"/>
              </a:spcAft>
              <a:buNone/>
            </a:pPr>
            <a:r>
              <a:t/>
            </a:r>
            <a:endParaRPr>
              <a:solidFill>
                <a:srgbClr val="2E3551"/>
              </a:solidFill>
              <a:latin typeface="Lato"/>
              <a:ea typeface="Lato"/>
              <a:cs typeface="Lato"/>
              <a:sym typeface="Lato"/>
            </a:endParaRPr>
          </a:p>
          <a:p>
            <a:pPr indent="0" lvl="0" marL="0" rtl="0" algn="just">
              <a:lnSpc>
                <a:spcPct val="150000"/>
              </a:lnSpc>
              <a:spcBef>
                <a:spcPts val="0"/>
              </a:spcBef>
              <a:spcAft>
                <a:spcPts val="0"/>
              </a:spcAft>
              <a:buNone/>
            </a:pPr>
            <a:r>
              <a:t/>
            </a:r>
            <a:endParaRPr>
              <a:solidFill>
                <a:srgbClr val="2E3551"/>
              </a:solidFill>
              <a:latin typeface="Lato"/>
              <a:ea typeface="Lato"/>
              <a:cs typeface="Lato"/>
              <a:sym typeface="Lato"/>
            </a:endParaRPr>
          </a:p>
          <a:p>
            <a:pPr indent="0" lvl="0" marL="0" rtl="0" algn="just">
              <a:lnSpc>
                <a:spcPct val="150000"/>
              </a:lnSpc>
              <a:spcBef>
                <a:spcPts val="0"/>
              </a:spcBef>
              <a:spcAft>
                <a:spcPts val="0"/>
              </a:spcAft>
              <a:buNone/>
            </a:pPr>
            <a:r>
              <a:t/>
            </a:r>
            <a:endParaRPr>
              <a:solidFill>
                <a:srgbClr val="2E3551"/>
              </a:solidFill>
              <a:latin typeface="Lato"/>
              <a:ea typeface="Lato"/>
              <a:cs typeface="Lato"/>
              <a:sym typeface="Lato"/>
            </a:endParaRPr>
          </a:p>
        </p:txBody>
      </p:sp>
      <p:pic>
        <p:nvPicPr>
          <p:cNvPr id="180" name="Google Shape;180;p39"/>
          <p:cNvPicPr preferRelativeResize="0"/>
          <p:nvPr/>
        </p:nvPicPr>
        <p:blipFill>
          <a:blip r:embed="rId3">
            <a:alphaModFix/>
          </a:blip>
          <a:stretch>
            <a:fillRect/>
          </a:stretch>
        </p:blipFill>
        <p:spPr>
          <a:xfrm>
            <a:off x="3702825" y="1139103"/>
            <a:ext cx="5364975" cy="344891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