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1" name="Google Shape;3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59f59bec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259f59bec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59f59bec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59f59bec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259f59bec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259f59bec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259f59bec7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259f59bec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259f59bec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259f59bec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259f59bec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259f59bec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59f59bec7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259f59bec7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259f59bec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259f59bec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259f59bec7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259f59bec7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259f59bec7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259f59bec7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g2178bbc3be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 name="Google Shape;37;g2178bbc3be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259f59bec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259f59bec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259f59bec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259f59bec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259f59bec7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259f59bec7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259f59bec7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259f59bec7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259f59bec7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259f59bec7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259f59bec7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259f59bec7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259f59bec7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259f59bec7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259f59bec7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259f59bec7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259f59bec7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259f59bec7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259f59bec7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259f59bec7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g2259f59be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 name="Google Shape;44;g2259f59be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259f59bec7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259f59bec7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259f59bec7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259f59bec7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9268ba55e303e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9268ba55e303e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9268ba55e303e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9268ba55e303e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259f59bec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259f59bec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259f59bec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259f59bec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259f59bec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259f59bec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259f59bec7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259f59bec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3.png"/><Relationship Id="rId4" Type="http://schemas.openxmlformats.org/officeDocument/2006/relationships/image" Target="../media/image19.png"/><Relationship Id="rId5"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20.png"/><Relationship Id="rId4" Type="http://schemas.openxmlformats.org/officeDocument/2006/relationships/image" Target="../media/image4.png"/><Relationship Id="rId5" Type="http://schemas.openxmlformats.org/officeDocument/2006/relationships/image" Target="../media/image14.png"/><Relationship Id="rId6"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lt2"/>
        </a:solidFill>
      </p:bgPr>
    </p:bg>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0" l="0" r="0" t="0"/>
          <a:stretch/>
        </p:blipFill>
        <p:spPr>
          <a:xfrm>
            <a:off x="109538" y="108347"/>
            <a:ext cx="1216819" cy="494109"/>
          </a:xfrm>
          <a:prstGeom prst="rect">
            <a:avLst/>
          </a:prstGeom>
          <a:noFill/>
          <a:ln>
            <a:noFill/>
          </a:ln>
        </p:spPr>
      </p:pic>
      <p:pic>
        <p:nvPicPr>
          <p:cNvPr id="11" name="Google Shape;11;p2"/>
          <p:cNvPicPr preferRelativeResize="0"/>
          <p:nvPr/>
        </p:nvPicPr>
        <p:blipFill rotWithShape="1">
          <a:blip r:embed="rId3">
            <a:alphaModFix/>
          </a:blip>
          <a:srcRect b="0" l="0" r="0" t="0"/>
          <a:stretch/>
        </p:blipFill>
        <p:spPr>
          <a:xfrm>
            <a:off x="1225153" y="1206103"/>
            <a:ext cx="6775845" cy="1565671"/>
          </a:xfrm>
          <a:prstGeom prst="rect">
            <a:avLst/>
          </a:prstGeom>
          <a:noFill/>
          <a:ln>
            <a:noFill/>
          </a:ln>
        </p:spPr>
      </p:pic>
      <p:pic>
        <p:nvPicPr>
          <p:cNvPr id="12" name="Google Shape;12;p2"/>
          <p:cNvPicPr preferRelativeResize="0"/>
          <p:nvPr/>
        </p:nvPicPr>
        <p:blipFill rotWithShape="1">
          <a:blip r:embed="rId4">
            <a:alphaModFix/>
          </a:blip>
          <a:srcRect b="0" l="0" r="0" t="0"/>
          <a:stretch/>
        </p:blipFill>
        <p:spPr>
          <a:xfrm>
            <a:off x="-28575" y="4566047"/>
            <a:ext cx="9188052" cy="600075"/>
          </a:xfrm>
          <a:prstGeom prst="rect">
            <a:avLst/>
          </a:prstGeom>
          <a:noFill/>
          <a:ln>
            <a:noFill/>
          </a:ln>
        </p:spPr>
      </p:pic>
      <p:sp>
        <p:nvSpPr>
          <p:cNvPr id="13" name="Google Shape;13;p2"/>
          <p:cNvSpPr txBox="1"/>
          <p:nvPr>
            <p:ph type="title"/>
          </p:nvPr>
        </p:nvSpPr>
        <p:spPr>
          <a:xfrm>
            <a:off x="1322615" y="1299137"/>
            <a:ext cx="6601800" cy="994200"/>
          </a:xfrm>
          <a:prstGeom prst="rect">
            <a:avLst/>
          </a:prstGeom>
          <a:noFill/>
          <a:ln>
            <a:noFill/>
          </a:ln>
        </p:spPr>
        <p:txBody>
          <a:bodyPr anchorCtr="0" anchor="ctr" bIns="34275" lIns="68575" spcFirstLastPara="1" rIns="68575" wrap="square" tIns="34275">
            <a:noAutofit/>
          </a:bodyPr>
          <a:lstStyle>
            <a:lvl1pPr lvl="0" algn="r">
              <a:lnSpc>
                <a:spcPct val="90000"/>
              </a:lnSpc>
              <a:spcBef>
                <a:spcPts val="0"/>
              </a:spcBef>
              <a:spcAft>
                <a:spcPts val="0"/>
              </a:spcAft>
              <a:buSzPts val="1100"/>
              <a:buNone/>
              <a:defRPr b="1">
                <a:solidFill>
                  <a:schemeClr val="lt1"/>
                </a:solidFill>
                <a:latin typeface="Arial"/>
                <a:ea typeface="Arial"/>
                <a:cs typeface="Arial"/>
                <a:sym typeface="Arial"/>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14" name="Google Shape;14;p2"/>
          <p:cNvSpPr txBox="1"/>
          <p:nvPr>
            <p:ph idx="12" type="sldNum"/>
          </p:nvPr>
        </p:nvSpPr>
        <p:spPr>
          <a:xfrm>
            <a:off x="8737997" y="4766072"/>
            <a:ext cx="348900" cy="319200"/>
          </a:xfrm>
          <a:prstGeom prst="rect">
            <a:avLst/>
          </a:prstGeom>
          <a:noFill/>
          <a:ln>
            <a:noFill/>
          </a:ln>
        </p:spPr>
        <p:txBody>
          <a:bodyPr anchorCtr="0" anchor="ctr" bIns="34275" lIns="68575" spcFirstLastPara="1" rIns="68575" wrap="square" tIns="34275">
            <a:noAutofit/>
          </a:bodyPr>
          <a:lstStyle>
            <a:lvl1pPr indent="0" lvl="0" marL="0" marR="0" algn="r">
              <a:spcBef>
                <a:spcPts val="0"/>
              </a:spcBef>
              <a:spcAft>
                <a:spcPts val="0"/>
              </a:spcAft>
              <a:buNone/>
              <a:defRPr b="0" i="0" sz="11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11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11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11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11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11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11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11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11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descr="A close up of a sign&#10;&#10;Description automatically generated" id="15" name="Google Shape;15;p2"/>
          <p:cNvPicPr preferRelativeResize="0"/>
          <p:nvPr/>
        </p:nvPicPr>
        <p:blipFill rotWithShape="1">
          <a:blip r:embed="rId5">
            <a:alphaModFix/>
          </a:blip>
          <a:srcRect b="0" l="0" r="0" t="0"/>
          <a:stretch/>
        </p:blipFill>
        <p:spPr>
          <a:xfrm>
            <a:off x="8077894" y="108347"/>
            <a:ext cx="834529" cy="55133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pic>
        <p:nvPicPr>
          <p:cNvPr id="17" name="Google Shape;17;p3"/>
          <p:cNvPicPr preferRelativeResize="0"/>
          <p:nvPr/>
        </p:nvPicPr>
        <p:blipFill rotWithShape="1">
          <a:blip r:embed="rId2">
            <a:alphaModFix/>
          </a:blip>
          <a:srcRect b="0" l="0" r="0" t="0"/>
          <a:stretch/>
        </p:blipFill>
        <p:spPr>
          <a:xfrm>
            <a:off x="0" y="4681538"/>
            <a:ext cx="9140428" cy="463154"/>
          </a:xfrm>
          <a:prstGeom prst="rect">
            <a:avLst/>
          </a:prstGeom>
          <a:noFill/>
          <a:ln>
            <a:noFill/>
          </a:ln>
        </p:spPr>
      </p:pic>
      <p:pic>
        <p:nvPicPr>
          <p:cNvPr id="18" name="Google Shape;18;p3"/>
          <p:cNvPicPr preferRelativeResize="0"/>
          <p:nvPr/>
        </p:nvPicPr>
        <p:blipFill rotWithShape="1">
          <a:blip r:embed="rId3">
            <a:alphaModFix/>
          </a:blip>
          <a:srcRect b="0" l="0" r="0" t="0"/>
          <a:stretch/>
        </p:blipFill>
        <p:spPr>
          <a:xfrm>
            <a:off x="-21431" y="-14287"/>
            <a:ext cx="7355679" cy="657225"/>
          </a:xfrm>
          <a:prstGeom prst="rect">
            <a:avLst/>
          </a:prstGeom>
          <a:noFill/>
          <a:ln>
            <a:noFill/>
          </a:ln>
        </p:spPr>
      </p:pic>
      <p:pic>
        <p:nvPicPr>
          <p:cNvPr id="19" name="Google Shape;19;p3"/>
          <p:cNvPicPr preferRelativeResize="0"/>
          <p:nvPr/>
        </p:nvPicPr>
        <p:blipFill rotWithShape="1">
          <a:blip r:embed="rId4">
            <a:alphaModFix/>
          </a:blip>
          <a:srcRect b="0" l="0" r="0" t="0"/>
          <a:stretch/>
        </p:blipFill>
        <p:spPr>
          <a:xfrm>
            <a:off x="3060837" y="981772"/>
            <a:ext cx="3231501" cy="3161898"/>
          </a:xfrm>
          <a:prstGeom prst="rect">
            <a:avLst/>
          </a:prstGeom>
          <a:noFill/>
          <a:ln>
            <a:noFill/>
          </a:ln>
        </p:spPr>
      </p:pic>
      <p:pic>
        <p:nvPicPr>
          <p:cNvPr id="20" name="Google Shape;20;p3"/>
          <p:cNvPicPr preferRelativeResize="0"/>
          <p:nvPr/>
        </p:nvPicPr>
        <p:blipFill rotWithShape="1">
          <a:blip r:embed="rId5">
            <a:alphaModFix/>
          </a:blip>
          <a:srcRect b="0" l="0" r="0" t="0"/>
          <a:stretch/>
        </p:blipFill>
        <p:spPr>
          <a:xfrm>
            <a:off x="8741569" y="-14287"/>
            <a:ext cx="409576" cy="657225"/>
          </a:xfrm>
          <a:prstGeom prst="rect">
            <a:avLst/>
          </a:prstGeom>
          <a:noFill/>
          <a:ln>
            <a:noFill/>
          </a:ln>
        </p:spPr>
      </p:pic>
      <p:sp>
        <p:nvSpPr>
          <p:cNvPr id="21" name="Google Shape;21;p3"/>
          <p:cNvSpPr txBox="1"/>
          <p:nvPr>
            <p:ph type="title"/>
          </p:nvPr>
        </p:nvSpPr>
        <p:spPr>
          <a:xfrm>
            <a:off x="226691" y="81992"/>
            <a:ext cx="6804600" cy="5130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100"/>
              <a:buNone/>
              <a:defRPr b="1">
                <a:solidFill>
                  <a:schemeClr val="lt1"/>
                </a:solidFill>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22" name="Google Shape;22;p3"/>
          <p:cNvSpPr txBox="1"/>
          <p:nvPr>
            <p:ph idx="1" type="body"/>
          </p:nvPr>
        </p:nvSpPr>
        <p:spPr>
          <a:xfrm>
            <a:off x="635267" y="910337"/>
            <a:ext cx="8100000" cy="3459900"/>
          </a:xfrm>
          <a:prstGeom prst="rect">
            <a:avLst/>
          </a:prstGeom>
          <a:noFill/>
          <a:ln>
            <a:noFill/>
          </a:ln>
        </p:spPr>
        <p:txBody>
          <a:bodyPr anchorCtr="0" anchor="t" bIns="34275" lIns="68575" spcFirstLastPara="1" rIns="68575" wrap="square" tIns="34275">
            <a:noAutofit/>
          </a:bodyPr>
          <a:lstStyle>
            <a:lvl1pPr indent="-361950" lvl="0" marL="457200" algn="l">
              <a:lnSpc>
                <a:spcPct val="90000"/>
              </a:lnSpc>
              <a:spcBef>
                <a:spcPts val="800"/>
              </a:spcBef>
              <a:spcAft>
                <a:spcPts val="0"/>
              </a:spcAft>
              <a:buClr>
                <a:srgbClr val="00194C"/>
              </a:buClr>
              <a:buSzPts val="2100"/>
              <a:buChar char="•"/>
              <a:defRPr>
                <a:solidFill>
                  <a:srgbClr val="00194C"/>
                </a:solidFill>
              </a:defRPr>
            </a:lvl1pPr>
            <a:lvl2pPr indent="-342900" lvl="1" marL="914400" algn="l">
              <a:lnSpc>
                <a:spcPct val="90000"/>
              </a:lnSpc>
              <a:spcBef>
                <a:spcPts val="400"/>
              </a:spcBef>
              <a:spcAft>
                <a:spcPts val="0"/>
              </a:spcAft>
              <a:buClr>
                <a:srgbClr val="00194C"/>
              </a:buClr>
              <a:buSzPts val="1800"/>
              <a:buChar char="•"/>
              <a:defRPr>
                <a:solidFill>
                  <a:srgbClr val="00194C"/>
                </a:solidFill>
              </a:defRPr>
            </a:lvl2pPr>
            <a:lvl3pPr indent="-323850" lvl="2" marL="1371600" algn="l">
              <a:lnSpc>
                <a:spcPct val="90000"/>
              </a:lnSpc>
              <a:spcBef>
                <a:spcPts val="400"/>
              </a:spcBef>
              <a:spcAft>
                <a:spcPts val="0"/>
              </a:spcAft>
              <a:buClr>
                <a:srgbClr val="00194C"/>
              </a:buClr>
              <a:buSzPts val="1500"/>
              <a:buChar char="•"/>
              <a:defRPr>
                <a:solidFill>
                  <a:srgbClr val="00194C"/>
                </a:solidFill>
              </a:defRPr>
            </a:lvl3pPr>
            <a:lvl4pPr indent="-317500" lvl="3" marL="1828800" algn="l">
              <a:lnSpc>
                <a:spcPct val="90000"/>
              </a:lnSpc>
              <a:spcBef>
                <a:spcPts val="400"/>
              </a:spcBef>
              <a:spcAft>
                <a:spcPts val="0"/>
              </a:spcAft>
              <a:buClr>
                <a:srgbClr val="00194C"/>
              </a:buClr>
              <a:buSzPts val="1400"/>
              <a:buChar char="•"/>
              <a:defRPr>
                <a:solidFill>
                  <a:srgbClr val="00194C"/>
                </a:solidFill>
              </a:defRPr>
            </a:lvl4pPr>
            <a:lvl5pPr indent="-317500" lvl="4" marL="2286000" algn="l">
              <a:lnSpc>
                <a:spcPct val="90000"/>
              </a:lnSpc>
              <a:spcBef>
                <a:spcPts val="400"/>
              </a:spcBef>
              <a:spcAft>
                <a:spcPts val="0"/>
              </a:spcAft>
              <a:buClr>
                <a:srgbClr val="00194C"/>
              </a:buClr>
              <a:buSzPts val="1400"/>
              <a:buChar char="•"/>
              <a:defRPr>
                <a:solidFill>
                  <a:srgbClr val="00194C"/>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3" name="Google Shape;23;p3"/>
          <p:cNvSpPr txBox="1"/>
          <p:nvPr>
            <p:ph idx="12" type="sldNum"/>
          </p:nvPr>
        </p:nvSpPr>
        <p:spPr>
          <a:xfrm>
            <a:off x="8730854" y="4792266"/>
            <a:ext cx="347700" cy="319200"/>
          </a:xfrm>
          <a:prstGeom prst="rect">
            <a:avLst/>
          </a:prstGeom>
          <a:noFill/>
          <a:ln>
            <a:noFill/>
          </a:ln>
        </p:spPr>
        <p:txBody>
          <a:bodyPr anchorCtr="0" anchor="ctr" bIns="34275" lIns="68575" spcFirstLastPara="1" rIns="68575" wrap="square" tIns="34275">
            <a:noAutofit/>
          </a:bodyPr>
          <a:lstStyle>
            <a:lvl1pPr indent="0" lvl="0" marL="0" marR="0" algn="r">
              <a:spcBef>
                <a:spcPts val="0"/>
              </a:spcBef>
              <a:spcAft>
                <a:spcPts val="0"/>
              </a:spcAft>
              <a:buNone/>
              <a:defRPr b="0" i="0" sz="9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9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9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9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9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9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9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9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9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24" name="Google Shape;24;p3"/>
          <p:cNvPicPr preferRelativeResize="0"/>
          <p:nvPr/>
        </p:nvPicPr>
        <p:blipFill rotWithShape="1">
          <a:blip r:embed="rId6">
            <a:alphaModFix/>
          </a:blip>
          <a:srcRect b="0" l="0" r="0" t="0"/>
          <a:stretch/>
        </p:blipFill>
        <p:spPr>
          <a:xfrm>
            <a:off x="7582372" y="0"/>
            <a:ext cx="947809" cy="6261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4"/>
          <p:cNvSpPr txBox="1"/>
          <p:nvPr>
            <p:ph type="ctrTitle"/>
          </p:nvPr>
        </p:nvSpPr>
        <p:spPr>
          <a:xfrm>
            <a:off x="311708" y="744575"/>
            <a:ext cx="8520600" cy="2052600"/>
          </a:xfrm>
          <a:prstGeom prst="rect">
            <a:avLst/>
          </a:prstGeom>
        </p:spPr>
        <p:txBody>
          <a:bodyPr anchorCtr="0" anchor="b" bIns="34275" lIns="68575" spcFirstLastPara="1" rIns="68575" wrap="square" tIns="3427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7" name="Google Shape;27;p4"/>
          <p:cNvSpPr txBox="1"/>
          <p:nvPr>
            <p:ph idx="1" type="subTitle"/>
          </p:nvPr>
        </p:nvSpPr>
        <p:spPr>
          <a:xfrm>
            <a:off x="311700" y="2834125"/>
            <a:ext cx="8520600" cy="792600"/>
          </a:xfrm>
          <a:prstGeom prst="rect">
            <a:avLst/>
          </a:prstGeom>
        </p:spPr>
        <p:txBody>
          <a:bodyPr anchorCtr="0" anchor="t" bIns="34275" lIns="68575" spcFirstLastPara="1" rIns="68575" wrap="square" tIns="34275">
            <a:noAutofit/>
          </a:bodyPr>
          <a:lstStyle>
            <a:lvl1pPr lvl="0" rtl="0" algn="ctr">
              <a:lnSpc>
                <a:spcPct val="100000"/>
              </a:lnSpc>
              <a:spcBef>
                <a:spcPts val="800"/>
              </a:spcBef>
              <a:spcAft>
                <a:spcPts val="0"/>
              </a:spcAft>
              <a:buSzPts val="2800"/>
              <a:buNone/>
              <a:defRPr sz="2800"/>
            </a:lvl1pPr>
            <a:lvl2pPr lvl="1" rtl="0" algn="ctr">
              <a:lnSpc>
                <a:spcPct val="100000"/>
              </a:lnSpc>
              <a:spcBef>
                <a:spcPts val="400"/>
              </a:spcBef>
              <a:spcAft>
                <a:spcPts val="0"/>
              </a:spcAft>
              <a:buSzPts val="2800"/>
              <a:buNone/>
              <a:defRPr sz="2800"/>
            </a:lvl2pPr>
            <a:lvl3pPr lvl="2" rtl="0" algn="ctr">
              <a:lnSpc>
                <a:spcPct val="100000"/>
              </a:lnSpc>
              <a:spcBef>
                <a:spcPts val="400"/>
              </a:spcBef>
              <a:spcAft>
                <a:spcPts val="0"/>
              </a:spcAft>
              <a:buSzPts val="2800"/>
              <a:buNone/>
              <a:defRPr sz="2800"/>
            </a:lvl3pPr>
            <a:lvl4pPr lvl="3" rtl="0" algn="ctr">
              <a:lnSpc>
                <a:spcPct val="100000"/>
              </a:lnSpc>
              <a:spcBef>
                <a:spcPts val="400"/>
              </a:spcBef>
              <a:spcAft>
                <a:spcPts val="0"/>
              </a:spcAft>
              <a:buSzPts val="2800"/>
              <a:buNone/>
              <a:defRPr sz="2800"/>
            </a:lvl4pPr>
            <a:lvl5pPr lvl="4" rtl="0" algn="ctr">
              <a:lnSpc>
                <a:spcPct val="100000"/>
              </a:lnSpc>
              <a:spcBef>
                <a:spcPts val="400"/>
              </a:spcBef>
              <a:spcAft>
                <a:spcPts val="0"/>
              </a:spcAft>
              <a:buSzPts val="2800"/>
              <a:buNone/>
              <a:defRPr sz="2800"/>
            </a:lvl5pPr>
            <a:lvl6pPr lvl="5" rtl="0" algn="ctr">
              <a:lnSpc>
                <a:spcPct val="100000"/>
              </a:lnSpc>
              <a:spcBef>
                <a:spcPts val="400"/>
              </a:spcBef>
              <a:spcAft>
                <a:spcPts val="0"/>
              </a:spcAft>
              <a:buSzPts val="2800"/>
              <a:buNone/>
              <a:defRPr sz="2800"/>
            </a:lvl6pPr>
            <a:lvl7pPr lvl="6" rtl="0" algn="ctr">
              <a:lnSpc>
                <a:spcPct val="100000"/>
              </a:lnSpc>
              <a:spcBef>
                <a:spcPts val="400"/>
              </a:spcBef>
              <a:spcAft>
                <a:spcPts val="0"/>
              </a:spcAft>
              <a:buSzPts val="2800"/>
              <a:buNone/>
              <a:defRPr sz="2800"/>
            </a:lvl7pPr>
            <a:lvl8pPr lvl="7" rtl="0" algn="ctr">
              <a:lnSpc>
                <a:spcPct val="100000"/>
              </a:lnSpc>
              <a:spcBef>
                <a:spcPts val="400"/>
              </a:spcBef>
              <a:spcAft>
                <a:spcPts val="0"/>
              </a:spcAft>
              <a:buSzPts val="2800"/>
              <a:buNone/>
              <a:defRPr sz="2800"/>
            </a:lvl8pPr>
            <a:lvl9pPr lvl="8" rtl="0" algn="ctr">
              <a:lnSpc>
                <a:spcPct val="100000"/>
              </a:lnSpc>
              <a:spcBef>
                <a:spcPts val="400"/>
              </a:spcBef>
              <a:spcAft>
                <a:spcPts val="0"/>
              </a:spcAft>
              <a:buSzPts val="2800"/>
              <a:buNone/>
              <a:defRPr sz="2800"/>
            </a:lvl9pPr>
          </a:lstStyle>
          <a:p/>
        </p:txBody>
      </p:sp>
      <p:sp>
        <p:nvSpPr>
          <p:cNvPr id="28" name="Google Shape;28;p4"/>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SzPts val="1100"/>
              <a:buNone/>
              <a:defRPr b="0" i="0" sz="3300" u="none" cap="none" strike="noStrike">
                <a:solidFill>
                  <a:schemeClr val="dk1"/>
                </a:solidFill>
                <a:latin typeface="Arial"/>
                <a:ea typeface="Arial"/>
                <a:cs typeface="Arial"/>
                <a:sym typeface="Arial"/>
              </a:defRPr>
            </a:lvl1pPr>
            <a:lvl2pPr lvl="1" marR="0" rtl="0" algn="l">
              <a:lnSpc>
                <a:spcPct val="90000"/>
              </a:lnSpc>
              <a:spcBef>
                <a:spcPts val="0"/>
              </a:spcBef>
              <a:spcAft>
                <a:spcPts val="0"/>
              </a:spcAft>
              <a:buSzPts val="1100"/>
              <a:buNone/>
              <a:defRPr b="0" i="0" sz="3300" u="none" cap="none" strike="noStrike">
                <a:solidFill>
                  <a:schemeClr val="dk1"/>
                </a:solidFill>
                <a:latin typeface="Arial"/>
                <a:ea typeface="Arial"/>
                <a:cs typeface="Arial"/>
                <a:sym typeface="Arial"/>
              </a:defRPr>
            </a:lvl2pPr>
            <a:lvl3pPr lvl="2" marR="0" rtl="0" algn="l">
              <a:lnSpc>
                <a:spcPct val="90000"/>
              </a:lnSpc>
              <a:spcBef>
                <a:spcPts val="0"/>
              </a:spcBef>
              <a:spcAft>
                <a:spcPts val="0"/>
              </a:spcAft>
              <a:buSzPts val="1100"/>
              <a:buNone/>
              <a:defRPr b="0" i="0" sz="3300" u="none" cap="none" strike="noStrike">
                <a:solidFill>
                  <a:schemeClr val="dk1"/>
                </a:solidFill>
                <a:latin typeface="Arial"/>
                <a:ea typeface="Arial"/>
                <a:cs typeface="Arial"/>
                <a:sym typeface="Arial"/>
              </a:defRPr>
            </a:lvl3pPr>
            <a:lvl4pPr lvl="3" marR="0" rtl="0" algn="l">
              <a:lnSpc>
                <a:spcPct val="90000"/>
              </a:lnSpc>
              <a:spcBef>
                <a:spcPts val="0"/>
              </a:spcBef>
              <a:spcAft>
                <a:spcPts val="0"/>
              </a:spcAft>
              <a:buSzPts val="1100"/>
              <a:buNone/>
              <a:defRPr b="0" i="0" sz="3300" u="none" cap="none" strike="noStrike">
                <a:solidFill>
                  <a:schemeClr val="dk1"/>
                </a:solidFill>
                <a:latin typeface="Arial"/>
                <a:ea typeface="Arial"/>
                <a:cs typeface="Arial"/>
                <a:sym typeface="Arial"/>
              </a:defRPr>
            </a:lvl4pPr>
            <a:lvl5pPr lvl="4" marR="0" rtl="0" algn="l">
              <a:lnSpc>
                <a:spcPct val="90000"/>
              </a:lnSpc>
              <a:spcBef>
                <a:spcPts val="0"/>
              </a:spcBef>
              <a:spcAft>
                <a:spcPts val="0"/>
              </a:spcAft>
              <a:buSzPts val="1100"/>
              <a:buNone/>
              <a:defRPr b="0" i="0" sz="3300" u="none" cap="none" strike="noStrike">
                <a:solidFill>
                  <a:schemeClr val="dk1"/>
                </a:solidFill>
                <a:latin typeface="Arial"/>
                <a:ea typeface="Arial"/>
                <a:cs typeface="Arial"/>
                <a:sym typeface="Arial"/>
              </a:defRPr>
            </a:lvl5pPr>
            <a:lvl6pPr lvl="5" marR="0" rtl="0" algn="l">
              <a:lnSpc>
                <a:spcPct val="90000"/>
              </a:lnSpc>
              <a:spcBef>
                <a:spcPts val="0"/>
              </a:spcBef>
              <a:spcAft>
                <a:spcPts val="0"/>
              </a:spcAft>
              <a:buSzPts val="1100"/>
              <a:buNone/>
              <a:defRPr b="0" i="0" sz="3300" u="none" cap="none" strike="noStrike">
                <a:solidFill>
                  <a:schemeClr val="dk1"/>
                </a:solidFill>
                <a:latin typeface="Arial"/>
                <a:ea typeface="Arial"/>
                <a:cs typeface="Arial"/>
                <a:sym typeface="Arial"/>
              </a:defRPr>
            </a:lvl6pPr>
            <a:lvl7pPr lvl="6" marR="0" rtl="0" algn="l">
              <a:lnSpc>
                <a:spcPct val="90000"/>
              </a:lnSpc>
              <a:spcBef>
                <a:spcPts val="0"/>
              </a:spcBef>
              <a:spcAft>
                <a:spcPts val="0"/>
              </a:spcAft>
              <a:buSzPts val="1100"/>
              <a:buNone/>
              <a:defRPr b="0" i="0" sz="3300" u="none" cap="none" strike="noStrike">
                <a:solidFill>
                  <a:schemeClr val="dk1"/>
                </a:solidFill>
                <a:latin typeface="Arial"/>
                <a:ea typeface="Arial"/>
                <a:cs typeface="Arial"/>
                <a:sym typeface="Arial"/>
              </a:defRPr>
            </a:lvl7pPr>
            <a:lvl8pPr lvl="7" marR="0" rtl="0" algn="l">
              <a:lnSpc>
                <a:spcPct val="90000"/>
              </a:lnSpc>
              <a:spcBef>
                <a:spcPts val="0"/>
              </a:spcBef>
              <a:spcAft>
                <a:spcPts val="0"/>
              </a:spcAft>
              <a:buSzPts val="1100"/>
              <a:buNone/>
              <a:defRPr b="0" i="0" sz="3300" u="none" cap="none" strike="noStrike">
                <a:solidFill>
                  <a:schemeClr val="dk1"/>
                </a:solidFill>
                <a:latin typeface="Arial"/>
                <a:ea typeface="Arial"/>
                <a:cs typeface="Arial"/>
                <a:sym typeface="Arial"/>
              </a:defRPr>
            </a:lvl8pPr>
            <a:lvl9pPr lvl="8" marR="0" rtl="0" algn="l">
              <a:lnSpc>
                <a:spcPct val="90000"/>
              </a:lnSpc>
              <a:spcBef>
                <a:spcPts val="0"/>
              </a:spcBef>
              <a:spcAft>
                <a:spcPts val="0"/>
              </a:spcAft>
              <a:buSzPts val="1100"/>
              <a:buNone/>
              <a:defRPr b="0" i="0" sz="33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 name="Google Shape;8;p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spcAft>
                <a:spcPts val="0"/>
              </a:spcAft>
              <a:buNone/>
              <a:defRPr b="0" i="0" sz="900" u="none" cap="none" strike="noStrike">
                <a:solidFill>
                  <a:srgbClr val="898989"/>
                </a:solidFill>
                <a:latin typeface="Arial"/>
                <a:ea typeface="Arial"/>
                <a:cs typeface="Arial"/>
                <a:sym typeface="Arial"/>
              </a:defRPr>
            </a:lvl1pPr>
            <a:lvl2pPr indent="0" lvl="1" marL="0" marR="0" rtl="0" algn="r">
              <a:spcBef>
                <a:spcPts val="0"/>
              </a:spcBef>
              <a:spcAft>
                <a:spcPts val="0"/>
              </a:spcAft>
              <a:buNone/>
              <a:defRPr b="0" i="0" sz="900" u="none" cap="none" strike="noStrike">
                <a:solidFill>
                  <a:srgbClr val="898989"/>
                </a:solidFill>
                <a:latin typeface="Arial"/>
                <a:ea typeface="Arial"/>
                <a:cs typeface="Arial"/>
                <a:sym typeface="Arial"/>
              </a:defRPr>
            </a:lvl2pPr>
            <a:lvl3pPr indent="0" lvl="2" marL="0" marR="0" rtl="0" algn="r">
              <a:spcBef>
                <a:spcPts val="0"/>
              </a:spcBef>
              <a:spcAft>
                <a:spcPts val="0"/>
              </a:spcAft>
              <a:buNone/>
              <a:defRPr b="0" i="0" sz="900" u="none" cap="none" strike="noStrike">
                <a:solidFill>
                  <a:srgbClr val="898989"/>
                </a:solidFill>
                <a:latin typeface="Arial"/>
                <a:ea typeface="Arial"/>
                <a:cs typeface="Arial"/>
                <a:sym typeface="Arial"/>
              </a:defRPr>
            </a:lvl3pPr>
            <a:lvl4pPr indent="0" lvl="3" marL="0" marR="0" rtl="0" algn="r">
              <a:spcBef>
                <a:spcPts val="0"/>
              </a:spcBef>
              <a:spcAft>
                <a:spcPts val="0"/>
              </a:spcAft>
              <a:buNone/>
              <a:defRPr b="0" i="0" sz="900" u="none" cap="none" strike="noStrike">
                <a:solidFill>
                  <a:srgbClr val="898989"/>
                </a:solidFill>
                <a:latin typeface="Arial"/>
                <a:ea typeface="Arial"/>
                <a:cs typeface="Arial"/>
                <a:sym typeface="Arial"/>
              </a:defRPr>
            </a:lvl4pPr>
            <a:lvl5pPr indent="0" lvl="4" marL="0" marR="0" rtl="0" algn="r">
              <a:spcBef>
                <a:spcPts val="0"/>
              </a:spcBef>
              <a:spcAft>
                <a:spcPts val="0"/>
              </a:spcAft>
              <a:buNone/>
              <a:defRPr b="0" i="0" sz="900" u="none" cap="none" strike="noStrike">
                <a:solidFill>
                  <a:srgbClr val="898989"/>
                </a:solidFill>
                <a:latin typeface="Arial"/>
                <a:ea typeface="Arial"/>
                <a:cs typeface="Arial"/>
                <a:sym typeface="Arial"/>
              </a:defRPr>
            </a:lvl5pPr>
            <a:lvl6pPr indent="0" lvl="5" marL="0" marR="0" rtl="0" algn="r">
              <a:spcBef>
                <a:spcPts val="0"/>
              </a:spcBef>
              <a:spcAft>
                <a:spcPts val="0"/>
              </a:spcAft>
              <a:buNone/>
              <a:defRPr b="0" i="0" sz="900" u="none" cap="none" strike="noStrike">
                <a:solidFill>
                  <a:srgbClr val="898989"/>
                </a:solidFill>
                <a:latin typeface="Arial"/>
                <a:ea typeface="Arial"/>
                <a:cs typeface="Arial"/>
                <a:sym typeface="Arial"/>
              </a:defRPr>
            </a:lvl6pPr>
            <a:lvl7pPr indent="0" lvl="6" marL="0" marR="0" rtl="0" algn="r">
              <a:spcBef>
                <a:spcPts val="0"/>
              </a:spcBef>
              <a:spcAft>
                <a:spcPts val="0"/>
              </a:spcAft>
              <a:buNone/>
              <a:defRPr b="0" i="0" sz="900" u="none" cap="none" strike="noStrike">
                <a:solidFill>
                  <a:srgbClr val="898989"/>
                </a:solidFill>
                <a:latin typeface="Arial"/>
                <a:ea typeface="Arial"/>
                <a:cs typeface="Arial"/>
                <a:sym typeface="Arial"/>
              </a:defRPr>
            </a:lvl7pPr>
            <a:lvl8pPr indent="0" lvl="7" marL="0" marR="0" rtl="0" algn="r">
              <a:spcBef>
                <a:spcPts val="0"/>
              </a:spcBef>
              <a:spcAft>
                <a:spcPts val="0"/>
              </a:spcAft>
              <a:buNone/>
              <a:defRPr b="0" i="0" sz="900" u="none" cap="none" strike="noStrike">
                <a:solidFill>
                  <a:srgbClr val="898989"/>
                </a:solidFill>
                <a:latin typeface="Arial"/>
                <a:ea typeface="Arial"/>
                <a:cs typeface="Arial"/>
                <a:sym typeface="Arial"/>
              </a:defRPr>
            </a:lvl8pPr>
            <a:lvl9pPr indent="0" lvl="8" marL="0" marR="0" rtl="0" algn="r">
              <a:spcBef>
                <a:spcPts val="0"/>
              </a:spcBef>
              <a:spcAft>
                <a:spcPts val="0"/>
              </a:spcAft>
              <a:buNone/>
              <a:defRPr b="0" i="0" sz="9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peps.python.org/pep-0008/"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 name="Shape 32"/>
        <p:cNvGrpSpPr/>
        <p:nvPr/>
      </p:nvGrpSpPr>
      <p:grpSpPr>
        <a:xfrm>
          <a:off x="0" y="0"/>
          <a:ext cx="0" cy="0"/>
          <a:chOff x="0" y="0"/>
          <a:chExt cx="0" cy="0"/>
        </a:xfrm>
      </p:grpSpPr>
      <p:sp>
        <p:nvSpPr>
          <p:cNvPr id="33" name="Google Shape;33;p5"/>
          <p:cNvSpPr txBox="1"/>
          <p:nvPr>
            <p:ph type="title"/>
          </p:nvPr>
        </p:nvSpPr>
        <p:spPr>
          <a:xfrm>
            <a:off x="1316390" y="1467387"/>
            <a:ext cx="6601800" cy="9942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r>
              <a:rPr lang="en"/>
              <a:t>Clean Code &amp; SOLID</a:t>
            </a:r>
            <a:endParaRPr/>
          </a:p>
        </p:txBody>
      </p:sp>
      <p:sp>
        <p:nvSpPr>
          <p:cNvPr id="34" name="Google Shape;34;p5"/>
          <p:cNvSpPr txBox="1"/>
          <p:nvPr/>
        </p:nvSpPr>
        <p:spPr>
          <a:xfrm>
            <a:off x="1225800" y="2834975"/>
            <a:ext cx="6692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Pendidikan Teknik Informatika</a:t>
            </a:r>
            <a:endParaRPr/>
          </a:p>
          <a:p>
            <a:pPr indent="0" lvl="0" marL="0" rtl="0" algn="l">
              <a:spcBef>
                <a:spcPts val="0"/>
              </a:spcBef>
              <a:spcAft>
                <a:spcPts val="0"/>
              </a:spcAft>
              <a:buNone/>
            </a:pPr>
            <a:r>
              <a:rPr lang="en"/>
              <a:t>FKIP UMS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226691" y="81992"/>
            <a:ext cx="6804600" cy="513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Testability</a:t>
            </a:r>
            <a:endParaRPr/>
          </a:p>
        </p:txBody>
      </p:sp>
      <p:sp>
        <p:nvSpPr>
          <p:cNvPr id="92" name="Google Shape;92;p14"/>
          <p:cNvSpPr txBox="1"/>
          <p:nvPr>
            <p:ph idx="1" type="body"/>
          </p:nvPr>
        </p:nvSpPr>
        <p:spPr>
          <a:xfrm>
            <a:off x="635267" y="910337"/>
            <a:ext cx="8100000" cy="3459900"/>
          </a:xfrm>
          <a:prstGeom prst="rect">
            <a:avLst/>
          </a:prstGeom>
        </p:spPr>
        <p:txBody>
          <a:bodyPr anchorCtr="0" anchor="t" bIns="34275" lIns="68575" spcFirstLastPara="1" rIns="68575" wrap="square" tIns="34275">
            <a:noAutofit/>
          </a:bodyPr>
          <a:lstStyle/>
          <a:p>
            <a:pPr indent="-361950" lvl="0" marL="457200" rtl="0" algn="l">
              <a:spcBef>
                <a:spcPts val="800"/>
              </a:spcBef>
              <a:spcAft>
                <a:spcPts val="0"/>
              </a:spcAft>
              <a:buSzPts val="2100"/>
              <a:buChar char="•"/>
            </a:pPr>
            <a:r>
              <a:rPr lang="en"/>
              <a:t>Fungsi dan metode harus melakukan satu tugas yang jelas</a:t>
            </a:r>
            <a:endParaRPr/>
          </a:p>
          <a:p>
            <a:pPr indent="-361950" lvl="0" marL="457200" rtl="0" algn="l">
              <a:spcBef>
                <a:spcPts val="0"/>
              </a:spcBef>
              <a:spcAft>
                <a:spcPts val="0"/>
              </a:spcAft>
              <a:buSzPts val="2100"/>
              <a:buChar char="•"/>
            </a:pPr>
            <a:r>
              <a:rPr lang="en"/>
              <a:t>Kode harus mudah diuji dan di-debug</a:t>
            </a:r>
            <a:endParaRPr/>
          </a:p>
          <a:p>
            <a:pPr indent="0" lvl="0" marL="457200" rtl="0" algn="l">
              <a:spcBef>
                <a:spcPts val="8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226691" y="81992"/>
            <a:ext cx="6804600" cy="513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Testability</a:t>
            </a:r>
            <a:endParaRPr/>
          </a:p>
        </p:txBody>
      </p:sp>
      <p:sp>
        <p:nvSpPr>
          <p:cNvPr id="98" name="Google Shape;98;p15"/>
          <p:cNvSpPr txBox="1"/>
          <p:nvPr>
            <p:ph idx="1" type="body"/>
          </p:nvPr>
        </p:nvSpPr>
        <p:spPr>
          <a:xfrm>
            <a:off x="635267" y="910337"/>
            <a:ext cx="8100000" cy="3459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pic>
        <p:nvPicPr>
          <p:cNvPr id="99" name="Google Shape;99;p15"/>
          <p:cNvPicPr preferRelativeResize="0"/>
          <p:nvPr/>
        </p:nvPicPr>
        <p:blipFill>
          <a:blip r:embed="rId3">
            <a:alphaModFix/>
          </a:blip>
          <a:stretch>
            <a:fillRect/>
          </a:stretch>
        </p:blipFill>
        <p:spPr>
          <a:xfrm>
            <a:off x="226703" y="825803"/>
            <a:ext cx="4148025" cy="1231250"/>
          </a:xfrm>
          <a:prstGeom prst="rect">
            <a:avLst/>
          </a:prstGeom>
          <a:noFill/>
          <a:ln>
            <a:noFill/>
          </a:ln>
        </p:spPr>
      </p:pic>
      <p:pic>
        <p:nvPicPr>
          <p:cNvPr id="100" name="Google Shape;100;p15"/>
          <p:cNvPicPr preferRelativeResize="0"/>
          <p:nvPr/>
        </p:nvPicPr>
        <p:blipFill>
          <a:blip r:embed="rId4">
            <a:alphaModFix/>
          </a:blip>
          <a:stretch>
            <a:fillRect/>
          </a:stretch>
        </p:blipFill>
        <p:spPr>
          <a:xfrm>
            <a:off x="4374725" y="1567675"/>
            <a:ext cx="4522550" cy="2921275"/>
          </a:xfrm>
          <a:prstGeom prst="rect">
            <a:avLst/>
          </a:prstGeom>
          <a:noFill/>
          <a:ln>
            <a:noFill/>
          </a:ln>
        </p:spPr>
      </p:pic>
      <p:sp>
        <p:nvSpPr>
          <p:cNvPr id="101" name="Google Shape;101;p15"/>
          <p:cNvSpPr/>
          <p:nvPr/>
        </p:nvSpPr>
        <p:spPr>
          <a:xfrm flipH="1" rot="10800000">
            <a:off x="2605400" y="2187975"/>
            <a:ext cx="747300" cy="976200"/>
          </a:xfrm>
          <a:prstGeom prst="bentArrow">
            <a:avLst>
              <a:gd fmla="val 25000" name="adj1"/>
              <a:gd fmla="val 25000" name="adj2"/>
              <a:gd fmla="val 25000" name="adj3"/>
              <a:gd fmla="val 43750" name="adj4"/>
            </a:avLst>
          </a:prstGeom>
          <a:solidFill>
            <a:srgbClr val="50A1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226691" y="81992"/>
            <a:ext cx="6804600" cy="513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Refactoring</a:t>
            </a:r>
            <a:endParaRPr/>
          </a:p>
        </p:txBody>
      </p:sp>
      <p:sp>
        <p:nvSpPr>
          <p:cNvPr id="107" name="Google Shape;107;p16"/>
          <p:cNvSpPr txBox="1"/>
          <p:nvPr>
            <p:ph idx="1" type="body"/>
          </p:nvPr>
        </p:nvSpPr>
        <p:spPr>
          <a:xfrm>
            <a:off x="635267" y="910337"/>
            <a:ext cx="8100000" cy="3459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Clr>
                <a:schemeClr val="dk1"/>
              </a:buClr>
              <a:buSzPts val="1100"/>
              <a:buFont typeface="Arial"/>
              <a:buNone/>
            </a:pPr>
            <a:r>
              <a:rPr lang="en"/>
              <a:t>Proses mengubah struktur kode tanpa mengubah fungsionalitasnya</a:t>
            </a:r>
            <a:endParaRPr/>
          </a:p>
          <a:p>
            <a:pPr indent="0" lvl="0" marL="0" rtl="0" algn="l">
              <a:spcBef>
                <a:spcPts val="800"/>
              </a:spcBef>
              <a:spcAft>
                <a:spcPts val="0"/>
              </a:spcAft>
              <a:buClr>
                <a:schemeClr val="dk1"/>
              </a:buClr>
              <a:buSzPts val="1100"/>
              <a:buFont typeface="Arial"/>
              <a:buNone/>
            </a:pPr>
            <a:r>
              <a:rPr lang="en"/>
              <a:t>Tujuan refactoring adalah membuat kode lebih bersih dan mudah dipahami</a:t>
            </a:r>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226691" y="81992"/>
            <a:ext cx="6804600" cy="513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Refactoring</a:t>
            </a:r>
            <a:endParaRPr/>
          </a:p>
        </p:txBody>
      </p:sp>
      <p:sp>
        <p:nvSpPr>
          <p:cNvPr id="113" name="Google Shape;113;p17"/>
          <p:cNvSpPr txBox="1"/>
          <p:nvPr>
            <p:ph idx="1" type="body"/>
          </p:nvPr>
        </p:nvSpPr>
        <p:spPr>
          <a:xfrm>
            <a:off x="635267" y="910337"/>
            <a:ext cx="8100000" cy="3459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pic>
        <p:nvPicPr>
          <p:cNvPr id="114" name="Google Shape;114;p17"/>
          <p:cNvPicPr preferRelativeResize="0"/>
          <p:nvPr/>
        </p:nvPicPr>
        <p:blipFill>
          <a:blip r:embed="rId3">
            <a:alphaModFix/>
          </a:blip>
          <a:stretch>
            <a:fillRect/>
          </a:stretch>
        </p:blipFill>
        <p:spPr>
          <a:xfrm>
            <a:off x="1032675" y="1572529"/>
            <a:ext cx="7305196" cy="1661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226691" y="81992"/>
            <a:ext cx="6804600" cy="513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Refactoring</a:t>
            </a:r>
            <a:endParaRPr/>
          </a:p>
        </p:txBody>
      </p:sp>
      <p:sp>
        <p:nvSpPr>
          <p:cNvPr id="120" name="Google Shape;120;p18"/>
          <p:cNvSpPr txBox="1"/>
          <p:nvPr>
            <p:ph idx="1" type="body"/>
          </p:nvPr>
        </p:nvSpPr>
        <p:spPr>
          <a:xfrm>
            <a:off x="635267" y="910337"/>
            <a:ext cx="8100000" cy="3459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pic>
        <p:nvPicPr>
          <p:cNvPr id="121" name="Google Shape;121;p18"/>
          <p:cNvPicPr preferRelativeResize="0"/>
          <p:nvPr/>
        </p:nvPicPr>
        <p:blipFill>
          <a:blip r:embed="rId3">
            <a:alphaModFix/>
          </a:blip>
          <a:stretch>
            <a:fillRect/>
          </a:stretch>
        </p:blipFill>
        <p:spPr>
          <a:xfrm>
            <a:off x="1282975" y="1373838"/>
            <a:ext cx="6804601" cy="239581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226691" y="81992"/>
            <a:ext cx="6804600" cy="513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Simplicity</a:t>
            </a:r>
            <a:endParaRPr/>
          </a:p>
        </p:txBody>
      </p:sp>
      <p:sp>
        <p:nvSpPr>
          <p:cNvPr id="127" name="Google Shape;127;p19"/>
          <p:cNvSpPr txBox="1"/>
          <p:nvPr>
            <p:ph idx="1" type="body"/>
          </p:nvPr>
        </p:nvSpPr>
        <p:spPr>
          <a:xfrm>
            <a:off x="635267" y="910337"/>
            <a:ext cx="8100000" cy="3459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Clr>
                <a:schemeClr val="dk1"/>
              </a:buClr>
              <a:buSzPts val="1100"/>
              <a:buFont typeface="Arial"/>
              <a:buNone/>
            </a:pPr>
            <a:r>
              <a:rPr lang="en"/>
              <a:t>Hindari kompleksitas yang tidak perlu</a:t>
            </a:r>
            <a:endParaRPr/>
          </a:p>
          <a:p>
            <a:pPr indent="0" lvl="0" marL="0" rtl="0" algn="l">
              <a:spcBef>
                <a:spcPts val="800"/>
              </a:spcBef>
              <a:spcAft>
                <a:spcPts val="0"/>
              </a:spcAft>
              <a:buClr>
                <a:schemeClr val="dk1"/>
              </a:buClr>
              <a:buSzPts val="1100"/>
              <a:buFont typeface="Arial"/>
              <a:buNone/>
            </a:pPr>
            <a:r>
              <a:rPr lang="en"/>
              <a:t>Lebih baik memiliki lebih banyak baris kode yang jelas daripada sedikit baris kode yang sulit dipahami</a:t>
            </a:r>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226691" y="81992"/>
            <a:ext cx="6804600" cy="513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Simplicity</a:t>
            </a:r>
            <a:endParaRPr/>
          </a:p>
        </p:txBody>
      </p:sp>
      <p:sp>
        <p:nvSpPr>
          <p:cNvPr id="133" name="Google Shape;133;p20"/>
          <p:cNvSpPr txBox="1"/>
          <p:nvPr>
            <p:ph idx="1" type="body"/>
          </p:nvPr>
        </p:nvSpPr>
        <p:spPr>
          <a:xfrm>
            <a:off x="635267" y="910337"/>
            <a:ext cx="8100000" cy="3459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pic>
        <p:nvPicPr>
          <p:cNvPr id="134" name="Google Shape;134;p20"/>
          <p:cNvPicPr preferRelativeResize="0"/>
          <p:nvPr/>
        </p:nvPicPr>
        <p:blipFill>
          <a:blip r:embed="rId3">
            <a:alphaModFix/>
          </a:blip>
          <a:stretch>
            <a:fillRect/>
          </a:stretch>
        </p:blipFill>
        <p:spPr>
          <a:xfrm>
            <a:off x="407151" y="820726"/>
            <a:ext cx="4297525" cy="1363125"/>
          </a:xfrm>
          <a:prstGeom prst="rect">
            <a:avLst/>
          </a:prstGeom>
          <a:noFill/>
          <a:ln>
            <a:noFill/>
          </a:ln>
        </p:spPr>
      </p:pic>
      <p:pic>
        <p:nvPicPr>
          <p:cNvPr id="135" name="Google Shape;135;p20"/>
          <p:cNvPicPr preferRelativeResize="0"/>
          <p:nvPr/>
        </p:nvPicPr>
        <p:blipFill>
          <a:blip r:embed="rId4">
            <a:alphaModFix/>
          </a:blip>
          <a:stretch>
            <a:fillRect/>
          </a:stretch>
        </p:blipFill>
        <p:spPr>
          <a:xfrm>
            <a:off x="3398502" y="2294225"/>
            <a:ext cx="5651675" cy="1932575"/>
          </a:xfrm>
          <a:prstGeom prst="rect">
            <a:avLst/>
          </a:prstGeom>
          <a:noFill/>
          <a:ln>
            <a:noFill/>
          </a:ln>
        </p:spPr>
      </p:pic>
      <p:sp>
        <p:nvSpPr>
          <p:cNvPr id="136" name="Google Shape;136;p20"/>
          <p:cNvSpPr/>
          <p:nvPr/>
        </p:nvSpPr>
        <p:spPr>
          <a:xfrm flipH="1" rot="10800000">
            <a:off x="1885050" y="2183850"/>
            <a:ext cx="747300" cy="976200"/>
          </a:xfrm>
          <a:prstGeom prst="bentArrow">
            <a:avLst>
              <a:gd fmla="val 25000" name="adj1"/>
              <a:gd fmla="val 25000" name="adj2"/>
              <a:gd fmla="val 25000" name="adj3"/>
              <a:gd fmla="val 43750" name="adj4"/>
            </a:avLst>
          </a:prstGeom>
          <a:solidFill>
            <a:srgbClr val="50A1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226691" y="81992"/>
            <a:ext cx="6804600" cy="513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Konsistensi</a:t>
            </a:r>
            <a:endParaRPr/>
          </a:p>
        </p:txBody>
      </p:sp>
      <p:sp>
        <p:nvSpPr>
          <p:cNvPr id="142" name="Google Shape;142;p21"/>
          <p:cNvSpPr txBox="1"/>
          <p:nvPr>
            <p:ph idx="1" type="body"/>
          </p:nvPr>
        </p:nvSpPr>
        <p:spPr>
          <a:xfrm>
            <a:off x="635267" y="910337"/>
            <a:ext cx="8100000" cy="3459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Clr>
                <a:schemeClr val="dk1"/>
              </a:buClr>
              <a:buSzPts val="1100"/>
              <a:buFont typeface="Arial"/>
              <a:buNone/>
            </a:pPr>
            <a:r>
              <a:rPr lang="en"/>
              <a:t>Gunakan gaya dan konvensi yang sama di seluruh kode</a:t>
            </a:r>
            <a:endParaRPr/>
          </a:p>
          <a:p>
            <a:pPr indent="0" lvl="0" marL="0" rtl="0" algn="l">
              <a:spcBef>
                <a:spcPts val="800"/>
              </a:spcBef>
              <a:spcAft>
                <a:spcPts val="0"/>
              </a:spcAft>
              <a:buNone/>
            </a:pPr>
            <a:r>
              <a:rPr lang="en"/>
              <a:t>Python memiliki filosofi tersendiri tentang bagaimana menulis kode yang baik dan bersih, yang dikenal sebagai "The Zen of Python"</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u="sng">
                <a:solidFill>
                  <a:schemeClr val="hlink"/>
                </a:solidFill>
                <a:hlinkClick r:id="rId3"/>
              </a:rPr>
              <a:t>https://peps.python.org/pep-0008/</a:t>
            </a:r>
            <a:r>
              <a:rPr lang="en"/>
              <a:t> </a:t>
            </a:r>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226691" y="81992"/>
            <a:ext cx="6804600" cy="513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800"/>
              <a:t>+ Komentar Sebagai Dokumentasi</a:t>
            </a:r>
            <a:endParaRPr sz="2800"/>
          </a:p>
        </p:txBody>
      </p:sp>
      <p:sp>
        <p:nvSpPr>
          <p:cNvPr id="148" name="Google Shape;148;p22"/>
          <p:cNvSpPr txBox="1"/>
          <p:nvPr>
            <p:ph idx="1" type="body"/>
          </p:nvPr>
        </p:nvSpPr>
        <p:spPr>
          <a:xfrm>
            <a:off x="635267" y="910337"/>
            <a:ext cx="8100000" cy="3459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Clr>
                <a:schemeClr val="dk1"/>
              </a:buClr>
              <a:buSzPts val="1100"/>
              <a:buFont typeface="Arial"/>
              <a:buNone/>
            </a:pPr>
            <a:r>
              <a:rPr lang="en"/>
              <a:t>Komentar harus digunakan untuk menjelaskan 'mengapa' suatu kode ditulis, bukan 'apa' yang dilakukan oleh kode tersebut.</a:t>
            </a:r>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None/>
            </a:pPr>
            <a:r>
              <a:t/>
            </a:r>
            <a:endParaRPr/>
          </a:p>
        </p:txBody>
      </p:sp>
      <p:pic>
        <p:nvPicPr>
          <p:cNvPr id="149" name="Google Shape;149;p22"/>
          <p:cNvPicPr preferRelativeResize="0"/>
          <p:nvPr/>
        </p:nvPicPr>
        <p:blipFill>
          <a:blip r:embed="rId3">
            <a:alphaModFix/>
          </a:blip>
          <a:stretch>
            <a:fillRect/>
          </a:stretch>
        </p:blipFill>
        <p:spPr>
          <a:xfrm>
            <a:off x="1840813" y="2013338"/>
            <a:ext cx="5381625" cy="1857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226691" y="81992"/>
            <a:ext cx="6804600" cy="513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+Error Handling</a:t>
            </a:r>
            <a:endParaRPr/>
          </a:p>
        </p:txBody>
      </p:sp>
      <p:sp>
        <p:nvSpPr>
          <p:cNvPr id="155" name="Google Shape;155;p23"/>
          <p:cNvSpPr txBox="1"/>
          <p:nvPr>
            <p:ph idx="1" type="body"/>
          </p:nvPr>
        </p:nvSpPr>
        <p:spPr>
          <a:xfrm>
            <a:off x="635267" y="910337"/>
            <a:ext cx="8100000" cy="3459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Manfaatkan pengecualian daripada mengandalkan kode status.</a:t>
            </a:r>
            <a:endParaRPr/>
          </a:p>
        </p:txBody>
      </p:sp>
      <p:pic>
        <p:nvPicPr>
          <p:cNvPr id="156" name="Google Shape;156;p23"/>
          <p:cNvPicPr preferRelativeResize="0"/>
          <p:nvPr/>
        </p:nvPicPr>
        <p:blipFill>
          <a:blip r:embed="rId3">
            <a:alphaModFix/>
          </a:blip>
          <a:stretch>
            <a:fillRect/>
          </a:stretch>
        </p:blipFill>
        <p:spPr>
          <a:xfrm>
            <a:off x="1248375" y="1540125"/>
            <a:ext cx="4991100" cy="2200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6"/>
          <p:cNvSpPr txBox="1"/>
          <p:nvPr>
            <p:ph type="title"/>
          </p:nvPr>
        </p:nvSpPr>
        <p:spPr>
          <a:xfrm>
            <a:off x="226691" y="81992"/>
            <a:ext cx="6804600" cy="513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Clean Code</a:t>
            </a:r>
            <a:endParaRPr/>
          </a:p>
        </p:txBody>
      </p:sp>
      <p:sp>
        <p:nvSpPr>
          <p:cNvPr id="40" name="Google Shape;40;p6"/>
          <p:cNvSpPr txBox="1"/>
          <p:nvPr>
            <p:ph idx="1" type="body"/>
          </p:nvPr>
        </p:nvSpPr>
        <p:spPr>
          <a:xfrm>
            <a:off x="4835053" y="910325"/>
            <a:ext cx="3900000" cy="3459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Clean Code: A Handbook of Agile Software Craftsmanship</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Robert C. Martin</a:t>
            </a:r>
            <a:endParaRPr/>
          </a:p>
        </p:txBody>
      </p:sp>
      <p:pic>
        <p:nvPicPr>
          <p:cNvPr id="41" name="Google Shape;41;p6"/>
          <p:cNvPicPr preferRelativeResize="0"/>
          <p:nvPr/>
        </p:nvPicPr>
        <p:blipFill>
          <a:blip r:embed="rId3">
            <a:alphaModFix/>
          </a:blip>
          <a:stretch>
            <a:fillRect/>
          </a:stretch>
        </p:blipFill>
        <p:spPr>
          <a:xfrm>
            <a:off x="1153150" y="910324"/>
            <a:ext cx="2728150" cy="3637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226691" y="81992"/>
            <a:ext cx="6804600" cy="513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t/>
            </a:r>
            <a:endParaRPr/>
          </a:p>
        </p:txBody>
      </p:sp>
      <p:sp>
        <p:nvSpPr>
          <p:cNvPr id="162" name="Google Shape;162;p24"/>
          <p:cNvSpPr txBox="1"/>
          <p:nvPr>
            <p:ph idx="1" type="body"/>
          </p:nvPr>
        </p:nvSpPr>
        <p:spPr>
          <a:xfrm>
            <a:off x="635275" y="972175"/>
            <a:ext cx="8100000" cy="33981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b="1" lang="en" sz="3700"/>
              <a:t>SOLID PRINCIPLE</a:t>
            </a:r>
            <a:endParaRPr b="1" sz="3700"/>
          </a:p>
          <a:p>
            <a:pPr indent="0" lvl="0" marL="0" rtl="0" algn="ctr">
              <a:spcBef>
                <a:spcPts val="800"/>
              </a:spcBef>
              <a:spcAft>
                <a:spcPts val="0"/>
              </a:spcAft>
              <a:buNone/>
            </a:pPr>
            <a:r>
              <a:t/>
            </a:r>
            <a:endParaRPr b="1" sz="3700"/>
          </a:p>
          <a:p>
            <a:pPr indent="0" lvl="0" marL="0" rtl="0" algn="ctr">
              <a:spcBef>
                <a:spcPts val="800"/>
              </a:spcBef>
              <a:spcAft>
                <a:spcPts val="0"/>
              </a:spcAft>
              <a:buNone/>
            </a:pPr>
            <a:r>
              <a:rPr lang="en" sz="2200"/>
              <a:t>Single Responsibility Principle (SRP)</a:t>
            </a:r>
            <a:endParaRPr sz="2200"/>
          </a:p>
          <a:p>
            <a:pPr indent="0" lvl="0" marL="0" rtl="0" algn="ctr">
              <a:spcBef>
                <a:spcPts val="800"/>
              </a:spcBef>
              <a:spcAft>
                <a:spcPts val="0"/>
              </a:spcAft>
              <a:buNone/>
            </a:pPr>
            <a:r>
              <a:rPr lang="en" sz="2200"/>
              <a:t>Open/Closed Principle (OCP)</a:t>
            </a:r>
            <a:endParaRPr sz="2200"/>
          </a:p>
          <a:p>
            <a:pPr indent="0" lvl="0" marL="0" rtl="0" algn="ctr">
              <a:spcBef>
                <a:spcPts val="800"/>
              </a:spcBef>
              <a:spcAft>
                <a:spcPts val="0"/>
              </a:spcAft>
              <a:buNone/>
            </a:pPr>
            <a:r>
              <a:rPr lang="en" sz="2200"/>
              <a:t>Liskov Substitution Principle (LSP)</a:t>
            </a:r>
            <a:endParaRPr sz="2200"/>
          </a:p>
          <a:p>
            <a:pPr indent="0" lvl="0" marL="0" rtl="0" algn="ctr">
              <a:spcBef>
                <a:spcPts val="800"/>
              </a:spcBef>
              <a:spcAft>
                <a:spcPts val="0"/>
              </a:spcAft>
              <a:buNone/>
            </a:pPr>
            <a:r>
              <a:rPr lang="en" sz="2200"/>
              <a:t>Interface Segregation Principle (ISP)</a:t>
            </a:r>
            <a:endParaRPr sz="2200"/>
          </a:p>
          <a:p>
            <a:pPr indent="0" lvl="0" marL="0" rtl="0" algn="ctr">
              <a:spcBef>
                <a:spcPts val="800"/>
              </a:spcBef>
              <a:spcAft>
                <a:spcPts val="0"/>
              </a:spcAft>
              <a:buNone/>
            </a:pPr>
            <a:r>
              <a:rPr lang="en" sz="2200"/>
              <a:t>Dependency Inversion Principle (DIP)</a:t>
            </a:r>
            <a:endParaRPr sz="2200"/>
          </a:p>
          <a:p>
            <a:pPr indent="0" lvl="0" marL="0" rtl="0" algn="ctr">
              <a:spcBef>
                <a:spcPts val="800"/>
              </a:spcBef>
              <a:spcAft>
                <a:spcPts val="0"/>
              </a:spcAft>
              <a:buNone/>
            </a:pPr>
            <a:r>
              <a:t/>
            </a:r>
            <a:endParaRPr b="1" sz="37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226691" y="81992"/>
            <a:ext cx="6804600" cy="513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800"/>
              <a:t>Single Responsibility Principle (SRP)</a:t>
            </a:r>
            <a:endParaRPr sz="2800"/>
          </a:p>
        </p:txBody>
      </p:sp>
      <p:sp>
        <p:nvSpPr>
          <p:cNvPr id="168" name="Google Shape;168;p25"/>
          <p:cNvSpPr txBox="1"/>
          <p:nvPr>
            <p:ph idx="1" type="body"/>
          </p:nvPr>
        </p:nvSpPr>
        <p:spPr>
          <a:xfrm>
            <a:off x="635267" y="910337"/>
            <a:ext cx="8100000" cy="3459900"/>
          </a:xfrm>
          <a:prstGeom prst="rect">
            <a:avLst/>
          </a:prstGeom>
        </p:spPr>
        <p:txBody>
          <a:bodyPr anchorCtr="0" anchor="t" bIns="34275" lIns="68575" spcFirstLastPara="1" rIns="68575" wrap="square" tIns="34275">
            <a:noAutofit/>
          </a:bodyPr>
          <a:lstStyle/>
          <a:p>
            <a:pPr indent="-361950" lvl="0" marL="457200" rtl="0" algn="l">
              <a:spcBef>
                <a:spcPts val="800"/>
              </a:spcBef>
              <a:spcAft>
                <a:spcPts val="0"/>
              </a:spcAft>
              <a:buSzPts val="2100"/>
              <a:buChar char="•"/>
            </a:pPr>
            <a:r>
              <a:rPr lang="en"/>
              <a:t>Setiap kelas atau modul harus memiliki tanggung jawab atau tugas tunggal.</a:t>
            </a:r>
            <a:endParaRPr/>
          </a:p>
          <a:p>
            <a:pPr indent="-361950" lvl="0" marL="457200" rtl="0" algn="l">
              <a:spcBef>
                <a:spcPts val="0"/>
              </a:spcBef>
              <a:spcAft>
                <a:spcPts val="0"/>
              </a:spcAft>
              <a:buSzPts val="2100"/>
              <a:buChar char="•"/>
            </a:pPr>
            <a:r>
              <a:rPr lang="en"/>
              <a:t>Membantu mencapai pemisahan tugas dalam program dan memastikan setiap bagian fokus pada tugasnya sendiri.</a:t>
            </a:r>
            <a:endParaRPr/>
          </a:p>
          <a:p>
            <a:pPr indent="0" lvl="0" marL="457200" rtl="0" algn="l">
              <a:spcBef>
                <a:spcPts val="800"/>
              </a:spcBef>
              <a:spcAft>
                <a:spcPts val="0"/>
              </a:spcAft>
              <a:buNone/>
            </a:pPr>
            <a:r>
              <a:t/>
            </a:r>
            <a:endParaRPr/>
          </a:p>
          <a:p>
            <a:pPr indent="0" lvl="0" marL="457200" rtl="0" algn="l">
              <a:spcBef>
                <a:spcPts val="8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226691" y="81992"/>
            <a:ext cx="6804600" cy="513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800"/>
              <a:t>Single Responsibility Principle (SRP)</a:t>
            </a:r>
            <a:endParaRPr/>
          </a:p>
        </p:txBody>
      </p:sp>
      <p:sp>
        <p:nvSpPr>
          <p:cNvPr id="174" name="Google Shape;174;p26"/>
          <p:cNvSpPr txBox="1"/>
          <p:nvPr>
            <p:ph idx="1" type="body"/>
          </p:nvPr>
        </p:nvSpPr>
        <p:spPr>
          <a:xfrm>
            <a:off x="635267" y="910337"/>
            <a:ext cx="8100000" cy="3459900"/>
          </a:xfrm>
          <a:prstGeom prst="rect">
            <a:avLst/>
          </a:prstGeom>
        </p:spPr>
        <p:txBody>
          <a:bodyPr anchorCtr="0" anchor="t" bIns="34275" lIns="68575" spcFirstLastPara="1" rIns="68575" wrap="square" tIns="34275">
            <a:noAutofit/>
          </a:bodyPr>
          <a:lstStyle/>
          <a:p>
            <a:pPr indent="0" lvl="0" marL="0" rtl="0" algn="l">
              <a:lnSpc>
                <a:spcPct val="115000"/>
              </a:lnSpc>
              <a:spcBef>
                <a:spcPts val="1200"/>
              </a:spcBef>
              <a:spcAft>
                <a:spcPts val="0"/>
              </a:spcAft>
              <a:buClr>
                <a:schemeClr val="dk1"/>
              </a:buClr>
              <a:buSzPts val="1100"/>
              <a:buFont typeface="Arial"/>
              <a:buNone/>
            </a:pPr>
            <a:r>
              <a:rPr lang="en" sz="2400">
                <a:solidFill>
                  <a:schemeClr val="dk1"/>
                </a:solidFill>
                <a:latin typeface="Calibri"/>
                <a:ea typeface="Calibri"/>
                <a:cs typeface="Calibri"/>
                <a:sym typeface="Calibri"/>
              </a:rPr>
              <a:t>Bayangkan seseorang memiliki sebuah restoran dengan satu karyawan yang melakukan segalanya - memasak, membersihkan, melayani pelanggan, mengurus keuangan, dan sebagainya. Jika karyawan tersebut sakit, seluruh operasi restoran akan terganggu. Dengan menerapkan SRP, maka akan ada orang yang berbeda untuk setiap tugas (seorang koki, pelayan, pembersih, dll.), sehingga jika satu orang tidak bisa bekerja, itu tidak akan mengganggu seluruh operasi.</a:t>
            </a:r>
            <a:endParaRPr sz="2400">
              <a:solidFill>
                <a:schemeClr val="dk1"/>
              </a:solidFill>
              <a:latin typeface="Calibri"/>
              <a:ea typeface="Calibri"/>
              <a:cs typeface="Calibri"/>
              <a:sym typeface="Calibri"/>
            </a:endParaRPr>
          </a:p>
          <a:p>
            <a:pPr indent="0" lvl="0" marL="0" rtl="0" algn="l">
              <a:spcBef>
                <a:spcPts val="1200"/>
              </a:spcBef>
              <a:spcAft>
                <a:spcPts val="0"/>
              </a:spcAft>
              <a:buNone/>
            </a:pPr>
            <a:r>
              <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226691" y="81992"/>
            <a:ext cx="6804600" cy="513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Open/Closed Principle (OCP)</a:t>
            </a:r>
            <a:endParaRPr/>
          </a:p>
        </p:txBody>
      </p:sp>
      <p:sp>
        <p:nvSpPr>
          <p:cNvPr id="180" name="Google Shape;180;p27"/>
          <p:cNvSpPr txBox="1"/>
          <p:nvPr>
            <p:ph idx="1" type="body"/>
          </p:nvPr>
        </p:nvSpPr>
        <p:spPr>
          <a:xfrm>
            <a:off x="635267" y="910337"/>
            <a:ext cx="8100000" cy="3459900"/>
          </a:xfrm>
          <a:prstGeom prst="rect">
            <a:avLst/>
          </a:prstGeom>
        </p:spPr>
        <p:txBody>
          <a:bodyPr anchorCtr="0" anchor="t" bIns="34275" lIns="68575" spcFirstLastPara="1" rIns="68575" wrap="square" tIns="34275">
            <a:noAutofit/>
          </a:bodyPr>
          <a:lstStyle/>
          <a:p>
            <a:pPr indent="-361950" lvl="0" marL="457200" rtl="0" algn="l">
              <a:spcBef>
                <a:spcPts val="800"/>
              </a:spcBef>
              <a:spcAft>
                <a:spcPts val="0"/>
              </a:spcAft>
              <a:buSzPts val="2100"/>
              <a:buChar char="•"/>
            </a:pPr>
            <a:r>
              <a:rPr lang="en"/>
              <a:t>Entitas perangkat lunak (kelas, modul, fungsi) harus terbuka untuk ekstensi tetapi tertutup untuk modifikasi.</a:t>
            </a:r>
            <a:endParaRPr/>
          </a:p>
          <a:p>
            <a:pPr indent="-361950" lvl="0" marL="457200" rtl="0" algn="l">
              <a:spcBef>
                <a:spcPts val="0"/>
              </a:spcBef>
              <a:spcAft>
                <a:spcPts val="0"/>
              </a:spcAft>
              <a:buSzPts val="2100"/>
              <a:buChar char="•"/>
            </a:pPr>
            <a:r>
              <a:rPr lang="en"/>
              <a:t>"Terbuka" berarti dapat menambahkan fungsionalitas baru, dan "tertutup" berarti tidak mengubah kode yang ada untuk menambahkan fungsionalitas baru.</a:t>
            </a:r>
            <a:endParaRPr/>
          </a:p>
          <a:p>
            <a:pPr indent="0" lvl="0" marL="457200" rtl="0" algn="l">
              <a:spcBef>
                <a:spcPts val="800"/>
              </a:spcBef>
              <a:spcAft>
                <a:spcPts val="0"/>
              </a:spcAft>
              <a:buNone/>
            </a:pPr>
            <a:r>
              <a:t/>
            </a:r>
            <a:endParaRPr/>
          </a:p>
          <a:p>
            <a:pPr indent="0" lvl="0" marL="457200" rtl="0" algn="l">
              <a:spcBef>
                <a:spcPts val="8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226691" y="81992"/>
            <a:ext cx="6804600" cy="513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Open/Closed Principle (OCP)</a:t>
            </a:r>
            <a:endParaRPr/>
          </a:p>
        </p:txBody>
      </p:sp>
      <p:sp>
        <p:nvSpPr>
          <p:cNvPr id="186" name="Google Shape;186;p28"/>
          <p:cNvSpPr txBox="1"/>
          <p:nvPr>
            <p:ph idx="1" type="body"/>
          </p:nvPr>
        </p:nvSpPr>
        <p:spPr>
          <a:xfrm>
            <a:off x="635267" y="910337"/>
            <a:ext cx="8100000" cy="3459900"/>
          </a:xfrm>
          <a:prstGeom prst="rect">
            <a:avLst/>
          </a:prstGeom>
        </p:spPr>
        <p:txBody>
          <a:bodyPr anchorCtr="0" anchor="t" bIns="34275" lIns="68575" spcFirstLastPara="1" rIns="68575" wrap="square" tIns="34275">
            <a:noAutofit/>
          </a:bodyPr>
          <a:lstStyle/>
          <a:p>
            <a:pPr indent="0" lvl="0" marL="0" rtl="0" algn="l">
              <a:lnSpc>
                <a:spcPct val="115000"/>
              </a:lnSpc>
              <a:spcBef>
                <a:spcPts val="1200"/>
              </a:spcBef>
              <a:spcAft>
                <a:spcPts val="0"/>
              </a:spcAft>
              <a:buClr>
                <a:schemeClr val="dk1"/>
              </a:buClr>
              <a:buSzPts val="1100"/>
              <a:buFont typeface="Arial"/>
              <a:buNone/>
            </a:pPr>
            <a:r>
              <a:rPr lang="en" sz="2600">
                <a:solidFill>
                  <a:schemeClr val="dk1"/>
                </a:solidFill>
                <a:latin typeface="Calibri"/>
                <a:ea typeface="Calibri"/>
                <a:cs typeface="Calibri"/>
                <a:sym typeface="Calibri"/>
              </a:rPr>
              <a:t>Bayangkan kita memiliki sebuah mobil yang tidak dapat dimodifikasi. Jika kita ingin menambahkan fitur baru seperti sistem navigasi, kita harus merusak bagian interior mobil untuk memasangnya. Mobil ideal adalah mobil yang memiliki slot yang dapat disesuaikan untuk memasukkan sistem navigasi baru tanpa harus merusak bagian lain dari mobil.</a:t>
            </a:r>
            <a:endParaRPr sz="2600">
              <a:solidFill>
                <a:schemeClr val="dk1"/>
              </a:solidFill>
              <a:latin typeface="Calibri"/>
              <a:ea typeface="Calibri"/>
              <a:cs typeface="Calibri"/>
              <a:sym typeface="Calibri"/>
            </a:endParaRPr>
          </a:p>
          <a:p>
            <a:pPr indent="0" lvl="0" marL="0" rtl="0" algn="l">
              <a:spcBef>
                <a:spcPts val="1200"/>
              </a:spcBef>
              <a:spcAft>
                <a:spcPts val="0"/>
              </a:spcAft>
              <a:buNone/>
            </a:pPr>
            <a:r>
              <a:t/>
            </a:r>
            <a:endParaRPr sz="2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226691" y="81992"/>
            <a:ext cx="6804600" cy="513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3000"/>
              <a:t>Liskov Substitution Principle (LSP)</a:t>
            </a:r>
            <a:endParaRPr sz="3000"/>
          </a:p>
        </p:txBody>
      </p:sp>
      <p:sp>
        <p:nvSpPr>
          <p:cNvPr id="192" name="Google Shape;192;p29"/>
          <p:cNvSpPr txBox="1"/>
          <p:nvPr>
            <p:ph idx="1" type="body"/>
          </p:nvPr>
        </p:nvSpPr>
        <p:spPr>
          <a:xfrm>
            <a:off x="635267" y="910337"/>
            <a:ext cx="8100000" cy="3459900"/>
          </a:xfrm>
          <a:prstGeom prst="rect">
            <a:avLst/>
          </a:prstGeom>
        </p:spPr>
        <p:txBody>
          <a:bodyPr anchorCtr="0" anchor="t" bIns="34275" lIns="68575" spcFirstLastPara="1" rIns="68575" wrap="square" tIns="34275">
            <a:noAutofit/>
          </a:bodyPr>
          <a:lstStyle/>
          <a:p>
            <a:pPr indent="-361950" lvl="0" marL="457200" rtl="0" algn="l">
              <a:spcBef>
                <a:spcPts val="800"/>
              </a:spcBef>
              <a:spcAft>
                <a:spcPts val="0"/>
              </a:spcAft>
              <a:buSzPts val="2100"/>
              <a:buChar char="•"/>
            </a:pPr>
            <a:r>
              <a:rPr lang="en"/>
              <a:t>Program harus dapat menggunakan kelas turunan mana pun sebagai pengganti kelas induknya tanpa mengubah koreksi atau hasil akhir program.</a:t>
            </a:r>
            <a:endParaRPr/>
          </a:p>
          <a:p>
            <a:pPr indent="-361950" lvl="0" marL="457200" rtl="0" algn="l">
              <a:spcBef>
                <a:spcPts val="0"/>
              </a:spcBef>
              <a:spcAft>
                <a:spcPts val="0"/>
              </a:spcAft>
              <a:buSzPts val="2100"/>
              <a:buChar char="•"/>
            </a:pPr>
            <a:r>
              <a:rPr lang="en"/>
              <a:t>Menekankan pentingnya memastikan bahwa kelas turunan benar-benar menggantikan fungsi kelas induknya.</a:t>
            </a:r>
            <a:endParaRPr/>
          </a:p>
          <a:p>
            <a:pPr indent="0" lvl="0" marL="457200" rtl="0" algn="l">
              <a:spcBef>
                <a:spcPts val="800"/>
              </a:spcBef>
              <a:spcAft>
                <a:spcPts val="0"/>
              </a:spcAft>
              <a:buNone/>
            </a:pPr>
            <a:r>
              <a:t/>
            </a:r>
            <a:endParaRPr/>
          </a:p>
          <a:p>
            <a:pPr indent="0" lvl="0" marL="457200" rtl="0" algn="l">
              <a:spcBef>
                <a:spcPts val="80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226691" y="81992"/>
            <a:ext cx="6804600" cy="513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3000"/>
              <a:t>Liskov Substitution Principle (LSP)</a:t>
            </a:r>
            <a:endParaRPr sz="3000"/>
          </a:p>
        </p:txBody>
      </p:sp>
      <p:sp>
        <p:nvSpPr>
          <p:cNvPr id="198" name="Google Shape;198;p30"/>
          <p:cNvSpPr txBox="1"/>
          <p:nvPr>
            <p:ph idx="1" type="body"/>
          </p:nvPr>
        </p:nvSpPr>
        <p:spPr>
          <a:xfrm>
            <a:off x="635267" y="910337"/>
            <a:ext cx="8100000" cy="3459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2600">
                <a:solidFill>
                  <a:schemeClr val="dk1"/>
                </a:solidFill>
                <a:latin typeface="Calibri"/>
                <a:ea typeface="Calibri"/>
                <a:cs typeface="Calibri"/>
                <a:sym typeface="Calibri"/>
              </a:rPr>
              <a:t>Bayangkan  memiliki burung yang bisa terbang. Kita merancang kandang dengan tinggi tertentu karena burung tersebut bisa terbang. Sekarang, kita memutuskan untuk menambahkan pinguin (yang juga merupakan burung) ke dalam kandang tersebut. Pinguin tidak bisa terbang sehingga kandang tersebut tidak cocok untuk pinguin. Dengan kata lain, meskipun pinguin adalah burung, ia tidak bisa digunakan sebagai pengganti burung yang bisa terbang</a:t>
            </a:r>
            <a:endParaRPr sz="2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226691" y="81992"/>
            <a:ext cx="6804600" cy="513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3000"/>
              <a:t>Interface Segregation Principle (ISP)</a:t>
            </a:r>
            <a:endParaRPr sz="3000"/>
          </a:p>
        </p:txBody>
      </p:sp>
      <p:sp>
        <p:nvSpPr>
          <p:cNvPr id="204" name="Google Shape;204;p31"/>
          <p:cNvSpPr txBox="1"/>
          <p:nvPr>
            <p:ph idx="1" type="body"/>
          </p:nvPr>
        </p:nvSpPr>
        <p:spPr>
          <a:xfrm>
            <a:off x="635267" y="910337"/>
            <a:ext cx="8100000" cy="3459900"/>
          </a:xfrm>
          <a:prstGeom prst="rect">
            <a:avLst/>
          </a:prstGeom>
        </p:spPr>
        <p:txBody>
          <a:bodyPr anchorCtr="0" anchor="t" bIns="34275" lIns="68575" spcFirstLastPara="1" rIns="68575" wrap="square" tIns="34275">
            <a:noAutofit/>
          </a:bodyPr>
          <a:lstStyle/>
          <a:p>
            <a:pPr indent="-361950" lvl="0" marL="457200" rtl="0" algn="l">
              <a:spcBef>
                <a:spcPts val="800"/>
              </a:spcBef>
              <a:spcAft>
                <a:spcPts val="0"/>
              </a:spcAft>
              <a:buSzPts val="2100"/>
              <a:buChar char="•"/>
            </a:pPr>
            <a:r>
              <a:rPr lang="en"/>
              <a:t>Klien tidak boleh dipaksa untuk bergantung pada antarmuka yang mereka tidak gunakan.</a:t>
            </a:r>
            <a:endParaRPr/>
          </a:p>
          <a:p>
            <a:pPr indent="-361950" lvl="0" marL="457200" rtl="0" algn="l">
              <a:spcBef>
                <a:spcPts val="0"/>
              </a:spcBef>
              <a:spcAft>
                <a:spcPts val="0"/>
              </a:spcAft>
              <a:buSzPts val="2100"/>
              <a:buChar char="•"/>
            </a:pPr>
            <a:r>
              <a:rPr lang="en"/>
              <a:t>Lebih baik memiliki banyak antarmuka yang spesifik daripada satu antarmuka "umum".</a:t>
            </a:r>
            <a:endParaRPr/>
          </a:p>
          <a:p>
            <a:pPr indent="0" lvl="0" marL="457200" rtl="0" algn="l">
              <a:spcBef>
                <a:spcPts val="80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226691" y="81992"/>
            <a:ext cx="6804600" cy="513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3000"/>
              <a:t>Interface Segregation Principle (ISP)</a:t>
            </a:r>
            <a:endParaRPr sz="3000"/>
          </a:p>
        </p:txBody>
      </p:sp>
      <p:sp>
        <p:nvSpPr>
          <p:cNvPr id="210" name="Google Shape;210;p32"/>
          <p:cNvSpPr txBox="1"/>
          <p:nvPr>
            <p:ph idx="1" type="body"/>
          </p:nvPr>
        </p:nvSpPr>
        <p:spPr>
          <a:xfrm>
            <a:off x="635267" y="910337"/>
            <a:ext cx="8100000" cy="3459900"/>
          </a:xfrm>
          <a:prstGeom prst="rect">
            <a:avLst/>
          </a:prstGeom>
        </p:spPr>
        <p:txBody>
          <a:bodyPr anchorCtr="0" anchor="t" bIns="34275" lIns="68575" spcFirstLastPara="1" rIns="68575" wrap="square" tIns="34275">
            <a:noAutofit/>
          </a:bodyPr>
          <a:lstStyle/>
          <a:p>
            <a:pPr indent="0" lvl="0" marL="0" rtl="0" algn="l">
              <a:lnSpc>
                <a:spcPct val="115000"/>
              </a:lnSpc>
              <a:spcBef>
                <a:spcPts val="1200"/>
              </a:spcBef>
              <a:spcAft>
                <a:spcPts val="0"/>
              </a:spcAft>
              <a:buClr>
                <a:schemeClr val="dk1"/>
              </a:buClr>
              <a:buSzPts val="1100"/>
              <a:buFont typeface="Arial"/>
              <a:buNone/>
            </a:pPr>
            <a:r>
              <a:rPr lang="en" sz="2600">
                <a:solidFill>
                  <a:schemeClr val="dk1"/>
                </a:solidFill>
                <a:latin typeface="Calibri"/>
                <a:ea typeface="Calibri"/>
                <a:cs typeface="Calibri"/>
                <a:sym typeface="Calibri"/>
              </a:rPr>
              <a:t>Bayangkan remote kontrol TV yang juga memiliki tombol untuk mengontrol AC, mesin cuci, dan lemari es. Meskipun ini mungkin terdengar efisien, ini bisa menjadi masalah jika kita hanya ingin mengontrol TV. Dengan memisahkan remote menjadi lebih spesifik (satu untuk TV, satu untuk AC, dll.), Kita membuat interaksi menjadi lebih mudah dan intuitif.</a:t>
            </a:r>
            <a:endParaRPr sz="2600">
              <a:solidFill>
                <a:schemeClr val="dk1"/>
              </a:solidFill>
              <a:latin typeface="Calibri"/>
              <a:ea typeface="Calibri"/>
              <a:cs typeface="Calibri"/>
              <a:sym typeface="Calibri"/>
            </a:endParaRPr>
          </a:p>
          <a:p>
            <a:pPr indent="0" lvl="0" marL="0" rtl="0" algn="l">
              <a:spcBef>
                <a:spcPts val="1200"/>
              </a:spcBef>
              <a:spcAft>
                <a:spcPts val="0"/>
              </a:spcAft>
              <a:buNone/>
            </a:pPr>
            <a:r>
              <a:t/>
            </a:r>
            <a:endParaRPr sz="2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226691" y="81992"/>
            <a:ext cx="6804600" cy="513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800"/>
              <a:t>Dependency Inversion Principle (DIP)</a:t>
            </a:r>
            <a:endParaRPr sz="2800"/>
          </a:p>
        </p:txBody>
      </p:sp>
      <p:sp>
        <p:nvSpPr>
          <p:cNvPr id="216" name="Google Shape;216;p33"/>
          <p:cNvSpPr txBox="1"/>
          <p:nvPr>
            <p:ph idx="1" type="body"/>
          </p:nvPr>
        </p:nvSpPr>
        <p:spPr>
          <a:xfrm>
            <a:off x="635267" y="910337"/>
            <a:ext cx="8100000" cy="3459900"/>
          </a:xfrm>
          <a:prstGeom prst="rect">
            <a:avLst/>
          </a:prstGeom>
        </p:spPr>
        <p:txBody>
          <a:bodyPr anchorCtr="0" anchor="t" bIns="34275" lIns="68575" spcFirstLastPara="1" rIns="68575" wrap="square" tIns="34275">
            <a:noAutofit/>
          </a:bodyPr>
          <a:lstStyle/>
          <a:p>
            <a:pPr indent="-361950" lvl="0" marL="457200" rtl="0" algn="l">
              <a:spcBef>
                <a:spcPts val="800"/>
              </a:spcBef>
              <a:spcAft>
                <a:spcPts val="0"/>
              </a:spcAft>
              <a:buSzPts val="2100"/>
              <a:buChar char="•"/>
            </a:pPr>
            <a:r>
              <a:rPr lang="en"/>
              <a:t>Modul tingkat tinggi tidak boleh bergantung pada modul tingkat rendah. Keduanya harus bergantung pada abstraksi.</a:t>
            </a:r>
            <a:endParaRPr/>
          </a:p>
          <a:p>
            <a:pPr indent="-361950" lvl="0" marL="457200" rtl="0" algn="l">
              <a:spcBef>
                <a:spcPts val="0"/>
              </a:spcBef>
              <a:spcAft>
                <a:spcPts val="0"/>
              </a:spcAft>
              <a:buSzPts val="2100"/>
              <a:buChar char="•"/>
            </a:pPr>
            <a:r>
              <a:rPr lang="en"/>
              <a:t>Mengurangi ketergantungan langsung antara komponen dengan menyuntikkan ketergantungan (biasanya melalui konstruktor atau metode setter).</a:t>
            </a:r>
            <a:endParaRPr/>
          </a:p>
          <a:p>
            <a:pPr indent="0" lvl="0" marL="457200" rtl="0" algn="l">
              <a:spcBef>
                <a:spcPts val="8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7"/>
          <p:cNvSpPr txBox="1"/>
          <p:nvPr>
            <p:ph type="title"/>
          </p:nvPr>
        </p:nvSpPr>
        <p:spPr>
          <a:xfrm>
            <a:off x="226691" y="81992"/>
            <a:ext cx="6804600" cy="513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Clean Code</a:t>
            </a:r>
            <a:endParaRPr/>
          </a:p>
        </p:txBody>
      </p:sp>
      <p:sp>
        <p:nvSpPr>
          <p:cNvPr id="47" name="Google Shape;47;p7"/>
          <p:cNvSpPr txBox="1"/>
          <p:nvPr>
            <p:ph idx="1" type="body"/>
          </p:nvPr>
        </p:nvSpPr>
        <p:spPr>
          <a:xfrm>
            <a:off x="635267" y="910337"/>
            <a:ext cx="8100000" cy="34599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n" sz="2300"/>
              <a:t>Seperangkat pedoman dan praktik terbaik yang dirancang untuk membuat kode yang ditulis oleh programmer lebih mudah dipahami, dikelola, dan dipelihara oleh orang lain, termasuk mereka sendiri di masa depan</a:t>
            </a:r>
            <a:endParaRPr sz="23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226691" y="81992"/>
            <a:ext cx="6804600" cy="513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800"/>
              <a:t>Dependency Inversion Principle (DIP)</a:t>
            </a:r>
            <a:endParaRPr sz="2800"/>
          </a:p>
        </p:txBody>
      </p:sp>
      <p:sp>
        <p:nvSpPr>
          <p:cNvPr id="222" name="Google Shape;222;p34"/>
          <p:cNvSpPr txBox="1"/>
          <p:nvPr>
            <p:ph idx="1" type="body"/>
          </p:nvPr>
        </p:nvSpPr>
        <p:spPr>
          <a:xfrm>
            <a:off x="635267" y="910337"/>
            <a:ext cx="8100000" cy="3459900"/>
          </a:xfrm>
          <a:prstGeom prst="rect">
            <a:avLst/>
          </a:prstGeom>
        </p:spPr>
        <p:txBody>
          <a:bodyPr anchorCtr="0" anchor="t" bIns="34275" lIns="68575" spcFirstLastPara="1" rIns="68575" wrap="square" tIns="34275">
            <a:noAutofit/>
          </a:bodyPr>
          <a:lstStyle/>
          <a:p>
            <a:pPr indent="0" lvl="0" marL="0" rtl="0" algn="l">
              <a:lnSpc>
                <a:spcPct val="115000"/>
              </a:lnSpc>
              <a:spcBef>
                <a:spcPts val="1200"/>
              </a:spcBef>
              <a:spcAft>
                <a:spcPts val="0"/>
              </a:spcAft>
              <a:buClr>
                <a:schemeClr val="dk1"/>
              </a:buClr>
              <a:buSzPts val="1100"/>
              <a:buFont typeface="Arial"/>
              <a:buNone/>
            </a:pPr>
            <a:r>
              <a:rPr lang="en" sz="2500">
                <a:solidFill>
                  <a:schemeClr val="dk1"/>
                </a:solidFill>
                <a:latin typeface="Calibri"/>
                <a:ea typeface="Calibri"/>
                <a:cs typeface="Calibri"/>
                <a:sym typeface="Calibri"/>
              </a:rPr>
              <a:t>Bayangkan lampu yang bisa dinyalakan dengan menekan saklar. Jika lampu tersebut dihubungkan langsung ke saklar, maka kita tidak akan bisa mengubah cara menghidupkannya tanpa merusak koneksi tersebut. Namun, jika lampu dan saklar sama-sama tergantung pada sistem listrik (abstraksi), kita bisa dengan mudah mengganti saklar dengan pengendali suara atau sensor gerak tanpa merusak lampu atau membutuhkan perubahan signifikan pada sistem.</a:t>
            </a:r>
            <a:endParaRPr sz="2500">
              <a:solidFill>
                <a:schemeClr val="dk1"/>
              </a:solidFill>
              <a:latin typeface="Calibri"/>
              <a:ea typeface="Calibri"/>
              <a:cs typeface="Calibri"/>
              <a:sym typeface="Calibri"/>
            </a:endParaRPr>
          </a:p>
          <a:p>
            <a:pPr indent="0" lvl="0" marL="0" rtl="0" algn="l">
              <a:spcBef>
                <a:spcPts val="1200"/>
              </a:spcBef>
              <a:spcAft>
                <a:spcPts val="0"/>
              </a:spcAft>
              <a:buNone/>
            </a:pPr>
            <a:r>
              <a:t/>
            </a:r>
            <a:endParaRPr sz="25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226691" y="81992"/>
            <a:ext cx="6804600" cy="513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t/>
            </a:r>
            <a:endParaRPr/>
          </a:p>
        </p:txBody>
      </p:sp>
      <p:sp>
        <p:nvSpPr>
          <p:cNvPr id="228" name="Google Shape;228;p35"/>
          <p:cNvSpPr txBox="1"/>
          <p:nvPr>
            <p:ph idx="1" type="body"/>
          </p:nvPr>
        </p:nvSpPr>
        <p:spPr>
          <a:xfrm>
            <a:off x="635267" y="910337"/>
            <a:ext cx="8100000" cy="3459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Tugas cek SPADA cuy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8"/>
          <p:cNvSpPr txBox="1"/>
          <p:nvPr>
            <p:ph type="title"/>
          </p:nvPr>
        </p:nvSpPr>
        <p:spPr>
          <a:xfrm>
            <a:off x="226691" y="81992"/>
            <a:ext cx="6804600" cy="513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Kenapa Clean Code</a:t>
            </a:r>
            <a:endParaRPr/>
          </a:p>
        </p:txBody>
      </p:sp>
      <p:sp>
        <p:nvSpPr>
          <p:cNvPr id="53" name="Google Shape;53;p8"/>
          <p:cNvSpPr txBox="1"/>
          <p:nvPr>
            <p:ph idx="1" type="body"/>
          </p:nvPr>
        </p:nvSpPr>
        <p:spPr>
          <a:xfrm>
            <a:off x="635267" y="910337"/>
            <a:ext cx="8100000" cy="3459900"/>
          </a:xfrm>
          <a:prstGeom prst="rect">
            <a:avLst/>
          </a:prstGeom>
        </p:spPr>
        <p:txBody>
          <a:bodyPr anchorCtr="0" anchor="t" bIns="34275" lIns="68575" spcFirstLastPara="1" rIns="68575" wrap="square" tIns="34275">
            <a:noAutofit/>
          </a:bodyPr>
          <a:lstStyle/>
          <a:p>
            <a:pPr indent="-361950" lvl="0" marL="457200" rtl="0" algn="l">
              <a:spcBef>
                <a:spcPts val="800"/>
              </a:spcBef>
              <a:spcAft>
                <a:spcPts val="0"/>
              </a:spcAft>
              <a:buSzPts val="2100"/>
              <a:buChar char="•"/>
            </a:pPr>
            <a:r>
              <a:rPr lang="en"/>
              <a:t>Pemeliharaan yang Lebih Mudah</a:t>
            </a:r>
            <a:endParaRPr/>
          </a:p>
          <a:p>
            <a:pPr indent="-361950" lvl="0" marL="457200" rtl="0" algn="l">
              <a:spcBef>
                <a:spcPts val="0"/>
              </a:spcBef>
              <a:spcAft>
                <a:spcPts val="0"/>
              </a:spcAft>
              <a:buSzPts val="2100"/>
              <a:buChar char="•"/>
            </a:pPr>
            <a:r>
              <a:rPr lang="en"/>
              <a:t>Kolaborasi yang Lebih Efektif</a:t>
            </a:r>
            <a:endParaRPr/>
          </a:p>
          <a:p>
            <a:pPr indent="-361950" lvl="0" marL="457200" rtl="0" algn="l">
              <a:spcBef>
                <a:spcPts val="0"/>
              </a:spcBef>
              <a:spcAft>
                <a:spcPts val="0"/>
              </a:spcAft>
              <a:buSzPts val="2100"/>
              <a:buChar char="•"/>
            </a:pPr>
            <a:r>
              <a:rPr lang="en"/>
              <a:t>Meningkatkan Kualitas Kode</a:t>
            </a:r>
            <a:endParaRPr/>
          </a:p>
          <a:p>
            <a:pPr indent="-361950" lvl="0" marL="457200" rtl="0" algn="l">
              <a:spcBef>
                <a:spcPts val="0"/>
              </a:spcBef>
              <a:spcAft>
                <a:spcPts val="0"/>
              </a:spcAft>
              <a:buSzPts val="2100"/>
              <a:buChar char="•"/>
            </a:pPr>
            <a:r>
              <a:rPr lang="en"/>
              <a:t>Efisiensi</a:t>
            </a:r>
            <a:endParaRPr/>
          </a:p>
          <a:p>
            <a:pPr indent="-361950" lvl="0" marL="457200" rtl="0" algn="l">
              <a:spcBef>
                <a:spcPts val="0"/>
              </a:spcBef>
              <a:spcAft>
                <a:spcPts val="0"/>
              </a:spcAft>
              <a:buSzPts val="2100"/>
              <a:buChar char="•"/>
            </a:pPr>
            <a:r>
              <a:rPr lang="en"/>
              <a:t>Profesionalisme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9"/>
          <p:cNvSpPr txBox="1"/>
          <p:nvPr>
            <p:ph type="title"/>
          </p:nvPr>
        </p:nvSpPr>
        <p:spPr>
          <a:xfrm>
            <a:off x="226691" y="81992"/>
            <a:ext cx="6804600" cy="513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Prinsip Dasar Clean Code</a:t>
            </a:r>
            <a:endParaRPr/>
          </a:p>
        </p:txBody>
      </p:sp>
      <p:sp>
        <p:nvSpPr>
          <p:cNvPr id="59" name="Google Shape;59;p9"/>
          <p:cNvSpPr txBox="1"/>
          <p:nvPr>
            <p:ph idx="1" type="body"/>
          </p:nvPr>
        </p:nvSpPr>
        <p:spPr>
          <a:xfrm>
            <a:off x="635267" y="910337"/>
            <a:ext cx="8100000" cy="3459900"/>
          </a:xfrm>
          <a:prstGeom prst="rect">
            <a:avLst/>
          </a:prstGeom>
        </p:spPr>
        <p:txBody>
          <a:bodyPr anchorCtr="0" anchor="t" bIns="34275" lIns="68575" spcFirstLastPara="1" rIns="68575" wrap="square" tIns="34275">
            <a:noAutofit/>
          </a:bodyPr>
          <a:lstStyle/>
          <a:p>
            <a:pPr indent="-361950" lvl="0" marL="457200" rtl="0" algn="l">
              <a:spcBef>
                <a:spcPts val="800"/>
              </a:spcBef>
              <a:spcAft>
                <a:spcPts val="0"/>
              </a:spcAft>
              <a:buSzPts val="2100"/>
              <a:buChar char="•"/>
            </a:pPr>
            <a:r>
              <a:rPr lang="en"/>
              <a:t>Keterbacaan dan Penamaan yang Jelas</a:t>
            </a:r>
            <a:endParaRPr/>
          </a:p>
          <a:p>
            <a:pPr indent="-361950" lvl="0" marL="457200" rtl="0" algn="l">
              <a:spcBef>
                <a:spcPts val="0"/>
              </a:spcBef>
              <a:spcAft>
                <a:spcPts val="0"/>
              </a:spcAft>
              <a:buSzPts val="2100"/>
              <a:buChar char="•"/>
            </a:pPr>
            <a:r>
              <a:rPr lang="en"/>
              <a:t>DRY Principle (Don't Repeat Yourself)</a:t>
            </a:r>
            <a:endParaRPr/>
          </a:p>
          <a:p>
            <a:pPr indent="-361950" lvl="0" marL="457200" rtl="0" algn="l">
              <a:spcBef>
                <a:spcPts val="0"/>
              </a:spcBef>
              <a:spcAft>
                <a:spcPts val="0"/>
              </a:spcAft>
              <a:buSzPts val="2100"/>
              <a:buChar char="•"/>
            </a:pPr>
            <a:r>
              <a:rPr lang="en"/>
              <a:t>Testability</a:t>
            </a:r>
            <a:endParaRPr/>
          </a:p>
          <a:p>
            <a:pPr indent="-361950" lvl="0" marL="457200" rtl="0" algn="l">
              <a:spcBef>
                <a:spcPts val="0"/>
              </a:spcBef>
              <a:spcAft>
                <a:spcPts val="0"/>
              </a:spcAft>
              <a:buSzPts val="2100"/>
              <a:buChar char="•"/>
            </a:pPr>
            <a:r>
              <a:rPr lang="en"/>
              <a:t>Refactoring</a:t>
            </a:r>
            <a:endParaRPr/>
          </a:p>
          <a:p>
            <a:pPr indent="-361950" lvl="0" marL="457200" rtl="0" algn="l">
              <a:spcBef>
                <a:spcPts val="0"/>
              </a:spcBef>
              <a:spcAft>
                <a:spcPts val="0"/>
              </a:spcAft>
              <a:buSzPts val="2100"/>
              <a:buChar char="•"/>
            </a:pPr>
            <a:r>
              <a:rPr lang="en"/>
              <a:t>Simplicity</a:t>
            </a:r>
            <a:endParaRPr/>
          </a:p>
          <a:p>
            <a:pPr indent="-361950" lvl="0" marL="457200" rtl="0" algn="l">
              <a:spcBef>
                <a:spcPts val="0"/>
              </a:spcBef>
              <a:spcAft>
                <a:spcPts val="0"/>
              </a:spcAft>
              <a:buSzPts val="2100"/>
              <a:buChar char="•"/>
            </a:pPr>
            <a:r>
              <a:rPr lang="en"/>
              <a:t>Konsistensi</a:t>
            </a:r>
            <a:endParaRPr/>
          </a:p>
          <a:p>
            <a:pPr indent="0" lvl="0" marL="457200" rtl="0" algn="l">
              <a:spcBef>
                <a:spcPts val="8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0"/>
          <p:cNvSpPr txBox="1"/>
          <p:nvPr>
            <p:ph type="title"/>
          </p:nvPr>
        </p:nvSpPr>
        <p:spPr>
          <a:xfrm>
            <a:off x="226691" y="81992"/>
            <a:ext cx="6804600" cy="513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700"/>
              <a:t>Keterbacaan dan Penamaan yang Jelas</a:t>
            </a:r>
            <a:endParaRPr sz="2700"/>
          </a:p>
        </p:txBody>
      </p:sp>
      <p:sp>
        <p:nvSpPr>
          <p:cNvPr id="65" name="Google Shape;65;p10"/>
          <p:cNvSpPr txBox="1"/>
          <p:nvPr>
            <p:ph idx="1" type="body"/>
          </p:nvPr>
        </p:nvSpPr>
        <p:spPr>
          <a:xfrm>
            <a:off x="635267" y="910337"/>
            <a:ext cx="8100000" cy="3459900"/>
          </a:xfrm>
          <a:prstGeom prst="rect">
            <a:avLst/>
          </a:prstGeom>
        </p:spPr>
        <p:txBody>
          <a:bodyPr anchorCtr="0" anchor="t" bIns="34275" lIns="68575" spcFirstLastPara="1" rIns="68575" wrap="square" tIns="34275">
            <a:noAutofit/>
          </a:bodyPr>
          <a:lstStyle/>
          <a:p>
            <a:pPr indent="-361950" lvl="0" marL="457200" rtl="0" algn="l">
              <a:spcBef>
                <a:spcPts val="800"/>
              </a:spcBef>
              <a:spcAft>
                <a:spcPts val="0"/>
              </a:spcAft>
              <a:buSzPts val="2100"/>
              <a:buChar char="•"/>
            </a:pPr>
            <a:r>
              <a:rPr lang="en"/>
              <a:t>Variabel, fungsi, dan nama kelas harus jelas dan deskriptif</a:t>
            </a:r>
            <a:endParaRPr/>
          </a:p>
          <a:p>
            <a:pPr indent="-361950" lvl="0" marL="457200" rtl="0" algn="l">
              <a:spcBef>
                <a:spcPts val="0"/>
              </a:spcBef>
              <a:spcAft>
                <a:spcPts val="0"/>
              </a:spcAft>
              <a:buSzPts val="2100"/>
              <a:buChar char="•"/>
            </a:pPr>
            <a:r>
              <a:rPr lang="en"/>
              <a:t>Hindari singkatan yang tidak jelas atau istilah yang tidak dikenal</a:t>
            </a:r>
            <a:endParaRPr/>
          </a:p>
          <a:p>
            <a:pPr indent="0" lvl="0" marL="457200" rtl="0" algn="l">
              <a:spcBef>
                <a:spcPts val="8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1"/>
          <p:cNvSpPr txBox="1"/>
          <p:nvPr>
            <p:ph type="title"/>
          </p:nvPr>
        </p:nvSpPr>
        <p:spPr>
          <a:xfrm>
            <a:off x="226691" y="81992"/>
            <a:ext cx="6804600" cy="513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700"/>
              <a:t>Keterbacaan dan Penamaan yang Jelas</a:t>
            </a:r>
            <a:endParaRPr sz="2800"/>
          </a:p>
        </p:txBody>
      </p:sp>
      <p:pic>
        <p:nvPicPr>
          <p:cNvPr id="71" name="Google Shape;71;p11"/>
          <p:cNvPicPr preferRelativeResize="0"/>
          <p:nvPr/>
        </p:nvPicPr>
        <p:blipFill>
          <a:blip r:embed="rId3">
            <a:alphaModFix/>
          </a:blip>
          <a:stretch>
            <a:fillRect/>
          </a:stretch>
        </p:blipFill>
        <p:spPr>
          <a:xfrm>
            <a:off x="374825" y="1412100"/>
            <a:ext cx="7196175" cy="2645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2"/>
          <p:cNvSpPr txBox="1"/>
          <p:nvPr>
            <p:ph type="title"/>
          </p:nvPr>
        </p:nvSpPr>
        <p:spPr>
          <a:xfrm>
            <a:off x="226691" y="81992"/>
            <a:ext cx="6804600" cy="513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800"/>
              <a:t>DRY Principle (Don't Repeat Yourself)</a:t>
            </a:r>
            <a:endParaRPr sz="2800"/>
          </a:p>
        </p:txBody>
      </p:sp>
      <p:sp>
        <p:nvSpPr>
          <p:cNvPr id="77" name="Google Shape;77;p12"/>
          <p:cNvSpPr txBox="1"/>
          <p:nvPr>
            <p:ph idx="1" type="body"/>
          </p:nvPr>
        </p:nvSpPr>
        <p:spPr>
          <a:xfrm>
            <a:off x="635267" y="910337"/>
            <a:ext cx="8100000" cy="3459900"/>
          </a:xfrm>
          <a:prstGeom prst="rect">
            <a:avLst/>
          </a:prstGeom>
        </p:spPr>
        <p:txBody>
          <a:bodyPr anchorCtr="0" anchor="t" bIns="34275" lIns="68575" spcFirstLastPara="1" rIns="68575" wrap="square" tIns="34275">
            <a:noAutofit/>
          </a:bodyPr>
          <a:lstStyle/>
          <a:p>
            <a:pPr indent="-361950" lvl="0" marL="457200" rtl="0" algn="l">
              <a:spcBef>
                <a:spcPts val="800"/>
              </a:spcBef>
              <a:spcAft>
                <a:spcPts val="0"/>
              </a:spcAft>
              <a:buSzPts val="2100"/>
              <a:buChar char="•"/>
            </a:pPr>
            <a:r>
              <a:rPr lang="en"/>
              <a:t>Hindari penulisan ulang kode yang sama</a:t>
            </a:r>
            <a:endParaRPr/>
          </a:p>
          <a:p>
            <a:pPr indent="-361950" lvl="0" marL="457200" rtl="0" algn="l">
              <a:spcBef>
                <a:spcPts val="0"/>
              </a:spcBef>
              <a:spcAft>
                <a:spcPts val="0"/>
              </a:spcAft>
              <a:buSzPts val="2100"/>
              <a:buChar char="•"/>
            </a:pPr>
            <a:r>
              <a:rPr lang="en"/>
              <a:t>Gunakan fungsi dan kelas untuk mengorganisir dan menggabungkan kode yang serupa</a:t>
            </a:r>
            <a:endParaRPr/>
          </a:p>
          <a:p>
            <a:pPr indent="0" lvl="0" marL="457200" rtl="0" algn="l">
              <a:spcBef>
                <a:spcPts val="8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3"/>
          <p:cNvSpPr txBox="1"/>
          <p:nvPr>
            <p:ph type="title"/>
          </p:nvPr>
        </p:nvSpPr>
        <p:spPr>
          <a:xfrm>
            <a:off x="226691" y="81992"/>
            <a:ext cx="6804600" cy="513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800"/>
              <a:t>DRY Principle (Don't Repeat Yourself)</a:t>
            </a:r>
            <a:endParaRPr/>
          </a:p>
        </p:txBody>
      </p:sp>
      <p:sp>
        <p:nvSpPr>
          <p:cNvPr id="83" name="Google Shape;83;p13"/>
          <p:cNvSpPr txBox="1"/>
          <p:nvPr>
            <p:ph idx="1" type="body"/>
          </p:nvPr>
        </p:nvSpPr>
        <p:spPr>
          <a:xfrm>
            <a:off x="635267" y="910337"/>
            <a:ext cx="8100000" cy="3459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pic>
        <p:nvPicPr>
          <p:cNvPr id="84" name="Google Shape;84;p13"/>
          <p:cNvPicPr preferRelativeResize="0"/>
          <p:nvPr/>
        </p:nvPicPr>
        <p:blipFill>
          <a:blip r:embed="rId3">
            <a:alphaModFix/>
          </a:blip>
          <a:stretch>
            <a:fillRect/>
          </a:stretch>
        </p:blipFill>
        <p:spPr>
          <a:xfrm>
            <a:off x="758250" y="910313"/>
            <a:ext cx="3504325" cy="935375"/>
          </a:xfrm>
          <a:prstGeom prst="rect">
            <a:avLst/>
          </a:prstGeom>
          <a:noFill/>
          <a:ln>
            <a:noFill/>
          </a:ln>
        </p:spPr>
      </p:pic>
      <p:pic>
        <p:nvPicPr>
          <p:cNvPr id="85" name="Google Shape;85;p13"/>
          <p:cNvPicPr preferRelativeResize="0"/>
          <p:nvPr/>
        </p:nvPicPr>
        <p:blipFill>
          <a:blip r:embed="rId4">
            <a:alphaModFix/>
          </a:blip>
          <a:stretch>
            <a:fillRect/>
          </a:stretch>
        </p:blipFill>
        <p:spPr>
          <a:xfrm>
            <a:off x="4572003" y="2332225"/>
            <a:ext cx="4197550" cy="1640975"/>
          </a:xfrm>
          <a:prstGeom prst="rect">
            <a:avLst/>
          </a:prstGeom>
          <a:noFill/>
          <a:ln>
            <a:noFill/>
          </a:ln>
        </p:spPr>
      </p:pic>
      <p:sp>
        <p:nvSpPr>
          <p:cNvPr id="86" name="Google Shape;86;p13"/>
          <p:cNvSpPr/>
          <p:nvPr/>
        </p:nvSpPr>
        <p:spPr>
          <a:xfrm flipH="1" rot="10800000">
            <a:off x="2605400" y="2187975"/>
            <a:ext cx="747300" cy="976200"/>
          </a:xfrm>
          <a:prstGeom prst="bentArrow">
            <a:avLst>
              <a:gd fmla="val 25000" name="adj1"/>
              <a:gd fmla="val 25000" name="adj2"/>
              <a:gd fmla="val 25000" name="adj3"/>
              <a:gd fmla="val 43750" name="adj4"/>
            </a:avLst>
          </a:prstGeom>
          <a:solidFill>
            <a:srgbClr val="50A1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plateums4 (1)">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