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08" r:id="rId2"/>
  </p:sldMasterIdLst>
  <p:notesMasterIdLst>
    <p:notesMasterId r:id="rId24"/>
  </p:notesMasterIdLst>
  <p:sldIdLst>
    <p:sldId id="268" r:id="rId3"/>
    <p:sldId id="269" r:id="rId4"/>
    <p:sldId id="270" r:id="rId5"/>
    <p:sldId id="271" r:id="rId6"/>
    <p:sldId id="272" r:id="rId7"/>
    <p:sldId id="273" r:id="rId8"/>
    <p:sldId id="274" r:id="rId9"/>
    <p:sldId id="275" r:id="rId10"/>
    <p:sldId id="276" r:id="rId11"/>
    <p:sldId id="277" r:id="rId12"/>
    <p:sldId id="278" r:id="rId13"/>
    <p:sldId id="279" r:id="rId14"/>
    <p:sldId id="280" r:id="rId15"/>
    <p:sldId id="282" r:id="rId16"/>
    <p:sldId id="283" r:id="rId17"/>
    <p:sldId id="284" r:id="rId18"/>
    <p:sldId id="285" r:id="rId19"/>
    <p:sldId id="286" r:id="rId20"/>
    <p:sldId id="287" r:id="rId21"/>
    <p:sldId id="288" r:id="rId22"/>
    <p:sldId id="28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p:scale>
          <a:sx n="70" d="100"/>
          <a:sy n="70" d="100"/>
        </p:scale>
        <p:origin x="269" y="13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ABB771-2AC9-475E-A6AC-1C0E9709E6F9}" type="datetimeFigureOut">
              <a:rPr lang="en-IN" smtClean="0"/>
              <a:t>28-02-2023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C8D4BE-FD1A-4AFF-BA43-D10C959A783D}" type="slidenum">
              <a:rPr lang="en-IN" smtClean="0"/>
              <a:t>‹#›</a:t>
            </a:fld>
            <a:endParaRPr lang="en-IN"/>
          </a:p>
        </p:txBody>
      </p:sp>
    </p:spTree>
    <p:extLst>
      <p:ext uri="{BB962C8B-B14F-4D97-AF65-F5344CB8AC3E}">
        <p14:creationId xmlns:p14="http://schemas.microsoft.com/office/powerpoint/2010/main" val="182305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EC8D4BE-FD1A-4AFF-BA43-D10C959A783D}" type="slidenum">
              <a:rPr lang="en-IN" smtClean="0"/>
              <a:t>2</a:t>
            </a:fld>
            <a:endParaRPr lang="en-IN"/>
          </a:p>
        </p:txBody>
      </p:sp>
    </p:spTree>
    <p:extLst>
      <p:ext uri="{BB962C8B-B14F-4D97-AF65-F5344CB8AC3E}">
        <p14:creationId xmlns:p14="http://schemas.microsoft.com/office/powerpoint/2010/main" val="1547869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695534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924998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537354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7ED9C8-F09A-4D9E-BEC0-4725162E21FF}"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788079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7ED9C8-F09A-4D9E-BEC0-4725162E21FF}" type="datetimeFigureOut">
              <a:rPr lang="en-US" smtClean="0"/>
              <a:t>2/28/2023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3033571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7ED9C8-F09A-4D9E-BEC0-4725162E21FF}" type="datetimeFigureOut">
              <a:rPr lang="en-US" smtClean="0"/>
              <a:t>2/28/2023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7231878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2/28/2023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060769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0594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627ED9C8-F09A-4D9E-BEC0-4725162E21FF}" type="datetimeFigureOut">
              <a:rPr lang="en-US" smtClean="0"/>
              <a:t>2/28/2023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201433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3091693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5191599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627ED9C8-F09A-4D9E-BEC0-4725162E21FF}" type="datetimeFigureOut">
              <a:rPr lang="en-US" smtClean="0"/>
              <a:t>2/28/2023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394151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3264225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192719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2/28/2023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2/28/2023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2/28/2023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2/28/2023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627ED9C8-F09A-4D9E-BEC0-4725162E21FF}" type="datetimeFigureOut">
              <a:rPr lang="en-US" smtClean="0"/>
              <a:t>2/28/2023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2527552816"/>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3.xml"/><Relationship Id="rId5" Type="http://schemas.microsoft.com/office/2007/relationships/hdphoto" Target="../media/hdphoto2.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app.powerbi.com/groups/me/reports/f7bca1ae-c08f-4a2f-94df-ac485e6d0341/?pbi_source=PowerPoint" TargetMode="External"/><Relationship Id="rId1" Type="http://schemas.openxmlformats.org/officeDocument/2006/relationships/slideLayout" Target="../slideLayouts/slideLayout13.xml"/><Relationship Id="rId4" Type="http://schemas.openxmlformats.org/officeDocument/2006/relationships/image" Target="../media/image12.tmp"/></Relationships>
</file>

<file path=ppt/slides/_rels/slide12.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app.powerbi.com/groups/me/reports/f7bca1ae-c08f-4a2f-94df-ac485e6d0341/?pbi_source=PowerPoint" TargetMode="External"/><Relationship Id="rId2" Type="http://schemas.openxmlformats.org/officeDocument/2006/relationships/image" Target="../media/image14.tmp"/><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hyperlink" Target="https://app.powerbi.com/groups/me/reports/f7bca1ae-c08f-4a2f-94df-ac485e6d0341/?pbi_source=PowerPoint"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app.powerbi.com/groups/me/reports/f7bca1ae-c08f-4a2f-94df-ac485e6d0341/?pbi_source=PowerPoint" TargetMode="External"/><Relationship Id="rId1" Type="http://schemas.openxmlformats.org/officeDocument/2006/relationships/slideLayout" Target="../slideLayouts/slideLayout13.xml"/><Relationship Id="rId4" Type="http://schemas.openxmlformats.org/officeDocument/2006/relationships/image" Target="../media/image19.tmp"/></Relationships>
</file>

<file path=ppt/slides/_rels/slide18.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app.powerbi.com/groups/me/reports/f7bca1ae-c08f-4a2f-94df-ac485e6d0341/?pbi_source=PowerPoint" TargetMode="External"/><Relationship Id="rId1" Type="http://schemas.openxmlformats.org/officeDocument/2006/relationships/slideLayout" Target="../slideLayouts/slideLayout13.xml"/><Relationship Id="rId4" Type="http://schemas.openxmlformats.org/officeDocument/2006/relationships/image" Target="../media/image21.tmp"/></Relationships>
</file>

<file path=ppt/slides/_rels/slide2.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app.powerbi.com/groups/me/reports/f7bca1ae-c08f-4a2f-94df-ac485e6d0341/?pbi_source=PowerPoint" TargetMode="External"/><Relationship Id="rId2" Type="http://schemas.openxmlformats.org/officeDocument/2006/relationships/image" Target="../media/image23.tmp"/><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f7bca1ae-c08f-4a2f-94df-ac485e6d0341/?pbi_source=PowerPoint" TargetMode="External"/><Relationship Id="rId2" Type="http://schemas.openxmlformats.org/officeDocument/2006/relationships/image" Target="../media/image4.tmp"/><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app.powerbi.com/groups/me/reports/f7bca1ae-c08f-4a2f-94df-ac485e6d0341/?pbi_source=PowerPoint" TargetMode="External"/><Relationship Id="rId1" Type="http://schemas.openxmlformats.org/officeDocument/2006/relationships/slideLayout" Target="../slideLayouts/slideLayout13.xml"/><Relationship Id="rId4" Type="http://schemas.openxmlformats.org/officeDocument/2006/relationships/image" Target="../media/image6.tmp"/></Relationships>
</file>

<file path=ppt/slides/_rels/slide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app.powerbi.com/groups/me/reports/f7bca1ae-c08f-4a2f-94df-ac485e6d0341/?pbi_source=PowerPoint" TargetMode="External"/><Relationship Id="rId1" Type="http://schemas.openxmlformats.org/officeDocument/2006/relationships/slideLayout" Target="../slideLayouts/slideLayout13.xml"/><Relationship Id="rId4" Type="http://schemas.openxmlformats.org/officeDocument/2006/relationships/image" Target="../media/image8.tmp"/></Relationships>
</file>

<file path=ppt/slides/_rels/slide8.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app.powerbi.com/groups/me/reports/f7bca1ae-c08f-4a2f-94df-ac485e6d0341/?pbi_source=PowerPoint" TargetMode="External"/><Relationship Id="rId1" Type="http://schemas.openxmlformats.org/officeDocument/2006/relationships/slideLayout" Target="../slideLayouts/slideLayout13.xml"/><Relationship Id="rId4" Type="http://schemas.openxmlformats.org/officeDocument/2006/relationships/image" Target="../media/image10.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0B974-6074-C764-A0C0-E63110A3F9CC}"/>
              </a:ext>
            </a:extLst>
          </p:cNvPr>
          <p:cNvSpPr>
            <a:spLocks noGrp="1"/>
          </p:cNvSpPr>
          <p:nvPr>
            <p:ph type="title"/>
          </p:nvPr>
        </p:nvSpPr>
        <p:spPr>
          <a:xfrm>
            <a:off x="646111" y="1"/>
            <a:ext cx="9404723" cy="1930399"/>
          </a:xfrm>
        </p:spPr>
        <p:txBody>
          <a:bodyPr>
            <a:normAutofit fontScale="90000"/>
          </a:bodyPr>
          <a:lstStyle/>
          <a:p>
            <a:pPr algn="ctr"/>
            <a:r>
              <a:rPr lang="en-US" sz="6600" b="1" dirty="0">
                <a:solidFill>
                  <a:schemeClr val="bg1"/>
                </a:solidFill>
                <a:latin typeface="Algerian" panose="04020705040A02060702" pitchFamily="82" charset="0"/>
              </a:rPr>
              <a:t>Consumer Goods </a:t>
            </a:r>
            <a:br>
              <a:rPr lang="en-US" b="1" dirty="0">
                <a:solidFill>
                  <a:schemeClr val="bg1"/>
                </a:solidFill>
                <a:latin typeface="Algerian" panose="04020705040A02060702" pitchFamily="82" charset="0"/>
              </a:rPr>
            </a:br>
            <a:r>
              <a:rPr lang="en-US" sz="6000" b="1" dirty="0">
                <a:solidFill>
                  <a:schemeClr val="bg1"/>
                </a:solidFill>
                <a:latin typeface="Algerian" panose="04020705040A02060702" pitchFamily="82" charset="0"/>
              </a:rPr>
              <a:t>Ad_Hoc Insights</a:t>
            </a:r>
            <a:endParaRPr lang="en-IN" sz="6000" b="1" dirty="0">
              <a:solidFill>
                <a:schemeClr val="bg1"/>
              </a:solidFill>
              <a:latin typeface="Algerian" panose="04020705040A02060702" pitchFamily="82" charset="0"/>
            </a:endParaRPr>
          </a:p>
        </p:txBody>
      </p:sp>
      <p:pic>
        <p:nvPicPr>
          <p:cNvPr id="5" name="Content Placeholder 4">
            <a:extLst>
              <a:ext uri="{FF2B5EF4-FFF2-40B4-BE49-F238E27FC236}">
                <a16:creationId xmlns:a16="http://schemas.microsoft.com/office/drawing/2014/main" id="{219936DA-A2C3-13EF-EC48-BE4265679AB8}"/>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backgroundRemoval t="9092" b="81830" l="10000" r="90000"/>
                    </a14:imgEffect>
                  </a14:imgLayer>
                </a14:imgProps>
              </a:ext>
            </a:extLst>
          </a:blip>
          <a:srcRect b="9078"/>
          <a:stretch/>
        </p:blipFill>
        <p:spPr>
          <a:xfrm>
            <a:off x="6732051" y="1353457"/>
            <a:ext cx="6015120" cy="5776685"/>
          </a:xfrm>
        </p:spPr>
      </p:pic>
      <p:pic>
        <p:nvPicPr>
          <p:cNvPr id="7" name="Picture 6">
            <a:extLst>
              <a:ext uri="{FF2B5EF4-FFF2-40B4-BE49-F238E27FC236}">
                <a16:creationId xmlns:a16="http://schemas.microsoft.com/office/drawing/2014/main" id="{5227EDB5-96E7-378E-A7B1-66F08B04B70C}"/>
              </a:ext>
            </a:extLst>
          </p:cNvPr>
          <p:cNvPicPr>
            <a:picLocks noChangeAspect="1"/>
          </p:cNvPicPr>
          <p:nvPr/>
        </p:nvPicPr>
        <p:blipFill>
          <a:blip r:embed="rId4">
            <a:lum bright="70000" contrast="-70000"/>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rot="1279577">
            <a:off x="346824" y="3152240"/>
            <a:ext cx="6967878" cy="3877776"/>
          </a:xfrm>
          <a:prstGeom prst="rect">
            <a:avLst/>
          </a:prstGeom>
        </p:spPr>
      </p:pic>
    </p:spTree>
    <p:extLst>
      <p:ext uri="{BB962C8B-B14F-4D97-AF65-F5344CB8AC3E}">
        <p14:creationId xmlns:p14="http://schemas.microsoft.com/office/powerpoint/2010/main" val="1322913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772D2-60CE-77F1-C549-0E4D3D1746F2}"/>
              </a:ext>
            </a:extLst>
          </p:cNvPr>
          <p:cNvSpPr>
            <a:spLocks noGrp="1"/>
          </p:cNvSpPr>
          <p:nvPr>
            <p:ph type="title"/>
          </p:nvPr>
        </p:nvSpPr>
        <p:spPr/>
        <p:txBody>
          <a:bodyPr/>
          <a:lstStyle/>
          <a:p>
            <a:r>
              <a:rPr lang="en-IN" sz="2400" dirty="0"/>
              <a:t>Que 5. </a:t>
            </a:r>
            <a:r>
              <a:rPr lang="en-US" sz="2400" dirty="0"/>
              <a:t>Get the products that have the highest and lowest manufacturing costs. The final output should contain these fields, </a:t>
            </a:r>
            <a:r>
              <a:rPr lang="en-US" sz="2400" dirty="0" err="1"/>
              <a:t>product_code</a:t>
            </a:r>
            <a:r>
              <a:rPr lang="en-US" sz="2400" dirty="0"/>
              <a:t> product </a:t>
            </a:r>
            <a:r>
              <a:rPr lang="en-US" sz="2400" dirty="0" err="1"/>
              <a:t>manufacturing_cost</a:t>
            </a:r>
            <a:endParaRPr lang="en-IN" sz="2400" dirty="0"/>
          </a:p>
        </p:txBody>
      </p:sp>
      <p:pic>
        <p:nvPicPr>
          <p:cNvPr id="5" name="Content Placeholder 4">
            <a:extLst>
              <a:ext uri="{FF2B5EF4-FFF2-40B4-BE49-F238E27FC236}">
                <a16:creationId xmlns:a16="http://schemas.microsoft.com/office/drawing/2014/main" id="{129B96BC-BE7F-1AB9-9535-35BEB6644AAF}"/>
              </a:ext>
            </a:extLst>
          </p:cNvPr>
          <p:cNvPicPr>
            <a:picLocks noGrp="1" noChangeAspect="1"/>
          </p:cNvPicPr>
          <p:nvPr>
            <p:ph idx="1"/>
          </p:nvPr>
        </p:nvPicPr>
        <p:blipFill rotWithShape="1">
          <a:blip r:embed="rId2"/>
          <a:srcRect l="14437" t="42257" r="48983" b="43814"/>
          <a:stretch/>
        </p:blipFill>
        <p:spPr>
          <a:xfrm>
            <a:off x="611590" y="3093890"/>
            <a:ext cx="9954228" cy="2032000"/>
          </a:xfrm>
        </p:spPr>
      </p:pic>
    </p:spTree>
    <p:extLst>
      <p:ext uri="{BB962C8B-B14F-4D97-AF65-F5344CB8AC3E}">
        <p14:creationId xmlns:p14="http://schemas.microsoft.com/office/powerpoint/2010/main" val="1340815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9037-C99A-4A94-4143-387E0271D4D7}"/>
              </a:ext>
            </a:extLst>
          </p:cNvPr>
          <p:cNvSpPr>
            <a:spLocks noGrp="1"/>
          </p:cNvSpPr>
          <p:nvPr>
            <p:ph type="title"/>
          </p:nvPr>
        </p:nvSpPr>
        <p:spPr>
          <a:xfrm>
            <a:off x="520440" y="480737"/>
            <a:ext cx="10571998" cy="970450"/>
          </a:xfrm>
        </p:spPr>
        <p:txBody>
          <a:bodyPr/>
          <a:lstStyle/>
          <a:p>
            <a:r>
              <a:rPr lang="en-IN" sz="2800" dirty="0"/>
              <a:t>Insights:-</a:t>
            </a:r>
            <a:br>
              <a:rPr lang="en-IN" sz="4000" dirty="0"/>
            </a:br>
            <a:r>
              <a:rPr lang="en-IN" sz="2000" dirty="0"/>
              <a:t>AQ Dracula HDD 3.5 inch had max and min manufacturing costs. </a:t>
            </a:r>
            <a:br>
              <a:rPr lang="en-IN" sz="2000" dirty="0"/>
            </a:br>
            <a:r>
              <a:rPr lang="en-IN" sz="2000" dirty="0"/>
              <a:t>The Max cost of AQ Dracula is 224 in the year 2020 and approx 240 in the year 2021.</a:t>
            </a:r>
            <a:br>
              <a:rPr lang="en-IN" sz="2000" dirty="0"/>
            </a:br>
            <a:r>
              <a:rPr lang="en-IN" sz="2000" dirty="0"/>
              <a:t>The Min cost of AQ Dracula is 0.89 in the year 2020 and approx 0.91 in the year 2021</a:t>
            </a:r>
          </a:p>
        </p:txBody>
      </p:sp>
      <p:pic>
        <p:nvPicPr>
          <p:cNvPr id="4" name="Picture" title="This slide contains the following visuals: Max manufacturing_cost and min_manufacturing_cost by product and product_code. Please refer to the notes on this slide for details">
            <a:hlinkClick r:id="rId2"/>
            <a:extLst>
              <a:ext uri="{FF2B5EF4-FFF2-40B4-BE49-F238E27FC236}">
                <a16:creationId xmlns:a16="http://schemas.microsoft.com/office/drawing/2014/main" id="{1267EACD-5FFA-B8B5-EC8F-B14064ABB520}"/>
              </a:ext>
            </a:extLst>
          </p:cNvPr>
          <p:cNvPicPr>
            <a:picLocks noChangeAspect="1"/>
          </p:cNvPicPr>
          <p:nvPr/>
        </p:nvPicPr>
        <p:blipFill rotWithShape="1">
          <a:blip r:embed="rId3"/>
          <a:srcRect l="19905" t="6506" r="18986" b="18667"/>
          <a:stretch/>
        </p:blipFill>
        <p:spPr>
          <a:xfrm>
            <a:off x="2580639" y="2690051"/>
            <a:ext cx="6451600" cy="4001527"/>
          </a:xfrm>
          <a:prstGeom prst="rect">
            <a:avLst/>
          </a:prstGeom>
          <a:noFill/>
        </p:spPr>
      </p:pic>
      <p:pic>
        <p:nvPicPr>
          <p:cNvPr id="5" name="Content Placeholder 4">
            <a:extLst>
              <a:ext uri="{FF2B5EF4-FFF2-40B4-BE49-F238E27FC236}">
                <a16:creationId xmlns:a16="http://schemas.microsoft.com/office/drawing/2014/main" id="{DDB40996-B4F6-F2DC-EE04-D6B19894158C}"/>
              </a:ext>
            </a:extLst>
          </p:cNvPr>
          <p:cNvPicPr>
            <a:picLocks noChangeAspect="1"/>
          </p:cNvPicPr>
          <p:nvPr/>
        </p:nvPicPr>
        <p:blipFill rotWithShape="1">
          <a:blip r:embed="rId4"/>
          <a:srcRect l="14200" t="42963" r="45815" b="47252"/>
          <a:stretch/>
        </p:blipFill>
        <p:spPr>
          <a:xfrm>
            <a:off x="1508473" y="1506782"/>
            <a:ext cx="8595932" cy="1127674"/>
          </a:xfrm>
          <a:prstGeom prst="rect">
            <a:avLst/>
          </a:prstGeom>
          <a:effectLst>
            <a:outerShdw blurRad="50800" dir="14400000">
              <a:srgbClr val="000000">
                <a:alpha val="40000"/>
              </a:srgbClr>
            </a:outerShdw>
          </a:effectLst>
        </p:spPr>
      </p:pic>
    </p:spTree>
    <p:extLst>
      <p:ext uri="{BB962C8B-B14F-4D97-AF65-F5344CB8AC3E}">
        <p14:creationId xmlns:p14="http://schemas.microsoft.com/office/powerpoint/2010/main" val="1818398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772D2-60CE-77F1-C549-0E4D3D1746F2}"/>
              </a:ext>
            </a:extLst>
          </p:cNvPr>
          <p:cNvSpPr>
            <a:spLocks noGrp="1"/>
          </p:cNvSpPr>
          <p:nvPr>
            <p:ph type="title"/>
          </p:nvPr>
        </p:nvSpPr>
        <p:spPr>
          <a:xfrm>
            <a:off x="637280" y="812948"/>
            <a:ext cx="10571998" cy="970450"/>
          </a:xfrm>
        </p:spPr>
        <p:txBody>
          <a:bodyPr/>
          <a:lstStyle/>
          <a:p>
            <a:r>
              <a:rPr lang="en-IN" sz="2400" dirty="0"/>
              <a:t>Que 6. </a:t>
            </a:r>
            <a:r>
              <a:rPr lang="en-US" sz="2400" dirty="0"/>
              <a:t>Generate a report which contains the top 5 customers who received an average high </a:t>
            </a:r>
            <a:r>
              <a:rPr lang="en-US" sz="2400" dirty="0" err="1"/>
              <a:t>pre_invoice_discount_pct</a:t>
            </a:r>
            <a:r>
              <a:rPr lang="en-US" sz="2400" dirty="0"/>
              <a:t> for the fiscal year 2021 and in the Indian market. The final output contains these fields, </a:t>
            </a:r>
            <a:r>
              <a:rPr lang="en-US" sz="2400" dirty="0" err="1"/>
              <a:t>customer_code</a:t>
            </a:r>
            <a:r>
              <a:rPr lang="en-US" sz="2400" dirty="0"/>
              <a:t> customer </a:t>
            </a:r>
            <a:r>
              <a:rPr lang="en-US" sz="2400" dirty="0" err="1"/>
              <a:t>average_discount_percentage</a:t>
            </a:r>
            <a:endParaRPr lang="en-IN" sz="2400" dirty="0"/>
          </a:p>
        </p:txBody>
      </p:sp>
      <p:pic>
        <p:nvPicPr>
          <p:cNvPr id="7" name="Content Placeholder 6">
            <a:extLst>
              <a:ext uri="{FF2B5EF4-FFF2-40B4-BE49-F238E27FC236}">
                <a16:creationId xmlns:a16="http://schemas.microsoft.com/office/drawing/2014/main" id="{4C2ED391-3108-09FC-69B2-D3993ECC1BA3}"/>
              </a:ext>
            </a:extLst>
          </p:cNvPr>
          <p:cNvPicPr>
            <a:picLocks noGrp="1" noChangeAspect="1"/>
          </p:cNvPicPr>
          <p:nvPr>
            <p:ph idx="1"/>
          </p:nvPr>
        </p:nvPicPr>
        <p:blipFill rotWithShape="1">
          <a:blip r:embed="rId2"/>
          <a:srcRect l="13459" t="41972" r="60748" b="37355"/>
          <a:stretch/>
        </p:blipFill>
        <p:spPr>
          <a:xfrm>
            <a:off x="2306486" y="2865120"/>
            <a:ext cx="6384631" cy="2743200"/>
          </a:xfrm>
        </p:spPr>
      </p:pic>
    </p:spTree>
    <p:extLst>
      <p:ext uri="{BB962C8B-B14F-4D97-AF65-F5344CB8AC3E}">
        <p14:creationId xmlns:p14="http://schemas.microsoft.com/office/powerpoint/2010/main" val="1248626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E6D99-3266-CBF3-CFE9-8C4124E852EC}"/>
              </a:ext>
            </a:extLst>
          </p:cNvPr>
          <p:cNvSpPr>
            <a:spLocks noGrp="1"/>
          </p:cNvSpPr>
          <p:nvPr>
            <p:ph type="title"/>
          </p:nvPr>
        </p:nvSpPr>
        <p:spPr/>
        <p:txBody>
          <a:bodyPr/>
          <a:lstStyle/>
          <a:p>
            <a:r>
              <a:rPr lang="en-IN" sz="2400" dirty="0"/>
              <a:t>Insights:-</a:t>
            </a:r>
            <a:br>
              <a:rPr lang="en-IN" sz="2400" dirty="0"/>
            </a:br>
            <a:r>
              <a:rPr lang="en-IN" sz="2400" dirty="0"/>
              <a:t>five customers from “</a:t>
            </a:r>
            <a:r>
              <a:rPr lang="en-IN" sz="2400" dirty="0" err="1"/>
              <a:t>Atliq</a:t>
            </a:r>
            <a:r>
              <a:rPr lang="en-IN" sz="2400" dirty="0"/>
              <a:t> Exclusive” received an average high discount for the fiscal year 2021in the Indian market.</a:t>
            </a:r>
          </a:p>
        </p:txBody>
      </p:sp>
      <p:pic>
        <p:nvPicPr>
          <p:cNvPr id="4" name="Content Placeholder 6">
            <a:extLst>
              <a:ext uri="{FF2B5EF4-FFF2-40B4-BE49-F238E27FC236}">
                <a16:creationId xmlns:a16="http://schemas.microsoft.com/office/drawing/2014/main" id="{C6D28B73-47D0-1F20-FE8C-51D5B326408A}"/>
              </a:ext>
            </a:extLst>
          </p:cNvPr>
          <p:cNvPicPr>
            <a:picLocks noChangeAspect="1"/>
          </p:cNvPicPr>
          <p:nvPr/>
        </p:nvPicPr>
        <p:blipFill rotWithShape="1">
          <a:blip r:embed="rId2"/>
          <a:srcRect l="14232" t="41972" r="68018" b="39426"/>
          <a:stretch/>
        </p:blipFill>
        <p:spPr>
          <a:xfrm>
            <a:off x="406400" y="2653392"/>
            <a:ext cx="4937760" cy="2774300"/>
          </a:xfrm>
          <a:prstGeom prst="rect">
            <a:avLst/>
          </a:prstGeom>
          <a:effectLst>
            <a:outerShdw blurRad="50800" dir="14400000">
              <a:srgbClr val="000000">
                <a:alpha val="40000"/>
              </a:srgbClr>
            </a:outerShdw>
          </a:effectLst>
        </p:spPr>
      </p:pic>
      <p:pic>
        <p:nvPicPr>
          <p:cNvPr id="5" name="Picture" title="This slide contains the following visuals: donutChart. Please refer to the notes on this slide for details">
            <a:hlinkClick r:id="rId3"/>
            <a:extLst>
              <a:ext uri="{FF2B5EF4-FFF2-40B4-BE49-F238E27FC236}">
                <a16:creationId xmlns:a16="http://schemas.microsoft.com/office/drawing/2014/main" id="{BAF2B532-D6B4-A04D-4F5D-733BEA1060DA}"/>
              </a:ext>
            </a:extLst>
          </p:cNvPr>
          <p:cNvPicPr>
            <a:picLocks noChangeAspect="1"/>
          </p:cNvPicPr>
          <p:nvPr/>
        </p:nvPicPr>
        <p:blipFill rotWithShape="1">
          <a:blip r:embed="rId4"/>
          <a:srcRect l="18562" t="11556" r="21909" b="7703"/>
          <a:stretch/>
        </p:blipFill>
        <p:spPr>
          <a:xfrm>
            <a:off x="5921374" y="1987628"/>
            <a:ext cx="6140886" cy="4751974"/>
          </a:xfrm>
          <a:prstGeom prst="rect">
            <a:avLst/>
          </a:prstGeom>
          <a:noFill/>
        </p:spPr>
      </p:pic>
    </p:spTree>
    <p:extLst>
      <p:ext uri="{BB962C8B-B14F-4D97-AF65-F5344CB8AC3E}">
        <p14:creationId xmlns:p14="http://schemas.microsoft.com/office/powerpoint/2010/main" val="668034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5C30F-3AEF-65C3-EC1C-30044E96F4D1}"/>
              </a:ext>
            </a:extLst>
          </p:cNvPr>
          <p:cNvSpPr>
            <a:spLocks noGrp="1"/>
          </p:cNvSpPr>
          <p:nvPr>
            <p:ph type="title"/>
          </p:nvPr>
        </p:nvSpPr>
        <p:spPr/>
        <p:txBody>
          <a:bodyPr/>
          <a:lstStyle/>
          <a:p>
            <a:r>
              <a:rPr lang="en-IN" sz="2000" dirty="0"/>
              <a:t>Que 7. </a:t>
            </a:r>
            <a:r>
              <a:rPr lang="en-US" sz="2000" dirty="0"/>
              <a:t>Get the complete report of the Gross sales amount for the customer “</a:t>
            </a:r>
            <a:r>
              <a:rPr lang="en-US" sz="2000" dirty="0" err="1"/>
              <a:t>Atliq</a:t>
            </a:r>
            <a:r>
              <a:rPr lang="en-US" sz="2000" dirty="0"/>
              <a:t> Exclusive” for each month. This analysis helps to get an idea of low and high-performing months and take strategic decisions. The final report contains these columns: Month Year Gross sales Amount</a:t>
            </a:r>
            <a:endParaRPr lang="en-IN" sz="2000" dirty="0"/>
          </a:p>
        </p:txBody>
      </p:sp>
      <p:pic>
        <p:nvPicPr>
          <p:cNvPr id="5" name="Content Placeholder 4">
            <a:extLst>
              <a:ext uri="{FF2B5EF4-FFF2-40B4-BE49-F238E27FC236}">
                <a16:creationId xmlns:a16="http://schemas.microsoft.com/office/drawing/2014/main" id="{1767FC9D-77CC-C68C-4CF4-CF3433BF0732}"/>
              </a:ext>
            </a:extLst>
          </p:cNvPr>
          <p:cNvPicPr>
            <a:picLocks noGrp="1" noChangeAspect="1"/>
          </p:cNvPicPr>
          <p:nvPr>
            <p:ph idx="1"/>
          </p:nvPr>
        </p:nvPicPr>
        <p:blipFill rotWithShape="1">
          <a:blip r:embed="rId2"/>
          <a:srcRect l="13459" t="30420" r="67651" b="36179"/>
          <a:stretch/>
        </p:blipFill>
        <p:spPr>
          <a:xfrm>
            <a:off x="294639" y="2301558"/>
            <a:ext cx="3534283" cy="4332922"/>
          </a:xfrm>
        </p:spPr>
      </p:pic>
      <p:pic>
        <p:nvPicPr>
          <p:cNvPr id="7" name="Picture 6">
            <a:extLst>
              <a:ext uri="{FF2B5EF4-FFF2-40B4-BE49-F238E27FC236}">
                <a16:creationId xmlns:a16="http://schemas.microsoft.com/office/drawing/2014/main" id="{96570B3F-C68D-85AF-AE38-D19F0F818DD7}"/>
              </a:ext>
            </a:extLst>
          </p:cNvPr>
          <p:cNvPicPr>
            <a:picLocks noChangeAspect="1"/>
          </p:cNvPicPr>
          <p:nvPr/>
        </p:nvPicPr>
        <p:blipFill rotWithShape="1">
          <a:blip r:embed="rId3"/>
          <a:srcRect l="14311" t="54051" r="64533" b="27710"/>
          <a:stretch/>
        </p:blipFill>
        <p:spPr>
          <a:xfrm>
            <a:off x="4511040" y="3271520"/>
            <a:ext cx="4836160" cy="2235052"/>
          </a:xfrm>
          <a:prstGeom prst="rect">
            <a:avLst/>
          </a:prstGeom>
        </p:spPr>
      </p:pic>
    </p:spTree>
    <p:extLst>
      <p:ext uri="{BB962C8B-B14F-4D97-AF65-F5344CB8AC3E}">
        <p14:creationId xmlns:p14="http://schemas.microsoft.com/office/powerpoint/2010/main" val="992666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AA7CB-794A-40A9-51CE-EECA6FCC3A63}"/>
              </a:ext>
            </a:extLst>
          </p:cNvPr>
          <p:cNvSpPr>
            <a:spLocks noGrp="1"/>
          </p:cNvSpPr>
          <p:nvPr>
            <p:ph type="title"/>
          </p:nvPr>
        </p:nvSpPr>
        <p:spPr>
          <a:xfrm>
            <a:off x="3220720" y="1097280"/>
            <a:ext cx="8483618" cy="696278"/>
          </a:xfrm>
        </p:spPr>
        <p:txBody>
          <a:bodyPr/>
          <a:lstStyle/>
          <a:p>
            <a:r>
              <a:rPr lang="en-IN" sz="1600" dirty="0"/>
              <a:t>Insights:-</a:t>
            </a:r>
            <a:br>
              <a:rPr lang="en-IN" sz="1600" dirty="0"/>
            </a:br>
            <a:r>
              <a:rPr lang="en-IN" sz="1600" dirty="0"/>
              <a:t>In the years 2019 and 2020, November and December are high-performing months respectively</a:t>
            </a:r>
            <a:br>
              <a:rPr lang="en-IN" sz="1600" dirty="0"/>
            </a:br>
            <a:r>
              <a:rPr lang="en-IN" sz="1600" dirty="0"/>
              <a:t>March, April, and May is the low-performing month in 2020 and March, June, and July are in 2021.</a:t>
            </a:r>
            <a:br>
              <a:rPr lang="en-IN" sz="1600" dirty="0"/>
            </a:br>
            <a:r>
              <a:rPr lang="en-US" sz="1600" dirty="0"/>
              <a:t>More focus is needed on March, April, May, and July </a:t>
            </a:r>
            <a:r>
              <a:rPr lang="en-IN" sz="1600" dirty="0"/>
              <a:t>for more gross sales.</a:t>
            </a:r>
            <a:br>
              <a:rPr lang="en-IN" sz="1600" dirty="0"/>
            </a:br>
            <a:endParaRPr lang="en-IN" sz="1600" dirty="0"/>
          </a:p>
        </p:txBody>
      </p:sp>
      <p:pic>
        <p:nvPicPr>
          <p:cNvPr id="4" name="Content Placeholder 4">
            <a:extLst>
              <a:ext uri="{FF2B5EF4-FFF2-40B4-BE49-F238E27FC236}">
                <a16:creationId xmlns:a16="http://schemas.microsoft.com/office/drawing/2014/main" id="{B810F946-47EB-33FB-48FF-53CB76090B3F}"/>
              </a:ext>
            </a:extLst>
          </p:cNvPr>
          <p:cNvPicPr>
            <a:picLocks noChangeAspect="1"/>
          </p:cNvPicPr>
          <p:nvPr/>
        </p:nvPicPr>
        <p:blipFill rotWithShape="1">
          <a:blip r:embed="rId2"/>
          <a:srcRect l="14266" t="30420" r="70203" b="36179"/>
          <a:stretch/>
        </p:blipFill>
        <p:spPr>
          <a:xfrm>
            <a:off x="203180" y="543878"/>
            <a:ext cx="2905780" cy="4332922"/>
          </a:xfrm>
          <a:prstGeom prst="rect">
            <a:avLst/>
          </a:prstGeom>
          <a:effectLst>
            <a:outerShdw blurRad="50800" dir="14400000">
              <a:srgbClr val="000000">
                <a:alpha val="40000"/>
              </a:srgbClr>
            </a:outerShdw>
          </a:effectLst>
        </p:spPr>
      </p:pic>
      <p:pic>
        <p:nvPicPr>
          <p:cNvPr id="5" name="Content Placeholder 4">
            <a:extLst>
              <a:ext uri="{FF2B5EF4-FFF2-40B4-BE49-F238E27FC236}">
                <a16:creationId xmlns:a16="http://schemas.microsoft.com/office/drawing/2014/main" id="{7484C98B-D2F7-0955-AD2A-313A8B3D1BE5}"/>
              </a:ext>
            </a:extLst>
          </p:cNvPr>
          <p:cNvPicPr>
            <a:picLocks noGrp="1" noChangeAspect="1"/>
          </p:cNvPicPr>
          <p:nvPr>
            <p:ph idx="1"/>
          </p:nvPr>
        </p:nvPicPr>
        <p:blipFill rotWithShape="1">
          <a:blip r:embed="rId3"/>
          <a:srcRect l="14311" t="54051" r="71071" b="27710"/>
          <a:stretch/>
        </p:blipFill>
        <p:spPr>
          <a:xfrm>
            <a:off x="203182" y="4876800"/>
            <a:ext cx="2905778" cy="1943626"/>
          </a:xfrm>
          <a:prstGeom prst="rect">
            <a:avLst/>
          </a:prstGeom>
        </p:spPr>
      </p:pic>
      <p:pic>
        <p:nvPicPr>
          <p:cNvPr id="6" name="Picture" title="This slide contains the following visuals: lineClusteredColumnComboChart. Please refer to the notes on this slide for details">
            <a:hlinkClick r:id="rId4"/>
            <a:extLst>
              <a:ext uri="{FF2B5EF4-FFF2-40B4-BE49-F238E27FC236}">
                <a16:creationId xmlns:a16="http://schemas.microsoft.com/office/drawing/2014/main" id="{68B84A3E-E381-415F-F149-D1FDB4DB7E07}"/>
              </a:ext>
            </a:extLst>
          </p:cNvPr>
          <p:cNvPicPr>
            <a:picLocks noChangeAspect="1"/>
          </p:cNvPicPr>
          <p:nvPr/>
        </p:nvPicPr>
        <p:blipFill rotWithShape="1">
          <a:blip r:embed="rId5"/>
          <a:srcRect l="10945" t="6504" r="7913" b="4298"/>
          <a:stretch/>
        </p:blipFill>
        <p:spPr>
          <a:xfrm>
            <a:off x="3383280" y="1950720"/>
            <a:ext cx="8483618" cy="4974654"/>
          </a:xfrm>
          <a:prstGeom prst="rect">
            <a:avLst/>
          </a:prstGeom>
          <a:noFill/>
        </p:spPr>
      </p:pic>
    </p:spTree>
    <p:extLst>
      <p:ext uri="{BB962C8B-B14F-4D97-AF65-F5344CB8AC3E}">
        <p14:creationId xmlns:p14="http://schemas.microsoft.com/office/powerpoint/2010/main" val="4150191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83EEF-AE99-391D-3BC3-CEC4F7EA4ED9}"/>
              </a:ext>
            </a:extLst>
          </p:cNvPr>
          <p:cNvSpPr>
            <a:spLocks noGrp="1"/>
          </p:cNvSpPr>
          <p:nvPr>
            <p:ph type="title"/>
          </p:nvPr>
        </p:nvSpPr>
        <p:spPr/>
        <p:txBody>
          <a:bodyPr/>
          <a:lstStyle/>
          <a:p>
            <a:r>
              <a:rPr lang="en-IN" sz="2400" dirty="0"/>
              <a:t>Que 8.</a:t>
            </a:r>
            <a:r>
              <a:rPr lang="en-US" sz="2400" dirty="0"/>
              <a:t> In which quarter of 2020, got the maximum </a:t>
            </a:r>
            <a:r>
              <a:rPr lang="en-US" sz="2400" dirty="0" err="1"/>
              <a:t>total_sold_quantity</a:t>
            </a:r>
            <a:r>
              <a:rPr lang="en-US" sz="2400" dirty="0"/>
              <a:t>? The final output contains these fields sorted by the </a:t>
            </a:r>
            <a:r>
              <a:rPr lang="en-US" sz="2400" dirty="0" err="1"/>
              <a:t>total_sold_quantity</a:t>
            </a:r>
            <a:r>
              <a:rPr lang="en-US" sz="2400" dirty="0"/>
              <a:t>, Quarter </a:t>
            </a:r>
            <a:r>
              <a:rPr lang="en-US" sz="2400" dirty="0" err="1"/>
              <a:t>total_sold_quantity</a:t>
            </a:r>
            <a:endParaRPr lang="en-IN" sz="2400" dirty="0"/>
          </a:p>
        </p:txBody>
      </p:sp>
      <p:pic>
        <p:nvPicPr>
          <p:cNvPr id="5" name="Content Placeholder 4">
            <a:extLst>
              <a:ext uri="{FF2B5EF4-FFF2-40B4-BE49-F238E27FC236}">
                <a16:creationId xmlns:a16="http://schemas.microsoft.com/office/drawing/2014/main" id="{3A15957F-8E20-7574-7D27-B9C3FE1B28FA}"/>
              </a:ext>
            </a:extLst>
          </p:cNvPr>
          <p:cNvPicPr>
            <a:picLocks noGrp="1" noChangeAspect="1"/>
          </p:cNvPicPr>
          <p:nvPr>
            <p:ph idx="1"/>
          </p:nvPr>
        </p:nvPicPr>
        <p:blipFill rotWithShape="1">
          <a:blip r:embed="rId2"/>
          <a:srcRect l="13949" t="38854" r="70290" b="44777"/>
          <a:stretch/>
        </p:blipFill>
        <p:spPr>
          <a:xfrm>
            <a:off x="2895600" y="2722880"/>
            <a:ext cx="4562136" cy="2540000"/>
          </a:xfrm>
        </p:spPr>
      </p:pic>
    </p:spTree>
    <p:extLst>
      <p:ext uri="{BB962C8B-B14F-4D97-AF65-F5344CB8AC3E}">
        <p14:creationId xmlns:p14="http://schemas.microsoft.com/office/powerpoint/2010/main" val="567913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149AB-173B-7786-A252-AD203CC86FA3}"/>
              </a:ext>
            </a:extLst>
          </p:cNvPr>
          <p:cNvSpPr>
            <a:spLocks noGrp="1"/>
          </p:cNvSpPr>
          <p:nvPr>
            <p:ph type="title"/>
          </p:nvPr>
        </p:nvSpPr>
        <p:spPr>
          <a:xfrm>
            <a:off x="810001" y="817302"/>
            <a:ext cx="10571998" cy="970450"/>
          </a:xfrm>
        </p:spPr>
        <p:txBody>
          <a:bodyPr/>
          <a:lstStyle/>
          <a:p>
            <a:r>
              <a:rPr lang="en-IN" sz="4000" dirty="0"/>
              <a:t>Insights:-</a:t>
            </a:r>
            <a:br>
              <a:rPr lang="en-IN" sz="4000" dirty="0"/>
            </a:br>
            <a:r>
              <a:rPr lang="en-IN" sz="2400" dirty="0"/>
              <a:t>Quarter 1 has sold the maximum quantity.</a:t>
            </a:r>
            <a:br>
              <a:rPr lang="en-IN" sz="2400" dirty="0"/>
            </a:br>
            <a:r>
              <a:rPr lang="en-IN" sz="2400" dirty="0"/>
              <a:t>least sales happened in quarter 3.</a:t>
            </a:r>
            <a:br>
              <a:rPr lang="en-IN" sz="2400" dirty="0"/>
            </a:br>
            <a:r>
              <a:rPr lang="en-IN" sz="2400" dirty="0"/>
              <a:t>need to focus on the last two quarters to increase overall sales. </a:t>
            </a:r>
          </a:p>
        </p:txBody>
      </p:sp>
      <p:pic>
        <p:nvPicPr>
          <p:cNvPr id="4" name="Picture" title="This slide contains the following visuals: columnChart. Please refer to the notes on this slide for details">
            <a:hlinkClick r:id="rId2"/>
            <a:extLst>
              <a:ext uri="{FF2B5EF4-FFF2-40B4-BE49-F238E27FC236}">
                <a16:creationId xmlns:a16="http://schemas.microsoft.com/office/drawing/2014/main" id="{32CF2F02-8695-30B8-1045-0CECB0126DFB}"/>
              </a:ext>
            </a:extLst>
          </p:cNvPr>
          <p:cNvPicPr>
            <a:picLocks noChangeAspect="1"/>
          </p:cNvPicPr>
          <p:nvPr/>
        </p:nvPicPr>
        <p:blipFill rotWithShape="1">
          <a:blip r:embed="rId3"/>
          <a:srcRect l="19949" t="12814" r="21898" b="12814"/>
          <a:stretch/>
        </p:blipFill>
        <p:spPr>
          <a:xfrm>
            <a:off x="5720081" y="2055309"/>
            <a:ext cx="6085840" cy="4440313"/>
          </a:xfrm>
          <a:prstGeom prst="rect">
            <a:avLst/>
          </a:prstGeom>
          <a:noFill/>
        </p:spPr>
      </p:pic>
      <p:pic>
        <p:nvPicPr>
          <p:cNvPr id="5" name="Content Placeholder 4">
            <a:extLst>
              <a:ext uri="{FF2B5EF4-FFF2-40B4-BE49-F238E27FC236}">
                <a16:creationId xmlns:a16="http://schemas.microsoft.com/office/drawing/2014/main" id="{87C954F5-A634-3882-1EBF-8A46BD31740A}"/>
              </a:ext>
            </a:extLst>
          </p:cNvPr>
          <p:cNvPicPr>
            <a:picLocks noGrp="1" noChangeAspect="1"/>
          </p:cNvPicPr>
          <p:nvPr>
            <p:ph idx="1"/>
          </p:nvPr>
        </p:nvPicPr>
        <p:blipFill rotWithShape="1">
          <a:blip r:embed="rId4"/>
          <a:srcRect l="13949" t="38854" r="74564" b="44777"/>
          <a:stretch/>
        </p:blipFill>
        <p:spPr>
          <a:xfrm>
            <a:off x="498219" y="2637954"/>
            <a:ext cx="4287141" cy="3275022"/>
          </a:xfrm>
        </p:spPr>
      </p:pic>
    </p:spTree>
    <p:extLst>
      <p:ext uri="{BB962C8B-B14F-4D97-AF65-F5344CB8AC3E}">
        <p14:creationId xmlns:p14="http://schemas.microsoft.com/office/powerpoint/2010/main" val="340331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EBD1B-4FA4-DC0E-6D92-98244EDE9EAD}"/>
              </a:ext>
            </a:extLst>
          </p:cNvPr>
          <p:cNvSpPr>
            <a:spLocks noGrp="1"/>
          </p:cNvSpPr>
          <p:nvPr>
            <p:ph type="title"/>
          </p:nvPr>
        </p:nvSpPr>
        <p:spPr/>
        <p:txBody>
          <a:bodyPr/>
          <a:lstStyle/>
          <a:p>
            <a:r>
              <a:rPr lang="en-IN" sz="2400" dirty="0"/>
              <a:t>Que 9. </a:t>
            </a:r>
            <a:r>
              <a:rPr lang="en-US" sz="2400" dirty="0"/>
              <a:t>Which channel helped to bring more gross sales in the fiscal year 2021 and the percentage of contribution? The final output contains these fields, channel </a:t>
            </a:r>
            <a:r>
              <a:rPr lang="en-US" sz="2400" dirty="0" err="1"/>
              <a:t>gross_sales_mln</a:t>
            </a:r>
            <a:r>
              <a:rPr lang="en-US" sz="2400" dirty="0"/>
              <a:t> percentage</a:t>
            </a:r>
            <a:endParaRPr lang="en-IN" sz="2400" dirty="0"/>
          </a:p>
        </p:txBody>
      </p:sp>
      <p:pic>
        <p:nvPicPr>
          <p:cNvPr id="5" name="Content Placeholder 4">
            <a:extLst>
              <a:ext uri="{FF2B5EF4-FFF2-40B4-BE49-F238E27FC236}">
                <a16:creationId xmlns:a16="http://schemas.microsoft.com/office/drawing/2014/main" id="{C5D5D45B-06D0-E698-1EE9-8AC1CADCBFEB}"/>
              </a:ext>
            </a:extLst>
          </p:cNvPr>
          <p:cNvPicPr>
            <a:picLocks noGrp="1" noChangeAspect="1"/>
          </p:cNvPicPr>
          <p:nvPr>
            <p:ph idx="1"/>
          </p:nvPr>
        </p:nvPicPr>
        <p:blipFill rotWithShape="1">
          <a:blip r:embed="rId2"/>
          <a:srcRect l="14059" t="39422" r="65477" b="41376"/>
          <a:stretch/>
        </p:blipFill>
        <p:spPr>
          <a:xfrm>
            <a:off x="2387599" y="3251200"/>
            <a:ext cx="5029201" cy="2529840"/>
          </a:xfrm>
        </p:spPr>
      </p:pic>
    </p:spTree>
    <p:extLst>
      <p:ext uri="{BB962C8B-B14F-4D97-AF65-F5344CB8AC3E}">
        <p14:creationId xmlns:p14="http://schemas.microsoft.com/office/powerpoint/2010/main" val="3874315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CD283-4D48-5706-9352-46D77FF644EB}"/>
              </a:ext>
            </a:extLst>
          </p:cNvPr>
          <p:cNvSpPr>
            <a:spLocks noGrp="1"/>
          </p:cNvSpPr>
          <p:nvPr>
            <p:ph type="title"/>
          </p:nvPr>
        </p:nvSpPr>
        <p:spPr/>
        <p:txBody>
          <a:bodyPr/>
          <a:lstStyle/>
          <a:p>
            <a:r>
              <a:rPr lang="en-IN" sz="4000" dirty="0"/>
              <a:t>Insights:-</a:t>
            </a:r>
            <a:br>
              <a:rPr lang="en-IN" sz="4000" dirty="0"/>
            </a:br>
            <a:r>
              <a:rPr lang="en-IN" sz="2400" dirty="0"/>
              <a:t>distributor channel brings more sales in the year 2021.</a:t>
            </a:r>
            <a:br>
              <a:rPr lang="en-IN" sz="2400" dirty="0"/>
            </a:br>
            <a:r>
              <a:rPr lang="en-IN" sz="2400" dirty="0"/>
              <a:t>the company had strong retail and distributor network.</a:t>
            </a:r>
          </a:p>
        </p:txBody>
      </p:sp>
      <p:pic>
        <p:nvPicPr>
          <p:cNvPr id="4" name="Picture" title="This slide contains the following visuals: columnChart. Please refer to the notes on this slide for details">
            <a:hlinkClick r:id="rId2"/>
            <a:extLst>
              <a:ext uri="{FF2B5EF4-FFF2-40B4-BE49-F238E27FC236}">
                <a16:creationId xmlns:a16="http://schemas.microsoft.com/office/drawing/2014/main" id="{86103079-A03B-531F-5061-A7CE3CADACC2}"/>
              </a:ext>
            </a:extLst>
          </p:cNvPr>
          <p:cNvPicPr>
            <a:picLocks noChangeAspect="1"/>
          </p:cNvPicPr>
          <p:nvPr/>
        </p:nvPicPr>
        <p:blipFill rotWithShape="1">
          <a:blip r:embed="rId3"/>
          <a:srcRect l="27304" t="21050" r="25258" b="13259"/>
          <a:stretch/>
        </p:blipFill>
        <p:spPr>
          <a:xfrm>
            <a:off x="6383731" y="2222287"/>
            <a:ext cx="5687747" cy="4493473"/>
          </a:xfrm>
          <a:prstGeom prst="rect">
            <a:avLst/>
          </a:prstGeom>
          <a:noFill/>
        </p:spPr>
      </p:pic>
      <p:pic>
        <p:nvPicPr>
          <p:cNvPr id="5" name="Content Placeholder 4">
            <a:extLst>
              <a:ext uri="{FF2B5EF4-FFF2-40B4-BE49-F238E27FC236}">
                <a16:creationId xmlns:a16="http://schemas.microsoft.com/office/drawing/2014/main" id="{676803E7-A507-76E9-F66F-D72EFDB611E9}"/>
              </a:ext>
            </a:extLst>
          </p:cNvPr>
          <p:cNvPicPr>
            <a:picLocks noChangeAspect="1"/>
          </p:cNvPicPr>
          <p:nvPr/>
        </p:nvPicPr>
        <p:blipFill rotWithShape="1">
          <a:blip r:embed="rId4"/>
          <a:srcRect l="14095" t="40077" r="71712" b="46120"/>
          <a:stretch/>
        </p:blipFill>
        <p:spPr>
          <a:xfrm>
            <a:off x="579120" y="2712720"/>
            <a:ext cx="4450080" cy="3497638"/>
          </a:xfrm>
          <a:prstGeom prst="rect">
            <a:avLst/>
          </a:prstGeom>
          <a:effectLst>
            <a:outerShdw blurRad="50800" dir="14400000">
              <a:srgbClr val="000000">
                <a:alpha val="40000"/>
              </a:srgbClr>
            </a:outerShdw>
          </a:effectLst>
        </p:spPr>
      </p:pic>
    </p:spTree>
    <p:extLst>
      <p:ext uri="{BB962C8B-B14F-4D97-AF65-F5344CB8AC3E}">
        <p14:creationId xmlns:p14="http://schemas.microsoft.com/office/powerpoint/2010/main" val="1163927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E2412-819C-4342-7DCF-FEB21C42882C}"/>
              </a:ext>
            </a:extLst>
          </p:cNvPr>
          <p:cNvSpPr>
            <a:spLocks noGrp="1"/>
          </p:cNvSpPr>
          <p:nvPr>
            <p:ph type="title"/>
          </p:nvPr>
        </p:nvSpPr>
        <p:spPr/>
        <p:txBody>
          <a:bodyPr/>
          <a:lstStyle/>
          <a:p>
            <a:r>
              <a:rPr lang="en-IN" sz="2400" dirty="0">
                <a:solidFill>
                  <a:schemeClr val="tx1"/>
                </a:solidFill>
              </a:rPr>
              <a:t>Que 1. </a:t>
            </a:r>
            <a:r>
              <a:rPr lang="en-US" sz="2400" dirty="0">
                <a:solidFill>
                  <a:schemeClr val="tx1"/>
                </a:solidFill>
              </a:rPr>
              <a:t>Provide the list of markets in which customer "</a:t>
            </a:r>
            <a:r>
              <a:rPr lang="en-US" sz="2400" dirty="0" err="1">
                <a:solidFill>
                  <a:schemeClr val="tx1"/>
                </a:solidFill>
              </a:rPr>
              <a:t>Atliq</a:t>
            </a:r>
            <a:r>
              <a:rPr lang="en-US" sz="2400" dirty="0">
                <a:solidFill>
                  <a:schemeClr val="tx1"/>
                </a:solidFill>
              </a:rPr>
              <a:t> Exclusive" operates its business in the APAC region.</a:t>
            </a:r>
            <a:endParaRPr lang="en-IN" sz="2400" dirty="0">
              <a:solidFill>
                <a:schemeClr val="tx1"/>
              </a:solidFill>
            </a:endParaRPr>
          </a:p>
        </p:txBody>
      </p:sp>
      <p:sp>
        <p:nvSpPr>
          <p:cNvPr id="3" name="Content Placeholder 2">
            <a:extLst>
              <a:ext uri="{FF2B5EF4-FFF2-40B4-BE49-F238E27FC236}">
                <a16:creationId xmlns:a16="http://schemas.microsoft.com/office/drawing/2014/main" id="{36BD7D28-FB4D-3F59-87C9-15F0905D2C5D}"/>
              </a:ext>
            </a:extLst>
          </p:cNvPr>
          <p:cNvSpPr>
            <a:spLocks noGrp="1"/>
          </p:cNvSpPr>
          <p:nvPr>
            <p:ph idx="1"/>
          </p:nvPr>
        </p:nvSpPr>
        <p:spPr>
          <a:xfrm>
            <a:off x="818712" y="2222287"/>
            <a:ext cx="10550328" cy="4188525"/>
          </a:xfrm>
        </p:spPr>
        <p:txBody>
          <a:bodyPr/>
          <a:lstStyle/>
          <a:p>
            <a:pPr marL="0" indent="0">
              <a:buNone/>
            </a:pPr>
            <a:r>
              <a:rPr lang="en-US" dirty="0"/>
              <a:t> </a:t>
            </a:r>
            <a:r>
              <a:rPr lang="en-US" sz="2000" dirty="0"/>
              <a:t>select  </a:t>
            </a:r>
            <a:r>
              <a:rPr lang="en-US" sz="2000" dirty="0" err="1"/>
              <a:t>customer,market,region</a:t>
            </a:r>
            <a:r>
              <a:rPr lang="en-US" sz="2000" dirty="0"/>
              <a:t>  from </a:t>
            </a:r>
            <a:r>
              <a:rPr lang="en-US" sz="2000" dirty="0" err="1"/>
              <a:t>dim_customerwhere</a:t>
            </a:r>
            <a:r>
              <a:rPr lang="en-US" sz="2000" dirty="0"/>
              <a:t> customer="</a:t>
            </a:r>
            <a:r>
              <a:rPr lang="en-US" sz="2000" dirty="0" err="1"/>
              <a:t>Atliq</a:t>
            </a:r>
            <a:r>
              <a:rPr lang="en-US" sz="2000" dirty="0"/>
              <a:t>   </a:t>
            </a:r>
          </a:p>
          <a:p>
            <a:pPr marL="0" indent="0">
              <a:buNone/>
            </a:pPr>
            <a:r>
              <a:rPr lang="en-US" sz="2000" dirty="0"/>
              <a:t>  Exclusive" and region="APAC";</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656C6FFB-8887-8C5A-0C77-DD2237850248}"/>
              </a:ext>
            </a:extLst>
          </p:cNvPr>
          <p:cNvPicPr>
            <a:picLocks noChangeAspect="1"/>
          </p:cNvPicPr>
          <p:nvPr/>
        </p:nvPicPr>
        <p:blipFill rotWithShape="1">
          <a:blip r:embed="rId3"/>
          <a:srcRect l="14026" t="42275" r="71436" b="37260"/>
          <a:stretch/>
        </p:blipFill>
        <p:spPr>
          <a:xfrm>
            <a:off x="3566160" y="3420554"/>
            <a:ext cx="3962400" cy="2990258"/>
          </a:xfrm>
          <a:prstGeom prst="rect">
            <a:avLst/>
          </a:prstGeom>
        </p:spPr>
      </p:pic>
    </p:spTree>
    <p:extLst>
      <p:ext uri="{BB962C8B-B14F-4D97-AF65-F5344CB8AC3E}">
        <p14:creationId xmlns:p14="http://schemas.microsoft.com/office/powerpoint/2010/main" val="3446809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1AD2-786F-9219-6CC2-F41E472F5332}"/>
              </a:ext>
            </a:extLst>
          </p:cNvPr>
          <p:cNvSpPr>
            <a:spLocks noGrp="1"/>
          </p:cNvSpPr>
          <p:nvPr>
            <p:ph type="title"/>
          </p:nvPr>
        </p:nvSpPr>
        <p:spPr>
          <a:xfrm>
            <a:off x="801288" y="741828"/>
            <a:ext cx="10571998" cy="970450"/>
          </a:xfrm>
        </p:spPr>
        <p:txBody>
          <a:bodyPr/>
          <a:lstStyle/>
          <a:p>
            <a:r>
              <a:rPr lang="en-IN" sz="2400" dirty="0"/>
              <a:t>Que 10. </a:t>
            </a:r>
            <a:r>
              <a:rPr lang="en-US" sz="2400" dirty="0"/>
              <a:t>Get the Top 3 products in each division that have a high </a:t>
            </a:r>
            <a:r>
              <a:rPr lang="en-US" sz="2400" dirty="0" err="1"/>
              <a:t>total_sold_quantity</a:t>
            </a:r>
            <a:r>
              <a:rPr lang="en-US" sz="2400" dirty="0"/>
              <a:t> in the </a:t>
            </a:r>
            <a:r>
              <a:rPr lang="en-US" sz="2400" dirty="0" err="1"/>
              <a:t>fiscal_year</a:t>
            </a:r>
            <a:r>
              <a:rPr lang="en-US" sz="2400" dirty="0"/>
              <a:t> 2021? The final output contains these fields, division </a:t>
            </a:r>
            <a:r>
              <a:rPr lang="en-US" sz="2400" dirty="0" err="1"/>
              <a:t>product_code</a:t>
            </a:r>
            <a:r>
              <a:rPr lang="en-US" sz="2400" dirty="0"/>
              <a:t> codebasics.io product </a:t>
            </a:r>
            <a:r>
              <a:rPr lang="en-US" sz="2400" dirty="0" err="1"/>
              <a:t>total_sold_quantity</a:t>
            </a:r>
            <a:r>
              <a:rPr lang="en-US" sz="2400" dirty="0"/>
              <a:t> </a:t>
            </a:r>
            <a:r>
              <a:rPr lang="en-US" sz="2400" dirty="0" err="1"/>
              <a:t>rank_order</a:t>
            </a:r>
            <a:endParaRPr lang="en-IN" sz="2400" dirty="0"/>
          </a:p>
        </p:txBody>
      </p:sp>
      <p:pic>
        <p:nvPicPr>
          <p:cNvPr id="5" name="Content Placeholder 4">
            <a:extLst>
              <a:ext uri="{FF2B5EF4-FFF2-40B4-BE49-F238E27FC236}">
                <a16:creationId xmlns:a16="http://schemas.microsoft.com/office/drawing/2014/main" id="{9A1E7E55-1A48-F891-25B6-F8670BE0DECF}"/>
              </a:ext>
            </a:extLst>
          </p:cNvPr>
          <p:cNvPicPr>
            <a:picLocks noGrp="1" noChangeAspect="1"/>
          </p:cNvPicPr>
          <p:nvPr>
            <p:ph idx="1"/>
          </p:nvPr>
        </p:nvPicPr>
        <p:blipFill rotWithShape="1">
          <a:blip r:embed="rId2"/>
          <a:srcRect l="14695" t="38931" r="58237" b="39429"/>
          <a:stretch/>
        </p:blipFill>
        <p:spPr>
          <a:xfrm>
            <a:off x="2529840" y="2895600"/>
            <a:ext cx="5618480" cy="2407920"/>
          </a:xfrm>
        </p:spPr>
      </p:pic>
    </p:spTree>
    <p:extLst>
      <p:ext uri="{BB962C8B-B14F-4D97-AF65-F5344CB8AC3E}">
        <p14:creationId xmlns:p14="http://schemas.microsoft.com/office/powerpoint/2010/main" val="3428946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7228E-CF69-EA4B-B372-46BCB54F798C}"/>
              </a:ext>
            </a:extLst>
          </p:cNvPr>
          <p:cNvSpPr>
            <a:spLocks noGrp="1"/>
          </p:cNvSpPr>
          <p:nvPr>
            <p:ph type="title"/>
          </p:nvPr>
        </p:nvSpPr>
        <p:spPr/>
        <p:txBody>
          <a:bodyPr/>
          <a:lstStyle/>
          <a:p>
            <a:r>
              <a:rPr lang="en-IN" sz="4000" dirty="0"/>
              <a:t>Insights:-</a:t>
            </a:r>
            <a:br>
              <a:rPr lang="en-IN" sz="4000" dirty="0"/>
            </a:br>
            <a:r>
              <a:rPr lang="en-IN" sz="2400" dirty="0"/>
              <a:t>N&amp;S, P&amp;A, and PC divisions had high sale quantity.</a:t>
            </a:r>
            <a:br>
              <a:rPr lang="en-IN" sz="2400" dirty="0"/>
            </a:br>
            <a:r>
              <a:rPr lang="en-IN" sz="2400" dirty="0"/>
              <a:t>As compared to other divisions, PC had less sold quantity.</a:t>
            </a:r>
          </a:p>
        </p:txBody>
      </p:sp>
      <p:pic>
        <p:nvPicPr>
          <p:cNvPr id="4" name="Content Placeholder 4">
            <a:extLst>
              <a:ext uri="{FF2B5EF4-FFF2-40B4-BE49-F238E27FC236}">
                <a16:creationId xmlns:a16="http://schemas.microsoft.com/office/drawing/2014/main" id="{2E0B94AE-1056-2DB4-A772-97296543FB94}"/>
              </a:ext>
            </a:extLst>
          </p:cNvPr>
          <p:cNvPicPr>
            <a:picLocks noChangeAspect="1"/>
          </p:cNvPicPr>
          <p:nvPr/>
        </p:nvPicPr>
        <p:blipFill rotWithShape="1">
          <a:blip r:embed="rId2"/>
          <a:srcRect l="14695" t="38931" r="63196" b="39429"/>
          <a:stretch/>
        </p:blipFill>
        <p:spPr>
          <a:xfrm>
            <a:off x="226714" y="2463075"/>
            <a:ext cx="5020200" cy="4089252"/>
          </a:xfrm>
          <a:prstGeom prst="rect">
            <a:avLst/>
          </a:prstGeom>
          <a:effectLst>
            <a:outerShdw blurRad="50800" dir="14400000">
              <a:srgbClr val="000000">
                <a:alpha val="40000"/>
              </a:srgbClr>
            </a:outerShdw>
          </a:effectLst>
        </p:spPr>
      </p:pic>
      <p:pic>
        <p:nvPicPr>
          <p:cNvPr id="5" name="Picture" title="This slide contains the following visuals: lineStackedColumnComboChart. Please refer to the notes on this slide for details">
            <a:hlinkClick r:id="rId3"/>
            <a:extLst>
              <a:ext uri="{FF2B5EF4-FFF2-40B4-BE49-F238E27FC236}">
                <a16:creationId xmlns:a16="http://schemas.microsoft.com/office/drawing/2014/main" id="{78EAD861-D4D7-7B98-F1C8-8788B9F9F7BA}"/>
              </a:ext>
            </a:extLst>
          </p:cNvPr>
          <p:cNvPicPr>
            <a:picLocks noChangeAspect="1"/>
          </p:cNvPicPr>
          <p:nvPr/>
        </p:nvPicPr>
        <p:blipFill rotWithShape="1">
          <a:blip r:embed="rId4"/>
          <a:srcRect l="7219" t="5379" r="6318" b="7576"/>
          <a:stretch/>
        </p:blipFill>
        <p:spPr>
          <a:xfrm>
            <a:off x="5470950" y="2002971"/>
            <a:ext cx="6601307" cy="4757058"/>
          </a:xfrm>
          <a:prstGeom prst="rect">
            <a:avLst/>
          </a:prstGeom>
          <a:noFill/>
        </p:spPr>
      </p:pic>
    </p:spTree>
    <p:extLst>
      <p:ext uri="{BB962C8B-B14F-4D97-AF65-F5344CB8AC3E}">
        <p14:creationId xmlns:p14="http://schemas.microsoft.com/office/powerpoint/2010/main" val="98718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AE81F-DF63-FEE4-C818-4122DF82B350}"/>
              </a:ext>
            </a:extLst>
          </p:cNvPr>
          <p:cNvSpPr>
            <a:spLocks noGrp="1"/>
          </p:cNvSpPr>
          <p:nvPr>
            <p:ph type="title"/>
          </p:nvPr>
        </p:nvSpPr>
        <p:spPr>
          <a:xfrm>
            <a:off x="688081" y="692442"/>
            <a:ext cx="10571998" cy="970450"/>
          </a:xfrm>
        </p:spPr>
        <p:txBody>
          <a:bodyPr/>
          <a:lstStyle/>
          <a:p>
            <a:r>
              <a:rPr lang="en-IN" sz="2400" dirty="0"/>
              <a:t>Insights:-</a:t>
            </a:r>
            <a:br>
              <a:rPr lang="en-IN" sz="2400" dirty="0"/>
            </a:br>
            <a:r>
              <a:rPr lang="en-IN" sz="2400" dirty="0"/>
              <a:t>India, Indonesia, Japan, Philippines, South Korea, Australia, </a:t>
            </a:r>
            <a:r>
              <a:rPr lang="en-IN" sz="2400" dirty="0" err="1"/>
              <a:t>Newzealand</a:t>
            </a:r>
            <a:r>
              <a:rPr lang="en-IN" sz="2400" dirty="0"/>
              <a:t>, and Bangladesh are the markets where </a:t>
            </a:r>
            <a:r>
              <a:rPr lang="en-US" sz="2400" dirty="0"/>
              <a:t>"</a:t>
            </a:r>
            <a:r>
              <a:rPr lang="en-US" sz="2400" dirty="0" err="1"/>
              <a:t>Atliq</a:t>
            </a:r>
            <a:r>
              <a:rPr lang="en-US" sz="2400" dirty="0"/>
              <a:t> Exclusive" operates its business in the APAC region.</a:t>
            </a:r>
            <a:endParaRPr lang="en-IN" sz="2400" dirty="0"/>
          </a:p>
        </p:txBody>
      </p:sp>
      <p:sp>
        <p:nvSpPr>
          <p:cNvPr id="4" name="Content Placeholder 3">
            <a:extLst>
              <a:ext uri="{FF2B5EF4-FFF2-40B4-BE49-F238E27FC236}">
                <a16:creationId xmlns:a16="http://schemas.microsoft.com/office/drawing/2014/main" id="{CBE3849E-17BE-7090-23CF-7EE5BDD085A1}"/>
              </a:ext>
            </a:extLst>
          </p:cNvPr>
          <p:cNvSpPr>
            <a:spLocks noGrp="1"/>
          </p:cNvSpPr>
          <p:nvPr>
            <p:ph sz="half" idx="2"/>
          </p:nvPr>
        </p:nvSpPr>
        <p:spPr/>
        <p:txBody>
          <a:bodyPr/>
          <a:lstStyle/>
          <a:p>
            <a:endParaRPr lang="en-IN"/>
          </a:p>
        </p:txBody>
      </p:sp>
      <p:pic>
        <p:nvPicPr>
          <p:cNvPr id="7" name="Content Placeholder 6">
            <a:extLst>
              <a:ext uri="{FF2B5EF4-FFF2-40B4-BE49-F238E27FC236}">
                <a16:creationId xmlns:a16="http://schemas.microsoft.com/office/drawing/2014/main" id="{F4B4B04D-763F-5288-68B4-B5883CFC11CC}"/>
              </a:ext>
            </a:extLst>
          </p:cNvPr>
          <p:cNvPicPr>
            <a:picLocks noGrp="1" noChangeAspect="1"/>
          </p:cNvPicPr>
          <p:nvPr>
            <p:ph sz="half" idx="1"/>
          </p:nvPr>
        </p:nvPicPr>
        <p:blipFill rotWithShape="1">
          <a:blip r:embed="rId2"/>
          <a:srcRect l="14026" t="42275" r="71436" b="37260"/>
          <a:stretch/>
        </p:blipFill>
        <p:spPr>
          <a:xfrm>
            <a:off x="219989" y="2377440"/>
            <a:ext cx="4717453" cy="4226559"/>
          </a:xfrm>
          <a:prstGeom prst="rect">
            <a:avLst/>
          </a:prstGeom>
        </p:spPr>
      </p:pic>
      <p:pic>
        <p:nvPicPr>
          <p:cNvPr id="8" name="Picture" title="This slide contains the following visuals: clusteredColumnChart. Please refer to the notes on this slide for details">
            <a:hlinkClick r:id="rId3"/>
            <a:extLst>
              <a:ext uri="{FF2B5EF4-FFF2-40B4-BE49-F238E27FC236}">
                <a16:creationId xmlns:a16="http://schemas.microsoft.com/office/drawing/2014/main" id="{E601A239-A120-B33F-6373-57178CDBCFF7}"/>
              </a:ext>
            </a:extLst>
          </p:cNvPr>
          <p:cNvPicPr>
            <a:picLocks noChangeAspect="1"/>
          </p:cNvPicPr>
          <p:nvPr/>
        </p:nvPicPr>
        <p:blipFill rotWithShape="1">
          <a:blip r:embed="rId4"/>
          <a:srcRect l="14590" t="3834" r="19426" b="16301"/>
          <a:stretch/>
        </p:blipFill>
        <p:spPr>
          <a:xfrm>
            <a:off x="5252720" y="2377440"/>
            <a:ext cx="6719291" cy="4312919"/>
          </a:xfrm>
          <a:prstGeom prst="rect">
            <a:avLst/>
          </a:prstGeom>
          <a:noFill/>
        </p:spPr>
      </p:pic>
    </p:spTree>
    <p:extLst>
      <p:ext uri="{BB962C8B-B14F-4D97-AF65-F5344CB8AC3E}">
        <p14:creationId xmlns:p14="http://schemas.microsoft.com/office/powerpoint/2010/main" val="3876129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65DAB-4A98-21CF-0F55-ED8CD97126F6}"/>
              </a:ext>
            </a:extLst>
          </p:cNvPr>
          <p:cNvSpPr>
            <a:spLocks noGrp="1"/>
          </p:cNvSpPr>
          <p:nvPr>
            <p:ph type="title"/>
          </p:nvPr>
        </p:nvSpPr>
        <p:spPr/>
        <p:txBody>
          <a:bodyPr/>
          <a:lstStyle/>
          <a:p>
            <a:r>
              <a:rPr lang="en-IN" sz="2400" dirty="0"/>
              <a:t>Que 2.</a:t>
            </a:r>
            <a:r>
              <a:rPr lang="en-US" sz="2400" dirty="0"/>
              <a:t> What is the percentage of unique product increase in 2021 vs. 2020? The final output contains these fields, unique_products_2020 unique_products_2021 </a:t>
            </a:r>
            <a:r>
              <a:rPr lang="en-US" sz="2400" dirty="0" err="1"/>
              <a:t>percentage_chg</a:t>
            </a:r>
            <a:endParaRPr lang="en-IN" sz="2400" dirty="0"/>
          </a:p>
        </p:txBody>
      </p:sp>
      <p:pic>
        <p:nvPicPr>
          <p:cNvPr id="10" name="Content Placeholder 9">
            <a:extLst>
              <a:ext uri="{FF2B5EF4-FFF2-40B4-BE49-F238E27FC236}">
                <a16:creationId xmlns:a16="http://schemas.microsoft.com/office/drawing/2014/main" id="{532C5F08-5789-8FD3-D1A1-D7644116D216}"/>
              </a:ext>
            </a:extLst>
          </p:cNvPr>
          <p:cNvPicPr>
            <a:picLocks noGrp="1" noChangeAspect="1"/>
          </p:cNvPicPr>
          <p:nvPr>
            <p:ph sz="half" idx="1"/>
          </p:nvPr>
        </p:nvPicPr>
        <p:blipFill rotWithShape="1">
          <a:blip r:embed="rId2"/>
          <a:srcRect l="12810" t="42680" r="53116" b="48029"/>
          <a:stretch/>
        </p:blipFill>
        <p:spPr>
          <a:xfrm>
            <a:off x="1534160" y="3220721"/>
            <a:ext cx="8270240" cy="2052320"/>
          </a:xfrm>
        </p:spPr>
      </p:pic>
    </p:spTree>
    <p:extLst>
      <p:ext uri="{BB962C8B-B14F-4D97-AF65-F5344CB8AC3E}">
        <p14:creationId xmlns:p14="http://schemas.microsoft.com/office/powerpoint/2010/main" val="2873685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C7014-D7DD-34FE-F957-55457AF417C7}"/>
              </a:ext>
            </a:extLst>
          </p:cNvPr>
          <p:cNvSpPr>
            <a:spLocks noGrp="1"/>
          </p:cNvSpPr>
          <p:nvPr>
            <p:ph type="title"/>
          </p:nvPr>
        </p:nvSpPr>
        <p:spPr>
          <a:xfrm>
            <a:off x="810000" y="528468"/>
            <a:ext cx="10571998" cy="970450"/>
          </a:xfrm>
        </p:spPr>
        <p:txBody>
          <a:bodyPr/>
          <a:lstStyle/>
          <a:p>
            <a:r>
              <a:rPr lang="en-IN" sz="3600" dirty="0"/>
              <a:t>Insights:- </a:t>
            </a:r>
            <a:br>
              <a:rPr lang="en-IN" dirty="0"/>
            </a:br>
            <a:r>
              <a:rPr lang="en-IN" sz="2000" dirty="0"/>
              <a:t>Unique product counts in the years 2020 and 2021 are 245 and 334 respectively.</a:t>
            </a:r>
            <a:br>
              <a:rPr lang="en-IN" sz="2000" dirty="0"/>
            </a:br>
            <a:r>
              <a:rPr lang="en-IN" sz="2000" dirty="0"/>
              <a:t>The percentage change in the unique product in the year 2021 is 25.65%  as compared to the year 2020.</a:t>
            </a:r>
          </a:p>
        </p:txBody>
      </p:sp>
      <p:pic>
        <p:nvPicPr>
          <p:cNvPr id="4" name="Picture" title="This slide contains the following visuals: clusteredColumnChart. Please refer to the notes on this slide for details">
            <a:hlinkClick r:id="rId2"/>
            <a:extLst>
              <a:ext uri="{FF2B5EF4-FFF2-40B4-BE49-F238E27FC236}">
                <a16:creationId xmlns:a16="http://schemas.microsoft.com/office/drawing/2014/main" id="{3726BBDA-6BD0-5E62-4D69-674ED20C7E11}"/>
              </a:ext>
            </a:extLst>
          </p:cNvPr>
          <p:cNvPicPr>
            <a:picLocks noGrp="1" noChangeAspect="1"/>
          </p:cNvPicPr>
          <p:nvPr>
            <p:ph idx="1"/>
          </p:nvPr>
        </p:nvPicPr>
        <p:blipFill rotWithShape="1">
          <a:blip r:embed="rId3"/>
          <a:srcRect l="24409" t="17290" r="25200" b="11748"/>
          <a:stretch/>
        </p:blipFill>
        <p:spPr>
          <a:xfrm>
            <a:off x="6468307" y="2192050"/>
            <a:ext cx="5433433" cy="4363780"/>
          </a:xfrm>
          <a:prstGeom prst="rect">
            <a:avLst/>
          </a:prstGeom>
          <a:noFill/>
        </p:spPr>
      </p:pic>
      <p:pic>
        <p:nvPicPr>
          <p:cNvPr id="5" name="Content Placeholder 9">
            <a:extLst>
              <a:ext uri="{FF2B5EF4-FFF2-40B4-BE49-F238E27FC236}">
                <a16:creationId xmlns:a16="http://schemas.microsoft.com/office/drawing/2014/main" id="{885CB802-CDA4-5374-DD77-169313F802D6}"/>
              </a:ext>
            </a:extLst>
          </p:cNvPr>
          <p:cNvPicPr>
            <a:picLocks noChangeAspect="1"/>
          </p:cNvPicPr>
          <p:nvPr/>
        </p:nvPicPr>
        <p:blipFill rotWithShape="1">
          <a:blip r:embed="rId4"/>
          <a:srcRect l="12810" t="42680" r="53116" b="48029"/>
          <a:stretch/>
        </p:blipFill>
        <p:spPr>
          <a:xfrm>
            <a:off x="290260" y="3059634"/>
            <a:ext cx="5696883" cy="2287814"/>
          </a:xfrm>
          <a:prstGeom prst="rect">
            <a:avLst/>
          </a:prstGeom>
          <a:effectLst>
            <a:outerShdw blurRad="50800" dir="14400000">
              <a:srgbClr val="000000">
                <a:alpha val="40000"/>
              </a:srgbClr>
            </a:outerShdw>
          </a:effectLst>
        </p:spPr>
      </p:pic>
    </p:spTree>
    <p:extLst>
      <p:ext uri="{BB962C8B-B14F-4D97-AF65-F5344CB8AC3E}">
        <p14:creationId xmlns:p14="http://schemas.microsoft.com/office/powerpoint/2010/main" val="1065674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3955C-7422-C785-088E-2B044EB24AF0}"/>
              </a:ext>
            </a:extLst>
          </p:cNvPr>
          <p:cNvSpPr>
            <a:spLocks noGrp="1"/>
          </p:cNvSpPr>
          <p:nvPr>
            <p:ph type="title"/>
          </p:nvPr>
        </p:nvSpPr>
        <p:spPr>
          <a:xfrm>
            <a:off x="801288" y="609748"/>
            <a:ext cx="10571998" cy="970450"/>
          </a:xfrm>
        </p:spPr>
        <p:txBody>
          <a:bodyPr/>
          <a:lstStyle/>
          <a:p>
            <a:r>
              <a:rPr lang="en-IN" sz="2400" dirty="0"/>
              <a:t>Que 3.</a:t>
            </a:r>
            <a:r>
              <a:rPr lang="en-US" sz="2400" dirty="0"/>
              <a:t> Provide a report with all the unique product counts for each segment and sort them in descending order of product counts. The final output contains 2 fields, segment </a:t>
            </a:r>
            <a:r>
              <a:rPr lang="en-US" sz="2400" dirty="0" err="1"/>
              <a:t>product_count</a:t>
            </a:r>
            <a:endParaRPr lang="en-IN" sz="2400" dirty="0"/>
          </a:p>
        </p:txBody>
      </p:sp>
      <p:pic>
        <p:nvPicPr>
          <p:cNvPr id="6" name="Content Placeholder 5">
            <a:extLst>
              <a:ext uri="{FF2B5EF4-FFF2-40B4-BE49-F238E27FC236}">
                <a16:creationId xmlns:a16="http://schemas.microsoft.com/office/drawing/2014/main" id="{A2DAD13D-4EE8-F8D2-9E91-5A552F7BF05E}"/>
              </a:ext>
            </a:extLst>
          </p:cNvPr>
          <p:cNvPicPr>
            <a:picLocks noGrp="1" noChangeAspect="1"/>
          </p:cNvPicPr>
          <p:nvPr>
            <p:ph idx="1"/>
          </p:nvPr>
        </p:nvPicPr>
        <p:blipFill rotWithShape="1">
          <a:blip r:embed="rId2"/>
          <a:srcRect l="13609" t="42160" r="70353" b="38713"/>
          <a:stretch/>
        </p:blipFill>
        <p:spPr>
          <a:xfrm>
            <a:off x="3007361" y="2580640"/>
            <a:ext cx="4622800" cy="2955560"/>
          </a:xfrm>
        </p:spPr>
      </p:pic>
    </p:spTree>
    <p:extLst>
      <p:ext uri="{BB962C8B-B14F-4D97-AF65-F5344CB8AC3E}">
        <p14:creationId xmlns:p14="http://schemas.microsoft.com/office/powerpoint/2010/main" val="644823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AC243-28B9-160B-552B-A07C9C6A4255}"/>
              </a:ext>
            </a:extLst>
          </p:cNvPr>
          <p:cNvSpPr>
            <a:spLocks noGrp="1"/>
          </p:cNvSpPr>
          <p:nvPr>
            <p:ph type="title"/>
          </p:nvPr>
        </p:nvSpPr>
        <p:spPr/>
        <p:txBody>
          <a:bodyPr/>
          <a:lstStyle/>
          <a:p>
            <a:r>
              <a:rPr lang="en-IN" sz="4000" dirty="0"/>
              <a:t>Insights:-</a:t>
            </a:r>
            <a:br>
              <a:rPr lang="en-IN" sz="4000" dirty="0"/>
            </a:br>
            <a:r>
              <a:rPr lang="en-IN" sz="2000" dirty="0"/>
              <a:t>In the segment, the notebook had the most number of unique products</a:t>
            </a:r>
            <a:endParaRPr lang="en-IN" dirty="0"/>
          </a:p>
        </p:txBody>
      </p:sp>
      <p:pic>
        <p:nvPicPr>
          <p:cNvPr id="4" name="Picture" title="This slide contains the following visuals: columnChart. Please refer to the notes on this slide for details">
            <a:hlinkClick r:id="rId2"/>
            <a:extLst>
              <a:ext uri="{FF2B5EF4-FFF2-40B4-BE49-F238E27FC236}">
                <a16:creationId xmlns:a16="http://schemas.microsoft.com/office/drawing/2014/main" id="{C95FE586-46C7-153F-88E0-60EA02E1ADAE}"/>
              </a:ext>
            </a:extLst>
          </p:cNvPr>
          <p:cNvPicPr>
            <a:picLocks noChangeAspect="1"/>
          </p:cNvPicPr>
          <p:nvPr/>
        </p:nvPicPr>
        <p:blipFill rotWithShape="1">
          <a:blip r:embed="rId3"/>
          <a:srcRect l="19228" t="16444" r="18394" b="14074"/>
          <a:stretch/>
        </p:blipFill>
        <p:spPr>
          <a:xfrm>
            <a:off x="5168098" y="2164080"/>
            <a:ext cx="6922302" cy="4399132"/>
          </a:xfrm>
          <a:prstGeom prst="rect">
            <a:avLst/>
          </a:prstGeom>
          <a:noFill/>
        </p:spPr>
      </p:pic>
      <p:pic>
        <p:nvPicPr>
          <p:cNvPr id="5" name="Content Placeholder 5">
            <a:extLst>
              <a:ext uri="{FF2B5EF4-FFF2-40B4-BE49-F238E27FC236}">
                <a16:creationId xmlns:a16="http://schemas.microsoft.com/office/drawing/2014/main" id="{3381385D-D2F4-7825-A238-88735D55BCA8}"/>
              </a:ext>
            </a:extLst>
          </p:cNvPr>
          <p:cNvPicPr>
            <a:picLocks noChangeAspect="1"/>
          </p:cNvPicPr>
          <p:nvPr/>
        </p:nvPicPr>
        <p:blipFill rotWithShape="1">
          <a:blip r:embed="rId4"/>
          <a:srcRect l="13609" t="42160" r="70353" b="38713"/>
          <a:stretch/>
        </p:blipFill>
        <p:spPr>
          <a:xfrm>
            <a:off x="314958" y="2164080"/>
            <a:ext cx="4622800" cy="4399132"/>
          </a:xfrm>
          <a:prstGeom prst="rect">
            <a:avLst/>
          </a:prstGeom>
          <a:effectLst>
            <a:outerShdw blurRad="50800" dir="14400000">
              <a:srgbClr val="000000">
                <a:alpha val="40000"/>
              </a:srgbClr>
            </a:outerShdw>
          </a:effectLst>
        </p:spPr>
      </p:pic>
    </p:spTree>
    <p:extLst>
      <p:ext uri="{BB962C8B-B14F-4D97-AF65-F5344CB8AC3E}">
        <p14:creationId xmlns:p14="http://schemas.microsoft.com/office/powerpoint/2010/main" val="1044419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F9F4F-5B52-1911-5791-3486778DFA3A}"/>
              </a:ext>
            </a:extLst>
          </p:cNvPr>
          <p:cNvSpPr>
            <a:spLocks noGrp="1"/>
          </p:cNvSpPr>
          <p:nvPr>
            <p:ph type="title"/>
          </p:nvPr>
        </p:nvSpPr>
        <p:spPr/>
        <p:txBody>
          <a:bodyPr/>
          <a:lstStyle/>
          <a:p>
            <a:r>
              <a:rPr lang="en-IN" sz="2400" dirty="0"/>
              <a:t>Que 4.</a:t>
            </a:r>
            <a:r>
              <a:rPr lang="en-US" sz="2400" dirty="0"/>
              <a:t> Follow-up: Which segment had the most increase in unique products in 2021 vs 2020? The final output contains these fields, segment product_count_2020 product_count_2021 difference</a:t>
            </a:r>
            <a:endParaRPr lang="en-IN" sz="2400" dirty="0"/>
          </a:p>
        </p:txBody>
      </p:sp>
      <p:pic>
        <p:nvPicPr>
          <p:cNvPr id="5" name="Content Placeholder 4">
            <a:extLst>
              <a:ext uri="{FF2B5EF4-FFF2-40B4-BE49-F238E27FC236}">
                <a16:creationId xmlns:a16="http://schemas.microsoft.com/office/drawing/2014/main" id="{9845BA13-956B-4D80-7C6A-C1455105EA4C}"/>
              </a:ext>
            </a:extLst>
          </p:cNvPr>
          <p:cNvPicPr>
            <a:picLocks noGrp="1" noChangeAspect="1"/>
          </p:cNvPicPr>
          <p:nvPr>
            <p:ph idx="1"/>
          </p:nvPr>
        </p:nvPicPr>
        <p:blipFill rotWithShape="1">
          <a:blip r:embed="rId2"/>
          <a:srcRect l="14357" t="41973" r="62588" b="37075"/>
          <a:stretch/>
        </p:blipFill>
        <p:spPr>
          <a:xfrm>
            <a:off x="2499359" y="2875280"/>
            <a:ext cx="5547364" cy="2702560"/>
          </a:xfrm>
        </p:spPr>
      </p:pic>
    </p:spTree>
    <p:extLst>
      <p:ext uri="{BB962C8B-B14F-4D97-AF65-F5344CB8AC3E}">
        <p14:creationId xmlns:p14="http://schemas.microsoft.com/office/powerpoint/2010/main" val="1992383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23177-15E3-07FA-7251-B1F19023A99F}"/>
              </a:ext>
            </a:extLst>
          </p:cNvPr>
          <p:cNvSpPr>
            <a:spLocks noGrp="1"/>
          </p:cNvSpPr>
          <p:nvPr>
            <p:ph type="title"/>
          </p:nvPr>
        </p:nvSpPr>
        <p:spPr/>
        <p:txBody>
          <a:bodyPr/>
          <a:lstStyle/>
          <a:p>
            <a:r>
              <a:rPr lang="en-IN" sz="2800" dirty="0"/>
              <a:t>Insights:-</a:t>
            </a:r>
            <a:br>
              <a:rPr lang="en-IN" sz="2800" dirty="0"/>
            </a:br>
            <a:r>
              <a:rPr lang="en-IN" sz="2400" dirty="0"/>
              <a:t>Accessories segment had most increase in unique products in year 2021</a:t>
            </a:r>
          </a:p>
        </p:txBody>
      </p:sp>
      <p:pic>
        <p:nvPicPr>
          <p:cNvPr id="4" name="Picture" title="This slide contains the following visuals: lineClusteredColumnComboChart. Please refer to the notes on this slide for details">
            <a:hlinkClick r:id="rId2"/>
            <a:extLst>
              <a:ext uri="{FF2B5EF4-FFF2-40B4-BE49-F238E27FC236}">
                <a16:creationId xmlns:a16="http://schemas.microsoft.com/office/drawing/2014/main" id="{2988C20E-0CF2-BDA7-5D8B-8855F6AF1A02}"/>
              </a:ext>
            </a:extLst>
          </p:cNvPr>
          <p:cNvPicPr>
            <a:picLocks noChangeAspect="1"/>
          </p:cNvPicPr>
          <p:nvPr/>
        </p:nvPicPr>
        <p:blipFill rotWithShape="1">
          <a:blip r:embed="rId3"/>
          <a:srcRect l="7057" t="9927" r="16788" b="11407"/>
          <a:stretch/>
        </p:blipFill>
        <p:spPr>
          <a:xfrm>
            <a:off x="4917440" y="2079171"/>
            <a:ext cx="7274560" cy="4679470"/>
          </a:xfrm>
          <a:prstGeom prst="rect">
            <a:avLst/>
          </a:prstGeom>
          <a:noFill/>
        </p:spPr>
      </p:pic>
      <p:pic>
        <p:nvPicPr>
          <p:cNvPr id="5" name="Content Placeholder 4">
            <a:extLst>
              <a:ext uri="{FF2B5EF4-FFF2-40B4-BE49-F238E27FC236}">
                <a16:creationId xmlns:a16="http://schemas.microsoft.com/office/drawing/2014/main" id="{51A05CE8-E482-DF99-2FEA-330532F8DF12}"/>
              </a:ext>
            </a:extLst>
          </p:cNvPr>
          <p:cNvPicPr>
            <a:picLocks noChangeAspect="1"/>
          </p:cNvPicPr>
          <p:nvPr/>
        </p:nvPicPr>
        <p:blipFill rotWithShape="1">
          <a:blip r:embed="rId4"/>
          <a:srcRect l="14357" t="41973" r="66928" b="39873"/>
          <a:stretch/>
        </p:blipFill>
        <p:spPr>
          <a:xfrm>
            <a:off x="132078" y="2169202"/>
            <a:ext cx="4599468" cy="3559587"/>
          </a:xfrm>
          <a:prstGeom prst="rect">
            <a:avLst/>
          </a:prstGeom>
          <a:effectLst>
            <a:outerShdw blurRad="50800" dir="14400000">
              <a:srgbClr val="000000">
                <a:alpha val="40000"/>
              </a:srgbClr>
            </a:outerShdw>
          </a:effectLst>
        </p:spPr>
      </p:pic>
    </p:spTree>
    <p:extLst>
      <p:ext uri="{BB962C8B-B14F-4D97-AF65-F5344CB8AC3E}">
        <p14:creationId xmlns:p14="http://schemas.microsoft.com/office/powerpoint/2010/main" val="246270568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221</TotalTime>
  <Words>757</Words>
  <Application>Microsoft Office PowerPoint</Application>
  <PresentationFormat>Widescreen</PresentationFormat>
  <Paragraphs>30</Paragraphs>
  <Slides>21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Algerian</vt:lpstr>
      <vt:lpstr>Arial</vt:lpstr>
      <vt:lpstr>Calibri</vt:lpstr>
      <vt:lpstr>Calibri Light</vt:lpstr>
      <vt:lpstr>Century Gothic</vt:lpstr>
      <vt:lpstr>Wingdings 2</vt:lpstr>
      <vt:lpstr>Custom Design</vt:lpstr>
      <vt:lpstr>Quotable</vt:lpstr>
      <vt:lpstr>Consumer Goods  Ad_Hoc Insights</vt:lpstr>
      <vt:lpstr>Que 1. Provide the list of markets in which customer "Atliq Exclusive" operates its business in the APAC region.</vt:lpstr>
      <vt:lpstr>Insights:- India, Indonesia, Japan, Philippines, South Korea, Australia, Newzealand, and Bangladesh are the markets where "Atliq Exclusive" operates its business in the APAC region.</vt:lpstr>
      <vt:lpstr>Que 2. What is the percentage of unique product increase in 2021 vs. 2020? The final output contains these fields, unique_products_2020 unique_products_2021 percentage_chg</vt:lpstr>
      <vt:lpstr>Insights:-  Unique product counts in the years 2020 and 2021 are 245 and 334 respectively. The percentage change in the unique product in the year 2021 is 25.65%  as compared to the year 2020.</vt:lpstr>
      <vt:lpstr>Que 3. Provide a report with all the unique product counts for each segment and sort them in descending order of product counts. The final output contains 2 fields, segment product_count</vt:lpstr>
      <vt:lpstr>Insights:- In the segment, the notebook had the most number of unique products</vt:lpstr>
      <vt:lpstr>Que 4. Follow-up: Which segment had the most increase in unique products in 2021 vs 2020? The final output contains these fields, segment product_count_2020 product_count_2021 difference</vt:lpstr>
      <vt:lpstr>Insights:- Accessories segment had most increase in unique products in year 2021</vt:lpstr>
      <vt:lpstr>Que 5. Get the products that have the highest and lowest manufacturing costs. The final output should contain these fields, product_code product manufacturing_cost</vt:lpstr>
      <vt:lpstr>Insights:- AQ Dracula HDD 3.5 inch had max and min manufacturing costs.  The Max cost of AQ Dracula is 224 in the year 2020 and approx 240 in the year 2021. The Min cost of AQ Dracula is 0.89 in the year 2020 and approx 0.91 in the year 2021</vt:lpstr>
      <vt:lpstr>Que 6. Generate a report which contains the top 5 customers who received an average high pre_invoice_discount_pct for the fiscal year 2021 and in the Indian market. The final output contains these fields, customer_code customer average_discount_percentage</vt:lpstr>
      <vt:lpstr>Insights:- five customers from “Atliq Exclusive” received an average high discount for the fiscal year 2021in the Indian market.</vt:lpstr>
      <vt:lpstr>Que 7. Get the complete report of the Gross sales amount for the customer “Atliq Exclusive” for each month. This analysis helps to get an idea of low and high-performing months and take strategic decisions. The final report contains these columns: Month Year Gross sales Amount</vt:lpstr>
      <vt:lpstr>Insights:- In the years 2019 and 2020, November and December are high-performing months respectively March, April, and May is the low-performing month in 2020 and March, June, and July are in 2021. More focus is needed on March, April, May, and July for more gross sales. </vt:lpstr>
      <vt:lpstr>Que 8. In which quarter of 2020, got the maximum total_sold_quantity? The final output contains these fields sorted by the total_sold_quantity, Quarter total_sold_quantity</vt:lpstr>
      <vt:lpstr>Insights:- Quarter 1 has sold the maximum quantity. least sales happened in quarter 3. need to focus on the last two quarters to increase overall sales. </vt:lpstr>
      <vt:lpstr>Que 9. Which channel helped to bring more gross sales in the fiscal year 2021 and the percentage of contribution? The final output contains these fields, channel gross_sales_mln percentage</vt:lpstr>
      <vt:lpstr>Insights:- distributor channel brings more sales in the year 2021. the company had strong retail and distributor network.</vt:lpstr>
      <vt:lpstr>Que 10. Get the Top 3 products in each division that have a high total_sold_quantity in the fiscal_year 2021? The final output contains these fields, division product_code codebasics.io product total_sold_quantity rank_order</vt:lpstr>
      <vt:lpstr>Insights:- N&amp;S, P&amp;A, and PC divisions had high sale quantity. As compared to other divisions, PC had less sold quantity.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aarif1612@outlook.com</cp:lastModifiedBy>
  <cp:revision>14</cp:revision>
  <dcterms:created xsi:type="dcterms:W3CDTF">2016-09-04T11:54:55Z</dcterms:created>
  <dcterms:modified xsi:type="dcterms:W3CDTF">2023-02-28T14:33:24Z</dcterms:modified>
</cp:coreProperties>
</file>