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5" r:id="rId4"/>
    <p:sldId id="262" r:id="rId5"/>
    <p:sldId id="264"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2" d="100"/>
          <a:sy n="112" d="100"/>
        </p:scale>
        <p:origin x="5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B4BC5DB-551A-4005-82F3-C239B408F12B}"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116874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4BC5DB-551A-4005-82F3-C239B408F12B}"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361346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4BC5DB-551A-4005-82F3-C239B408F12B}"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217080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4BC5DB-551A-4005-82F3-C239B408F12B}"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356093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4BC5DB-551A-4005-82F3-C239B408F12B}"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245146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B4BC5DB-551A-4005-82F3-C239B408F12B}"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358239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B4BC5DB-551A-4005-82F3-C239B408F12B}" type="datetimeFigureOut">
              <a:rPr lang="en-GB" smtClean="0"/>
              <a:t>26/04/2020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221605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B4BC5DB-551A-4005-82F3-C239B408F12B}" type="datetimeFigureOut">
              <a:rPr lang="en-GB" smtClean="0"/>
              <a:t>26/04/2020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164463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BC5DB-551A-4005-82F3-C239B408F12B}" type="datetimeFigureOut">
              <a:rPr lang="en-GB" smtClean="0"/>
              <a:t>26/04/2020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149459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BC5DB-551A-4005-82F3-C239B408F12B}"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217017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BC5DB-551A-4005-82F3-C239B408F12B}"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3414634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BC5DB-551A-4005-82F3-C239B408F12B}" type="datetimeFigureOut">
              <a:rPr lang="en-GB" smtClean="0"/>
              <a:t>26/04/2020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6193F-4B5E-4AC6-9CBC-7DA01159B2F5}" type="slidenum">
              <a:rPr lang="en-GB" smtClean="0"/>
              <a:t>‹#›</a:t>
            </a:fld>
            <a:endParaRPr lang="en-GB"/>
          </a:p>
        </p:txBody>
      </p:sp>
      <p:sp>
        <p:nvSpPr>
          <p:cNvPr id="7" name="MSIPCMContentMarking" descr="{&quot;HashCode&quot;:-163005555,&quot;Placement&quot;:&quot;Footer&quot;}"/>
          <p:cNvSpPr txBox="1"/>
          <p:nvPr userDrawn="1"/>
        </p:nvSpPr>
        <p:spPr>
          <a:xfrm>
            <a:off x="0" y="6664017"/>
            <a:ext cx="4048433" cy="193983"/>
          </a:xfrm>
          <a:prstGeom prst="rect">
            <a:avLst/>
          </a:prstGeom>
          <a:noFill/>
        </p:spPr>
        <p:txBody>
          <a:bodyPr vert="horz" wrap="square" lIns="0" tIns="0" rIns="0" bIns="0" rtlCol="0" anchor="ctr" anchorCtr="1">
            <a:spAutoFit/>
          </a:bodyPr>
          <a:lstStyle/>
          <a:p>
            <a:pPr algn="l">
              <a:spcBef>
                <a:spcPts val="0"/>
              </a:spcBef>
              <a:spcAft>
                <a:spcPts val="0"/>
              </a:spcAft>
            </a:pPr>
            <a:r>
              <a:rPr lang="en-GB" sz="600" smtClean="0">
                <a:solidFill>
                  <a:srgbClr val="737373"/>
                </a:solidFill>
                <a:latin typeface="Calibri" panose="020F0502020204030204" pitchFamily="34" charset="0"/>
              </a:rPr>
              <a:t>BUSINESS DOCUMENT  This document is intended for business use and should be distributed to intended recipients only.</a:t>
            </a:r>
            <a:endParaRPr lang="en-GB" sz="600">
              <a:solidFill>
                <a:srgbClr val="737373"/>
              </a:solidFill>
              <a:latin typeface="Calibri" panose="020F0502020204030204" pitchFamily="34" charset="0"/>
            </a:endParaRPr>
          </a:p>
        </p:txBody>
      </p:sp>
    </p:spTree>
    <p:extLst>
      <p:ext uri="{BB962C8B-B14F-4D97-AF65-F5344CB8AC3E}">
        <p14:creationId xmlns:p14="http://schemas.microsoft.com/office/powerpoint/2010/main" val="846861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Case Study – Quantum Airlines</a:t>
            </a:r>
            <a:r>
              <a:rPr lang="en-GB" dirty="0"/>
              <a:t/>
            </a:r>
            <a:br>
              <a:rPr lang="en-GB" dirty="0"/>
            </a:br>
            <a:r>
              <a:rPr lang="en-US" sz="3100" dirty="0"/>
              <a:t>Role: Site Reliability Engineer</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endParaRPr lang="en-GB" dirty="0" smtClean="0"/>
          </a:p>
          <a:p>
            <a:endParaRPr lang="en-GB" dirty="0"/>
          </a:p>
          <a:p>
            <a:endParaRPr lang="en-GB" dirty="0" smtClean="0"/>
          </a:p>
          <a:p>
            <a:r>
              <a:rPr lang="en-GB" dirty="0" smtClean="0"/>
              <a:t>                                                                                  Mohammed Arif Shaikh</a:t>
            </a:r>
            <a:endParaRPr lang="en-GB" dirty="0"/>
          </a:p>
        </p:txBody>
      </p:sp>
    </p:spTree>
    <p:extLst>
      <p:ext uri="{BB962C8B-B14F-4D97-AF65-F5344CB8AC3E}">
        <p14:creationId xmlns:p14="http://schemas.microsoft.com/office/powerpoint/2010/main" val="1066297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293"/>
            <a:ext cx="10515600" cy="5617670"/>
          </a:xfrm>
        </p:spPr>
        <p:txBody>
          <a:bodyPr>
            <a:normAutofit/>
          </a:bodyPr>
          <a:lstStyle/>
          <a:p>
            <a:pPr>
              <a:lnSpc>
                <a:spcPct val="110000"/>
              </a:lnSpc>
            </a:pPr>
            <a:r>
              <a:rPr lang="en-GB" sz="1900" b="1" cap="all" dirty="0"/>
              <a:t>Background</a:t>
            </a:r>
          </a:p>
          <a:p>
            <a:pPr lvl="1"/>
            <a:r>
              <a:rPr lang="en-US" sz="1400" dirty="0"/>
              <a:t>Quantum Airlines has realized the power of cloud computing, automation and DevOps/SRE principles to address market and competitive forces that are consolidating through disruptive business models. A number of digital transformation initiatives are being embarked upon by the Airline, including migration and adoption of cloud computing and building platforms using cloud first strategy with full automation adopting the SRE principles providing Pace, Agility, Scalability and Reliability.</a:t>
            </a:r>
          </a:p>
          <a:p>
            <a:pPr lvl="2"/>
            <a:endParaRPr lang="en-US" sz="1400" dirty="0"/>
          </a:p>
          <a:p>
            <a:pPr>
              <a:lnSpc>
                <a:spcPct val="110000"/>
              </a:lnSpc>
            </a:pPr>
            <a:r>
              <a:rPr lang="en-GB" sz="1900" b="1" cap="all" dirty="0"/>
              <a:t>Problem Definition</a:t>
            </a:r>
          </a:p>
          <a:p>
            <a:pPr lvl="1"/>
            <a:endParaRPr lang="en-GB" sz="1200" dirty="0"/>
          </a:p>
          <a:p>
            <a:pPr lvl="1"/>
            <a:r>
              <a:rPr lang="en-US" sz="1400" dirty="0"/>
              <a:t>For the past six months, the flight schedules dissemination to the partners/ GDSs is facing issues due to an archaic solution built several years ago which is currently unable to scale and has become highly unreliable. The situation is impacting operations and has resulted in Business dissatisfaction. </a:t>
            </a:r>
          </a:p>
          <a:p>
            <a:pPr marL="0" indent="0">
              <a:buNone/>
            </a:pPr>
            <a:endParaRPr lang="en-GB" sz="1600" dirty="0"/>
          </a:p>
          <a:p>
            <a:pPr>
              <a:lnSpc>
                <a:spcPct val="110000"/>
              </a:lnSpc>
            </a:pPr>
            <a:r>
              <a:rPr lang="en-GB" sz="1900" b="1" cap="all" dirty="0"/>
              <a:t>Objective</a:t>
            </a:r>
          </a:p>
          <a:p>
            <a:pPr lvl="1"/>
            <a:endParaRPr lang="en-US" sz="1200" dirty="0" smtClean="0"/>
          </a:p>
          <a:p>
            <a:pPr lvl="1"/>
            <a:r>
              <a:rPr lang="en-GB" sz="1400" dirty="0"/>
              <a:t>To build a scalable, highly available and high performing prototype for flight schedules service which is fully automated and brings in business agility. Approach includes</a:t>
            </a:r>
          </a:p>
          <a:p>
            <a:pPr lvl="2"/>
            <a:r>
              <a:rPr lang="en-GB" sz="1400" dirty="0"/>
              <a:t>Capacity Planning</a:t>
            </a:r>
          </a:p>
          <a:p>
            <a:pPr lvl="2"/>
            <a:r>
              <a:rPr lang="en-GB" sz="1400" dirty="0"/>
              <a:t>Automation</a:t>
            </a:r>
          </a:p>
          <a:p>
            <a:pPr lvl="2"/>
            <a:r>
              <a:rPr lang="en-GB" sz="1400" dirty="0"/>
              <a:t>Logging &amp; Monitoring</a:t>
            </a:r>
          </a:p>
          <a:p>
            <a:pPr lvl="2"/>
            <a:r>
              <a:rPr lang="en-GB" sz="1400" dirty="0"/>
              <a:t>Auto healing</a:t>
            </a:r>
          </a:p>
          <a:p>
            <a:pPr lvl="2"/>
            <a:r>
              <a:rPr lang="en-GB" sz="1400" dirty="0"/>
              <a:t>Deployment</a:t>
            </a:r>
          </a:p>
          <a:p>
            <a:endParaRPr lang="en-GB" sz="1600" dirty="0"/>
          </a:p>
          <a:p>
            <a:pPr lvl="1"/>
            <a:endParaRPr lang="en-GB" sz="1600" dirty="0"/>
          </a:p>
        </p:txBody>
      </p:sp>
    </p:spTree>
    <p:extLst>
      <p:ext uri="{BB962C8B-B14F-4D97-AF65-F5344CB8AC3E}">
        <p14:creationId xmlns:p14="http://schemas.microsoft.com/office/powerpoint/2010/main" val="625909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all" dirty="0"/>
              <a:t>HIGH-LEVEL </a:t>
            </a:r>
            <a:r>
              <a:rPr lang="en-GB" b="1" cap="all" dirty="0" smtClean="0"/>
              <a:t>SOLUTION</a:t>
            </a:r>
            <a:endParaRPr lang="en-GB" dirty="0"/>
          </a:p>
        </p:txBody>
      </p:sp>
      <p:sp>
        <p:nvSpPr>
          <p:cNvPr id="3" name="Content Placeholder 2"/>
          <p:cNvSpPr>
            <a:spLocks noGrp="1"/>
          </p:cNvSpPr>
          <p:nvPr>
            <p:ph idx="1"/>
          </p:nvPr>
        </p:nvSpPr>
        <p:spPr>
          <a:xfrm>
            <a:off x="631372" y="1488168"/>
            <a:ext cx="10515600" cy="4351338"/>
          </a:xfrm>
        </p:spPr>
        <p:txBody>
          <a:bodyPr>
            <a:normAutofit lnSpcReduction="10000"/>
          </a:bodyPr>
          <a:lstStyle/>
          <a:p>
            <a:pPr>
              <a:lnSpc>
                <a:spcPct val="100000"/>
              </a:lnSpc>
            </a:pPr>
            <a:r>
              <a:rPr lang="en-US" sz="1200" b="1" cap="all" dirty="0"/>
              <a:t>Service Architecture</a:t>
            </a:r>
          </a:p>
          <a:p>
            <a:pPr marL="0" indent="0">
              <a:buNone/>
            </a:pPr>
            <a:r>
              <a:rPr lang="en-US" sz="1200" dirty="0" smtClean="0"/>
              <a:t>Quantum airlines has </a:t>
            </a:r>
            <a:r>
              <a:rPr lang="en-GB" sz="1200" dirty="0" smtClean="0"/>
              <a:t>adopted </a:t>
            </a:r>
            <a:r>
              <a:rPr lang="en-GB" sz="1200" dirty="0"/>
              <a:t>microservices application </a:t>
            </a:r>
            <a:r>
              <a:rPr lang="en-GB" sz="1200" dirty="0" smtClean="0"/>
              <a:t>architecture a</a:t>
            </a:r>
            <a:r>
              <a:rPr lang="en-US" sz="1200" dirty="0" smtClean="0"/>
              <a:t>s </a:t>
            </a:r>
            <a:r>
              <a:rPr lang="en-US" sz="1200" dirty="0"/>
              <a:t>an enterprise standard </a:t>
            </a:r>
            <a:r>
              <a:rPr lang="en-US" sz="1200" dirty="0" smtClean="0"/>
              <a:t>for all </a:t>
            </a:r>
            <a:r>
              <a:rPr lang="en-US" sz="1200" dirty="0"/>
              <a:t>customer facing web applications </a:t>
            </a:r>
            <a:r>
              <a:rPr lang="en-US" sz="1200" dirty="0" smtClean="0"/>
              <a:t>to </a:t>
            </a:r>
            <a:r>
              <a:rPr lang="en-US" sz="1200" dirty="0"/>
              <a:t>have better scale </a:t>
            </a:r>
            <a:r>
              <a:rPr lang="en-US" sz="1200" dirty="0" smtClean="0"/>
              <a:t>of </a:t>
            </a:r>
            <a:r>
              <a:rPr lang="en-US" sz="1200" dirty="0"/>
              <a:t>delivery and operations. </a:t>
            </a:r>
            <a:endParaRPr lang="en-US" sz="1200" dirty="0" smtClean="0"/>
          </a:p>
          <a:p>
            <a:pPr lvl="1"/>
            <a:r>
              <a:rPr lang="en-GB" sz="800" dirty="0"/>
              <a:t> </a:t>
            </a:r>
            <a:r>
              <a:rPr lang="en-GB" sz="1200" dirty="0"/>
              <a:t>Microservices Architecture pattern enables each microservice to be deployed independently. While the total amount of functionality is unchanged, the application is broken into manageable chunks or services, which also enables each service to scale independently. This pattern also enables better fault isolation. Fault in one service will not degrade the efficiency or working of other services. Also, each microservice can have its own technology stack (‘polyglot stack’). Furthermore, each microservice can be enhanced without impacting its dependent services/clients using version management strategies.</a:t>
            </a:r>
          </a:p>
          <a:p>
            <a:r>
              <a:rPr lang="en-GB" sz="1200" b="1" cap="all" dirty="0" smtClean="0"/>
              <a:t>API GATEWAY</a:t>
            </a:r>
          </a:p>
          <a:p>
            <a:pPr lvl="1"/>
            <a:r>
              <a:rPr lang="en-GB" sz="1200" dirty="0"/>
              <a:t>An API Gateway is the single point of entry for your microservices-based application, presenting the API for each microservice and giving a clearer view of a decoupled application to the programmer</a:t>
            </a:r>
            <a:r>
              <a:rPr lang="en-GB" sz="1200" dirty="0" smtClean="0"/>
              <a:t>. </a:t>
            </a:r>
          </a:p>
          <a:p>
            <a:pPr lvl="1"/>
            <a:r>
              <a:rPr lang="en-GB" sz="1200" dirty="0" smtClean="0"/>
              <a:t>API gateway brings in inbuilt security and throttling capabilities, which makes the on boarding of new partners easy</a:t>
            </a:r>
            <a:endParaRPr lang="en-GB" sz="1200" dirty="0"/>
          </a:p>
          <a:p>
            <a:pPr lvl="1"/>
            <a:r>
              <a:rPr lang="en-GB" sz="1200" dirty="0" smtClean="0"/>
              <a:t>My choice for this prototype is </a:t>
            </a:r>
            <a:r>
              <a:rPr lang="en-GB" sz="1200" dirty="0"/>
              <a:t>AWS API gateway which is a fully managed service and empowers us with features like, monitoring and securing applications at scale, ease of publishing, Resiliency, API Lifecycle Management, API Operations </a:t>
            </a:r>
            <a:r>
              <a:rPr lang="en-GB" sz="1200" dirty="0" smtClean="0"/>
              <a:t>Monitoring etc.</a:t>
            </a:r>
          </a:p>
          <a:p>
            <a:r>
              <a:rPr lang="en-GB" sz="1200" b="1" cap="all" dirty="0"/>
              <a:t>DEPLOYMENT</a:t>
            </a:r>
          </a:p>
          <a:p>
            <a:pPr lvl="1"/>
            <a:r>
              <a:rPr lang="en-GB" sz="1200" dirty="0" smtClean="0"/>
              <a:t>AWS cloud platform is the proposal for this solution. We can </a:t>
            </a:r>
            <a:r>
              <a:rPr lang="en-GB" sz="1200" dirty="0"/>
              <a:t>use </a:t>
            </a:r>
            <a:r>
              <a:rPr lang="en-GB" sz="1200" dirty="0" smtClean="0"/>
              <a:t>AWS RDS </a:t>
            </a:r>
            <a:r>
              <a:rPr lang="en-GB" sz="1200" dirty="0"/>
              <a:t>for storage service, AWS SNS and SQS for asynchronous communication, AWS API Gateway for API proxy and AWS ECS for deploying and scaling services</a:t>
            </a:r>
            <a:r>
              <a:rPr lang="en-GB" sz="1200" dirty="0" smtClean="0"/>
              <a:t>. </a:t>
            </a:r>
            <a:r>
              <a:rPr lang="en-GB" sz="1200" dirty="0"/>
              <a:t>Amazon offers an auto-scaling out-of-the-box for ECS. </a:t>
            </a:r>
            <a:r>
              <a:rPr lang="en-GB" sz="1200" dirty="0" smtClean="0"/>
              <a:t>We choose </a:t>
            </a:r>
            <a:r>
              <a:rPr lang="en-GB" sz="1200" dirty="0"/>
              <a:t>the desired, minimum and a maximum number of tasks, create one or more scaling policies, and Service Auto Scaling handles the rest</a:t>
            </a:r>
            <a:r>
              <a:rPr lang="en-GB" sz="1200" dirty="0" smtClean="0"/>
              <a:t>.</a:t>
            </a:r>
          </a:p>
          <a:p>
            <a:pPr lvl="1"/>
            <a:r>
              <a:rPr lang="en-GB" sz="1200" dirty="0" smtClean="0"/>
              <a:t>Quantum airlines can </a:t>
            </a:r>
            <a:r>
              <a:rPr lang="en-GB" sz="1200" dirty="0"/>
              <a:t>take full advantage of the reliability, availability, performance, and scale of the AWS platform, essential to which are integrations with AWS security and networking services.</a:t>
            </a:r>
            <a:r>
              <a:rPr lang="en-GB" sz="1200" dirty="0" smtClean="0"/>
              <a:t>.</a:t>
            </a:r>
            <a:endParaRPr lang="en-GB" sz="1200" dirty="0"/>
          </a:p>
          <a:p>
            <a:pPr lvl="1"/>
            <a:r>
              <a:rPr lang="en-GB" sz="1200" dirty="0"/>
              <a:t>Deployment of the </a:t>
            </a:r>
            <a:r>
              <a:rPr lang="en-GB" sz="1200" dirty="0" smtClean="0"/>
              <a:t>services </a:t>
            </a:r>
            <a:r>
              <a:rPr lang="en-GB" sz="1200" dirty="0"/>
              <a:t>is managed by </a:t>
            </a:r>
            <a:r>
              <a:rPr lang="en-GB" sz="1200" dirty="0" smtClean="0"/>
              <a:t>Jenkins CI</a:t>
            </a:r>
            <a:r>
              <a:rPr lang="en-GB" sz="1200" dirty="0"/>
              <a:t>, which creates a Docker image whenever it finds an update on GitHub for a service. Once the image is created, </a:t>
            </a:r>
            <a:r>
              <a:rPr lang="en-GB" sz="1200" dirty="0" smtClean="0"/>
              <a:t>Jenkins uploads </a:t>
            </a:r>
            <a:r>
              <a:rPr lang="en-GB" sz="1200" dirty="0"/>
              <a:t>it to the </a:t>
            </a:r>
            <a:r>
              <a:rPr lang="en-GB" sz="1200" dirty="0" smtClean="0"/>
              <a:t>EC2</a:t>
            </a:r>
            <a:r>
              <a:rPr lang="en-GB" sz="1200" dirty="0" smtClean="0"/>
              <a:t> </a:t>
            </a:r>
            <a:r>
              <a:rPr lang="en-GB" sz="1200" dirty="0" smtClean="0"/>
              <a:t>Container </a:t>
            </a:r>
            <a:r>
              <a:rPr lang="en-GB" sz="1200" dirty="0"/>
              <a:t>registry using IAM roles and generates a new Task definition to deploy the container updates.</a:t>
            </a:r>
          </a:p>
          <a:p>
            <a:pPr marL="457200" lvl="1" indent="0">
              <a:buNone/>
            </a:pPr>
            <a:endParaRPr lang="en-GB" sz="1200" b="1" cap="all" dirty="0"/>
          </a:p>
          <a:p>
            <a:endParaRPr lang="en-GB" sz="1200" dirty="0"/>
          </a:p>
        </p:txBody>
      </p:sp>
    </p:spTree>
    <p:extLst>
      <p:ext uri="{BB962C8B-B14F-4D97-AF65-F5344CB8AC3E}">
        <p14:creationId xmlns:p14="http://schemas.microsoft.com/office/powerpoint/2010/main" val="444235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5678199"/>
          </a:xfrm>
        </p:spPr>
        <p:txBody>
          <a:bodyPr>
            <a:normAutofit/>
          </a:bodyPr>
          <a:lstStyle/>
          <a:p>
            <a:endParaRPr lang="en-GB" sz="1400" dirty="0"/>
          </a:p>
          <a:p>
            <a:r>
              <a:rPr lang="en-GB" sz="1400" b="1" cap="all" dirty="0" smtClean="0"/>
              <a:t>Automation &amp; CI , CD</a:t>
            </a:r>
            <a:endParaRPr lang="en-GB" sz="1400" b="1" cap="all" dirty="0"/>
          </a:p>
          <a:p>
            <a:pPr lvl="1"/>
            <a:r>
              <a:rPr lang="en-GB" sz="1200" dirty="0"/>
              <a:t>Each service is tested using </a:t>
            </a:r>
            <a:r>
              <a:rPr lang="en-GB" sz="1200" dirty="0" err="1"/>
              <a:t>docker</a:t>
            </a:r>
            <a:r>
              <a:rPr lang="en-GB" sz="1200" dirty="0"/>
              <a:t>-compose on a local machine first, which replicates the environment in production. it gives a clear view of the functionality of the application and the docker container itself before it is deployed to servers. Multiple containers for the same service can also be launched on the local system using </a:t>
            </a:r>
            <a:r>
              <a:rPr lang="en-GB" sz="1200" dirty="0" err="1"/>
              <a:t>docker</a:t>
            </a:r>
            <a:r>
              <a:rPr lang="en-GB" sz="1200" dirty="0"/>
              <a:t>-compose. However, proper scaling tests are done on the Dev/QA environments.</a:t>
            </a:r>
          </a:p>
          <a:p>
            <a:pPr lvl="1"/>
            <a:r>
              <a:rPr lang="en-GB" sz="1200" dirty="0"/>
              <a:t>The version management of source code for each service is managed on GitHub and container image version is managed on AWS ECR.</a:t>
            </a:r>
          </a:p>
          <a:p>
            <a:r>
              <a:rPr lang="en-GB" sz="1400" b="1" cap="all" dirty="0"/>
              <a:t>Logging &amp; Monitoring</a:t>
            </a:r>
          </a:p>
          <a:p>
            <a:pPr lvl="1"/>
            <a:r>
              <a:rPr lang="en-GB" sz="1200" dirty="0"/>
              <a:t>Centralised log management is a trivial necessity for microservices architecture, where each container for the given service can send their logs. Recommendation for this use case is to use Splunk for logging. </a:t>
            </a:r>
          </a:p>
          <a:p>
            <a:pPr lvl="2"/>
            <a:r>
              <a:rPr lang="en-GB" sz="1200" dirty="0"/>
              <a:t>Asynchronous logging</a:t>
            </a:r>
          </a:p>
          <a:p>
            <a:pPr lvl="2"/>
            <a:r>
              <a:rPr lang="en-GB" sz="1200" dirty="0"/>
              <a:t>Data Obfuscation (masking)</a:t>
            </a:r>
          </a:p>
          <a:p>
            <a:pPr lvl="2"/>
            <a:r>
              <a:rPr lang="en-GB" sz="1200" dirty="0"/>
              <a:t>Logging at gateway</a:t>
            </a:r>
          </a:p>
          <a:p>
            <a:pPr lvl="2"/>
            <a:r>
              <a:rPr lang="en-GB" sz="1200" dirty="0"/>
              <a:t>Request traceability</a:t>
            </a:r>
          </a:p>
          <a:p>
            <a:pPr lvl="1">
              <a:lnSpc>
                <a:spcPct val="100000"/>
              </a:lnSpc>
            </a:pPr>
            <a:r>
              <a:rPr lang="en-GB" sz="1200" dirty="0"/>
              <a:t>Propose to use monitoring AWS offers for containers, coupled with cloud watch alarms and slack alerts. </a:t>
            </a:r>
            <a:r>
              <a:rPr lang="en-GB" sz="1200" dirty="0" err="1"/>
              <a:t>Appdynamics</a:t>
            </a:r>
            <a:r>
              <a:rPr lang="en-GB" sz="1200" dirty="0"/>
              <a:t> for the detailed monitoring.</a:t>
            </a:r>
          </a:p>
          <a:p>
            <a:pPr lvl="1"/>
            <a:r>
              <a:rPr lang="en-GB" sz="1200" dirty="0"/>
              <a:t>Inclusion of auto-healing for a specific threshold of failure based on alerts and reversal to earlier version</a:t>
            </a:r>
          </a:p>
          <a:p>
            <a:r>
              <a:rPr lang="en-GB" sz="1400" b="1" cap="all" dirty="0" smtClean="0"/>
              <a:t>BUSINESS </a:t>
            </a:r>
            <a:r>
              <a:rPr lang="en-GB" sz="1400" b="1" cap="all" dirty="0"/>
              <a:t>BENEFITS</a:t>
            </a:r>
          </a:p>
          <a:p>
            <a:pPr lvl="1">
              <a:lnSpc>
                <a:spcPct val="100000"/>
              </a:lnSpc>
            </a:pPr>
            <a:r>
              <a:rPr lang="en-GB" sz="1200" dirty="0"/>
              <a:t>Agility – Microservices by design helps in agility. A change in service requires only that particular service to be tested. And with service versioning in place, other services/client dependent on this service can keep running with an older version of the service.</a:t>
            </a:r>
          </a:p>
          <a:p>
            <a:pPr lvl="1">
              <a:lnSpc>
                <a:spcPct val="100000"/>
              </a:lnSpc>
            </a:pPr>
            <a:r>
              <a:rPr lang="en-GB" sz="1200" dirty="0"/>
              <a:t>Microservices architecture is high on efficiency. Since the individual service can be scaled up or down based on the demand. Hence increasing infrastructure efficiency. This leads to lesser infrastructure cost.</a:t>
            </a:r>
          </a:p>
          <a:p>
            <a:pPr lvl="1"/>
            <a:r>
              <a:rPr lang="en-GB" sz="1200" dirty="0"/>
              <a:t>It eases out the technology decisions. Since each microservice can be in different technology. This simplifies hiring decisions also quite a lot.</a:t>
            </a:r>
          </a:p>
          <a:p>
            <a:pPr lvl="1"/>
            <a:endParaRPr lang="en-GB" sz="1400" dirty="0"/>
          </a:p>
        </p:txBody>
      </p:sp>
    </p:spTree>
    <p:extLst>
      <p:ext uri="{BB962C8B-B14F-4D97-AF65-F5344CB8AC3E}">
        <p14:creationId xmlns:p14="http://schemas.microsoft.com/office/powerpoint/2010/main" val="420475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9073"/>
          </a:xfrm>
        </p:spPr>
        <p:txBody>
          <a:bodyPr/>
          <a:lstStyle/>
          <a:p>
            <a:r>
              <a:rPr lang="en-GB" dirty="0" smtClean="0"/>
              <a:t>Deployment Architecture</a:t>
            </a:r>
            <a:endParaRPr lang="en-GB" dirty="0"/>
          </a:p>
        </p:txBody>
      </p:sp>
      <p:pic>
        <p:nvPicPr>
          <p:cNvPr id="5" name="Picture 4"/>
          <p:cNvPicPr>
            <a:picLocks noChangeAspect="1"/>
          </p:cNvPicPr>
          <p:nvPr/>
        </p:nvPicPr>
        <p:blipFill>
          <a:blip r:embed="rId2"/>
          <a:stretch>
            <a:fillRect/>
          </a:stretch>
        </p:blipFill>
        <p:spPr>
          <a:xfrm>
            <a:off x="0" y="1074198"/>
            <a:ext cx="12131040" cy="5657528"/>
          </a:xfrm>
          <a:prstGeom prst="rect">
            <a:avLst/>
          </a:prstGeom>
        </p:spPr>
      </p:pic>
    </p:spTree>
    <p:extLst>
      <p:ext uri="{BB962C8B-B14F-4D97-AF65-F5344CB8AC3E}">
        <p14:creationId xmlns:p14="http://schemas.microsoft.com/office/powerpoint/2010/main" val="3439414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582"/>
            <a:ext cx="10515600" cy="709073"/>
          </a:xfrm>
        </p:spPr>
        <p:txBody>
          <a:bodyPr/>
          <a:lstStyle/>
          <a:p>
            <a:r>
              <a:rPr lang="en-GB" dirty="0" smtClean="0"/>
              <a:t>CI CD PIPELINE</a:t>
            </a:r>
            <a:endParaRPr lang="en-GB" dirty="0"/>
          </a:p>
        </p:txBody>
      </p:sp>
      <p:pic>
        <p:nvPicPr>
          <p:cNvPr id="3" name="Picture 2"/>
          <p:cNvPicPr>
            <a:picLocks noChangeAspect="1"/>
          </p:cNvPicPr>
          <p:nvPr/>
        </p:nvPicPr>
        <p:blipFill>
          <a:blip r:embed="rId2"/>
          <a:stretch>
            <a:fillRect/>
          </a:stretch>
        </p:blipFill>
        <p:spPr>
          <a:xfrm>
            <a:off x="313509" y="940526"/>
            <a:ext cx="11443062" cy="5782491"/>
          </a:xfrm>
          <a:prstGeom prst="rect">
            <a:avLst/>
          </a:prstGeom>
        </p:spPr>
      </p:pic>
    </p:spTree>
    <p:extLst>
      <p:ext uri="{BB962C8B-B14F-4D97-AF65-F5344CB8AC3E}">
        <p14:creationId xmlns:p14="http://schemas.microsoft.com/office/powerpoint/2010/main" val="3219050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333</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Case Study – Quantum Airlines Role: Site Reliability Engineer </vt:lpstr>
      <vt:lpstr>PowerPoint Presentation</vt:lpstr>
      <vt:lpstr>HIGH-LEVEL SOLUTION</vt:lpstr>
      <vt:lpstr>PowerPoint Presentation</vt:lpstr>
      <vt:lpstr>Deployment Architecture</vt:lpstr>
      <vt:lpstr>CI CD PIPELINE</vt:lpstr>
    </vt:vector>
  </TitlesOfParts>
  <Company>Emirates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Arif Shaikh</dc:creator>
  <cp:lastModifiedBy>Mohammed Arif Shaikh</cp:lastModifiedBy>
  <cp:revision>36</cp:revision>
  <dcterms:created xsi:type="dcterms:W3CDTF">2020-04-24T05:51:45Z</dcterms:created>
  <dcterms:modified xsi:type="dcterms:W3CDTF">2020-04-26T00:49:05Z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962db2-8021-4672-ab50-833f15a1c47a_Enabled">
    <vt:lpwstr>True</vt:lpwstr>
  </property>
  <property fmtid="{D5CDD505-2E9C-101B-9397-08002B2CF9AE}" pid="3" name="MSIP_Label_c7962db2-8021-4672-ab50-833f15a1c47a_SiteId">
    <vt:lpwstr>e0b26355-1889-40d8-8ef1-e559616befda</vt:lpwstr>
  </property>
  <property fmtid="{D5CDD505-2E9C-101B-9397-08002B2CF9AE}" pid="4" name="MSIP_Label_c7962db2-8021-4672-ab50-833f15a1c47a_Owner">
    <vt:lpwstr>arif.shaikh@emirates.com</vt:lpwstr>
  </property>
  <property fmtid="{D5CDD505-2E9C-101B-9397-08002B2CF9AE}" pid="5" name="MSIP_Label_c7962db2-8021-4672-ab50-833f15a1c47a_SetDate">
    <vt:lpwstr>2020-04-24T19:13:02.9302082Z</vt:lpwstr>
  </property>
  <property fmtid="{D5CDD505-2E9C-101B-9397-08002B2CF9AE}" pid="6" name="MSIP_Label_c7962db2-8021-4672-ab50-833f15a1c47a_Name">
    <vt:lpwstr>Business</vt:lpwstr>
  </property>
  <property fmtid="{D5CDD505-2E9C-101B-9397-08002B2CF9AE}" pid="7" name="MSIP_Label_c7962db2-8021-4672-ab50-833f15a1c47a_Application">
    <vt:lpwstr>Microsoft Azure Information Protection</vt:lpwstr>
  </property>
  <property fmtid="{D5CDD505-2E9C-101B-9397-08002B2CF9AE}" pid="8" name="MSIP_Label_c7962db2-8021-4672-ab50-833f15a1c47a_ActionId">
    <vt:lpwstr>56a7e168-2912-46ce-bf02-3fa72e4bb32e</vt:lpwstr>
  </property>
  <property fmtid="{D5CDD505-2E9C-101B-9397-08002B2CF9AE}" pid="9" name="MSIP_Label_c7962db2-8021-4672-ab50-833f15a1c47a_Extended_MSFT_Method">
    <vt:lpwstr>Automatic</vt:lpwstr>
  </property>
  <property fmtid="{D5CDD505-2E9C-101B-9397-08002B2CF9AE}" pid="10" name="Sensitivity">
    <vt:lpwstr>Business</vt:lpwstr>
  </property>
</Properties>
</file>