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67" r:id="rId3"/>
    <p:sldId id="294" r:id="rId4"/>
    <p:sldId id="296" r:id="rId5"/>
    <p:sldId id="297" r:id="rId6"/>
    <p:sldId id="285" r:id="rId7"/>
    <p:sldId id="266" r:id="rId8"/>
    <p:sldId id="258" r:id="rId9"/>
    <p:sldId id="298" r:id="rId10"/>
    <p:sldId id="300" r:id="rId11"/>
    <p:sldId id="301" r:id="rId12"/>
    <p:sldId id="302" r:id="rId13"/>
    <p:sldId id="303" r:id="rId14"/>
    <p:sldId id="305" r:id="rId15"/>
    <p:sldId id="306" r:id="rId16"/>
    <p:sldId id="308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280" r:id="rId25"/>
    <p:sldId id="31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A066CA-B071-4440-A354-7F75D299EB62}">
  <a:tblStyle styleId="{74A066CA-B071-4440-A354-7F75D299EB6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7-02-16T06:43:46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16281 4993 0,'0'30'94,"-30"0"-63,30 0 0,0 0-15,0 30-1,0-29 1,0 29 0,0 0-1,0-30 16,0 0 32</inkml:trace>
  <inkml:trace contextRef="#ctx0" brushRef="#br0" timeOffset="672.049">16251 4662 0</inkml:trace>
  <inkml:trace contextRef="#ctx0" brushRef="#br0" timeOffset="16208.2632">14867 3760 0,'0'-30'78,"-60"30"-47,30 0-15,-1 0-16,1 0 16,-60 0-1,30 0 1,30 0 15,-30 30-15,29 0-1,1-30 1,30 30 0,0 0-1,0 30 1,-30-30-1,30 0-15,0 0 16,0 0 15,30-30 63,0 0-78,1 0-1,29 0 1,30-30 0,-60 0-1,30-30 1,-30 0-1,1 30 1,-31 0 0,0 0-1,30-30 1,-30 30 31,30 30 47,-30 30-1,0 30-61,30-30-17,-30 60 1,0-60-16,0 0 31,0 0-15,0 0 15,0 0-15,0 1 15,0-1 16</inkml:trace>
  <inkml:trace contextRef="#ctx0" brushRef="#br0" timeOffset="17208.4315">15288 3339 0,'0'30'47,"0"0"-47,0 0 16,0 0 0,0 30 15,0-30-16,0 0 1,0 61 0,0-1-1,0-60 17,-30 0-17,30 0 1,0 0-1,0 0 32,0 0-31,0 0 0,0 0 30,-30-30-14</inkml:trace>
  <inkml:trace contextRef="#ctx0" brushRef="#br0" timeOffset="19052.5258">15679 3820 0,'0'-30'47,"-30"0"-16,0 30-15,0 0 0,0 0-1,0 0 1,0 30 15,0-30-15,30 30-1,-30-30 1,30 60 0,0-30 15,-30-30-16,30 30 1,0 0 0,0 0-1,0 31 1,0-31 0,0 0 30,30-30-30,0 0 15,0 0-15,0 0 0,30 0-1,-60-30 1,30 0 15,-30-31-15,30 31-1,0-30 1,-30 30 0,0 0-1,30 30 1,-30-30 15,0 0 16,0 60 94,0 0-110,31 30-31,-31-30 15,0 60 1,0-29 0,0-31-1,0 30 1,0 30 0,0-60-1,0 0 1,0 0-1,0 0 17,0 1-17,0-1 32,0 0-31,-31-30 15,1 0 0,0 0-15,-30 0 0,30 30 15,0-30 0,0 0-15</inkml:trace>
  <inkml:trace contextRef="#ctx0" brushRef="#br0" timeOffset="20725.0648">16191 3820 0,'-30'0'32,"0"0"-1,30 60 0,0-30-15,-30 30-1,30-30 1,0 31 0,-30-1-1,30 30 1,0 0-1,0-60 1,0 30 0,0-29 31,30-31-16,0 0-31,0 0 31,0 0-15,0 0-1,0 0 1,30-31 0,-60 1-1,30 0 1,1 0-1,-31 0 17,30 0-17,-30 0 1,0-30 0,0 30-1,0 0 32,0 0 0,0-1-47,0 1 31,-30 0-15,-1 0-1,1 30 1,0-60 0,0 30-1,0 30 17,30-30-17</inkml:trace>
  <inkml:trace contextRef="#ctx0" brushRef="#br0" timeOffset="22053.5927">16673 3850 0,'0'30'16,"0"0"15,0 30-15,0 0 15,60 1-15,-60 29-1,30-60 1,-30 30 0,0-30-1,0 0 1,0 0 0,0-60 140,0 0-141,0-30 1,0 30 0,0 0-1,0 0 1,0-60 0,0 59-1,0-29 1,0 30-1,30-30 1,-30 30 15,30 0-15,0 30 15,0 0-15,0 0-1,0 0 32,0 0-31,1 0 46</inkml:trace>
  <inkml:trace contextRef="#ctx0" brushRef="#br0" timeOffset="22756.7678">17244 3820 0,'0'60'78,"0"-30"-63,0 0 1,0 0 0,0 0-1,0 31 1,0-31-1,0 30 1,0-30 0,0 30-1,30-30 48</inkml:trace>
  <inkml:trace contextRef="#ctx0" brushRef="#br0" timeOffset="23256.8103">17244 3248 0</inkml:trace>
  <inkml:trace contextRef="#ctx0" brushRef="#br0" timeOffset="24585.1469">17485 3369 0,'0'0'0,"0"30"31,0 0-15,0 0 15,0 0-31,0 30 32,30-30-17,-30 0 1,0 31-16,0-1 15,0 60 1,30-30 0,0-60-1,-30 0 1,0 0 0,30 31-1,-30-31 1,0 0-1,31-30 1,-31 30 15,30-30 235,0 0-219,0-30-47,0 0 78,-30 0-31,30 30-32,-30-30 1</inkml:trace>
  <inkml:trace contextRef="#ctx0" brushRef="#br0" timeOffset="25257.2866">17425 3910 0,'0'-30'16,"30"30"-16,0 0 31,30-30-15,-30 30 0,0 0-1,1 0 1,-1-30-1,30 30 1,-60-30 0,30 30-1,0 0 32</inkml:trace>
  <inkml:trace contextRef="#ctx0" brushRef="#br0" timeOffset="27117.5762">18177 3820 0,'0'0'0,"0"30"16,0 0-1,0 0 1,0 0 0,0 0-1,30 30 16,-30 1-31,0-31 16,0 60 15,0-30-15,0-30 0,0 0-1,0-90 110,0 30-109,0-30-16,0 30 15,0 0 1,0 0 15,0-61-15,0 31 0,0 0-1,0 30 1,30 30-1,1-60 1,-1 60 15,0 0 1,0 0-1,0 0-31,0 0 15,-30 30 17,30-30-17,-30 30 1,30 30 0,-30 0-1,30-60 16,-30 60-15,0-29 0,0 29-1,0-30-15,0 0 16,0 60 0,0-60-1,0 30 1,0-90 109,0 0-110,0-30-15,0 30 16,0 0 0,0 0-1,0 0 1,30 0 0,-30 0-1,30-1 1,1-29 15,29 30 16,-30 30-31,0 0 30,0 0-46,0 0 16,0 30 0,-30 0-1,0 0 17,0 31-1,0-31-16,30-30 1,-30 60 0,0-30-16,0 0 31,0 0-15,0 0-1,0 0 1</inkml:trace>
  <inkml:trace contextRef="#ctx0" brushRef="#br0" timeOffset="28805.7215">19532 3880 0,'0'0'0,"-61"0"16,31 0-1,0 0 1,-30 0 0,30 0-1,0 0 1,0 0 0,-31 120-1,1-59 1,30-31-1,0 90 1,30-90 0,0 0 15,0 0 0,30-30 16,0 0-16,0 0 32,0-60-48,31-60 1,-1 60-16,-30-31 16,0 61 15,-30 0-15,30 30 46,0 0 219,0 30-249,-30 0-17,30 30 1,-30-29-1,0-1-15,31 0 32,-31 0-17,0 0 17,30 0-1,-30 0-16,0 0 1,0 30 0,30-60-1,-30 60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9311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841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7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18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6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47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52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6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66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6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2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29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8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3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27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9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45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4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44424" y="1584700"/>
            <a:ext cx="3267300" cy="321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5780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2291999" cy="5143499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004E"/>
              </a:buClr>
              <a:buSzPct val="1000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665" y="3845408"/>
            <a:ext cx="4337708" cy="1204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rgbClr val="FF004E"/>
                </a:solidFill>
                <a:latin typeface="Titillium Web"/>
              </a:rPr>
              <a:t>	         </a:t>
            </a:r>
            <a:r>
              <a:rPr lang="id-ID" sz="1600" b="1" dirty="0">
                <a:solidFill>
                  <a:srgbClr val="FF004E"/>
                </a:solidFill>
                <a:latin typeface="Titillium Web"/>
              </a:rPr>
              <a:t>Ketua Kelompok :</a:t>
            </a:r>
          </a:p>
          <a:p>
            <a:r>
              <a:rPr lang="id-ID" sz="1600" dirty="0">
                <a:solidFill>
                  <a:srgbClr val="FF004E"/>
                </a:solidFill>
                <a:latin typeface="Titillium Web"/>
              </a:rPr>
              <a:t>Fachryzal Candra Trisnawan	160533611466</a:t>
            </a:r>
          </a:p>
          <a:p>
            <a:r>
              <a:rPr lang="id-ID" sz="1600" dirty="0">
                <a:solidFill>
                  <a:srgbClr val="FF004E"/>
                </a:solidFill>
                <a:latin typeface="Titillium Web"/>
              </a:rPr>
              <a:t>	       </a:t>
            </a:r>
            <a:r>
              <a:rPr lang="id-ID" sz="1600" b="1" dirty="0">
                <a:solidFill>
                  <a:srgbClr val="FF004E"/>
                </a:solidFill>
                <a:latin typeface="Titillium Web"/>
              </a:rPr>
              <a:t>Anggota Kelompok :</a:t>
            </a:r>
          </a:p>
          <a:p>
            <a:r>
              <a:rPr lang="id-ID" sz="1600" dirty="0">
                <a:solidFill>
                  <a:srgbClr val="FF004E"/>
                </a:solidFill>
                <a:latin typeface="Titillium Web"/>
              </a:rPr>
              <a:t>Dwitha Fajri Ramadhani	160533611410</a:t>
            </a:r>
          </a:p>
          <a:p>
            <a:r>
              <a:rPr lang="id-ID" sz="1600" dirty="0">
                <a:solidFill>
                  <a:srgbClr val="FF004E"/>
                </a:solidFill>
                <a:latin typeface="Titillium Web"/>
              </a:rPr>
              <a:t>Ika Damayanti		160533611505</a:t>
            </a:r>
            <a:endParaRPr lang="en" sz="1600" dirty="0">
              <a:latin typeface="Titillium Web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27131" y="1936651"/>
            <a:ext cx="6987645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dan Struktur Data</a:t>
            </a:r>
            <a:endParaRPr lang="e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Identifier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44423" y="1405718"/>
            <a:ext cx="7194107" cy="1897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b="1" dirty="0">
                <a:solidFill>
                  <a:srgbClr val="FF004E"/>
                </a:solidFill>
              </a:rPr>
              <a:t>Java Identifier </a:t>
            </a:r>
            <a:r>
              <a:rPr lang="id-ID" dirty="0">
                <a:solidFill>
                  <a:schemeClr val="tx1"/>
                </a:solidFill>
              </a:rPr>
              <a:t>merupakan tanda yang mewakili nama-nama dari variabel, method, class, dsb.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Contoh : Hello, main, System, out.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Pendeklarasian Java adalah </a:t>
            </a:r>
            <a:r>
              <a:rPr lang="id-ID" b="1" dirty="0">
                <a:solidFill>
                  <a:srgbClr val="FF004E"/>
                </a:solidFill>
              </a:rPr>
              <a:t>case-sensitive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Identifier tidak dapat menggunakan kata kunci dalam Java, seperti : class, public, void, dsb.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7956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Java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44423" y="1405717"/>
            <a:ext cx="7314839" cy="32014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dirty="0">
                <a:solidFill>
                  <a:schemeClr val="tx1"/>
                </a:solidFill>
              </a:rPr>
              <a:t>Nama</a:t>
            </a:r>
            <a:r>
              <a:rPr lang="id-ID" b="1" dirty="0">
                <a:solidFill>
                  <a:srgbClr val="FF004E"/>
                </a:solidFill>
              </a:rPr>
              <a:t> class Java </a:t>
            </a:r>
            <a:r>
              <a:rPr lang="id-ID" dirty="0">
                <a:solidFill>
                  <a:schemeClr val="tx1"/>
                </a:solidFill>
              </a:rPr>
              <a:t>ditulis dengan huruf kapital pada huruf pertama nama class. Contoh : </a:t>
            </a:r>
            <a:r>
              <a:rPr lang="id-ID" b="1" dirty="0">
                <a:solidFill>
                  <a:srgbClr val="FF004E"/>
                </a:solidFill>
              </a:rPr>
              <a:t>T</a:t>
            </a:r>
            <a:r>
              <a:rPr lang="id-ID" dirty="0">
                <a:solidFill>
                  <a:schemeClr val="tx1"/>
                </a:solidFill>
              </a:rPr>
              <a:t>his</a:t>
            </a:r>
            <a:r>
              <a:rPr lang="id-ID" b="1" dirty="0">
                <a:solidFill>
                  <a:srgbClr val="FF004E"/>
                </a:solidFill>
              </a:rPr>
              <a:t>I</a:t>
            </a:r>
            <a:r>
              <a:rPr lang="id-ID" dirty="0">
                <a:solidFill>
                  <a:schemeClr val="tx1"/>
                </a:solidFill>
              </a:rPr>
              <a:t>s</a:t>
            </a:r>
            <a:r>
              <a:rPr lang="id-ID" b="1" dirty="0">
                <a:solidFill>
                  <a:srgbClr val="FF004E"/>
                </a:solidFill>
              </a:rPr>
              <a:t>A</a:t>
            </a:r>
            <a:r>
              <a:rPr lang="id-ID" dirty="0">
                <a:solidFill>
                  <a:schemeClr val="tx1"/>
                </a:solidFill>
              </a:rPr>
              <a:t>n</a:t>
            </a:r>
            <a:r>
              <a:rPr lang="id-ID" b="1" dirty="0">
                <a:solidFill>
                  <a:srgbClr val="FF004E"/>
                </a:solidFill>
              </a:rPr>
              <a:t>E</a:t>
            </a:r>
            <a:r>
              <a:rPr lang="id-ID" dirty="0">
                <a:solidFill>
                  <a:schemeClr val="tx1"/>
                </a:solidFill>
              </a:rPr>
              <a:t>xample</a:t>
            </a:r>
            <a:r>
              <a:rPr lang="id-ID" b="1" dirty="0">
                <a:solidFill>
                  <a:srgbClr val="FF004E"/>
                </a:solidFill>
              </a:rPr>
              <a:t>O</a:t>
            </a:r>
            <a:r>
              <a:rPr lang="id-ID" dirty="0">
                <a:solidFill>
                  <a:schemeClr val="tx1"/>
                </a:solidFill>
              </a:rPr>
              <a:t>f</a:t>
            </a:r>
            <a:r>
              <a:rPr lang="id-ID" b="1" dirty="0">
                <a:solidFill>
                  <a:srgbClr val="FF004E"/>
                </a:solidFill>
              </a:rPr>
              <a:t>C</a:t>
            </a:r>
            <a:r>
              <a:rPr lang="id-ID" dirty="0">
                <a:solidFill>
                  <a:schemeClr val="tx1"/>
                </a:solidFill>
              </a:rPr>
              <a:t>lass</a:t>
            </a:r>
            <a:r>
              <a:rPr lang="id-ID" b="1" dirty="0">
                <a:solidFill>
                  <a:srgbClr val="FF004E"/>
                </a:solidFill>
              </a:rPr>
              <a:t>N</a:t>
            </a:r>
            <a:r>
              <a:rPr lang="id-ID" dirty="0">
                <a:solidFill>
                  <a:schemeClr val="tx1"/>
                </a:solidFill>
              </a:rPr>
              <a:t>ame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Nama</a:t>
            </a:r>
            <a:r>
              <a:rPr lang="id-ID" b="1" dirty="0">
                <a:solidFill>
                  <a:srgbClr val="FF004E"/>
                </a:solidFill>
              </a:rPr>
              <a:t> method dan variabel </a:t>
            </a:r>
            <a:r>
              <a:rPr lang="id-ID" dirty="0">
                <a:solidFill>
                  <a:schemeClr val="tx1"/>
                </a:solidFill>
              </a:rPr>
              <a:t>ditulis dengan huruf kecil pada huruf pertama nama class. Contoh : </a:t>
            </a:r>
            <a:r>
              <a:rPr lang="id-ID" b="1" dirty="0">
                <a:solidFill>
                  <a:srgbClr val="FF004E"/>
                </a:solidFill>
              </a:rPr>
              <a:t>t</a:t>
            </a:r>
            <a:r>
              <a:rPr lang="id-ID" dirty="0">
                <a:solidFill>
                  <a:schemeClr val="tx1"/>
                </a:solidFill>
              </a:rPr>
              <a:t>his</a:t>
            </a:r>
            <a:r>
              <a:rPr lang="id-ID" b="1" dirty="0">
                <a:solidFill>
                  <a:srgbClr val="FF004E"/>
                </a:solidFill>
              </a:rPr>
              <a:t>I</a:t>
            </a:r>
            <a:r>
              <a:rPr lang="id-ID" dirty="0">
                <a:solidFill>
                  <a:schemeClr val="tx1"/>
                </a:solidFill>
              </a:rPr>
              <a:t>s</a:t>
            </a:r>
            <a:r>
              <a:rPr lang="id-ID" b="1" dirty="0">
                <a:solidFill>
                  <a:srgbClr val="FF004E"/>
                </a:solidFill>
              </a:rPr>
              <a:t>A</a:t>
            </a:r>
            <a:r>
              <a:rPr lang="id-ID" dirty="0">
                <a:solidFill>
                  <a:schemeClr val="tx1"/>
                </a:solidFill>
              </a:rPr>
              <a:t>n</a:t>
            </a:r>
            <a:r>
              <a:rPr lang="id-ID" b="1" dirty="0">
                <a:solidFill>
                  <a:srgbClr val="FF004E"/>
                </a:solidFill>
              </a:rPr>
              <a:t>E</a:t>
            </a:r>
            <a:r>
              <a:rPr lang="id-ID" dirty="0">
                <a:solidFill>
                  <a:schemeClr val="tx1"/>
                </a:solidFill>
              </a:rPr>
              <a:t>xample</a:t>
            </a:r>
            <a:r>
              <a:rPr lang="id-ID" b="1" dirty="0">
                <a:solidFill>
                  <a:srgbClr val="FF004E"/>
                </a:solidFill>
              </a:rPr>
              <a:t>O</a:t>
            </a:r>
            <a:r>
              <a:rPr lang="id-ID" dirty="0">
                <a:solidFill>
                  <a:schemeClr val="tx1"/>
                </a:solidFill>
              </a:rPr>
              <a:t>f</a:t>
            </a:r>
            <a:r>
              <a:rPr lang="id-ID" b="1" dirty="0">
                <a:solidFill>
                  <a:srgbClr val="FF004E"/>
                </a:solidFill>
              </a:rPr>
              <a:t>M</a:t>
            </a:r>
            <a:r>
              <a:rPr lang="id-ID" dirty="0">
                <a:solidFill>
                  <a:schemeClr val="tx1"/>
                </a:solidFill>
              </a:rPr>
              <a:t>ethod</a:t>
            </a:r>
            <a:r>
              <a:rPr lang="id-ID" b="1" dirty="0">
                <a:solidFill>
                  <a:srgbClr val="FF004E"/>
                </a:solidFill>
              </a:rPr>
              <a:t>N</a:t>
            </a:r>
            <a:r>
              <a:rPr lang="id-ID" dirty="0">
                <a:solidFill>
                  <a:schemeClr val="tx1"/>
                </a:solidFill>
              </a:rPr>
              <a:t>ame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Apabila </a:t>
            </a:r>
            <a:r>
              <a:rPr lang="id-ID" dirty="0">
                <a:solidFill>
                  <a:srgbClr val="FF004E"/>
                </a:solidFill>
              </a:rPr>
              <a:t>identifier lebih dari satu kata</a:t>
            </a:r>
            <a:r>
              <a:rPr lang="id-ID" dirty="0">
                <a:solidFill>
                  <a:schemeClr val="tx1"/>
                </a:solidFill>
              </a:rPr>
              <a:t>, maka ditulis dengan huruf kapital pada indikasi awal kata, kecuali kata pertama. Contoh : charArray, dan fileNumber.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Hindari </a:t>
            </a:r>
            <a:r>
              <a:rPr lang="id-ID" dirty="0">
                <a:solidFill>
                  <a:srgbClr val="FF004E"/>
                </a:solidFill>
              </a:rPr>
              <a:t>menggunakan underscores </a:t>
            </a:r>
            <a:r>
              <a:rPr lang="id-ID" dirty="0">
                <a:solidFill>
                  <a:schemeClr val="tx1"/>
                </a:solidFill>
              </a:rPr>
              <a:t>pada awal identifier. Contoh : _read, _write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9380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082" y="391103"/>
            <a:ext cx="1969478" cy="2180248"/>
          </a:xfrm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Keywoard</a:t>
            </a:r>
            <a:b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b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39" y="1279525"/>
            <a:ext cx="6833462" cy="31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5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1744141" y="1915650"/>
            <a:ext cx="5093387" cy="322785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</a:t>
            </a:r>
            <a:endParaRPr lang="en" sz="36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01280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55744" y="163121"/>
            <a:ext cx="2830513" cy="1335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</a:t>
            </a:r>
            <a:b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Primitif</a:t>
            </a:r>
            <a:endParaRPr lang="e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3858105" y="830665"/>
            <a:ext cx="3343807" cy="3343677"/>
            <a:chOff x="1737359" y="868244"/>
            <a:chExt cx="5669391" cy="5669171"/>
          </a:xfrm>
        </p:grpSpPr>
        <p:sp>
          <p:nvSpPr>
            <p:cNvPr id="156" name="Shape 156"/>
            <p:cNvSpPr/>
            <p:nvPr/>
          </p:nvSpPr>
          <p:spPr>
            <a:xfrm>
              <a:off x="5579151" y="2138741"/>
              <a:ext cx="1827600" cy="312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30469"/>
                    <a:pt x="84228" y="5789"/>
                    <a:pt x="36574" y="0"/>
                  </a:cubicBezTo>
                  <a:cubicBezTo>
                    <a:pt x="38035" y="4054"/>
                    <a:pt x="38790" y="8264"/>
                    <a:pt x="38790" y="12574"/>
                  </a:cubicBezTo>
                  <a:cubicBezTo>
                    <a:pt x="38790" y="31778"/>
                    <a:pt x="23668" y="48933"/>
                    <a:pt x="0" y="60170"/>
                  </a:cubicBezTo>
                  <a:cubicBezTo>
                    <a:pt x="23668" y="71365"/>
                    <a:pt x="38790" y="88463"/>
                    <a:pt x="38790" y="107610"/>
                  </a:cubicBezTo>
                  <a:cubicBezTo>
                    <a:pt x="38790" y="111863"/>
                    <a:pt x="38060" y="116002"/>
                    <a:pt x="36647" y="120000"/>
                  </a:cubicBezTo>
                  <a:cubicBezTo>
                    <a:pt x="84253" y="114196"/>
                    <a:pt x="120000" y="89544"/>
                    <a:pt x="120000" y="6000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4572078" y="3707357"/>
              <a:ext cx="1597799" cy="159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637" y="0"/>
                  </a:moveTo>
                  <a:cubicBezTo>
                    <a:pt x="61072" y="11868"/>
                    <a:pt x="43666" y="20358"/>
                    <a:pt x="24618" y="24351"/>
                  </a:cubicBezTo>
                  <a:cubicBezTo>
                    <a:pt x="20608" y="43621"/>
                    <a:pt x="12002" y="61214"/>
                    <a:pt x="0" y="75904"/>
                  </a:cubicBezTo>
                  <a:cubicBezTo>
                    <a:pt x="22028" y="102825"/>
                    <a:pt x="55446" y="120000"/>
                    <a:pt x="92847" y="120000"/>
                  </a:cubicBezTo>
                  <a:cubicBezTo>
                    <a:pt x="101313" y="120000"/>
                    <a:pt x="109584" y="119134"/>
                    <a:pt x="117549" y="117458"/>
                  </a:cubicBezTo>
                  <a:cubicBezTo>
                    <a:pt x="119164" y="109611"/>
                    <a:pt x="120000" y="101484"/>
                    <a:pt x="120000" y="93134"/>
                  </a:cubicBezTo>
                  <a:cubicBezTo>
                    <a:pt x="120000" y="55545"/>
                    <a:pt x="102705" y="21978"/>
                    <a:pt x="75637" y="0"/>
                  </a:cubicBezTo>
                  <a:close/>
                </a:path>
              </a:pathLst>
            </a:custGeom>
            <a:solidFill>
              <a:srgbClr val="D8243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737359" y="2138741"/>
              <a:ext cx="1827900" cy="312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170"/>
                  </a:moveTo>
                  <a:cubicBezTo>
                    <a:pt x="96311" y="48933"/>
                    <a:pt x="81192" y="31778"/>
                    <a:pt x="81192" y="12574"/>
                  </a:cubicBezTo>
                  <a:cubicBezTo>
                    <a:pt x="81192" y="8264"/>
                    <a:pt x="81947" y="4054"/>
                    <a:pt x="83408" y="0"/>
                  </a:cubicBezTo>
                  <a:cubicBezTo>
                    <a:pt x="35788" y="5803"/>
                    <a:pt x="0" y="30469"/>
                    <a:pt x="0" y="60000"/>
                  </a:cubicBezTo>
                  <a:cubicBezTo>
                    <a:pt x="0" y="89544"/>
                    <a:pt x="35763" y="114182"/>
                    <a:pt x="83335" y="120000"/>
                  </a:cubicBezTo>
                  <a:cubicBezTo>
                    <a:pt x="81923" y="116002"/>
                    <a:pt x="81192" y="111863"/>
                    <a:pt x="81192" y="107610"/>
                  </a:cubicBezTo>
                  <a:cubicBezTo>
                    <a:pt x="81192" y="88463"/>
                    <a:pt x="96311" y="71365"/>
                    <a:pt x="120000" y="60170"/>
                  </a:cubicBezTo>
                  <a:close/>
                </a:path>
              </a:pathLst>
            </a:custGeom>
            <a:gradFill>
              <a:gsLst>
                <a:gs pos="0">
                  <a:srgbClr val="CA8A00"/>
                </a:gs>
                <a:gs pos="80000">
                  <a:srgbClr val="FFB600"/>
                </a:gs>
                <a:gs pos="100000">
                  <a:srgbClr val="FFBA00"/>
                </a:gs>
              </a:gsLst>
              <a:lin ang="16200038" scaled="0"/>
            </a:gradFill>
            <a:ln w="9525" cap="flat" cmpd="sng">
              <a:solidFill>
                <a:srgbClr val="EFAB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974105" y="3707357"/>
              <a:ext cx="1598100" cy="159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75904"/>
                  </a:moveTo>
                  <a:cubicBezTo>
                    <a:pt x="107997" y="61214"/>
                    <a:pt x="99391" y="43621"/>
                    <a:pt x="95381" y="24351"/>
                  </a:cubicBezTo>
                  <a:cubicBezTo>
                    <a:pt x="76333" y="20358"/>
                    <a:pt x="58955" y="11840"/>
                    <a:pt x="44390" y="0"/>
                  </a:cubicBezTo>
                  <a:cubicBezTo>
                    <a:pt x="17294" y="21978"/>
                    <a:pt x="0" y="55545"/>
                    <a:pt x="0" y="93134"/>
                  </a:cubicBezTo>
                  <a:cubicBezTo>
                    <a:pt x="0" y="101484"/>
                    <a:pt x="835" y="109611"/>
                    <a:pt x="2450" y="117458"/>
                  </a:cubicBezTo>
                  <a:cubicBezTo>
                    <a:pt x="10415" y="119134"/>
                    <a:pt x="18686" y="120000"/>
                    <a:pt x="27152" y="120000"/>
                  </a:cubicBezTo>
                  <a:cubicBezTo>
                    <a:pt x="64581" y="120000"/>
                    <a:pt x="97999" y="102825"/>
                    <a:pt x="120000" y="75904"/>
                  </a:cubicBezTo>
                  <a:close/>
                </a:path>
              </a:pathLst>
            </a:custGeom>
            <a:gradFill>
              <a:gsLst>
                <a:gs pos="0">
                  <a:srgbClr val="BA5D2A"/>
                </a:gs>
                <a:gs pos="80000">
                  <a:srgbClr val="F57A38"/>
                </a:gs>
                <a:gs pos="100000">
                  <a:srgbClr val="FA7A34"/>
                </a:gs>
              </a:gsLst>
              <a:lin ang="16200038" scaled="0"/>
            </a:gradFill>
            <a:ln w="9525" cap="flat" cmpd="sng">
              <a:solidFill>
                <a:srgbClr val="E5804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244132" y="4030751"/>
              <a:ext cx="655800" cy="68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773" y="44853"/>
                    <a:pt x="30746" y="85807"/>
                    <a:pt x="60000" y="120000"/>
                  </a:cubicBezTo>
                  <a:cubicBezTo>
                    <a:pt x="89253" y="85807"/>
                    <a:pt x="110226" y="44853"/>
                    <a:pt x="120000" y="0"/>
                  </a:cubicBezTo>
                  <a:cubicBezTo>
                    <a:pt x="100656" y="3835"/>
                    <a:pt x="80565" y="5915"/>
                    <a:pt x="60000" y="5915"/>
                  </a:cubicBezTo>
                  <a:cubicBezTo>
                    <a:pt x="39434" y="5915"/>
                    <a:pt x="19343" y="3835"/>
                    <a:pt x="0" y="0"/>
                  </a:cubicBezTo>
                  <a:close/>
                </a:path>
              </a:pathLst>
            </a:custGeom>
            <a:solidFill>
              <a:srgbClr val="8A3C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007858" y="868244"/>
              <a:ext cx="3128399" cy="182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999"/>
                  </a:moveTo>
                  <a:cubicBezTo>
                    <a:pt x="71251" y="96439"/>
                    <a:pt x="88321" y="81424"/>
                    <a:pt x="107425" y="81424"/>
                  </a:cubicBezTo>
                  <a:cubicBezTo>
                    <a:pt x="111735" y="81424"/>
                    <a:pt x="115945" y="82181"/>
                    <a:pt x="120000" y="83645"/>
                  </a:cubicBezTo>
                  <a:cubicBezTo>
                    <a:pt x="114210" y="35890"/>
                    <a:pt x="89544" y="0"/>
                    <a:pt x="60000" y="0"/>
                  </a:cubicBezTo>
                  <a:cubicBezTo>
                    <a:pt x="30469" y="0"/>
                    <a:pt x="5803" y="35890"/>
                    <a:pt x="0" y="83645"/>
                  </a:cubicBezTo>
                  <a:cubicBezTo>
                    <a:pt x="4054" y="82181"/>
                    <a:pt x="8264" y="81424"/>
                    <a:pt x="12574" y="81424"/>
                  </a:cubicBezTo>
                  <a:cubicBezTo>
                    <a:pt x="31692" y="81424"/>
                    <a:pt x="48762" y="96439"/>
                    <a:pt x="60000" y="119999"/>
                  </a:cubicBez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572078" y="2104989"/>
              <a:ext cx="1597799" cy="1602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878"/>
                  </a:moveTo>
                  <a:cubicBezTo>
                    <a:pt x="12169" y="58653"/>
                    <a:pt x="20830" y="76398"/>
                    <a:pt x="24757" y="95866"/>
                  </a:cubicBezTo>
                  <a:cubicBezTo>
                    <a:pt x="43778" y="99810"/>
                    <a:pt x="61100" y="108252"/>
                    <a:pt x="75637" y="120000"/>
                  </a:cubicBezTo>
                  <a:cubicBezTo>
                    <a:pt x="102705" y="98060"/>
                    <a:pt x="120000" y="64568"/>
                    <a:pt x="120000" y="27077"/>
                  </a:cubicBezTo>
                  <a:cubicBezTo>
                    <a:pt x="120000" y="18662"/>
                    <a:pt x="119136" y="10442"/>
                    <a:pt x="117465" y="2527"/>
                  </a:cubicBezTo>
                  <a:cubicBezTo>
                    <a:pt x="109528" y="860"/>
                    <a:pt x="101285" y="0"/>
                    <a:pt x="92847" y="0"/>
                  </a:cubicBezTo>
                  <a:cubicBezTo>
                    <a:pt x="55446" y="0"/>
                    <a:pt x="22028" y="17079"/>
                    <a:pt x="0" y="43878"/>
                  </a:cubicBezTo>
                  <a:close/>
                </a:path>
              </a:pathLst>
            </a:custGeom>
            <a:solidFill>
              <a:srgbClr val="24617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899867" y="3385062"/>
              <a:ext cx="679200" cy="64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0" y="59069"/>
                  </a:moveTo>
                  <a:cubicBezTo>
                    <a:pt x="5960" y="79954"/>
                    <a:pt x="3864" y="100356"/>
                    <a:pt x="0" y="119999"/>
                  </a:cubicBezTo>
                  <a:cubicBezTo>
                    <a:pt x="44803" y="110143"/>
                    <a:pt x="85742" y="89190"/>
                    <a:pt x="119999" y="59896"/>
                  </a:cubicBezTo>
                  <a:cubicBezTo>
                    <a:pt x="85807" y="30740"/>
                    <a:pt x="45065" y="9787"/>
                    <a:pt x="327" y="0"/>
                  </a:cubicBezTo>
                  <a:cubicBezTo>
                    <a:pt x="3995" y="19092"/>
                    <a:pt x="5960" y="38805"/>
                    <a:pt x="5960" y="59069"/>
                  </a:cubicBezTo>
                  <a:close/>
                </a:path>
              </a:pathLst>
            </a:custGeom>
            <a:solidFill>
              <a:srgbClr val="9018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974105" y="2104989"/>
              <a:ext cx="1598100" cy="1602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390" y="120000"/>
                  </a:moveTo>
                  <a:cubicBezTo>
                    <a:pt x="58899" y="108252"/>
                    <a:pt x="76249" y="99810"/>
                    <a:pt x="95242" y="95866"/>
                  </a:cubicBezTo>
                  <a:cubicBezTo>
                    <a:pt x="99169" y="76398"/>
                    <a:pt x="107857" y="58653"/>
                    <a:pt x="120000" y="43878"/>
                  </a:cubicBezTo>
                  <a:cubicBezTo>
                    <a:pt x="97999" y="17079"/>
                    <a:pt x="64581" y="0"/>
                    <a:pt x="27152" y="0"/>
                  </a:cubicBezTo>
                  <a:cubicBezTo>
                    <a:pt x="18714" y="0"/>
                    <a:pt x="10471" y="860"/>
                    <a:pt x="2534" y="2527"/>
                  </a:cubicBezTo>
                  <a:cubicBezTo>
                    <a:pt x="863" y="10442"/>
                    <a:pt x="0" y="18662"/>
                    <a:pt x="0" y="27077"/>
                  </a:cubicBezTo>
                  <a:cubicBezTo>
                    <a:pt x="0" y="64568"/>
                    <a:pt x="17294" y="98060"/>
                    <a:pt x="44390" y="120000"/>
                  </a:cubicBezTo>
                  <a:close/>
                </a:path>
              </a:pathLst>
            </a:custGeom>
            <a:gradFill>
              <a:gsLst>
                <a:gs pos="0">
                  <a:srgbClr val="458E48"/>
                </a:gs>
                <a:gs pos="80000">
                  <a:srgbClr val="5BBC5E"/>
                </a:gs>
                <a:gs pos="100000">
                  <a:srgbClr val="5BBD5C"/>
                </a:gs>
              </a:gsLst>
              <a:lin ang="16200038" scaled="0"/>
            </a:gradFill>
            <a:ln w="9525" cap="flat" cmpd="sng">
              <a:solidFill>
                <a:srgbClr val="66B36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565162" y="3385062"/>
              <a:ext cx="678900" cy="64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672" y="0"/>
                  </a:moveTo>
                  <a:cubicBezTo>
                    <a:pt x="74975" y="9787"/>
                    <a:pt x="34145" y="30740"/>
                    <a:pt x="0" y="59896"/>
                  </a:cubicBezTo>
                  <a:cubicBezTo>
                    <a:pt x="34276" y="89121"/>
                    <a:pt x="75172" y="110143"/>
                    <a:pt x="119999" y="119999"/>
                  </a:cubicBezTo>
                  <a:cubicBezTo>
                    <a:pt x="116133" y="100356"/>
                    <a:pt x="114036" y="79954"/>
                    <a:pt x="114036" y="59069"/>
                  </a:cubicBezTo>
                  <a:cubicBezTo>
                    <a:pt x="114036" y="38805"/>
                    <a:pt x="116002" y="19092"/>
                    <a:pt x="119672" y="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242405" y="2690866"/>
              <a:ext cx="659399" cy="6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10483" y="75064"/>
                    <a:pt x="89493" y="34102"/>
                    <a:pt x="60000" y="0"/>
                  </a:cubicBezTo>
                  <a:cubicBezTo>
                    <a:pt x="30573" y="34102"/>
                    <a:pt x="9516" y="75064"/>
                    <a:pt x="0" y="120000"/>
                  </a:cubicBezTo>
                  <a:cubicBezTo>
                    <a:pt x="19370" y="116153"/>
                    <a:pt x="39415" y="114102"/>
                    <a:pt x="60000" y="114102"/>
                  </a:cubicBezTo>
                  <a:cubicBezTo>
                    <a:pt x="80584" y="114102"/>
                    <a:pt x="100629" y="116153"/>
                    <a:pt x="120000" y="12000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4210380" y="3350996"/>
              <a:ext cx="723299" cy="71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07" y="5738"/>
                  </a:moveTo>
                  <a:cubicBezTo>
                    <a:pt x="97046" y="1995"/>
                    <a:pt x="78769" y="0"/>
                    <a:pt x="60000" y="0"/>
                  </a:cubicBezTo>
                  <a:cubicBezTo>
                    <a:pt x="41230" y="0"/>
                    <a:pt x="22953" y="1995"/>
                    <a:pt x="5292" y="5738"/>
                  </a:cubicBezTo>
                  <a:cubicBezTo>
                    <a:pt x="1846" y="23014"/>
                    <a:pt x="0" y="40852"/>
                    <a:pt x="0" y="59189"/>
                  </a:cubicBezTo>
                  <a:cubicBezTo>
                    <a:pt x="0" y="78087"/>
                    <a:pt x="1969" y="96548"/>
                    <a:pt x="5600" y="114324"/>
                  </a:cubicBezTo>
                  <a:cubicBezTo>
                    <a:pt x="23138" y="118004"/>
                    <a:pt x="41353" y="120000"/>
                    <a:pt x="60000" y="120000"/>
                  </a:cubicBezTo>
                  <a:cubicBezTo>
                    <a:pt x="78646" y="120000"/>
                    <a:pt x="96861" y="118004"/>
                    <a:pt x="114400" y="114324"/>
                  </a:cubicBezTo>
                  <a:cubicBezTo>
                    <a:pt x="118030" y="96548"/>
                    <a:pt x="120000" y="78087"/>
                    <a:pt x="120000" y="59189"/>
                  </a:cubicBezTo>
                  <a:cubicBezTo>
                    <a:pt x="120000" y="40852"/>
                    <a:pt x="118153" y="23014"/>
                    <a:pt x="114707" y="5738"/>
                  </a:cubicBezTo>
                  <a:close/>
                </a:path>
              </a:pathLst>
            </a:cu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 w="9525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006758" y="4715216"/>
              <a:ext cx="3130499" cy="18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48770" y="23540"/>
                    <a:pt x="31712" y="38559"/>
                    <a:pt x="12608" y="38559"/>
                  </a:cubicBezTo>
                  <a:cubicBezTo>
                    <a:pt x="8287" y="38559"/>
                    <a:pt x="4065" y="37802"/>
                    <a:pt x="0" y="36336"/>
                  </a:cubicBezTo>
                  <a:cubicBezTo>
                    <a:pt x="5742" y="84102"/>
                    <a:pt x="30433" y="119999"/>
                    <a:pt x="60000" y="119999"/>
                  </a:cubicBezTo>
                  <a:cubicBezTo>
                    <a:pt x="89580" y="119999"/>
                    <a:pt x="114257" y="84102"/>
                    <a:pt x="120000" y="36336"/>
                  </a:cubicBezTo>
                  <a:cubicBezTo>
                    <a:pt x="115934" y="37802"/>
                    <a:pt x="111712" y="38559"/>
                    <a:pt x="107391" y="38559"/>
                  </a:cubicBezTo>
                  <a:cubicBezTo>
                    <a:pt x="88301" y="38559"/>
                    <a:pt x="71243" y="2354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B64152"/>
                </a:gs>
                <a:gs pos="80000">
                  <a:srgbClr val="EF566B"/>
                </a:gs>
                <a:gs pos="100000">
                  <a:srgbClr val="F35469"/>
                </a:gs>
              </a:gsLst>
              <a:lin ang="16200038" scaled="0"/>
            </a:gradFill>
            <a:ln w="9525" cap="flat" cmpd="sng">
              <a:solidFill>
                <a:srgbClr val="E26677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stA="52000" endA="300" endPos="35000" fadeDir="5400012" sy="-100000" algn="bl" rotWithShape="0"/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/>
          <p:nvPr/>
        </p:nvSpPr>
        <p:spPr>
          <a:xfrm>
            <a:off x="5087631" y="1212922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char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086142" y="3305960"/>
            <a:ext cx="947853" cy="1454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double, float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892733" y="2342438"/>
            <a:ext cx="1069067" cy="115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boolean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278540" y="1875876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byte, short, int, long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77" name="Shape 177"/>
          <p:cNvGrpSpPr/>
          <p:nvPr/>
        </p:nvGrpSpPr>
        <p:grpSpPr>
          <a:xfrm rot="10800000" flipH="1">
            <a:off x="4599105" y="786893"/>
            <a:ext cx="921227" cy="337185"/>
            <a:chOff x="3567105" y="2981335"/>
            <a:chExt cx="3862588" cy="2157299"/>
          </a:xfrm>
        </p:grpSpPr>
        <p:cxnSp>
          <p:nvCxnSpPr>
            <p:cNvPr id="178" name="Shape 178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Shape 179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80" name="Shape 180"/>
          <p:cNvSpPr/>
          <p:nvPr/>
        </p:nvSpPr>
        <p:spPr>
          <a:xfrm>
            <a:off x="3497263" y="3644597"/>
            <a:ext cx="1386466" cy="6635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Bentuk Logika (True dan False)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Ex 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boolean result = false;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1" name="Shape 181"/>
          <p:cNvGrpSpPr/>
          <p:nvPr/>
        </p:nvGrpSpPr>
        <p:grpSpPr>
          <a:xfrm rot="5400000" flipH="1">
            <a:off x="3565415" y="2987878"/>
            <a:ext cx="921227" cy="337185"/>
            <a:chOff x="3567105" y="2981335"/>
            <a:chExt cx="3862588" cy="2157299"/>
          </a:xfrm>
        </p:grpSpPr>
        <p:cxnSp>
          <p:nvCxnSpPr>
            <p:cNvPr id="182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Shape 184"/>
          <p:cNvSpPr/>
          <p:nvPr/>
        </p:nvSpPr>
        <p:spPr>
          <a:xfrm>
            <a:off x="6513108" y="3650028"/>
            <a:ext cx="1496451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Floating point dengan double sebagai default tipe datanya. Ex 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3.14 //nilai floating-point sederhana (a double)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5" name="Shape 185"/>
          <p:cNvGrpSpPr/>
          <p:nvPr/>
        </p:nvGrpSpPr>
        <p:grpSpPr>
          <a:xfrm flipH="1">
            <a:off x="5570282" y="3925964"/>
            <a:ext cx="921227" cy="337185"/>
            <a:chOff x="3567105" y="2981335"/>
            <a:chExt cx="3862588" cy="2157299"/>
          </a:xfrm>
        </p:grpSpPr>
        <p:cxnSp>
          <p:nvCxnSpPr>
            <p:cNvPr id="186" name="Shape 186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Shape 188"/>
          <p:cNvSpPr/>
          <p:nvPr/>
        </p:nvSpPr>
        <p:spPr>
          <a:xfrm>
            <a:off x="6094946" y="183590"/>
            <a:ext cx="1914613" cy="10447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Integral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(desimal, oktal, heksadesimal)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Ex : 2 //nilai desimal 2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077 //0 indikasi nilai oktal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0xBACC //Karakter 0x indikasi nilai heksadesimal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9" name="Shape 189"/>
          <p:cNvGrpSpPr/>
          <p:nvPr/>
        </p:nvGrpSpPr>
        <p:grpSpPr>
          <a:xfrm rot="-5400000" flipH="1">
            <a:off x="6664983" y="1952406"/>
            <a:ext cx="921227" cy="337185"/>
            <a:chOff x="3567105" y="2981335"/>
            <a:chExt cx="3862588" cy="2157299"/>
          </a:xfrm>
        </p:grpSpPr>
        <p:cxnSp>
          <p:nvCxnSpPr>
            <p:cNvPr id="190" name="Shape 190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Shape 191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Shape 192"/>
          <p:cNvSpPr/>
          <p:nvPr/>
        </p:nvSpPr>
        <p:spPr>
          <a:xfrm>
            <a:off x="3309869" y="561619"/>
            <a:ext cx="1267762" cy="7800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Bentuk tekstual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Ex :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‘a’ // Huruf a</a:t>
            </a:r>
          </a:p>
          <a:p>
            <a:pPr marR="0" lvl="0" algn="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‘\t’ //A tab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" name="Shape 74"/>
          <p:cNvSpPr txBox="1">
            <a:spLocks/>
          </p:cNvSpPr>
          <p:nvPr/>
        </p:nvSpPr>
        <p:spPr>
          <a:xfrm>
            <a:off x="93490" y="1116209"/>
            <a:ext cx="2161337" cy="1897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</a:pPr>
            <a:r>
              <a:rPr lang="id-ID" sz="1800" b="1" dirty="0">
                <a:latin typeface="Titillium Web"/>
                <a:ea typeface="Titillium Web"/>
                <a:cs typeface="Titillium Web"/>
                <a:sym typeface="Titillium Web"/>
              </a:rPr>
              <a:t>Bahasa pemrograman Java </a:t>
            </a:r>
            <a:r>
              <a:rPr lang="id-ID" sz="18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mendefinisikan delapan tipe data primitif, antara lain :</a:t>
            </a:r>
            <a:endParaRPr lang="en" sz="1800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3438270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</a:t>
            </a:r>
          </a:p>
        </p:txBody>
      </p:sp>
      <p:sp>
        <p:nvSpPr>
          <p:cNvPr id="3" name="Shape 74"/>
          <p:cNvSpPr txBox="1">
            <a:spLocks/>
          </p:cNvSpPr>
          <p:nvPr/>
        </p:nvSpPr>
        <p:spPr>
          <a:xfrm>
            <a:off x="621139" y="1363188"/>
            <a:ext cx="7644556" cy="1897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800" b="1" dirty="0">
                <a:solidFill>
                  <a:schemeClr val="tx1"/>
                </a:solidFill>
                <a:latin typeface="Titillium Web"/>
              </a:rPr>
              <a:t>Variabel </a:t>
            </a:r>
            <a:r>
              <a:rPr lang="id-ID" sz="1800" dirty="0">
                <a:solidFill>
                  <a:schemeClr val="tx1"/>
                </a:solidFill>
                <a:latin typeface="Titillium Web"/>
              </a:rPr>
              <a:t>adalah item yang digunakan data untuk menyimpan pernyataan objek.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1"/>
                </a:solidFill>
                <a:latin typeface="Titillium Web"/>
              </a:rPr>
              <a:t>Didalam variabel terdapat </a:t>
            </a:r>
            <a:r>
              <a:rPr lang="id-ID" sz="1800" b="1" dirty="0">
                <a:solidFill>
                  <a:schemeClr val="tx1"/>
                </a:solidFill>
                <a:latin typeface="Titillium Web"/>
              </a:rPr>
              <a:t>tipe data </a:t>
            </a:r>
            <a:r>
              <a:rPr lang="id-ID" sz="1800" dirty="0">
                <a:solidFill>
                  <a:schemeClr val="tx1"/>
                </a:solidFill>
                <a:latin typeface="Titillium Web"/>
              </a:rPr>
              <a:t>dan </a:t>
            </a:r>
            <a:r>
              <a:rPr lang="id-ID" sz="1800" b="1" dirty="0">
                <a:solidFill>
                  <a:schemeClr val="tx1"/>
                </a:solidFill>
                <a:latin typeface="Titillium Web"/>
              </a:rPr>
              <a:t>nama</a:t>
            </a:r>
            <a:r>
              <a:rPr lang="id-ID" sz="1800" dirty="0">
                <a:solidFill>
                  <a:schemeClr val="tx1"/>
                </a:solidFill>
                <a:latin typeface="Titillium Web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800" b="1" dirty="0">
                <a:solidFill>
                  <a:schemeClr val="tx1"/>
                </a:solidFill>
                <a:latin typeface="Titillium Web"/>
              </a:rPr>
              <a:t>Tipe data </a:t>
            </a:r>
            <a:r>
              <a:rPr lang="id-ID" sz="1800" dirty="0">
                <a:solidFill>
                  <a:schemeClr val="tx1"/>
                </a:solidFill>
                <a:latin typeface="Titillium Web"/>
              </a:rPr>
              <a:t>digunakan untuk menandakan tipe nilai yang dapat dibentuk oleh variabel tersebut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800" b="1" dirty="0">
                <a:solidFill>
                  <a:schemeClr val="tx1"/>
                </a:solidFill>
                <a:latin typeface="Titillium Web"/>
              </a:rPr>
              <a:t>Nama variabel </a:t>
            </a:r>
            <a:r>
              <a:rPr lang="id-ID" sz="1800" dirty="0">
                <a:solidFill>
                  <a:schemeClr val="tx1"/>
                </a:solidFill>
                <a:latin typeface="Titillium Web"/>
              </a:rPr>
              <a:t>ditulis dengan aturan identifier</a:t>
            </a:r>
            <a:endParaRPr lang="en" sz="1800" dirty="0">
              <a:solidFill>
                <a:schemeClr val="tx1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4425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dan Inisialisasi Variabel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44424" y="1405717"/>
            <a:ext cx="3595229" cy="32014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dirty="0">
                <a:solidFill>
                  <a:schemeClr val="tx1"/>
                </a:solidFill>
              </a:rPr>
              <a:t>Deklarasi variabel :</a:t>
            </a:r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&lt;data tipe&gt; &lt;name&gt; [=initial value];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Nilai yang berada diantara </a:t>
            </a:r>
            <a:r>
              <a:rPr lang="id-ID" dirty="0">
                <a:solidFill>
                  <a:srgbClr val="FF004E"/>
                </a:solidFill>
              </a:rPr>
              <a:t>&lt;&gt;</a:t>
            </a:r>
            <a:r>
              <a:rPr lang="id-ID" dirty="0">
                <a:solidFill>
                  <a:schemeClr val="tx1"/>
                </a:solidFill>
              </a:rPr>
              <a:t> adalah nilai yang disyaratkan, sedangkan nilai diantara </a:t>
            </a:r>
            <a:r>
              <a:rPr lang="id-ID" dirty="0">
                <a:solidFill>
                  <a:srgbClr val="FF004E"/>
                </a:solidFill>
              </a:rPr>
              <a:t>[]</a:t>
            </a:r>
            <a:r>
              <a:rPr lang="id-ID" dirty="0">
                <a:solidFill>
                  <a:schemeClr val="tx1"/>
                </a:solidFill>
              </a:rPr>
              <a:t> bersifat optional.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1020" y="1010106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19" y="1379438"/>
            <a:ext cx="2722172" cy="33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845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Menampilkan Data Variabel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346308" y="1279900"/>
            <a:ext cx="4553235" cy="3201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/>
            <a:r>
              <a:rPr lang="id-ID" dirty="0">
                <a:solidFill>
                  <a:schemeClr val="tx1"/>
                </a:solidFill>
              </a:rPr>
              <a:t>Perintah yang digunakan untuk menampilkan perintah :</a:t>
            </a:r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System.out.println() </a:t>
            </a:r>
            <a:r>
              <a:rPr lang="id-ID" dirty="0">
                <a:solidFill>
                  <a:schemeClr val="tx1"/>
                </a:solidFill>
              </a:rPr>
              <a:t>atau </a:t>
            </a:r>
            <a:r>
              <a:rPr lang="id-ID" b="1" dirty="0">
                <a:solidFill>
                  <a:srgbClr val="FF004E"/>
                </a:solidFill>
              </a:rPr>
              <a:t>System.out.print()</a:t>
            </a:r>
            <a:endParaRPr lang="id-ID" dirty="0">
              <a:solidFill>
                <a:schemeClr val="tx1"/>
              </a:solidFill>
            </a:endParaRPr>
          </a:p>
          <a:p>
            <a:pPr marL="285750" indent="-285750"/>
            <a:r>
              <a:rPr lang="id-ID" dirty="0">
                <a:solidFill>
                  <a:srgbClr val="FF004E"/>
                </a:solidFill>
              </a:rPr>
              <a:t>Contoh :</a:t>
            </a:r>
          </a:p>
          <a:p>
            <a:pPr marL="285750" indent="-285750"/>
            <a:endParaRPr lang="id-ID" dirty="0">
              <a:solidFill>
                <a:schemeClr val="tx1"/>
              </a:solidFill>
            </a:endParaRP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  <a:p>
            <a:pPr>
              <a:buFont typeface="Titillium Web"/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11" y="2471403"/>
            <a:ext cx="3027914" cy="2597019"/>
          </a:xfrm>
          <a:prstGeom prst="rect">
            <a:avLst/>
          </a:prstGeom>
        </p:spPr>
      </p:pic>
      <p:sp>
        <p:nvSpPr>
          <p:cNvPr id="9" name="Shape 74"/>
          <p:cNvSpPr txBox="1">
            <a:spLocks/>
          </p:cNvSpPr>
          <p:nvPr/>
        </p:nvSpPr>
        <p:spPr>
          <a:xfrm>
            <a:off x="5207194" y="1279899"/>
            <a:ext cx="3527378" cy="3201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ct val="1000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/>
            <a:r>
              <a:rPr lang="id-ID" b="1" dirty="0">
                <a:solidFill>
                  <a:srgbClr val="FF004E"/>
                </a:solidFill>
              </a:rPr>
              <a:t>Perbedaan </a:t>
            </a:r>
            <a:r>
              <a:rPr lang="id-ID" dirty="0">
                <a:solidFill>
                  <a:schemeClr val="tx1"/>
                </a:solidFill>
              </a:rPr>
              <a:t>System.out.println() atau System.out.print()</a:t>
            </a:r>
          </a:p>
          <a:p>
            <a:pPr>
              <a:buNone/>
            </a:pPr>
            <a:r>
              <a:rPr lang="id-ID" dirty="0">
                <a:solidFill>
                  <a:srgbClr val="FF004E"/>
                </a:solidFill>
              </a:rPr>
              <a:t>Contoh :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System.out.print(“Hai ”);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System.out.print(“Kawan!”);</a:t>
            </a:r>
          </a:p>
          <a:p>
            <a:pPr>
              <a:buNone/>
            </a:pPr>
            <a:r>
              <a:rPr lang="id-ID" dirty="0">
                <a:solidFill>
                  <a:srgbClr val="FF004E"/>
                </a:solidFill>
              </a:rPr>
              <a:t>Hasil : </a:t>
            </a:r>
            <a:r>
              <a:rPr lang="id-ID" dirty="0">
                <a:solidFill>
                  <a:schemeClr val="tx1"/>
                </a:solidFill>
              </a:rPr>
              <a:t>Hai Kawan!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System.out.println(“Hai ”);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System.out.println(“Kawan!”);</a:t>
            </a:r>
          </a:p>
          <a:p>
            <a:pPr>
              <a:buNone/>
            </a:pPr>
            <a:r>
              <a:rPr lang="id-ID" dirty="0">
                <a:solidFill>
                  <a:srgbClr val="FF004E"/>
                </a:solidFill>
              </a:rPr>
              <a:t>Hasil : </a:t>
            </a:r>
            <a:r>
              <a:rPr lang="id-ID" dirty="0">
                <a:solidFill>
                  <a:schemeClr val="tx1"/>
                </a:solidFill>
              </a:rPr>
              <a:t>Hai 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	Kawan!</a:t>
            </a:r>
          </a:p>
        </p:txBody>
      </p:sp>
    </p:spTree>
    <p:extLst>
      <p:ext uri="{BB962C8B-B14F-4D97-AF65-F5344CB8AC3E}">
        <p14:creationId xmlns:p14="http://schemas.microsoft.com/office/powerpoint/2010/main" val="144036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Aritmatika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44424" y="1405717"/>
            <a:ext cx="3595229" cy="32014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dirty="0">
                <a:solidFill>
                  <a:schemeClr val="tx1"/>
                </a:solidFill>
              </a:rPr>
              <a:t>+	</a:t>
            </a:r>
            <a:r>
              <a:rPr lang="id-ID" dirty="0">
                <a:solidFill>
                  <a:srgbClr val="FF004E"/>
                </a:solidFill>
              </a:rPr>
              <a:t>Ex : A +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Menambahkan 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-	</a:t>
            </a:r>
            <a:r>
              <a:rPr lang="id-ID" dirty="0">
                <a:solidFill>
                  <a:srgbClr val="FF004E"/>
                </a:solidFill>
              </a:rPr>
              <a:t>Ex : A -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Mengurangkan 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*	</a:t>
            </a:r>
            <a:r>
              <a:rPr lang="id-ID" dirty="0">
                <a:solidFill>
                  <a:srgbClr val="FF004E"/>
                </a:solidFill>
              </a:rPr>
              <a:t>Ex : A *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Mengalikan 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/	</a:t>
            </a:r>
            <a:r>
              <a:rPr lang="id-ID" dirty="0">
                <a:solidFill>
                  <a:srgbClr val="FF004E"/>
                </a:solidFill>
              </a:rPr>
              <a:t>Ex : A /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Membagi 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%	</a:t>
            </a:r>
            <a:r>
              <a:rPr lang="id-ID" dirty="0">
                <a:solidFill>
                  <a:srgbClr val="FF004E"/>
                </a:solidFill>
              </a:rPr>
              <a:t>Ex : A %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Hasil sisa pembagian A dengan B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85318" y="574292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63" y="866422"/>
            <a:ext cx="4353210" cy="42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105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Increment dan Decrement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71393" y="1335378"/>
            <a:ext cx="4149059" cy="32014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dirty="0">
                <a:solidFill>
                  <a:schemeClr val="tx1"/>
                </a:solidFill>
              </a:rPr>
              <a:t>++	</a:t>
            </a:r>
            <a:r>
              <a:rPr lang="id-ID" dirty="0">
                <a:solidFill>
                  <a:srgbClr val="FF004E"/>
                </a:solidFill>
              </a:rPr>
              <a:t>Ex : A ++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Menambahkan nilai 1 pada A, mengevaluasi nilai A sebelum ditambahkan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++	</a:t>
            </a:r>
            <a:r>
              <a:rPr lang="id-ID" dirty="0">
                <a:solidFill>
                  <a:srgbClr val="FF004E"/>
                </a:solidFill>
              </a:rPr>
              <a:t>Ex : ++B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Menambahkan nilai 1 pada B, mengevaluasi nilai B setelah ditambahkan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 --	</a:t>
            </a:r>
            <a:r>
              <a:rPr lang="id-ID" dirty="0">
                <a:solidFill>
                  <a:srgbClr val="FF004E"/>
                </a:solidFill>
              </a:rPr>
              <a:t>Ex : A--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Mengurangkan nilai 1 pada A, mengevaluasi nilai A sebelum dikurangkan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--	</a:t>
            </a:r>
            <a:r>
              <a:rPr lang="id-ID" dirty="0">
                <a:solidFill>
                  <a:srgbClr val="FF004E"/>
                </a:solidFill>
              </a:rPr>
              <a:t>Ex : --B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Mengurangkan nilai 1 pada B, mengevaluasi nilai B setelah dikurangkan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85318" y="574292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13" b="60405"/>
          <a:stretch/>
        </p:blipFill>
        <p:spPr>
          <a:xfrm>
            <a:off x="5795889" y="943625"/>
            <a:ext cx="3212734" cy="1166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3713" t="54476" b="-1271"/>
          <a:stretch/>
        </p:blipFill>
        <p:spPr>
          <a:xfrm>
            <a:off x="5795889" y="2616590"/>
            <a:ext cx="3212734" cy="1378634"/>
          </a:xfrm>
          <a:prstGeom prst="rect">
            <a:avLst/>
          </a:prstGeom>
        </p:spPr>
      </p:pic>
      <p:sp>
        <p:nvSpPr>
          <p:cNvPr id="9" name="Shape 74"/>
          <p:cNvSpPr txBox="1">
            <a:spLocks noGrp="1"/>
          </p:cNvSpPr>
          <p:nvPr>
            <p:ph type="body" idx="2"/>
          </p:nvPr>
        </p:nvSpPr>
        <p:spPr>
          <a:xfrm>
            <a:off x="6924851" y="2155348"/>
            <a:ext cx="1920933" cy="3768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atau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723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7972197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dan Struktur Data</a:t>
            </a:r>
            <a:br>
              <a:rPr lang="id-ID" dirty="0"/>
            </a:br>
            <a:r>
              <a:rPr lang="id-ID" sz="1200" dirty="0">
                <a:solidFill>
                  <a:srgbClr val="FF004E"/>
                </a:solidFill>
              </a:rPr>
              <a:t>ALGORITMA, PENGANTAR JAVA, TIPE DATA</a:t>
            </a:r>
            <a:br>
              <a:rPr lang="id-ID" sz="1200" dirty="0">
                <a:solidFill>
                  <a:srgbClr val="FF004E"/>
                </a:solidFill>
              </a:rPr>
            </a:br>
            <a:r>
              <a:rPr lang="id-ID" sz="1050" dirty="0">
                <a:solidFill>
                  <a:schemeClr val="tx1"/>
                </a:solidFill>
              </a:rPr>
              <a:t>Materi pertemuan ke-2, 2 Februari 2017</a:t>
            </a:r>
            <a:endParaRPr lang="en" sz="1200" dirty="0">
              <a:solidFill>
                <a:schemeClr val="tx1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173001" y="1859675"/>
            <a:ext cx="2337600" cy="2337600"/>
          </a:xfrm>
          <a:prstGeom prst="ellipse">
            <a:avLst/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id-ID" sz="1800" b="1" dirty="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2.</a:t>
            </a:r>
          </a:p>
          <a:p>
            <a:pPr lvl="0" algn="ctr"/>
            <a:r>
              <a:rPr lang="id-ID" sz="1800" b="1" dirty="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PENGANTAR JAVA</a:t>
            </a:r>
            <a:endParaRPr lang="en" sz="1800" b="1" dirty="0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76178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1.</a:t>
            </a:r>
          </a:p>
          <a:p>
            <a:pPr lvl="0" algn="ctr"/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ALGORITMA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169824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3.</a:t>
            </a:r>
          </a:p>
          <a:p>
            <a:pPr lvl="0" algn="ctr"/>
            <a:r>
              <a:rPr lang="id-ID" sz="18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TIPE DATA</a:t>
            </a:r>
            <a:endParaRPr lang="en" sz="18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Relasi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49807" y="1092795"/>
            <a:ext cx="3269086" cy="39012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dirty="0">
                <a:solidFill>
                  <a:schemeClr val="tx1"/>
                </a:solidFill>
              </a:rPr>
              <a:t>&gt;	</a:t>
            </a:r>
            <a:r>
              <a:rPr lang="id-ID" dirty="0">
                <a:solidFill>
                  <a:srgbClr val="FF004E"/>
                </a:solidFill>
              </a:rPr>
              <a:t>Ex : A &gt;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lebih besar dari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&lt;	</a:t>
            </a:r>
            <a:r>
              <a:rPr lang="id-ID" dirty="0">
                <a:solidFill>
                  <a:srgbClr val="FF004E"/>
                </a:solidFill>
              </a:rPr>
              <a:t>Ex : A &lt;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kurang dari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 &gt;=	</a:t>
            </a:r>
            <a:r>
              <a:rPr lang="id-ID" dirty="0">
                <a:solidFill>
                  <a:srgbClr val="FF004E"/>
                </a:solidFill>
              </a:rPr>
              <a:t>Ex : A &gt;=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lebih besar dari atau sama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 &lt;=	</a:t>
            </a:r>
            <a:r>
              <a:rPr lang="id-ID" dirty="0">
                <a:solidFill>
                  <a:srgbClr val="FF004E"/>
                </a:solidFill>
              </a:rPr>
              <a:t>Ex : A &lt;=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kurang dari atau sama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 ==	</a:t>
            </a:r>
            <a:r>
              <a:rPr lang="id-ID" dirty="0">
                <a:solidFill>
                  <a:srgbClr val="FF004E"/>
                </a:solidFill>
              </a:rPr>
              <a:t>Ex : A ==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sama dengan B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 !=	</a:t>
            </a:r>
            <a:r>
              <a:rPr lang="id-ID" dirty="0">
                <a:solidFill>
                  <a:srgbClr val="FF004E"/>
                </a:solidFill>
              </a:rPr>
              <a:t>Ex : A != B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tidak sama dengan B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9215" y="404350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6" y="742950"/>
            <a:ext cx="5353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8986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Logika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49806" y="905034"/>
            <a:ext cx="3992531" cy="39012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dirty="0">
                <a:solidFill>
                  <a:schemeClr val="tx1"/>
                </a:solidFill>
              </a:rPr>
              <a:t>&amp;&amp;	(logika AND)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&amp;	(boolean logika AND)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||	(logika OR)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|	(boolean logika inclusive OR)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^	(boolean logika exclusive OR)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!	(logika NOT)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Bentuk pernyataan dasar :</a:t>
            </a:r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A OperatorLogika B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Ket :</a:t>
            </a:r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A, B </a:t>
            </a:r>
            <a:r>
              <a:rPr lang="id-ID" dirty="0">
                <a:solidFill>
                  <a:schemeClr val="tx1"/>
                </a:solidFill>
              </a:rPr>
              <a:t>pernyataan boolean, variabel atau konstanta</a:t>
            </a:r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OperatorLogika </a:t>
            </a:r>
            <a:r>
              <a:rPr lang="id-ID" dirty="0">
                <a:solidFill>
                  <a:schemeClr val="tx1"/>
                </a:solidFill>
              </a:rPr>
              <a:t>adalah &amp;&amp;, &amp;, ||, |, ^, !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9215" y="404350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89" y="773682"/>
            <a:ext cx="4102597" cy="34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71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Kondisi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42975" y="1293177"/>
            <a:ext cx="3992531" cy="3400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b="1" dirty="0">
                <a:solidFill>
                  <a:srgbClr val="FF004E"/>
                </a:solidFill>
              </a:rPr>
              <a:t>Operator kondisi adalah </a:t>
            </a:r>
            <a:r>
              <a:rPr lang="id-ID" dirty="0">
                <a:solidFill>
                  <a:schemeClr val="tx1"/>
                </a:solidFill>
              </a:rPr>
              <a:t>operator ternary. Berarti bahwa operator ini membawa tiga argumen yang membentuk suatu ekspresi bersyarat.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Bentuk pernyataan dasar :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b="1" dirty="0">
                <a:solidFill>
                  <a:schemeClr val="tx1"/>
                </a:solidFill>
              </a:rPr>
              <a:t>A:B:C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Ket :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A : pernyataan boolean (true, false)</a:t>
            </a:r>
          </a:p>
          <a:p>
            <a:pPr>
              <a:buNone/>
            </a:pPr>
            <a:r>
              <a:rPr lang="id-ID" dirty="0">
                <a:solidFill>
                  <a:schemeClr val="tx1"/>
                </a:solidFill>
              </a:rPr>
              <a:t>B : jika A adalah True, B=hasil operasi, jika A False, C=hasil operasinya.</a:t>
            </a:r>
          </a:p>
        </p:txBody>
      </p:sp>
      <p:sp>
        <p:nvSpPr>
          <p:cNvPr id="3" name="Rectangle 2"/>
          <p:cNvSpPr/>
          <p:nvPr/>
        </p:nvSpPr>
        <p:spPr>
          <a:xfrm>
            <a:off x="8019215" y="404350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773682"/>
            <a:ext cx="3337706" cy="32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959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Precedence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42975" y="1293177"/>
            <a:ext cx="3992531" cy="3400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b="1" dirty="0">
                <a:solidFill>
                  <a:srgbClr val="FF004E"/>
                </a:solidFill>
              </a:rPr>
              <a:t>Operator precedence adalah </a:t>
            </a:r>
            <a:r>
              <a:rPr lang="id-ID" dirty="0">
                <a:solidFill>
                  <a:schemeClr val="tx1"/>
                </a:solidFill>
              </a:rPr>
              <a:t>perintah untuk compiler saat evaluasi terhadap operator, agar hasilnya jelas.</a:t>
            </a: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  <a:p>
            <a:pPr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9728" y="905034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id-ID" sz="1800" dirty="0">
                <a:solidFill>
                  <a:srgbClr val="FF004E"/>
                </a:solidFill>
                <a:latin typeface="Titillium Web"/>
              </a:rPr>
              <a:t>Contoh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68" y="2294545"/>
            <a:ext cx="2551686" cy="213677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5580199" y="1111307"/>
            <a:ext cx="3267300" cy="3218999"/>
          </a:xfrm>
        </p:spPr>
        <p:txBody>
          <a:bodyPr/>
          <a:lstStyle/>
          <a:p>
            <a:pPr>
              <a:buNone/>
            </a:pPr>
            <a:r>
              <a:rPr lang="id-ID" dirty="0"/>
              <a:t>Pernyataan yang membingungkan, seperti :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11%10*5+3/8+26-1;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Dapat dituliskan dengan menambahkan tanda kurung terhadap operator precedence :</a:t>
            </a:r>
          </a:p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((11%10)*5)+(8/1)+26-3;</a:t>
            </a:r>
          </a:p>
        </p:txBody>
      </p:sp>
    </p:spTree>
    <p:extLst>
      <p:ext uri="{BB962C8B-B14F-4D97-AF65-F5344CB8AC3E}">
        <p14:creationId xmlns:p14="http://schemas.microsoft.com/office/powerpoint/2010/main" val="129495982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2361750" y="1357900"/>
            <a:ext cx="46749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Thanks!!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2380675" y="2775675"/>
            <a:ext cx="4631399" cy="22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600" dirty="0">
              <a:solidFill>
                <a:srgbClr val="000000"/>
              </a:solidFill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Pertanyaan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584700"/>
            <a:ext cx="7185884" cy="3218999"/>
          </a:xfrm>
        </p:spPr>
        <p:txBody>
          <a:bodyPr/>
          <a:lstStyle/>
          <a:p>
            <a:r>
              <a:rPr lang="id-ID" dirty="0"/>
              <a:t>Jika error yang diganti terlebih dahulu, script, algortma apa orangnya?</a:t>
            </a:r>
          </a:p>
          <a:p>
            <a:r>
              <a:rPr lang="id-ID" dirty="0"/>
              <a:t>Teknik pengamanan pada java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178600" y="1169280"/>
              <a:ext cx="1874880" cy="769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240" y="1159920"/>
                <a:ext cx="1893600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3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037" y="838137"/>
            <a:ext cx="3464073" cy="857400"/>
          </a:xfrm>
        </p:spPr>
        <p:txBody>
          <a:bodyPr/>
          <a:lstStyle/>
          <a:p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 Algoritma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id-ID" sz="2000" b="1" dirty="0">
                <a:solidFill>
                  <a:srgbClr val="FF004E"/>
                </a:solidFill>
              </a:rPr>
              <a:t>Algoritma adalah </a:t>
            </a:r>
            <a:r>
              <a:rPr lang="id-ID" sz="2000" dirty="0"/>
              <a:t>urutan logis langkah-langkah penyelesaian masalah.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308497" y="1584700"/>
            <a:ext cx="3648147" cy="3218999"/>
          </a:xfrm>
        </p:spPr>
        <p:txBody>
          <a:bodyPr/>
          <a:lstStyle/>
          <a:p>
            <a:pPr marL="342900" indent="-342900"/>
            <a:r>
              <a:rPr lang="id-ID" sz="2000" b="1" dirty="0">
                <a:solidFill>
                  <a:srgbClr val="FF004E"/>
                </a:solidFill>
              </a:rPr>
              <a:t>Algorithm is</a:t>
            </a:r>
            <a:r>
              <a:rPr lang="id-ID" sz="2000" dirty="0"/>
              <a:t> a step-by-step procedure for calculations. More precisely, it is an effective method expressed as a finite list of well-defined instructions for calculating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37042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4033" y="422500"/>
            <a:ext cx="3451347" cy="13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Notasi Algoritmik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299178" y="1253342"/>
            <a:ext cx="1154330" cy="2154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2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Pembukaan UUD 1945</a:t>
            </a:r>
            <a:endParaRPr lang="en" sz="12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986470" y="3031850"/>
            <a:ext cx="1798434" cy="294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2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Pasal – pasal yang mengukuhkanNKRI</a:t>
            </a:r>
            <a:endParaRPr lang="en" sz="12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248231" y="2146922"/>
            <a:ext cx="1430753" cy="1896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-ID" sz="12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Lembaga – lembaga dalam UUD  1945</a:t>
            </a:r>
            <a:endParaRPr lang="en" sz="12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183950" y="2165021"/>
            <a:ext cx="1268684" cy="170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id-ID"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Pasal – pasal  tentang NKRI</a:t>
            </a:r>
            <a:endParaRPr lang="en" sz="1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47173" y="3147162"/>
            <a:ext cx="1268165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00" dirty="0">
                <a:latin typeface="Titillium Web"/>
              </a:rPr>
              <a:t>Langkah-langkah algoritma dengan untaian kalimat deskriptif.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597303" y="3607197"/>
            <a:ext cx="1478974" cy="474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00" dirty="0">
                <a:latin typeface="Titillium Web"/>
                <a:ea typeface="Titillium Web"/>
                <a:cs typeface="Titillium Web"/>
                <a:sym typeface="Titillium Web"/>
              </a:rPr>
              <a:t>Penulisan algoritma dengan menggunakan kode-kode yang mirip dengan bahasa pemrograman.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508494" y="232243"/>
            <a:ext cx="1567783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000" dirty="0">
                <a:latin typeface="Titillium Web"/>
              </a:rPr>
              <a:t>Urutan instruksi-instruksi program yang digambarkan dalam bentuk suatu diagram.</a:t>
            </a:r>
            <a:endParaRPr lang="en" sz="1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" name="Shape 154"/>
          <p:cNvSpPr txBox="1">
            <a:spLocks/>
          </p:cNvSpPr>
          <p:nvPr/>
        </p:nvSpPr>
        <p:spPr>
          <a:xfrm>
            <a:off x="844425" y="807028"/>
            <a:ext cx="3707722" cy="419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"/>
              <a:buNone/>
              <a:defRPr sz="26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lvl="0"/>
            <a:r>
              <a:rPr lang="id-ID" sz="1800" b="0" dirty="0">
                <a:solidFill>
                  <a:schemeClr val="bg1"/>
                </a:solidFill>
              </a:rPr>
              <a:t>merupakan standard yang dipakai dalam menuliskan teks algoritma.</a:t>
            </a:r>
          </a:p>
          <a:p>
            <a:pPr lvl="0"/>
            <a:r>
              <a:rPr lang="id-ID" sz="1800" dirty="0">
                <a:solidFill>
                  <a:schemeClr val="bg1"/>
                </a:solidFill>
              </a:rPr>
              <a:t>Dalam hal ini algoritma dan program dibedakan.</a:t>
            </a:r>
            <a:r>
              <a:rPr lang="id-ID" sz="1800" b="0" dirty="0">
                <a:solidFill>
                  <a:schemeClr val="bg1"/>
                </a:solidFill>
              </a:rPr>
              <a:t> Mengapa?</a:t>
            </a:r>
          </a:p>
          <a:p>
            <a:pPr lvl="0"/>
            <a:endParaRPr lang="id-ID" sz="1800" b="0" dirty="0">
              <a:solidFill>
                <a:schemeClr val="bg1"/>
              </a:solidFill>
            </a:endParaRPr>
          </a:p>
          <a:p>
            <a:pPr lvl="0"/>
            <a:r>
              <a:rPr lang="id-ID" sz="1800" dirty="0">
                <a:solidFill>
                  <a:schemeClr val="bg1"/>
                </a:solidFill>
              </a:rPr>
              <a:t>Algoritma adalah </a:t>
            </a:r>
            <a:r>
              <a:rPr lang="id-ID" sz="1800" b="0" dirty="0">
                <a:solidFill>
                  <a:schemeClr val="bg1"/>
                </a:solidFill>
              </a:rPr>
              <a:t>urutan langkah-langkah logis penyelesaian masalah yang disusun secara sistematis dan logis.</a:t>
            </a:r>
          </a:p>
          <a:p>
            <a:pPr lvl="0"/>
            <a:r>
              <a:rPr lang="id-ID" sz="1800" dirty="0">
                <a:solidFill>
                  <a:schemeClr val="bg1"/>
                </a:solidFill>
              </a:rPr>
              <a:t>Program adalah </a:t>
            </a:r>
            <a:r>
              <a:rPr lang="id-ID" sz="1800" b="0" dirty="0">
                <a:solidFill>
                  <a:schemeClr val="bg1"/>
                </a:solidFill>
              </a:rPr>
              <a:t>serangkaian instruksi berurutan yang dituliskan dalam bentuk bahasa pemrograman agar dapat dimengerti dan dieksekusi oleh komputer.</a:t>
            </a:r>
            <a:endParaRPr lang="en" sz="1800" b="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487" r="12885"/>
          <a:stretch/>
        </p:blipFill>
        <p:spPr>
          <a:xfrm>
            <a:off x="5267310" y="1185102"/>
            <a:ext cx="3114192" cy="2970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Shape 181"/>
          <p:cNvGrpSpPr/>
          <p:nvPr/>
        </p:nvGrpSpPr>
        <p:grpSpPr>
          <a:xfrm rot="5400000" flipH="1">
            <a:off x="4984763" y="2517956"/>
            <a:ext cx="921227" cy="337185"/>
            <a:chOff x="3567105" y="2981335"/>
            <a:chExt cx="3862588" cy="2157299"/>
          </a:xfrm>
        </p:grpSpPr>
        <p:cxnSp>
          <p:nvCxnSpPr>
            <p:cNvPr id="60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Shape 185"/>
          <p:cNvGrpSpPr/>
          <p:nvPr/>
        </p:nvGrpSpPr>
        <p:grpSpPr>
          <a:xfrm flipH="1">
            <a:off x="6725337" y="3811539"/>
            <a:ext cx="921227" cy="337185"/>
            <a:chOff x="3567105" y="2981335"/>
            <a:chExt cx="3862588" cy="2157299"/>
          </a:xfrm>
        </p:grpSpPr>
        <p:cxnSp>
          <p:nvCxnSpPr>
            <p:cNvPr id="63" name="Shape 186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Shape 187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" name="Shape 189"/>
          <p:cNvGrpSpPr/>
          <p:nvPr/>
        </p:nvGrpSpPr>
        <p:grpSpPr>
          <a:xfrm rot="-5400000" flipH="1">
            <a:off x="7652159" y="1510053"/>
            <a:ext cx="921227" cy="337185"/>
            <a:chOff x="3567105" y="2981335"/>
            <a:chExt cx="3862588" cy="2157299"/>
          </a:xfrm>
        </p:grpSpPr>
        <p:cxnSp>
          <p:nvCxnSpPr>
            <p:cNvPr id="66" name="Shape 190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hape 191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5523685" y="1818464"/>
            <a:ext cx="121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Titillium Web"/>
              </a:rPr>
              <a:t>Kalimat Deskriptif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5651" y="1813987"/>
            <a:ext cx="121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Titillium Web"/>
              </a:rPr>
              <a:t>Flow</a:t>
            </a:r>
          </a:p>
          <a:p>
            <a:pPr algn="ctr"/>
            <a:r>
              <a:rPr lang="id-ID" sz="1600" b="1" dirty="0">
                <a:solidFill>
                  <a:schemeClr val="bg1"/>
                </a:solidFill>
                <a:latin typeface="Titillium Web"/>
              </a:rPr>
              <a:t>chart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17675" y="3023420"/>
            <a:ext cx="121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Titillium Web"/>
              </a:rPr>
              <a:t>Pseudo</a:t>
            </a:r>
          </a:p>
          <a:p>
            <a:pPr algn="ctr"/>
            <a:r>
              <a:rPr lang="id-ID" sz="1600" b="1" dirty="0">
                <a:solidFill>
                  <a:schemeClr val="bg1"/>
                </a:solidFill>
                <a:latin typeface="Titillium We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4849456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4E"/>
            </a:solidFill>
          </a:ln>
        </p:spPr>
        <p:txBody>
          <a:bodyPr/>
          <a:lstStyle/>
          <a:p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 - Simbol</a:t>
            </a:r>
            <a:b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64976"/>
              </p:ext>
            </p:extLst>
          </p:nvPr>
        </p:nvGraphicFramePr>
        <p:xfrm>
          <a:off x="595951" y="1481708"/>
          <a:ext cx="7950684" cy="3363224"/>
        </p:xfrm>
        <a:graphic>
          <a:graphicData uri="http://schemas.openxmlformats.org/drawingml/2006/table">
            <a:tbl>
              <a:tblPr firstRow="1" bandRow="1">
                <a:tableStyleId>{74A066CA-B071-4440-A354-7F75D299EB62}</a:tableStyleId>
              </a:tblPr>
              <a:tblGrid>
                <a:gridCol w="1987671">
                  <a:extLst>
                    <a:ext uri="{9D8B030D-6E8A-4147-A177-3AD203B41FA5}">
                      <a16:colId xmlns:a16="http://schemas.microsoft.com/office/drawing/2014/main" val="1283586371"/>
                    </a:ext>
                  </a:extLst>
                </a:gridCol>
                <a:gridCol w="1987671">
                  <a:extLst>
                    <a:ext uri="{9D8B030D-6E8A-4147-A177-3AD203B41FA5}">
                      <a16:colId xmlns:a16="http://schemas.microsoft.com/office/drawing/2014/main" val="598283139"/>
                    </a:ext>
                  </a:extLst>
                </a:gridCol>
                <a:gridCol w="1987671">
                  <a:extLst>
                    <a:ext uri="{9D8B030D-6E8A-4147-A177-3AD203B41FA5}">
                      <a16:colId xmlns:a16="http://schemas.microsoft.com/office/drawing/2014/main" val="3706692573"/>
                    </a:ext>
                  </a:extLst>
                </a:gridCol>
                <a:gridCol w="1987671">
                  <a:extLst>
                    <a:ext uri="{9D8B030D-6E8A-4147-A177-3AD203B41FA5}">
                      <a16:colId xmlns:a16="http://schemas.microsoft.com/office/drawing/2014/main" val="2134761892"/>
                    </a:ext>
                  </a:extLst>
                </a:gridCol>
              </a:tblGrid>
              <a:tr h="483667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bg1"/>
                          </a:solidFill>
                        </a:rPr>
                        <a:t>Terminator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rgbClr val="FF004E"/>
                          </a:solidFill>
                        </a:rPr>
                        <a:t>Decision</a:t>
                      </a:r>
                    </a:p>
                    <a:p>
                      <a:endParaRPr lang="id-ID" sz="1800" dirty="0">
                        <a:solidFill>
                          <a:srgbClr val="FF004E"/>
                        </a:solidFill>
                      </a:endParaRP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119260" marR="119260" marT="59630" marB="59630"/>
                </a:tc>
                <a:extLst>
                  <a:ext uri="{0D108BD9-81ED-4DB2-BD59-A6C34878D82A}">
                    <a16:rowId xmlns:a16="http://schemas.microsoft.com/office/drawing/2014/main" val="1183768744"/>
                  </a:ext>
                </a:extLst>
              </a:tr>
              <a:tr h="483667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bg1"/>
                          </a:solidFill>
                        </a:rPr>
                        <a:t>I/O Data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rgbClr val="FF004E"/>
                          </a:solidFill>
                        </a:rPr>
                        <a:t>Process</a:t>
                      </a:r>
                    </a:p>
                    <a:p>
                      <a:endParaRPr lang="id-ID" sz="1800" dirty="0">
                        <a:solidFill>
                          <a:srgbClr val="FF004E"/>
                        </a:solidFill>
                      </a:endParaRP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119260" marR="119260" marT="59630" marB="59630"/>
                </a:tc>
                <a:extLst>
                  <a:ext uri="{0D108BD9-81ED-4DB2-BD59-A6C34878D82A}">
                    <a16:rowId xmlns:a16="http://schemas.microsoft.com/office/drawing/2014/main" val="2132247398"/>
                  </a:ext>
                </a:extLst>
              </a:tr>
              <a:tr h="675808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bg1"/>
                          </a:solidFill>
                        </a:rPr>
                        <a:t>Manual Input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rgbClr val="FF004E"/>
                          </a:solidFill>
                        </a:rPr>
                        <a:t>Predefined Process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119260" marR="119260" marT="59630" marB="59630"/>
                </a:tc>
                <a:extLst>
                  <a:ext uri="{0D108BD9-81ED-4DB2-BD59-A6C34878D82A}">
                    <a16:rowId xmlns:a16="http://schemas.microsoft.com/office/drawing/2014/main" val="2531707025"/>
                  </a:ext>
                </a:extLst>
              </a:tr>
              <a:tr h="675808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bg1"/>
                          </a:solidFill>
                        </a:rPr>
                        <a:t>Preparation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rgbClr val="FF004E"/>
                          </a:solidFill>
                        </a:rPr>
                        <a:t>On-page Connector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119260" marR="119260" marT="59630" marB="59630"/>
                </a:tc>
                <a:extLst>
                  <a:ext uri="{0D108BD9-81ED-4DB2-BD59-A6C34878D82A}">
                    <a16:rowId xmlns:a16="http://schemas.microsoft.com/office/drawing/2014/main" val="268152129"/>
                  </a:ext>
                </a:extLst>
              </a:tr>
              <a:tr h="675808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bg1"/>
                          </a:solidFill>
                        </a:rPr>
                        <a:t>Flow Line</a:t>
                      </a:r>
                    </a:p>
                  </a:txBody>
                  <a:tcPr marL="119260" marR="119260" marT="59630" marB="596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rgbClr val="FF004E"/>
                          </a:solidFill>
                        </a:rPr>
                        <a:t>Off-page Connector</a:t>
                      </a:r>
                    </a:p>
                  </a:txBody>
                  <a:tcPr marL="119260" marR="119260" marT="59630" marB="59630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119260" marR="119260" marT="59630" marB="59630"/>
                </a:tc>
                <a:extLst>
                  <a:ext uri="{0D108BD9-81ED-4DB2-BD59-A6C34878D82A}">
                    <a16:rowId xmlns:a16="http://schemas.microsoft.com/office/drawing/2014/main" val="2026328119"/>
                  </a:ext>
                </a:extLst>
              </a:tr>
            </a:tbl>
          </a:graphicData>
        </a:graphic>
      </p:graphicFrame>
      <p:sp>
        <p:nvSpPr>
          <p:cNvPr id="9" name="Flowchart: Connector 8"/>
          <p:cNvSpPr/>
          <p:nvPr/>
        </p:nvSpPr>
        <p:spPr>
          <a:xfrm>
            <a:off x="7301552" y="3575712"/>
            <a:ext cx="532263" cy="5186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lowchart: Off-page Connector 9"/>
          <p:cNvSpPr/>
          <p:nvPr/>
        </p:nvSpPr>
        <p:spPr>
          <a:xfrm>
            <a:off x="7301551" y="4227896"/>
            <a:ext cx="532263" cy="545887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lowchart: Process 10"/>
          <p:cNvSpPr/>
          <p:nvPr/>
        </p:nvSpPr>
        <p:spPr>
          <a:xfrm>
            <a:off x="6905768" y="2238232"/>
            <a:ext cx="1364776" cy="49132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lowchart: Terminator 11"/>
          <p:cNvSpPr/>
          <p:nvPr/>
        </p:nvSpPr>
        <p:spPr>
          <a:xfrm>
            <a:off x="2893325" y="1542194"/>
            <a:ext cx="1433015" cy="545910"/>
          </a:xfrm>
          <a:prstGeom prst="flowChartTerminator">
            <a:avLst/>
          </a:prstGeom>
          <a:solidFill>
            <a:srgbClr val="FF00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6933064" y="1528546"/>
            <a:ext cx="1269241" cy="5761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0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lowchart: Predefined Process 13"/>
          <p:cNvSpPr/>
          <p:nvPr/>
        </p:nvSpPr>
        <p:spPr>
          <a:xfrm>
            <a:off x="6933064" y="2893325"/>
            <a:ext cx="1337480" cy="518615"/>
          </a:xfrm>
          <a:prstGeom prst="flowChartPredefinedProcess">
            <a:avLst/>
          </a:prstGeom>
          <a:solidFill>
            <a:schemeClr val="bg1"/>
          </a:solidFill>
          <a:ln>
            <a:solidFill>
              <a:srgbClr val="FF0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lowchart: Data 14"/>
          <p:cNvSpPr/>
          <p:nvPr/>
        </p:nvSpPr>
        <p:spPr>
          <a:xfrm>
            <a:off x="2866029" y="2224584"/>
            <a:ext cx="1433015" cy="491320"/>
          </a:xfrm>
          <a:prstGeom prst="flowChartInputOutput">
            <a:avLst/>
          </a:prstGeom>
          <a:solidFill>
            <a:srgbClr val="FF00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lowchart: Manual Input 15"/>
          <p:cNvSpPr/>
          <p:nvPr/>
        </p:nvSpPr>
        <p:spPr>
          <a:xfrm>
            <a:off x="2920621" y="2893325"/>
            <a:ext cx="1296538" cy="518615"/>
          </a:xfrm>
          <a:prstGeom prst="flowChartManualInput">
            <a:avLst/>
          </a:prstGeom>
          <a:solidFill>
            <a:srgbClr val="FF00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lowchart: Preparation 16"/>
          <p:cNvSpPr/>
          <p:nvPr/>
        </p:nvSpPr>
        <p:spPr>
          <a:xfrm>
            <a:off x="2770496" y="3575712"/>
            <a:ext cx="1569492" cy="518616"/>
          </a:xfrm>
          <a:prstGeom prst="flowChartPreparation">
            <a:avLst/>
          </a:prstGeom>
          <a:solidFill>
            <a:srgbClr val="FF00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754534" y="4241543"/>
            <a:ext cx="576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rot="5400000">
            <a:off x="3254203" y="4515895"/>
            <a:ext cx="576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770496" y="4241543"/>
            <a:ext cx="576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2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44424" y="404350"/>
            <a:ext cx="3322199" cy="10013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id-ID" sz="2800" b="1" dirty="0">
                <a:solidFill>
                  <a:srgbClr val="FF0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Aturan Penulisan Pseudo Code</a:t>
            </a:r>
            <a:endParaRPr lang="e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44423" y="1405718"/>
            <a:ext cx="7194107" cy="1897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id-ID" b="1" dirty="0">
                <a:solidFill>
                  <a:schemeClr val="tx1"/>
                </a:solidFill>
              </a:rPr>
              <a:t>Identasi</a:t>
            </a:r>
            <a:r>
              <a:rPr lang="id-ID" dirty="0">
                <a:solidFill>
                  <a:schemeClr val="tx1"/>
                </a:solidFill>
              </a:rPr>
              <a:t> menandakan blok yang sama</a:t>
            </a:r>
          </a:p>
          <a:p>
            <a:pPr marL="285750" indent="-285750"/>
            <a:r>
              <a:rPr lang="id-ID" b="1" dirty="0">
                <a:solidFill>
                  <a:schemeClr val="tx1"/>
                </a:solidFill>
              </a:rPr>
              <a:t>Looping</a:t>
            </a:r>
            <a:r>
              <a:rPr lang="id-ID" dirty="0">
                <a:solidFill>
                  <a:schemeClr val="tx1"/>
                </a:solidFill>
              </a:rPr>
              <a:t> diberi indentasi</a:t>
            </a:r>
          </a:p>
          <a:p>
            <a:pPr marL="285750" indent="-285750"/>
            <a:r>
              <a:rPr lang="id-ID" b="1" dirty="0">
                <a:solidFill>
                  <a:schemeClr val="tx1"/>
                </a:solidFill>
              </a:rPr>
              <a:t>Assignment </a:t>
            </a:r>
            <a:r>
              <a:rPr lang="id-ID" dirty="0">
                <a:solidFill>
                  <a:schemeClr val="tx1"/>
                </a:solidFill>
              </a:rPr>
              <a:t>menggunakan </a:t>
            </a:r>
          </a:p>
          <a:p>
            <a:pPr marL="285750" indent="-285750"/>
            <a:r>
              <a:rPr lang="id-ID" b="1" dirty="0">
                <a:solidFill>
                  <a:schemeClr val="tx1"/>
                </a:solidFill>
              </a:rPr>
              <a:t>Variabel</a:t>
            </a:r>
            <a:r>
              <a:rPr lang="id-ID" dirty="0">
                <a:solidFill>
                  <a:schemeClr val="tx1"/>
                </a:solidFill>
              </a:rPr>
              <a:t> bersifat lokal</a:t>
            </a:r>
          </a:p>
          <a:p>
            <a:pPr marL="285750" indent="-285750"/>
            <a:r>
              <a:rPr lang="id-ID" b="1" dirty="0">
                <a:solidFill>
                  <a:schemeClr val="tx1"/>
                </a:solidFill>
              </a:rPr>
              <a:t>Penggunaan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array</a:t>
            </a:r>
            <a:r>
              <a:rPr lang="id-ID" dirty="0">
                <a:solidFill>
                  <a:schemeClr val="tx1"/>
                </a:solidFill>
              </a:rPr>
              <a:t> : </a:t>
            </a:r>
            <a:r>
              <a:rPr lang="id-ID" dirty="0">
                <a:solidFill>
                  <a:srgbClr val="FF004E"/>
                </a:solidFill>
              </a:rPr>
              <a:t>A[i] </a:t>
            </a:r>
            <a:r>
              <a:rPr lang="id-ID" dirty="0">
                <a:solidFill>
                  <a:schemeClr val="tx1"/>
                </a:solidFill>
              </a:rPr>
              <a:t>atau </a:t>
            </a:r>
            <a:r>
              <a:rPr lang="id-ID" dirty="0">
                <a:solidFill>
                  <a:srgbClr val="FF004E"/>
                </a:solidFill>
              </a:rPr>
              <a:t>A[i...j]</a:t>
            </a:r>
          </a:p>
          <a:p>
            <a:pPr marL="285750" indent="-285750"/>
            <a:r>
              <a:rPr lang="id-ID" b="1" dirty="0">
                <a:solidFill>
                  <a:schemeClr val="tx1"/>
                </a:solidFill>
              </a:rPr>
              <a:t>Passing parameter </a:t>
            </a:r>
            <a:r>
              <a:rPr lang="id-ID" dirty="0">
                <a:solidFill>
                  <a:schemeClr val="tx1"/>
                </a:solidFill>
              </a:rPr>
              <a:t>dilakukan by value</a:t>
            </a:r>
            <a:endParaRPr lang="e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4166623" y="2194379"/>
            <a:ext cx="576000" cy="0"/>
          </a:xfrm>
          <a:prstGeom prst="straightConnector1">
            <a:avLst/>
          </a:prstGeom>
          <a:ln>
            <a:solidFill>
              <a:srgbClr val="FF004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hape 74"/>
          <p:cNvSpPr txBox="1">
            <a:spLocks noGrp="1"/>
          </p:cNvSpPr>
          <p:nvPr>
            <p:ph type="body" idx="2"/>
          </p:nvPr>
        </p:nvSpPr>
        <p:spPr>
          <a:xfrm>
            <a:off x="857569" y="3347619"/>
            <a:ext cx="7194107" cy="1897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d-ID" b="1" dirty="0">
                <a:solidFill>
                  <a:srgbClr val="FF004E"/>
                </a:solidFill>
              </a:rPr>
              <a:t>Contoh :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Menghitung volume kubus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Menghitung kombinasi dan permutasi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Konversi suhu celsius ke fahrenheit</a:t>
            </a:r>
          </a:p>
          <a:p>
            <a:pPr marL="285750" indent="-285750"/>
            <a:r>
              <a:rPr lang="id-ID" dirty="0">
                <a:solidFill>
                  <a:schemeClr val="tx1"/>
                </a:solidFill>
              </a:rPr>
              <a:t>dll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0225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1744141" y="1915650"/>
            <a:ext cx="5093387" cy="322785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Algoritma dan Tipe Data (JAVA)</a:t>
            </a:r>
            <a:endParaRPr lang="en" sz="36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3998639" y="623227"/>
            <a:ext cx="4253539" cy="20309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d-ID" sz="2800" dirty="0">
                <a:solidFill>
                  <a:srgbClr val="FFFFFF"/>
                </a:solidFill>
              </a:rPr>
              <a:t>Donald E. Knuth </a:t>
            </a:r>
            <a:r>
              <a:rPr lang="en-US" sz="2800" dirty="0" err="1">
                <a:solidFill>
                  <a:srgbClr val="FFFFFF"/>
                </a:solidFill>
              </a:rPr>
              <a:t>dalam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bukunya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id-ID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Art of Computer Programming</a:t>
            </a:r>
            <a:r>
              <a:rPr lang="id-ID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(196</a:t>
            </a:r>
            <a:r>
              <a:rPr lang="id-ID" sz="2800" dirty="0">
                <a:solidFill>
                  <a:srgbClr val="FFFFFF"/>
                </a:solidFill>
              </a:rPr>
              <a:t>8</a:t>
            </a:r>
            <a:r>
              <a:rPr lang="en-US" sz="2800" dirty="0">
                <a:solidFill>
                  <a:srgbClr val="FFFFFF"/>
                </a:solidFill>
              </a:rPr>
              <a:t>),</a:t>
            </a:r>
            <a:endParaRPr lang="en" sz="2800" dirty="0">
              <a:solidFill>
                <a:srgbClr val="FFFFFF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3998639" y="2517700"/>
            <a:ext cx="4631399" cy="22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dirty="0">
                <a:solidFill>
                  <a:srgbClr val="000000"/>
                </a:solidFill>
              </a:rPr>
              <a:t>Terdapat </a:t>
            </a:r>
            <a:r>
              <a:rPr lang="id-ID" b="1" dirty="0">
                <a:solidFill>
                  <a:srgbClr val="000000"/>
                </a:solidFill>
              </a:rPr>
              <a:t>5 ciri-ciri penting </a:t>
            </a:r>
            <a:r>
              <a:rPr lang="id-ID" dirty="0">
                <a:solidFill>
                  <a:srgbClr val="000000"/>
                </a:solidFill>
              </a:rPr>
              <a:t>yang harus dimiliki algoritma :</a:t>
            </a:r>
          </a:p>
          <a:p>
            <a:pPr marL="342900" indent="-342900">
              <a:spcBef>
                <a:spcPts val="0"/>
              </a:spcBef>
            </a:pPr>
            <a:r>
              <a:rPr lang="id-ID" dirty="0">
                <a:solidFill>
                  <a:srgbClr val="000000"/>
                </a:solidFill>
              </a:rPr>
              <a:t>Harus berhenti setelah melakukan beberapa langkah terbatas</a:t>
            </a:r>
          </a:p>
          <a:p>
            <a:pPr marL="342900" indent="-342900">
              <a:spcBef>
                <a:spcPts val="0"/>
              </a:spcBef>
            </a:pPr>
            <a:r>
              <a:rPr lang="id-ID" dirty="0">
                <a:solidFill>
                  <a:srgbClr val="000000"/>
                </a:solidFill>
              </a:rPr>
              <a:t>Definisi langkah-langkah tepat</a:t>
            </a:r>
          </a:p>
          <a:p>
            <a:pPr marL="342900" indent="-342900">
              <a:spcBef>
                <a:spcPts val="0"/>
              </a:spcBef>
            </a:pPr>
            <a:r>
              <a:rPr lang="id-ID" dirty="0">
                <a:solidFill>
                  <a:srgbClr val="000000"/>
                </a:solidFill>
              </a:rPr>
              <a:t>Memiliki nol atau lebih masukan</a:t>
            </a:r>
          </a:p>
          <a:p>
            <a:pPr marL="342900" indent="-342900">
              <a:spcBef>
                <a:spcPts val="0"/>
              </a:spcBef>
            </a:pPr>
            <a:r>
              <a:rPr lang="id-ID" dirty="0">
                <a:solidFill>
                  <a:srgbClr val="000000"/>
                </a:solidFill>
              </a:rPr>
              <a:t>Memiliki nol atau lebih keluaran</a:t>
            </a:r>
          </a:p>
          <a:p>
            <a:pPr marL="342900" indent="-342900">
              <a:spcBef>
                <a:spcPts val="0"/>
              </a:spcBef>
            </a:pPr>
            <a:r>
              <a:rPr lang="id-ID" dirty="0">
                <a:solidFill>
                  <a:srgbClr val="000000"/>
                </a:solidFill>
              </a:rPr>
              <a:t>Efektif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197" t="9698" r="45111" b="7701"/>
          <a:stretch/>
        </p:blipFill>
        <p:spPr>
          <a:xfrm>
            <a:off x="655091" y="883223"/>
            <a:ext cx="2688609" cy="34994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 JAVA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4425" y="1298213"/>
            <a:ext cx="3226800" cy="23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"/>
              <a:buNone/>
              <a:defRPr sz="2600" b="1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Titillium Web"/>
              <a:buNone/>
              <a:defRPr sz="2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 lang="id-ID" sz="18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36" y="1093515"/>
            <a:ext cx="4146004" cy="2577733"/>
          </a:xfrm>
          <a:prstGeom prst="rect">
            <a:avLst/>
          </a:prstGeom>
        </p:spPr>
      </p:pic>
      <p:grpSp>
        <p:nvGrpSpPr>
          <p:cNvPr id="6" name="Shape 181"/>
          <p:cNvGrpSpPr/>
          <p:nvPr/>
        </p:nvGrpSpPr>
        <p:grpSpPr>
          <a:xfrm flipH="1" flipV="1">
            <a:off x="3988413" y="1293548"/>
            <a:ext cx="921227" cy="337185"/>
            <a:chOff x="3567105" y="2981335"/>
            <a:chExt cx="3862588" cy="2157299"/>
          </a:xfrm>
        </p:grpSpPr>
        <p:cxnSp>
          <p:nvCxnSpPr>
            <p:cNvPr id="7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Shape 192"/>
          <p:cNvSpPr/>
          <p:nvPr/>
        </p:nvSpPr>
        <p:spPr>
          <a:xfrm>
            <a:off x="1392072" y="1166284"/>
            <a:ext cx="2729096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800" dirty="0">
                <a:latin typeface="Titillium Web"/>
              </a:rPr>
              <a:t>Nama class adalah Hello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0" name="Shape 181"/>
          <p:cNvGrpSpPr/>
          <p:nvPr/>
        </p:nvGrpSpPr>
        <p:grpSpPr>
          <a:xfrm flipH="1" flipV="1">
            <a:off x="4025802" y="1535863"/>
            <a:ext cx="921227" cy="337185"/>
            <a:chOff x="3567105" y="2981335"/>
            <a:chExt cx="3862588" cy="2157299"/>
          </a:xfrm>
        </p:grpSpPr>
        <p:cxnSp>
          <p:nvCxnSpPr>
            <p:cNvPr id="11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Shape 192"/>
          <p:cNvSpPr/>
          <p:nvPr/>
        </p:nvSpPr>
        <p:spPr>
          <a:xfrm>
            <a:off x="2842174" y="1553737"/>
            <a:ext cx="1298910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800" dirty="0">
                <a:latin typeface="Titillium Web"/>
              </a:rPr>
              <a:t>Awal blok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4" name="Shape 181"/>
          <p:cNvGrpSpPr/>
          <p:nvPr/>
        </p:nvGrpSpPr>
        <p:grpSpPr>
          <a:xfrm flipH="1" flipV="1">
            <a:off x="4025802" y="1809323"/>
            <a:ext cx="921227" cy="337185"/>
            <a:chOff x="3567105" y="2981335"/>
            <a:chExt cx="3862588" cy="2157299"/>
          </a:xfrm>
        </p:grpSpPr>
        <p:cxnSp>
          <p:nvCxnSpPr>
            <p:cNvPr id="15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92"/>
          <p:cNvSpPr/>
          <p:nvPr/>
        </p:nvSpPr>
        <p:spPr>
          <a:xfrm>
            <a:off x="2849554" y="1867075"/>
            <a:ext cx="1298910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800" dirty="0">
                <a:latin typeface="Titillium Web"/>
              </a:rPr>
              <a:t>Komentar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" name="Shape 181"/>
          <p:cNvGrpSpPr/>
          <p:nvPr/>
        </p:nvGrpSpPr>
        <p:grpSpPr>
          <a:xfrm flipH="1" flipV="1">
            <a:off x="3988413" y="2547381"/>
            <a:ext cx="921227" cy="337185"/>
            <a:chOff x="3567105" y="2981335"/>
            <a:chExt cx="3862588" cy="2157299"/>
          </a:xfrm>
        </p:grpSpPr>
        <p:cxnSp>
          <p:nvCxnSpPr>
            <p:cNvPr id="19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Shape 192"/>
          <p:cNvSpPr/>
          <p:nvPr/>
        </p:nvSpPr>
        <p:spPr>
          <a:xfrm>
            <a:off x="2374708" y="2584715"/>
            <a:ext cx="1698136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800" dirty="0">
                <a:latin typeface="Titillium Web"/>
              </a:rPr>
              <a:t>Method utama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2" name="Shape 181"/>
          <p:cNvGrpSpPr/>
          <p:nvPr/>
        </p:nvGrpSpPr>
        <p:grpSpPr>
          <a:xfrm flipH="1" flipV="1">
            <a:off x="3988413" y="3057419"/>
            <a:ext cx="921227" cy="337185"/>
            <a:chOff x="3567105" y="2981335"/>
            <a:chExt cx="3862588" cy="2157299"/>
          </a:xfrm>
        </p:grpSpPr>
        <p:cxnSp>
          <p:nvCxnSpPr>
            <p:cNvPr id="23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Shape 192"/>
          <p:cNvSpPr/>
          <p:nvPr/>
        </p:nvSpPr>
        <p:spPr>
          <a:xfrm>
            <a:off x="1645110" y="3098363"/>
            <a:ext cx="2489706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800" dirty="0">
                <a:latin typeface="Titillium Web"/>
              </a:rPr>
              <a:t>Menampillkan Output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" name="Shape 181"/>
          <p:cNvGrpSpPr/>
          <p:nvPr/>
        </p:nvGrpSpPr>
        <p:grpSpPr>
          <a:xfrm flipH="1" flipV="1">
            <a:off x="3984859" y="3552722"/>
            <a:ext cx="921227" cy="337185"/>
            <a:chOff x="3567105" y="2981335"/>
            <a:chExt cx="3862588" cy="2157299"/>
          </a:xfrm>
        </p:grpSpPr>
        <p:cxnSp>
          <p:nvCxnSpPr>
            <p:cNvPr id="27" name="Shape 182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183"/>
            <p:cNvCxnSpPr/>
            <p:nvPr/>
          </p:nvCxnSpPr>
          <p:spPr>
            <a:xfrm rot="10800000" flipH="1">
              <a:off x="5348294" y="2981335"/>
              <a:ext cx="2081399" cy="2155799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Shape 192"/>
          <p:cNvSpPr/>
          <p:nvPr/>
        </p:nvSpPr>
        <p:spPr>
          <a:xfrm>
            <a:off x="2814878" y="3559730"/>
            <a:ext cx="1298910" cy="4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id-ID" sz="1800" dirty="0">
                <a:latin typeface="Titillium Web"/>
              </a:rPr>
              <a:t>Akhir blok</a:t>
            </a:r>
            <a:endParaRPr lang="en" sz="18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995480373"/>
      </p:ext>
    </p:extLst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813</Words>
  <Application>Microsoft Office PowerPoint</Application>
  <PresentationFormat>On-screen Show (16:9)</PresentationFormat>
  <Paragraphs>202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Titillium Web</vt:lpstr>
      <vt:lpstr>Wingdings</vt:lpstr>
      <vt:lpstr>Fidele template</vt:lpstr>
      <vt:lpstr>Algoritma dan Struktur Data</vt:lpstr>
      <vt:lpstr>Algoritma dan Struktur Data ALGORITMA, PENGANTAR JAVA, TIPE DATA Materi pertemuan ke-2, 2 Februari 2017</vt:lpstr>
      <vt:lpstr>Definisi Algoritma</vt:lpstr>
      <vt:lpstr>Notasi Algoritmik</vt:lpstr>
      <vt:lpstr>Simbol - Simbol Flowchart</vt:lpstr>
      <vt:lpstr>PowerPoint Presentation</vt:lpstr>
      <vt:lpstr>Algoritma dan Tipe Data (JAVA)</vt:lpstr>
      <vt:lpstr>Donald E. Knuth dalam bukunya The Art of Computer Programming (1968),</vt:lpstr>
      <vt:lpstr>Pengantar JAVA</vt:lpstr>
      <vt:lpstr>PowerPoint Presentation</vt:lpstr>
      <vt:lpstr>PowerPoint Presentation</vt:lpstr>
      <vt:lpstr>Keywoard dalam Java</vt:lpstr>
      <vt:lpstr>Tipe Data</vt:lpstr>
      <vt:lpstr>Tipe Data Primitif</vt:lpstr>
      <vt:lpstr>Variabel</vt:lpstr>
      <vt:lpstr>PowerPoint Presentation</vt:lpstr>
      <vt:lpstr>Menampilkan Data Variabel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</vt:lpstr>
      <vt:lpstr>Pertanyaan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Dinamika Peyelenggaraan Negara dalam Konteks NKRI dan Negara Federal</dc:title>
  <dc:creator>Dwitha F. Ramadhani</dc:creator>
  <cp:lastModifiedBy>dwitha fajri</cp:lastModifiedBy>
  <cp:revision>56</cp:revision>
  <dcterms:modified xsi:type="dcterms:W3CDTF">2017-02-24T00:17:59Z</dcterms:modified>
</cp:coreProperties>
</file>